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215178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7" name="Oval 16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8" name="Oval 17"/>
          <p:cNvSpPr/>
          <p:nvPr/>
        </p:nvSpPr>
        <p:spPr bwMode="auto">
          <a:xfrm>
            <a:off x="1746251" y="4867275"/>
            <a:ext cx="855133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0" name="Oval 19"/>
          <p:cNvSpPr/>
          <p:nvPr/>
        </p:nvSpPr>
        <p:spPr bwMode="auto">
          <a:xfrm>
            <a:off x="2218267" y="5788025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1" name="Oval 20"/>
          <p:cNvSpPr/>
          <p:nvPr/>
        </p:nvSpPr>
        <p:spPr>
          <a:xfrm>
            <a:off x="2540001" y="4495801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617" y="1111250"/>
            <a:ext cx="2286000" cy="508000"/>
          </a:xfrm>
        </p:spPr>
        <p:txBody>
          <a:bodyPr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7447"/>
            <a:ext cx="3657600" cy="51223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417" y="4929189"/>
            <a:ext cx="812800" cy="517525"/>
          </a:xfrm>
        </p:spPr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09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4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0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>
            <a:lvl1pPr>
              <a:defRPr sz="2400"/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defRPr sz="2400">
                <a:solidFill>
                  <a:schemeClr val="accent1"/>
                </a:solidFill>
              </a:defRPr>
            </a:lvl3pPr>
            <a:lvl4pPr>
              <a:defRPr sz="2400">
                <a:solidFill>
                  <a:schemeClr val="accent1"/>
                </a:solidFill>
              </a:defRPr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8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4" name="Oval 13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5" name="Oval 14"/>
          <p:cNvSpPr/>
          <p:nvPr/>
        </p:nvSpPr>
        <p:spPr bwMode="auto">
          <a:xfrm>
            <a:off x="1765300" y="4867275"/>
            <a:ext cx="857251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6" name="Oval 15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7" name="Oval 16"/>
          <p:cNvSpPr/>
          <p:nvPr/>
        </p:nvSpPr>
        <p:spPr bwMode="auto">
          <a:xfrm>
            <a:off x="2218267" y="5791200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8" name="Oval 17"/>
          <p:cNvSpPr/>
          <p:nvPr/>
        </p:nvSpPr>
        <p:spPr bwMode="auto">
          <a:xfrm>
            <a:off x="2506134" y="4479926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12130617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1500" y="1106488"/>
            <a:ext cx="2286000" cy="508000"/>
          </a:xfrm>
        </p:spPr>
        <p:txBody>
          <a:bodyPr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4272"/>
            <a:ext cx="3657600" cy="51223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6467" y="4929189"/>
            <a:ext cx="812800" cy="517525"/>
          </a:xfrm>
        </p:spPr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75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4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7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2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9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34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5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3954" y="1017853"/>
            <a:ext cx="2011362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fld id="{51ADBE4E-5540-4FC4-BF9D-B59BFC82B36A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084" y="3676121"/>
            <a:ext cx="320040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9451" y="5734050"/>
            <a:ext cx="8128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99CED954-1825-4CC2-A205-63B5EBFF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2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1" fontAlgn="base" hangingPunct="1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1" fontAlgn="base" hangingPunct="1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SHOCK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DR. NANG’OLE (PLASTIC SURGEON)</a:t>
            </a:r>
          </a:p>
          <a:p>
            <a:r>
              <a:rPr lang="en-US" dirty="0" smtClean="0"/>
              <a:t>DATE: 31</a:t>
            </a:r>
            <a:r>
              <a:rPr lang="en-US" baseline="30000" dirty="0" smtClean="0"/>
              <a:t>ST</a:t>
            </a:r>
            <a:r>
              <a:rPr lang="en-US" dirty="0" smtClean="0"/>
              <a:t>/3/2013</a:t>
            </a:r>
          </a:p>
        </p:txBody>
      </p:sp>
    </p:spTree>
    <p:extLst>
      <p:ext uri="{BB962C8B-B14F-4D97-AF65-F5344CB8AC3E}">
        <p14:creationId xmlns:p14="http://schemas.microsoft.com/office/powerpoint/2010/main" val="1600635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NEUORENDOCRINE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Posterior pituitary secretes ADH in response to the decrease in the BP</a:t>
            </a:r>
          </a:p>
          <a:p>
            <a:r>
              <a:rPr lang="en-US" dirty="0" smtClean="0"/>
              <a:t>ADH causes water retention and salt absorption in the distal tubules</a:t>
            </a:r>
          </a:p>
          <a:p>
            <a:r>
              <a:rPr lang="en-US" dirty="0" smtClean="0"/>
              <a:t>Net effect: increased perfusion of the vital organs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21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History is very important: verify external vs. internal causes of bleeding</a:t>
            </a:r>
          </a:p>
          <a:p>
            <a:r>
              <a:rPr lang="en-US" dirty="0" smtClean="0"/>
              <a:t>Signs and symptoms</a:t>
            </a:r>
          </a:p>
          <a:p>
            <a:pPr lvl="1"/>
            <a:r>
              <a:rPr lang="en-US" dirty="0" smtClean="0"/>
              <a:t>Weakness</a:t>
            </a:r>
          </a:p>
          <a:p>
            <a:pPr lvl="1"/>
            <a:r>
              <a:rPr lang="en-US" dirty="0" smtClean="0"/>
              <a:t>Lethargy</a:t>
            </a:r>
          </a:p>
          <a:p>
            <a:pPr lvl="1"/>
            <a:r>
              <a:rPr lang="en-US" dirty="0" smtClean="0"/>
              <a:t>Light headache</a:t>
            </a:r>
          </a:p>
          <a:p>
            <a:pPr lvl="1"/>
            <a:r>
              <a:rPr lang="en-US" dirty="0" smtClean="0"/>
              <a:t>Confusion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89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ATLS protocol</a:t>
            </a:r>
          </a:p>
          <a:p>
            <a:pPr lvl="1"/>
            <a:r>
              <a:rPr lang="en-US" dirty="0" smtClean="0"/>
              <a:t>Systolic BP is not the main indicator of shock since compensatory mechanisms prevent a decrease in BP until the loss of up to 30% of the blood volume</a:t>
            </a:r>
          </a:p>
          <a:p>
            <a:pPr lvl="1"/>
            <a:r>
              <a:rPr lang="en-US" dirty="0" smtClean="0"/>
              <a:t>Pulse, respiratory rate and skin perfusion are better indicators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515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CLASS I</a:t>
            </a:r>
          </a:p>
          <a:p>
            <a:pPr lvl="1"/>
            <a:r>
              <a:rPr lang="en-US" sz="2800" dirty="0" smtClean="0"/>
              <a:t>Hemorrhage (loss of 0 – 15%) </a:t>
            </a:r>
          </a:p>
          <a:p>
            <a:pPr lvl="1"/>
            <a:r>
              <a:rPr lang="en-US" sz="2800" dirty="0" smtClean="0"/>
              <a:t>In the absence of complications, only minimal tachycardia is seen.</a:t>
            </a:r>
          </a:p>
          <a:p>
            <a:pPr lvl="1"/>
            <a:r>
              <a:rPr lang="en-US" sz="2800" dirty="0" smtClean="0"/>
              <a:t>There are usually no changes in the BP, pulse pressure or respiratory rate.</a:t>
            </a:r>
          </a:p>
          <a:p>
            <a:pPr lvl="1"/>
            <a:r>
              <a:rPr lang="en-US" sz="2800" dirty="0" smtClean="0"/>
              <a:t>A delay in capillary refill of longer than 3 seconds corresponds to a volume loss of approximately 10%</a:t>
            </a:r>
          </a:p>
          <a:p>
            <a:pPr lvl="1"/>
            <a:r>
              <a:rPr lang="en-US" sz="2800" dirty="0" smtClean="0"/>
              <a:t>Give 2l of saline and control the bleeding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291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II</a:t>
            </a:r>
          </a:p>
          <a:p>
            <a:pPr lvl="1"/>
            <a:r>
              <a:rPr lang="en-US" dirty="0" smtClean="0"/>
              <a:t>Loss of 15 – 30%</a:t>
            </a:r>
          </a:p>
          <a:p>
            <a:pPr lvl="1"/>
            <a:r>
              <a:rPr lang="en-US" dirty="0" smtClean="0"/>
              <a:t>Tachycardia, (rate &gt;100 beats per minute), tachypnea. Decrease in pulse pressure, cool clammy skin, delayed capillary refill and slight anxiety</a:t>
            </a:r>
          </a:p>
          <a:p>
            <a:pPr lvl="1"/>
            <a:r>
              <a:rPr lang="en-US" dirty="0" smtClean="0"/>
              <a:t>The decrease in pulse pressure is as a result of increased catecholamine </a:t>
            </a:r>
            <a:r>
              <a:rPr lang="en-US" dirty="0" smtClean="0"/>
              <a:t>levels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947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CLASS III</a:t>
            </a:r>
          </a:p>
          <a:p>
            <a:pPr lvl="1"/>
            <a:r>
              <a:rPr lang="en-US" sz="3200" dirty="0" smtClean="0"/>
              <a:t>Loss of 30 – 40%</a:t>
            </a:r>
          </a:p>
          <a:p>
            <a:pPr lvl="1"/>
            <a:r>
              <a:rPr lang="en-US" sz="3200" dirty="0" smtClean="0"/>
              <a:t>Marked </a:t>
            </a:r>
            <a:r>
              <a:rPr lang="en-US" sz="3200" dirty="0" err="1" smtClean="0"/>
              <a:t>tachypnoea</a:t>
            </a:r>
            <a:r>
              <a:rPr lang="en-US" sz="3200" dirty="0" smtClean="0"/>
              <a:t>, tachycardia, decreased systolic BP, oliguria and significant changes in mental status (confusion or agitation</a:t>
            </a:r>
            <a:r>
              <a:rPr lang="en-US" sz="3200" dirty="0" smtClean="0"/>
              <a:t>)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34481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IV</a:t>
            </a:r>
          </a:p>
          <a:p>
            <a:pPr lvl="1"/>
            <a:r>
              <a:rPr lang="en-US" dirty="0" smtClean="0"/>
              <a:t>Loss of &gt;40%</a:t>
            </a:r>
          </a:p>
          <a:p>
            <a:pPr lvl="1"/>
            <a:r>
              <a:rPr lang="en-US" dirty="0" smtClean="0"/>
              <a:t>Marked tachycardia, decreased SBP, narrowed pulse pressure (or immeasurable DBP), anuria, LOC, cold and pale skin</a:t>
            </a:r>
          </a:p>
          <a:p>
            <a:pPr lvl="1"/>
            <a:r>
              <a:rPr lang="en-US" dirty="0" smtClean="0"/>
              <a:t>Immediately life threatening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28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CBC</a:t>
            </a:r>
            <a:br>
              <a:rPr lang="en-US" dirty="0" smtClean="0"/>
            </a:br>
            <a:r>
              <a:rPr lang="en-US" dirty="0" smtClean="0"/>
              <a:t>electrolytes</a:t>
            </a:r>
          </a:p>
          <a:p>
            <a:r>
              <a:rPr lang="en-US" dirty="0" smtClean="0"/>
              <a:t>GXM (grouping and cross - matching)</a:t>
            </a:r>
          </a:p>
          <a:p>
            <a:r>
              <a:rPr lang="en-US" dirty="0" smtClean="0"/>
              <a:t>U/S</a:t>
            </a:r>
          </a:p>
          <a:p>
            <a:r>
              <a:rPr lang="en-US" dirty="0" smtClean="0"/>
              <a:t>X rays (cervical spine, CXR, pelvic X ray)</a:t>
            </a:r>
          </a:p>
          <a:p>
            <a:r>
              <a:rPr lang="en-US" dirty="0" smtClean="0"/>
              <a:t>Endoscopy e.g. esophageal bleed (OGD)</a:t>
            </a:r>
          </a:p>
          <a:p>
            <a:r>
              <a:rPr lang="en-US" dirty="0" smtClean="0"/>
              <a:t>Echocardiography e.g. in cardiogenic shock</a:t>
            </a:r>
          </a:p>
          <a:p>
            <a:r>
              <a:rPr lang="en-US" dirty="0" smtClean="0"/>
              <a:t>Serum lactate (measure of tissue perfusion), base excess</a:t>
            </a:r>
          </a:p>
          <a:p>
            <a:r>
              <a:rPr lang="en-US" dirty="0" smtClean="0"/>
              <a:t>BGA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99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– HOSPITAL MANAGEMET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Prevent further injury</a:t>
            </a:r>
          </a:p>
          <a:p>
            <a:r>
              <a:rPr lang="en-US" sz="2800" dirty="0" smtClean="0"/>
              <a:t>Cervical stabilization</a:t>
            </a:r>
          </a:p>
          <a:p>
            <a:r>
              <a:rPr lang="en-US" sz="2800" dirty="0" smtClean="0"/>
              <a:t>Commence on initial fluid resuscitation</a:t>
            </a:r>
          </a:p>
          <a:p>
            <a:r>
              <a:rPr lang="en-US" sz="2800" dirty="0" smtClean="0"/>
              <a:t>Rapid transportation to hospital</a:t>
            </a:r>
          </a:p>
          <a:p>
            <a:r>
              <a:rPr lang="en-US" sz="2800" dirty="0" smtClean="0"/>
              <a:t>Anti – shock dressings e.g. tourniquet no longer indicated instead, apply direct pressure to the bleeding vessels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7433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goals in the emergency department</a:t>
            </a:r>
          </a:p>
          <a:p>
            <a:pPr lvl="1"/>
            <a:r>
              <a:rPr lang="en-US" dirty="0" smtClean="0"/>
              <a:t>Maximize oxygen delivery – completed by ensuring adequacy of ventilation, increasing oxygen saturation of the blood and restoring blood flow</a:t>
            </a:r>
          </a:p>
          <a:p>
            <a:pPr lvl="1"/>
            <a:r>
              <a:rPr lang="en-US" dirty="0" smtClean="0"/>
              <a:t>Control further blood loss</a:t>
            </a:r>
          </a:p>
          <a:p>
            <a:pPr lvl="1"/>
            <a:r>
              <a:rPr lang="en-US" dirty="0" smtClean="0"/>
              <a:t>Fluid resuscitation. Also, the patient’s disposition should be rapidly and appropriately determined</a:t>
            </a:r>
          </a:p>
          <a:p>
            <a:pPr lvl="2"/>
            <a:r>
              <a:rPr lang="en-US" dirty="0" smtClean="0"/>
              <a:t>Crystalloids are recommended (ringer’s lactate is more physiological)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53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Failure of tissue perfusion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16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MAXIMISE OXYGEN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Airway patent</a:t>
            </a:r>
          </a:p>
          <a:p>
            <a:pPr lvl="1"/>
            <a:r>
              <a:rPr lang="en-US" dirty="0" smtClean="0"/>
              <a:t>Pull tongue forwards e.g. in fracture of the mandible the tongue falls black</a:t>
            </a:r>
          </a:p>
          <a:p>
            <a:r>
              <a:rPr lang="en-US" dirty="0" smtClean="0"/>
              <a:t>Sort out other issues e.g. pneumothorax (put a wide bore needle (gauge 16 or 18) on the 2</a:t>
            </a:r>
            <a:r>
              <a:rPr lang="en-US" baseline="30000" dirty="0" smtClean="0"/>
              <a:t>nd</a:t>
            </a:r>
            <a:r>
              <a:rPr lang="en-US" dirty="0" smtClean="0"/>
              <a:t> intercostal space </a:t>
            </a:r>
            <a:r>
              <a:rPr lang="en-US" dirty="0" smtClean="0">
                <a:sym typeface="Wingdings" panose="05000000000000000000" pitchFamily="2" charset="2"/>
              </a:rPr>
              <a:t> gush of air and relief</a:t>
            </a:r>
            <a:r>
              <a:rPr lang="en-US" dirty="0" smtClean="0"/>
              <a:t>)</a:t>
            </a:r>
          </a:p>
          <a:p>
            <a:r>
              <a:rPr lang="en-US" dirty="0" smtClean="0"/>
              <a:t>Supplement oxygen: give 8 liters/minute</a:t>
            </a:r>
          </a:p>
          <a:p>
            <a:r>
              <a:rPr lang="en-US" dirty="0" smtClean="0"/>
              <a:t>2 large bore needle for IV access</a:t>
            </a:r>
          </a:p>
          <a:p>
            <a:r>
              <a:rPr lang="en-US" dirty="0" smtClean="0"/>
              <a:t>2 liters in adults, children 20mls/kg</a:t>
            </a:r>
          </a:p>
          <a:p>
            <a:r>
              <a:rPr lang="en-US" dirty="0" smtClean="0"/>
              <a:t>Positioning of the patient to ensure good venous 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03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OF FURTHER BLOOD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Depends on the source of bleeding</a:t>
            </a:r>
          </a:p>
          <a:p>
            <a:r>
              <a:rPr lang="en-US" dirty="0" smtClean="0"/>
              <a:t>External bleeding: direct pressure or ligating the bleeder</a:t>
            </a:r>
          </a:p>
          <a:p>
            <a:r>
              <a:rPr lang="en-US" dirty="0" smtClean="0"/>
              <a:t>Long bones fracture: traction and splints</a:t>
            </a:r>
          </a:p>
          <a:p>
            <a:r>
              <a:rPr lang="en-US" dirty="0" smtClean="0"/>
              <a:t>Emergency: thoracotomy and clumping of the aorta</a:t>
            </a:r>
          </a:p>
          <a:p>
            <a:r>
              <a:rPr lang="en-US" dirty="0" smtClean="0"/>
              <a:t>GIT bleeding: </a:t>
            </a:r>
            <a:r>
              <a:rPr lang="en-US" dirty="0" err="1" smtClean="0"/>
              <a:t>vasopression</a:t>
            </a:r>
            <a:r>
              <a:rPr lang="en-US" dirty="0" smtClean="0"/>
              <a:t>, </a:t>
            </a:r>
            <a:r>
              <a:rPr lang="en-US" dirty="0" err="1" smtClean="0"/>
              <a:t>somatostatin</a:t>
            </a:r>
            <a:r>
              <a:rPr lang="en-US" dirty="0" smtClean="0"/>
              <a:t> could be used</a:t>
            </a:r>
          </a:p>
          <a:p>
            <a:r>
              <a:rPr lang="en-US" dirty="0" err="1" smtClean="0"/>
              <a:t>Variceal</a:t>
            </a:r>
            <a:r>
              <a:rPr lang="en-US" dirty="0" smtClean="0"/>
              <a:t> bleeding: </a:t>
            </a:r>
            <a:r>
              <a:rPr lang="en-US" dirty="0" err="1" smtClean="0"/>
              <a:t>sengstakin</a:t>
            </a:r>
            <a:r>
              <a:rPr lang="en-US" dirty="0" smtClean="0"/>
              <a:t> Blakemore tubes could be used</a:t>
            </a:r>
          </a:p>
          <a:p>
            <a:r>
              <a:rPr lang="en-US" dirty="0" err="1" smtClean="0"/>
              <a:t>Gynaecological</a:t>
            </a:r>
            <a:r>
              <a:rPr lang="en-US" dirty="0" smtClean="0"/>
              <a:t>: surgical intervention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535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RESUSCITATION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Crystalloids preferably</a:t>
            </a:r>
          </a:p>
          <a:p>
            <a:r>
              <a:rPr lang="en-US" dirty="0" smtClean="0"/>
              <a:t>No evidence for any</a:t>
            </a:r>
          </a:p>
          <a:p>
            <a:r>
              <a:rPr lang="en-US" dirty="0" err="1" smtClean="0"/>
              <a:t>Crystallods</a:t>
            </a:r>
            <a:r>
              <a:rPr lang="en-US" dirty="0" smtClean="0"/>
              <a:t> are cheaper and no disadvantage</a:t>
            </a:r>
          </a:p>
          <a:p>
            <a:r>
              <a:rPr lang="en-US" dirty="0" smtClean="0"/>
              <a:t>Normal </a:t>
            </a:r>
            <a:r>
              <a:rPr lang="en-US" dirty="0" smtClean="0"/>
              <a:t>saline </a:t>
            </a:r>
            <a:r>
              <a:rPr lang="en-US" dirty="0" smtClean="0"/>
              <a:t>or ringers lactate advocated</a:t>
            </a:r>
          </a:p>
          <a:p>
            <a:r>
              <a:rPr lang="en-US" dirty="0" smtClean="0"/>
              <a:t>Use FFPs and platelets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124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Sepsis or septic shock is systemic inflammatory response syndrome (SIRS) secondary to a documented infection</a:t>
            </a:r>
          </a:p>
          <a:p>
            <a:r>
              <a:rPr lang="en-US" sz="2800" dirty="0" smtClean="0"/>
              <a:t>This response is a state of acute circulatory failure characterized by persistent arterial hypotension despite adequate fluid resuscitation or by tissue </a:t>
            </a:r>
            <a:r>
              <a:rPr lang="en-US" sz="2800" dirty="0" err="1" smtClean="0"/>
              <a:t>hypoperfusion</a:t>
            </a:r>
            <a:r>
              <a:rPr lang="en-US" sz="2800" dirty="0" smtClean="0"/>
              <a:t> (manifested by a lactate concentration &gt;4mg/</a:t>
            </a:r>
            <a:r>
              <a:rPr lang="en-US" sz="2800" dirty="0" err="1" smtClean="0"/>
              <a:t>dL</a:t>
            </a:r>
            <a:r>
              <a:rPr lang="en-US" sz="2800" dirty="0" smtClean="0"/>
              <a:t>) unexplained by other causes.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7980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Fever, chills, rigors</a:t>
            </a:r>
          </a:p>
          <a:p>
            <a:r>
              <a:rPr lang="en-US" dirty="0" smtClean="0"/>
              <a:t>Confusion</a:t>
            </a:r>
          </a:p>
          <a:p>
            <a:r>
              <a:rPr lang="en-US" dirty="0" smtClean="0"/>
              <a:t>Anxiety</a:t>
            </a:r>
          </a:p>
          <a:p>
            <a:r>
              <a:rPr lang="en-US" dirty="0" smtClean="0"/>
              <a:t>Difficulty breathing</a:t>
            </a:r>
          </a:p>
          <a:p>
            <a:r>
              <a:rPr lang="en-US" dirty="0" smtClean="0"/>
              <a:t>Fatigue, malaise</a:t>
            </a:r>
          </a:p>
          <a:p>
            <a:r>
              <a:rPr lang="en-US" dirty="0" smtClean="0"/>
              <a:t>Nausea and vomiting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30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SEPTIC SHOCK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Appropriate antibiotic coverage e.g. </a:t>
            </a:r>
            <a:r>
              <a:rPr lang="en-US" dirty="0" err="1" smtClean="0"/>
              <a:t>meropenem</a:t>
            </a:r>
            <a:r>
              <a:rPr lang="en-US" dirty="0" smtClean="0"/>
              <a:t>, </a:t>
            </a:r>
            <a:r>
              <a:rPr lang="en-US" dirty="0" err="1" smtClean="0"/>
              <a:t>imipenem</a:t>
            </a:r>
            <a:endParaRPr lang="en-US" dirty="0" smtClean="0"/>
          </a:p>
          <a:p>
            <a:r>
              <a:rPr lang="en-US" dirty="0" smtClean="0"/>
              <a:t>Resuscitate the patient, oxygen, IV fluids</a:t>
            </a:r>
          </a:p>
          <a:p>
            <a:r>
              <a:rPr lang="en-US" dirty="0" smtClean="0"/>
              <a:t>Identify source of sepsis and manage accordingly, surgical debridement or otherwise as need demands</a:t>
            </a:r>
          </a:p>
          <a:p>
            <a:r>
              <a:rPr lang="en-US" dirty="0" smtClean="0"/>
              <a:t>Maintain organ system functions e.g. dialysis, ventilator support etc. and monitoring the patient</a:t>
            </a:r>
          </a:p>
          <a:p>
            <a:r>
              <a:rPr lang="en-US" dirty="0" smtClean="0"/>
              <a:t>TPN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134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ANAPHYLACTIC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Anaphylaxis is an acute, potentially fatal. Multi – </a:t>
            </a:r>
          </a:p>
          <a:p>
            <a:r>
              <a:rPr lang="en-US" dirty="0" smtClean="0"/>
              <a:t>organ system reaction caused by the release of chemical mediators from mast cells and basophils</a:t>
            </a:r>
          </a:p>
          <a:p>
            <a:r>
              <a:rPr lang="en-US" dirty="0" smtClean="0"/>
              <a:t>The classic form involves prior sensitization to an allergen with later re – exposure, producing symptoms via an immunologic mechanisms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35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Identify cause</a:t>
            </a:r>
          </a:p>
          <a:p>
            <a:r>
              <a:rPr lang="en-US" dirty="0" smtClean="0"/>
              <a:t>ATLS protocol</a:t>
            </a:r>
          </a:p>
          <a:p>
            <a:r>
              <a:rPr lang="en-US" dirty="0" smtClean="0"/>
              <a:t>Epinephrine</a:t>
            </a:r>
          </a:p>
          <a:p>
            <a:r>
              <a:rPr lang="en-US" dirty="0" smtClean="0"/>
              <a:t>Antihistamines and steroids</a:t>
            </a:r>
          </a:p>
          <a:p>
            <a:r>
              <a:rPr lang="en-US" dirty="0" smtClean="0"/>
              <a:t>Monitoring of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204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OF PATIENT IN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Vital signs, serial measurement</a:t>
            </a:r>
          </a:p>
          <a:p>
            <a:r>
              <a:rPr lang="en-US" dirty="0" smtClean="0"/>
              <a:t>Continuous </a:t>
            </a:r>
            <a:r>
              <a:rPr lang="en-US" dirty="0" smtClean="0"/>
              <a:t>monitoring of the cardiac activity</a:t>
            </a:r>
          </a:p>
          <a:p>
            <a:r>
              <a:rPr lang="en-US" dirty="0" smtClean="0"/>
              <a:t>Catheterize </a:t>
            </a:r>
            <a:r>
              <a:rPr lang="en-US" dirty="0" smtClean="0"/>
              <a:t>and monitor </a:t>
            </a:r>
            <a:r>
              <a:rPr lang="en-US" dirty="0" smtClean="0"/>
              <a:t>urine </a:t>
            </a:r>
            <a:r>
              <a:rPr lang="en-US" dirty="0" smtClean="0"/>
              <a:t>output, aim at 0.5 to 1nl/kg/</a:t>
            </a:r>
            <a:r>
              <a:rPr lang="en-US" dirty="0" err="1" smtClean="0"/>
              <a:t>hr</a:t>
            </a:r>
            <a:r>
              <a:rPr lang="en-US" dirty="0" smtClean="0"/>
              <a:t> in children 1 to 2 </a:t>
            </a:r>
            <a:r>
              <a:rPr lang="en-US" dirty="0" err="1" smtClean="0"/>
              <a:t>mls</a:t>
            </a:r>
            <a:endParaRPr lang="en-US" dirty="0" smtClean="0"/>
          </a:p>
          <a:p>
            <a:r>
              <a:rPr lang="en-US" dirty="0" smtClean="0"/>
              <a:t>BGAs especially serum lactate a measure of tissue perfusion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7890" y="0"/>
            <a:ext cx="10672176" cy="6858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TYPED BY EFFIE NAILA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WHEN YOU FOCUS ON </a:t>
            </a:r>
            <a:r>
              <a:rPr lang="en-US" sz="4000" b="1" dirty="0" smtClean="0"/>
              <a:t>EVERYTHING THAT COULD POSSIBLY BE MISSING</a:t>
            </a:r>
            <a:r>
              <a:rPr lang="en-US" sz="4000" dirty="0" smtClean="0"/>
              <a:t>, YOU </a:t>
            </a:r>
            <a:r>
              <a:rPr lang="en-US" sz="4000" b="1" dirty="0" smtClean="0"/>
              <a:t>MISS EVERYTHING THAT COULD BE POSSIBLE</a:t>
            </a:r>
            <a:r>
              <a:rPr lang="en-US" sz="4000" dirty="0" smtClean="0"/>
              <a:t>.</a:t>
            </a:r>
          </a:p>
          <a:p>
            <a:pPr marL="0" indent="0" algn="ctr">
              <a:buNone/>
            </a:pPr>
            <a:r>
              <a:rPr lang="en-US" sz="4000" dirty="0" smtClean="0"/>
              <a:t>JESUS IS THE WAY, THE TRUTH AND THE LIFE. </a:t>
            </a:r>
          </a:p>
          <a:p>
            <a:pPr marL="0" indent="0" algn="ctr">
              <a:buNone/>
            </a:pPr>
            <a:r>
              <a:rPr lang="en-US" sz="4000" dirty="0" smtClean="0"/>
              <a:t>BELIEVE HIM TODAY.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5975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Anaphylactic: mainly occurs as a form of immune reaction</a:t>
            </a:r>
          </a:p>
          <a:p>
            <a:r>
              <a:rPr lang="en-US" dirty="0" smtClean="0"/>
              <a:t>Septic: mainly occurs as a result of bacterial infections</a:t>
            </a:r>
          </a:p>
          <a:p>
            <a:r>
              <a:rPr lang="en-US" dirty="0" smtClean="0"/>
              <a:t>Vasovagal</a:t>
            </a:r>
          </a:p>
          <a:p>
            <a:r>
              <a:rPr lang="en-US" dirty="0" smtClean="0"/>
              <a:t>Hypovolemic</a:t>
            </a:r>
          </a:p>
          <a:p>
            <a:r>
              <a:rPr lang="en-US" dirty="0" smtClean="0"/>
              <a:t>Cardiogenic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54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HYPOVOLEMIC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Rapid fluid loss</a:t>
            </a:r>
          </a:p>
          <a:p>
            <a:r>
              <a:rPr lang="en-US" dirty="0" smtClean="0"/>
              <a:t>Could be:</a:t>
            </a:r>
          </a:p>
          <a:p>
            <a:pPr lvl="1"/>
            <a:r>
              <a:rPr lang="en-US" dirty="0" smtClean="0"/>
              <a:t>Blood: hemorrhagic</a:t>
            </a:r>
          </a:p>
          <a:p>
            <a:pPr lvl="1"/>
            <a:r>
              <a:rPr lang="en-US" dirty="0" smtClean="0"/>
              <a:t>Body fluid: Gastroenteritis, burns</a:t>
            </a:r>
          </a:p>
          <a:p>
            <a:r>
              <a:rPr lang="en-US" dirty="0" smtClean="0"/>
              <a:t>Results in inadequate perfusion and multiple organ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HEMORRHAGIC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be due to:</a:t>
            </a:r>
          </a:p>
          <a:p>
            <a:pPr lvl="1"/>
            <a:r>
              <a:rPr lang="en-US" dirty="0" smtClean="0"/>
              <a:t>External blood loss</a:t>
            </a:r>
          </a:p>
          <a:p>
            <a:pPr lvl="1"/>
            <a:r>
              <a:rPr lang="en-US" dirty="0" smtClean="0"/>
              <a:t>Internal blood loss</a:t>
            </a:r>
          </a:p>
          <a:p>
            <a:r>
              <a:rPr lang="en-US" dirty="0" smtClean="0"/>
              <a:t>A lot studies were done during the wars and it was realized that fluid resuscitation was essential to ensure survival in blood loss victims.</a:t>
            </a:r>
          </a:p>
        </p:txBody>
      </p:sp>
    </p:spTree>
    <p:extLst>
      <p:ext uri="{BB962C8B-B14F-4D97-AF65-F5344CB8AC3E}">
        <p14:creationId xmlns:p14="http://schemas.microsoft.com/office/powerpoint/2010/main" val="1386328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PHYSIOLOGICAL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Could be:</a:t>
            </a:r>
          </a:p>
          <a:p>
            <a:pPr lvl="1"/>
            <a:r>
              <a:rPr lang="en-US" sz="2800" dirty="0" smtClean="0"/>
              <a:t>Hematological system</a:t>
            </a:r>
          </a:p>
          <a:p>
            <a:pPr lvl="1"/>
            <a:r>
              <a:rPr lang="en-US" sz="2800" dirty="0" smtClean="0"/>
              <a:t>Cardiovascular system</a:t>
            </a:r>
          </a:p>
          <a:p>
            <a:pPr lvl="1"/>
            <a:r>
              <a:rPr lang="en-US" sz="2800" dirty="0" smtClean="0"/>
              <a:t>Renal system</a:t>
            </a:r>
          </a:p>
          <a:p>
            <a:pPr lvl="1"/>
            <a:r>
              <a:rPr lang="en-US" sz="2800" dirty="0" smtClean="0"/>
              <a:t>Neuroendocrine system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370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HEMATOLOGICAL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Activation of coagulation cascade</a:t>
            </a:r>
          </a:p>
          <a:p>
            <a:r>
              <a:rPr lang="en-US" sz="3200" dirty="0" smtClean="0"/>
              <a:t>Contracting of bleeding vessels</a:t>
            </a:r>
          </a:p>
          <a:p>
            <a:r>
              <a:rPr lang="en-US" sz="3200" dirty="0" smtClean="0"/>
              <a:t>Thromboxane A2 activation</a:t>
            </a:r>
          </a:p>
          <a:p>
            <a:r>
              <a:rPr lang="en-US" sz="3200" dirty="0" smtClean="0"/>
              <a:t>Fibrin deposition and stabilization of the clot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946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Catecholamine effects:</a:t>
            </a:r>
          </a:p>
          <a:p>
            <a:pPr lvl="1"/>
            <a:r>
              <a:rPr lang="en-US" sz="2400" dirty="0" smtClean="0"/>
              <a:t>Initial increase in the HR</a:t>
            </a:r>
          </a:p>
          <a:p>
            <a:pPr lvl="1"/>
            <a:r>
              <a:rPr lang="en-US" sz="2400" dirty="0" smtClean="0"/>
              <a:t>Increase in the myocardial contractility</a:t>
            </a:r>
          </a:p>
          <a:p>
            <a:pPr lvl="1"/>
            <a:r>
              <a:rPr lang="en-US" sz="2400" dirty="0" smtClean="0"/>
              <a:t>Constricting of the peripheral blood vessels</a:t>
            </a:r>
          </a:p>
          <a:p>
            <a:r>
              <a:rPr lang="en-US" sz="2800" dirty="0" smtClean="0"/>
              <a:t>The end result is redistribution of blood from non – vital organs such as the skin and muscle to the heart, brain &amp; kidneys.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4636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Increase in renin secretion from the JGA</a:t>
            </a:r>
          </a:p>
          <a:p>
            <a:r>
              <a:rPr lang="en-US" dirty="0" smtClean="0"/>
              <a:t>Renin facilitates the conversion of angiotensinogen to angiotensin I which is converted to angiotensin II in the lungs</a:t>
            </a:r>
          </a:p>
          <a:p>
            <a:r>
              <a:rPr lang="en-US" dirty="0" smtClean="0"/>
              <a:t>Angiotensin II causes:</a:t>
            </a:r>
          </a:p>
          <a:p>
            <a:pPr lvl="1"/>
            <a:r>
              <a:rPr lang="en-US" dirty="0" smtClean="0"/>
              <a:t>Vasoconstriction</a:t>
            </a:r>
            <a:endParaRPr lang="en-US" dirty="0" smtClean="0"/>
          </a:p>
          <a:p>
            <a:pPr lvl="1"/>
            <a:r>
              <a:rPr lang="en-US" dirty="0" smtClean="0"/>
              <a:t>Water retention (through aldosterone)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325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4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4" id="{66EEEA62-4775-4D29-84FC-1BC18606CE14}" vid="{3C03283B-292E-4FA2-AE4B-E56C75A8F69E}"/>
    </a:ext>
  </a:extLst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Theme14</Template>
  <TotalTime>54</TotalTime>
  <Words>1026</Words>
  <Application>Microsoft Office PowerPoint</Application>
  <PresentationFormat>Widescreen</PresentationFormat>
  <Paragraphs>161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Century Schoolbook</vt:lpstr>
      <vt:lpstr>Wingdings</vt:lpstr>
      <vt:lpstr>Wingdings 2</vt:lpstr>
      <vt:lpstr>Theme14</vt:lpstr>
      <vt:lpstr>SHOCK</vt:lpstr>
      <vt:lpstr>DEFINITION</vt:lpstr>
      <vt:lpstr>CLASSIFICATION</vt:lpstr>
      <vt:lpstr>HYPOVOLEMIC SHOCK</vt:lpstr>
      <vt:lpstr>HEMORRHAGIC SHOCK</vt:lpstr>
      <vt:lpstr>PHYSIOLOGICAL RESPONSES</vt:lpstr>
      <vt:lpstr>HEMATOLOGICAL SYSTEM</vt:lpstr>
      <vt:lpstr>CARDIOVASCULAR SYSTEM</vt:lpstr>
      <vt:lpstr>RENAL</vt:lpstr>
      <vt:lpstr>NEUORENDOCRINE SYSTEM</vt:lpstr>
      <vt:lpstr>CLINICAL PRESENTATIONS</vt:lpstr>
      <vt:lpstr>PHYSICAL EXAMINATION</vt:lpstr>
      <vt:lpstr>CLASSES OF SHOCK</vt:lpstr>
      <vt:lpstr>CONT.</vt:lpstr>
      <vt:lpstr>CONT.</vt:lpstr>
      <vt:lpstr>CONT.</vt:lpstr>
      <vt:lpstr>LAB WORKS</vt:lpstr>
      <vt:lpstr>PRE – HOSPITAL MANAGEMET</vt:lpstr>
      <vt:lpstr>EMERGENCY DEPARTMENT</vt:lpstr>
      <vt:lpstr>MAXIMISE OXYGEN DELIVERY</vt:lpstr>
      <vt:lpstr>CONTROL OF FURTHER BLOOD LOSS</vt:lpstr>
      <vt:lpstr>RESUSCITATION</vt:lpstr>
      <vt:lpstr>SEPTIC SHOCK</vt:lpstr>
      <vt:lpstr>SIGNS AND SYMPTOMS</vt:lpstr>
      <vt:lpstr>SEPTIC SHOCK MANAGEMENT</vt:lpstr>
      <vt:lpstr>ANAPHYLACTIC SHOCK</vt:lpstr>
      <vt:lpstr>management</vt:lpstr>
      <vt:lpstr>MONITORING OF PATIENT IN SHOCK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SHOCK</dc:title>
  <dc:creator>Effie Naila</dc:creator>
  <cp:lastModifiedBy>Effie Naila</cp:lastModifiedBy>
  <cp:revision>10</cp:revision>
  <dcterms:created xsi:type="dcterms:W3CDTF">2017-03-31T05:25:32Z</dcterms:created>
  <dcterms:modified xsi:type="dcterms:W3CDTF">2017-04-02T18:42:20Z</dcterms:modified>
</cp:coreProperties>
</file>