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E4E257-2236-4EDB-AA66-52FE0743EB3F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359DBDD-099D-4C1E-9A78-847D66D3A26F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Primary</a:t>
          </a:r>
          <a:endParaRPr lang="en-US">
            <a:latin typeface="Comic Sans MS" panose="030F0702030302020204" pitchFamily="66" charset="0"/>
          </a:endParaRPr>
        </a:p>
      </dgm:t>
    </dgm:pt>
    <dgm:pt modelId="{63E6E0BB-07C4-412C-90DC-78FC347108DD}" type="parTrans" cxnId="{FFD70138-CC8B-482C-B8F1-D69C79089854}">
      <dgm:prSet/>
      <dgm:spPr/>
      <dgm:t>
        <a:bodyPr/>
        <a:lstStyle/>
        <a:p>
          <a:endParaRPr lang="en-US"/>
        </a:p>
      </dgm:t>
    </dgm:pt>
    <dgm:pt modelId="{315821C9-929A-4CBA-8A43-DABE496FB71A}" type="sibTrans" cxnId="{FFD70138-CC8B-482C-B8F1-D69C79089854}">
      <dgm:prSet/>
      <dgm:spPr/>
      <dgm:t>
        <a:bodyPr/>
        <a:lstStyle/>
        <a:p>
          <a:endParaRPr lang="en-US"/>
        </a:p>
      </dgm:t>
    </dgm:pt>
    <dgm:pt modelId="{59012783-13B3-4743-8325-30DF5EFCAB4A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Blood supply (tissue perfusion)</a:t>
          </a:r>
          <a:endParaRPr lang="en-US">
            <a:latin typeface="Comic Sans MS" panose="030F0702030302020204" pitchFamily="66" charset="0"/>
          </a:endParaRPr>
        </a:p>
      </dgm:t>
    </dgm:pt>
    <dgm:pt modelId="{0D6AC7A1-629A-42D4-BF14-7BEB04F5350F}" type="parTrans" cxnId="{51727D45-60DF-4A99-9885-92E0EAE70A70}">
      <dgm:prSet/>
      <dgm:spPr/>
      <dgm:t>
        <a:bodyPr/>
        <a:lstStyle/>
        <a:p>
          <a:endParaRPr lang="en-US"/>
        </a:p>
      </dgm:t>
    </dgm:pt>
    <dgm:pt modelId="{49F068C1-3E86-4859-99E5-7568A5F24903}" type="sibTrans" cxnId="{51727D45-60DF-4A99-9885-92E0EAE70A70}">
      <dgm:prSet/>
      <dgm:spPr/>
      <dgm:t>
        <a:bodyPr/>
        <a:lstStyle/>
        <a:p>
          <a:endParaRPr lang="en-US"/>
        </a:p>
      </dgm:t>
    </dgm:pt>
    <dgm:pt modelId="{F382A000-6BDA-42C4-88AD-914A0036AE6B}">
      <dgm:prSet/>
      <dgm:spPr/>
      <dgm:t>
        <a:bodyPr/>
        <a:lstStyle/>
        <a:p>
          <a:pPr rtl="0"/>
          <a:r>
            <a:rPr lang="en-US" dirty="0" smtClean="0">
              <a:latin typeface="Comic Sans MS" panose="030F0702030302020204" pitchFamily="66" charset="0"/>
            </a:rPr>
            <a:t>Tissue oxygen tension</a:t>
          </a:r>
          <a:endParaRPr lang="en-US" dirty="0">
            <a:latin typeface="Comic Sans MS" panose="030F0702030302020204" pitchFamily="66" charset="0"/>
          </a:endParaRPr>
        </a:p>
      </dgm:t>
    </dgm:pt>
    <dgm:pt modelId="{7801267D-B5C3-4F1C-82A4-7775CB310C21}" type="parTrans" cxnId="{1EC30D63-C543-4C25-B52A-B75A403C74C9}">
      <dgm:prSet/>
      <dgm:spPr/>
      <dgm:t>
        <a:bodyPr/>
        <a:lstStyle/>
        <a:p>
          <a:endParaRPr lang="en-US"/>
        </a:p>
      </dgm:t>
    </dgm:pt>
    <dgm:pt modelId="{2BC5D7FB-57AC-49FC-815D-B51622E95850}" type="sibTrans" cxnId="{1EC30D63-C543-4C25-B52A-B75A403C74C9}">
      <dgm:prSet/>
      <dgm:spPr/>
      <dgm:t>
        <a:bodyPr/>
        <a:lstStyle/>
        <a:p>
          <a:endParaRPr lang="en-US"/>
        </a:p>
      </dgm:t>
    </dgm:pt>
    <dgm:pt modelId="{A549D143-BE27-4188-B421-273F5AFAAD30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Secondary</a:t>
          </a:r>
          <a:endParaRPr lang="en-US">
            <a:latin typeface="Comic Sans MS" panose="030F0702030302020204" pitchFamily="66" charset="0"/>
          </a:endParaRPr>
        </a:p>
      </dgm:t>
    </dgm:pt>
    <dgm:pt modelId="{5DB301B6-A7E4-45D6-9BFB-F90140BD1AD4}" type="parTrans" cxnId="{566A3E27-9808-4A0C-8164-A50F0E3B74AA}">
      <dgm:prSet/>
      <dgm:spPr/>
      <dgm:t>
        <a:bodyPr/>
        <a:lstStyle/>
        <a:p>
          <a:endParaRPr lang="en-US"/>
        </a:p>
      </dgm:t>
    </dgm:pt>
    <dgm:pt modelId="{DBD45054-0762-46F3-A199-54712DF4690D}" type="sibTrans" cxnId="{566A3E27-9808-4A0C-8164-A50F0E3B74AA}">
      <dgm:prSet/>
      <dgm:spPr/>
      <dgm:t>
        <a:bodyPr/>
        <a:lstStyle/>
        <a:p>
          <a:endParaRPr lang="en-US"/>
        </a:p>
      </dgm:t>
    </dgm:pt>
    <dgm:pt modelId="{8AFCE267-EA5E-4A10-87C9-2156C383D956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Tissue damage</a:t>
          </a:r>
          <a:endParaRPr lang="en-US">
            <a:latin typeface="Comic Sans MS" panose="030F0702030302020204" pitchFamily="66" charset="0"/>
          </a:endParaRPr>
        </a:p>
      </dgm:t>
    </dgm:pt>
    <dgm:pt modelId="{144F7499-24BF-41EB-BB87-BA4FDA87FE25}" type="parTrans" cxnId="{0E2702B1-029B-4696-BC34-D0135908C083}">
      <dgm:prSet/>
      <dgm:spPr/>
      <dgm:t>
        <a:bodyPr/>
        <a:lstStyle/>
        <a:p>
          <a:endParaRPr lang="en-US"/>
        </a:p>
      </dgm:t>
    </dgm:pt>
    <dgm:pt modelId="{08AA5C18-C1F1-4311-806D-FCE47EFAA308}" type="sibTrans" cxnId="{0E2702B1-029B-4696-BC34-D0135908C083}">
      <dgm:prSet/>
      <dgm:spPr/>
      <dgm:t>
        <a:bodyPr/>
        <a:lstStyle/>
        <a:p>
          <a:endParaRPr lang="en-US"/>
        </a:p>
      </dgm:t>
    </dgm:pt>
    <dgm:pt modelId="{A7D8C14E-8A8B-47E3-BC7F-5FD772ED5EF8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Mechanical stress of the tissue</a:t>
          </a:r>
          <a:endParaRPr lang="en-US">
            <a:latin typeface="Comic Sans MS" panose="030F0702030302020204" pitchFamily="66" charset="0"/>
          </a:endParaRPr>
        </a:p>
      </dgm:t>
    </dgm:pt>
    <dgm:pt modelId="{B2154FBD-3536-4553-BA92-9E4712425CC3}" type="parTrans" cxnId="{7760C435-0655-486F-93AD-8FB9B6445296}">
      <dgm:prSet/>
      <dgm:spPr/>
      <dgm:t>
        <a:bodyPr/>
        <a:lstStyle/>
        <a:p>
          <a:endParaRPr lang="en-US"/>
        </a:p>
      </dgm:t>
    </dgm:pt>
    <dgm:pt modelId="{6817D221-8908-4E0A-BB4C-7E8931A43B6F}" type="sibTrans" cxnId="{7760C435-0655-486F-93AD-8FB9B6445296}">
      <dgm:prSet/>
      <dgm:spPr/>
      <dgm:t>
        <a:bodyPr/>
        <a:lstStyle/>
        <a:p>
          <a:endParaRPr lang="en-US"/>
        </a:p>
      </dgm:t>
    </dgm:pt>
    <dgm:pt modelId="{E35370D8-7817-4B8E-9964-3C08EDFA1A96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Hypothermia</a:t>
          </a:r>
          <a:endParaRPr lang="en-US">
            <a:latin typeface="Comic Sans MS" panose="030F0702030302020204" pitchFamily="66" charset="0"/>
          </a:endParaRPr>
        </a:p>
      </dgm:t>
    </dgm:pt>
    <dgm:pt modelId="{8F8574F1-5C5A-4051-968E-E32F14EDA6C4}" type="parTrans" cxnId="{D5E99E48-7F0F-4C5A-8F1C-88198EBA0D69}">
      <dgm:prSet/>
      <dgm:spPr/>
      <dgm:t>
        <a:bodyPr/>
        <a:lstStyle/>
        <a:p>
          <a:endParaRPr lang="en-US"/>
        </a:p>
      </dgm:t>
    </dgm:pt>
    <dgm:pt modelId="{F94399CE-5174-47AE-A3E4-5F21E918B1C1}" type="sibTrans" cxnId="{D5E99E48-7F0F-4C5A-8F1C-88198EBA0D69}">
      <dgm:prSet/>
      <dgm:spPr/>
      <dgm:t>
        <a:bodyPr/>
        <a:lstStyle/>
        <a:p>
          <a:endParaRPr lang="en-US"/>
        </a:p>
      </dgm:t>
    </dgm:pt>
    <dgm:pt modelId="{611614DB-0126-479B-A62C-68ED75B22F25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Pain</a:t>
          </a:r>
          <a:endParaRPr lang="en-US">
            <a:latin typeface="Comic Sans MS" panose="030F0702030302020204" pitchFamily="66" charset="0"/>
          </a:endParaRPr>
        </a:p>
      </dgm:t>
    </dgm:pt>
    <dgm:pt modelId="{8C12EB67-AFC4-484C-97E8-6F1B3363B949}" type="parTrans" cxnId="{31138CFA-2A22-428C-ACD3-3798B8BE427D}">
      <dgm:prSet/>
      <dgm:spPr/>
      <dgm:t>
        <a:bodyPr/>
        <a:lstStyle/>
        <a:p>
          <a:endParaRPr lang="en-US"/>
        </a:p>
      </dgm:t>
    </dgm:pt>
    <dgm:pt modelId="{2DC5F3C5-9BA4-40A0-BAF0-BE47E83E0D2D}" type="sibTrans" cxnId="{31138CFA-2A22-428C-ACD3-3798B8BE427D}">
      <dgm:prSet/>
      <dgm:spPr/>
      <dgm:t>
        <a:bodyPr/>
        <a:lstStyle/>
        <a:p>
          <a:endParaRPr lang="en-US"/>
        </a:p>
      </dgm:t>
    </dgm:pt>
    <dgm:pt modelId="{C55BC79D-84AD-4233-9227-84312868968C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Radiation</a:t>
          </a:r>
          <a:endParaRPr lang="en-US">
            <a:latin typeface="Comic Sans MS" panose="030F0702030302020204" pitchFamily="66" charset="0"/>
          </a:endParaRPr>
        </a:p>
      </dgm:t>
    </dgm:pt>
    <dgm:pt modelId="{273EA7D3-B61E-48AE-BDB8-6DA70A44928E}" type="parTrans" cxnId="{491EC65F-4A9C-48BB-B9E8-945B13B73137}">
      <dgm:prSet/>
      <dgm:spPr/>
      <dgm:t>
        <a:bodyPr/>
        <a:lstStyle/>
        <a:p>
          <a:endParaRPr lang="en-US"/>
        </a:p>
      </dgm:t>
    </dgm:pt>
    <dgm:pt modelId="{1C27C707-926F-41D5-97BA-BC1EEC8D8E7B}" type="sibTrans" cxnId="{491EC65F-4A9C-48BB-B9E8-945B13B73137}">
      <dgm:prSet/>
      <dgm:spPr/>
      <dgm:t>
        <a:bodyPr/>
        <a:lstStyle/>
        <a:p>
          <a:endParaRPr lang="en-US"/>
        </a:p>
      </dgm:t>
    </dgm:pt>
    <dgm:pt modelId="{516832C8-1643-4C88-AEBF-9455124C669B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Infection</a:t>
          </a:r>
          <a:endParaRPr lang="en-US">
            <a:latin typeface="Comic Sans MS" panose="030F0702030302020204" pitchFamily="66" charset="0"/>
          </a:endParaRPr>
        </a:p>
      </dgm:t>
    </dgm:pt>
    <dgm:pt modelId="{DA0CE734-7F49-4038-A119-B0C39A91DAA2}" type="parTrans" cxnId="{84670A93-8F58-46A8-BBCF-084F813320E0}">
      <dgm:prSet/>
      <dgm:spPr/>
      <dgm:t>
        <a:bodyPr/>
        <a:lstStyle/>
        <a:p>
          <a:endParaRPr lang="en-US"/>
        </a:p>
      </dgm:t>
    </dgm:pt>
    <dgm:pt modelId="{9EDDC336-8962-4C87-B719-2600B996199F}" type="sibTrans" cxnId="{84670A93-8F58-46A8-BBCF-084F813320E0}">
      <dgm:prSet/>
      <dgm:spPr/>
      <dgm:t>
        <a:bodyPr/>
        <a:lstStyle/>
        <a:p>
          <a:endParaRPr lang="en-US"/>
        </a:p>
      </dgm:t>
    </dgm:pt>
    <dgm:pt modelId="{653AACBC-AEFD-4A5F-98CD-74BC2348AF6E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Surgical technique</a:t>
          </a:r>
          <a:endParaRPr lang="en-US">
            <a:latin typeface="Comic Sans MS" panose="030F0702030302020204" pitchFamily="66" charset="0"/>
          </a:endParaRPr>
        </a:p>
      </dgm:t>
    </dgm:pt>
    <dgm:pt modelId="{8AFB7229-A0A4-4C3F-B37A-1A7D105A8FFD}" type="parTrans" cxnId="{284D43BB-356A-465F-A96E-6E7DBE228AF2}">
      <dgm:prSet/>
      <dgm:spPr/>
      <dgm:t>
        <a:bodyPr/>
        <a:lstStyle/>
        <a:p>
          <a:endParaRPr lang="en-US"/>
        </a:p>
      </dgm:t>
    </dgm:pt>
    <dgm:pt modelId="{A292AC60-25F5-4B5D-B09D-CBCB8FEE425B}" type="sibTrans" cxnId="{284D43BB-356A-465F-A96E-6E7DBE228AF2}">
      <dgm:prSet/>
      <dgm:spPr/>
      <dgm:t>
        <a:bodyPr/>
        <a:lstStyle/>
        <a:p>
          <a:endParaRPr lang="en-US"/>
        </a:p>
      </dgm:t>
    </dgm:pt>
    <dgm:pt modelId="{0400A308-C2FE-452C-A6BB-C19B2F27E252}">
      <dgm:prSet/>
      <dgm:spPr/>
      <dgm:t>
        <a:bodyPr/>
        <a:lstStyle/>
        <a:p>
          <a:pPr rtl="0"/>
          <a:r>
            <a:rPr lang="en-US" smtClean="0">
              <a:latin typeface="Comic Sans MS" panose="030F0702030302020204" pitchFamily="66" charset="0"/>
            </a:rPr>
            <a:t>Suture technique and materials</a:t>
          </a:r>
          <a:endParaRPr lang="en-US">
            <a:latin typeface="Comic Sans MS" panose="030F0702030302020204" pitchFamily="66" charset="0"/>
          </a:endParaRPr>
        </a:p>
      </dgm:t>
    </dgm:pt>
    <dgm:pt modelId="{49853899-53BD-42E2-835C-B424339E3B1E}" type="parTrans" cxnId="{5AA0E0C7-BE48-4F90-B6BA-34ACD659925E}">
      <dgm:prSet/>
      <dgm:spPr/>
      <dgm:t>
        <a:bodyPr/>
        <a:lstStyle/>
        <a:p>
          <a:endParaRPr lang="en-US"/>
        </a:p>
      </dgm:t>
    </dgm:pt>
    <dgm:pt modelId="{DC4282F0-62A8-4238-9064-E4921A03FC88}" type="sibTrans" cxnId="{5AA0E0C7-BE48-4F90-B6BA-34ACD659925E}">
      <dgm:prSet/>
      <dgm:spPr/>
      <dgm:t>
        <a:bodyPr/>
        <a:lstStyle/>
        <a:p>
          <a:endParaRPr lang="en-US"/>
        </a:p>
      </dgm:t>
    </dgm:pt>
    <dgm:pt modelId="{DFD6F2F1-0980-4CE8-8D9D-A8AA773E85B7}">
      <dgm:prSet/>
      <dgm:spPr/>
      <dgm:t>
        <a:bodyPr/>
        <a:lstStyle/>
        <a:p>
          <a:pPr rtl="0"/>
          <a:r>
            <a:rPr lang="en-US" dirty="0" err="1" smtClean="0">
              <a:latin typeface="Comic Sans MS" panose="030F0702030302020204" pitchFamily="66" charset="0"/>
            </a:rPr>
            <a:t>Otehrs</a:t>
          </a:r>
          <a:r>
            <a:rPr lang="en-US" dirty="0" smtClean="0">
              <a:latin typeface="Comic Sans MS" panose="030F0702030302020204" pitchFamily="66" charset="0"/>
            </a:rPr>
            <a:t>: </a:t>
          </a:r>
          <a:r>
            <a:rPr lang="en-US" dirty="0" err="1" smtClean="0">
              <a:latin typeface="Comic Sans MS" panose="030F0702030302020204" pitchFamily="66" charset="0"/>
            </a:rPr>
            <a:t>vasculitis</a:t>
          </a:r>
          <a:r>
            <a:rPr lang="en-US" dirty="0" smtClean="0">
              <a:latin typeface="Comic Sans MS" panose="030F0702030302020204" pitchFamily="66" charset="0"/>
            </a:rPr>
            <a:t>, immunological</a:t>
          </a:r>
          <a:endParaRPr lang="en-US" dirty="0">
            <a:latin typeface="Comic Sans MS" panose="030F0702030302020204" pitchFamily="66" charset="0"/>
          </a:endParaRPr>
        </a:p>
      </dgm:t>
    </dgm:pt>
    <dgm:pt modelId="{BFA311D1-C902-4362-9B7C-4F6D3A8C5612}" type="parTrans" cxnId="{95D96BFA-B147-45F5-BC2F-CAFF1EC6C694}">
      <dgm:prSet/>
      <dgm:spPr/>
      <dgm:t>
        <a:bodyPr/>
        <a:lstStyle/>
        <a:p>
          <a:endParaRPr lang="en-US"/>
        </a:p>
      </dgm:t>
    </dgm:pt>
    <dgm:pt modelId="{DA7C6C69-65D2-4A1A-880C-3194B3C121C7}" type="sibTrans" cxnId="{95D96BFA-B147-45F5-BC2F-CAFF1EC6C694}">
      <dgm:prSet/>
      <dgm:spPr/>
      <dgm:t>
        <a:bodyPr/>
        <a:lstStyle/>
        <a:p>
          <a:endParaRPr lang="en-US"/>
        </a:p>
      </dgm:t>
    </dgm:pt>
    <dgm:pt modelId="{0DA0F658-DC40-4162-B0B6-F95E79A068E7}" type="pres">
      <dgm:prSet presAssocID="{53E4E257-2236-4EDB-AA66-52FE0743EB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A1C4EF-2862-4D4B-8D76-8AE9F6B77548}" type="pres">
      <dgm:prSet presAssocID="{C359DBDD-099D-4C1E-9A78-847D66D3A26F}" presName="composite" presStyleCnt="0"/>
      <dgm:spPr/>
    </dgm:pt>
    <dgm:pt modelId="{DF52E57E-75CA-4274-9EF6-7561591E5941}" type="pres">
      <dgm:prSet presAssocID="{C359DBDD-099D-4C1E-9A78-847D66D3A26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9415C7-870A-4905-8C7F-7D586B06E68F}" type="pres">
      <dgm:prSet presAssocID="{C359DBDD-099D-4C1E-9A78-847D66D3A26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585C9-FD36-4E2C-B4D6-53E7CDDAC651}" type="pres">
      <dgm:prSet presAssocID="{315821C9-929A-4CBA-8A43-DABE496FB71A}" presName="space" presStyleCnt="0"/>
      <dgm:spPr/>
    </dgm:pt>
    <dgm:pt modelId="{D1F4F81B-CCC3-4F5B-9A97-35DA1E0E5171}" type="pres">
      <dgm:prSet presAssocID="{A549D143-BE27-4188-B421-273F5AFAAD30}" presName="composite" presStyleCnt="0"/>
      <dgm:spPr/>
    </dgm:pt>
    <dgm:pt modelId="{37B79DEA-FC4A-43AF-AA81-2A0341A27FBB}" type="pres">
      <dgm:prSet presAssocID="{A549D143-BE27-4188-B421-273F5AFAAD3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FA447-7D88-4F18-BB82-FE27CD900191}" type="pres">
      <dgm:prSet presAssocID="{A549D143-BE27-4188-B421-273F5AFAAD3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138CFA-2A22-428C-ACD3-3798B8BE427D}" srcId="{A549D143-BE27-4188-B421-273F5AFAAD30}" destId="{611614DB-0126-479B-A62C-68ED75B22F25}" srcOrd="3" destOrd="0" parTransId="{8C12EB67-AFC4-484C-97E8-6F1B3363B949}" sibTransId="{2DC5F3C5-9BA4-40A0-BAF0-BE47E83E0D2D}"/>
    <dgm:cxn modelId="{FFD70138-CC8B-482C-B8F1-D69C79089854}" srcId="{53E4E257-2236-4EDB-AA66-52FE0743EB3F}" destId="{C359DBDD-099D-4C1E-9A78-847D66D3A26F}" srcOrd="0" destOrd="0" parTransId="{63E6E0BB-07C4-412C-90DC-78FC347108DD}" sibTransId="{315821C9-929A-4CBA-8A43-DABE496FB71A}"/>
    <dgm:cxn modelId="{0E2702B1-029B-4696-BC34-D0135908C083}" srcId="{A549D143-BE27-4188-B421-273F5AFAAD30}" destId="{8AFCE267-EA5E-4A10-87C9-2156C383D956}" srcOrd="0" destOrd="0" parTransId="{144F7499-24BF-41EB-BB87-BA4FDA87FE25}" sibTransId="{08AA5C18-C1F1-4311-806D-FCE47EFAA308}"/>
    <dgm:cxn modelId="{1EC30D63-C543-4C25-B52A-B75A403C74C9}" srcId="{C359DBDD-099D-4C1E-9A78-847D66D3A26F}" destId="{F382A000-6BDA-42C4-88AD-914A0036AE6B}" srcOrd="1" destOrd="0" parTransId="{7801267D-B5C3-4F1C-82A4-7775CB310C21}" sibTransId="{2BC5D7FB-57AC-49FC-815D-B51622E95850}"/>
    <dgm:cxn modelId="{5C97FE63-1A4A-4157-B16E-54E58FA69909}" type="presOf" srcId="{A549D143-BE27-4188-B421-273F5AFAAD30}" destId="{37B79DEA-FC4A-43AF-AA81-2A0341A27FBB}" srcOrd="0" destOrd="0" presId="urn:microsoft.com/office/officeart/2005/8/layout/hList1"/>
    <dgm:cxn modelId="{746C086B-2BCC-4A18-9BCA-A3A0DCD0F9E1}" type="presOf" srcId="{DFD6F2F1-0980-4CE8-8D9D-A8AA773E85B7}" destId="{9BDFA447-7D88-4F18-BB82-FE27CD900191}" srcOrd="0" destOrd="8" presId="urn:microsoft.com/office/officeart/2005/8/layout/hList1"/>
    <dgm:cxn modelId="{51727D45-60DF-4A99-9885-92E0EAE70A70}" srcId="{C359DBDD-099D-4C1E-9A78-847D66D3A26F}" destId="{59012783-13B3-4743-8325-30DF5EFCAB4A}" srcOrd="0" destOrd="0" parTransId="{0D6AC7A1-629A-42D4-BF14-7BEB04F5350F}" sibTransId="{49F068C1-3E86-4859-99E5-7568A5F24903}"/>
    <dgm:cxn modelId="{566A3E27-9808-4A0C-8164-A50F0E3B74AA}" srcId="{53E4E257-2236-4EDB-AA66-52FE0743EB3F}" destId="{A549D143-BE27-4188-B421-273F5AFAAD30}" srcOrd="1" destOrd="0" parTransId="{5DB301B6-A7E4-45D6-9BFB-F90140BD1AD4}" sibTransId="{DBD45054-0762-46F3-A199-54712DF4690D}"/>
    <dgm:cxn modelId="{5AA0E0C7-BE48-4F90-B6BA-34ACD659925E}" srcId="{A549D143-BE27-4188-B421-273F5AFAAD30}" destId="{0400A308-C2FE-452C-A6BB-C19B2F27E252}" srcOrd="7" destOrd="0" parTransId="{49853899-53BD-42E2-835C-B424339E3B1E}" sibTransId="{DC4282F0-62A8-4238-9064-E4921A03FC88}"/>
    <dgm:cxn modelId="{4E833FFA-EFA3-4E13-BB1D-BC230E07CE35}" type="presOf" srcId="{53E4E257-2236-4EDB-AA66-52FE0743EB3F}" destId="{0DA0F658-DC40-4162-B0B6-F95E79A068E7}" srcOrd="0" destOrd="0" presId="urn:microsoft.com/office/officeart/2005/8/layout/hList1"/>
    <dgm:cxn modelId="{8F4A46A5-2F6F-4581-91C8-5E9FABB20612}" type="presOf" srcId="{E35370D8-7817-4B8E-9964-3C08EDFA1A96}" destId="{9BDFA447-7D88-4F18-BB82-FE27CD900191}" srcOrd="0" destOrd="2" presId="urn:microsoft.com/office/officeart/2005/8/layout/hList1"/>
    <dgm:cxn modelId="{25D890F7-BEF9-4273-8352-9362169B5AF8}" type="presOf" srcId="{611614DB-0126-479B-A62C-68ED75B22F25}" destId="{9BDFA447-7D88-4F18-BB82-FE27CD900191}" srcOrd="0" destOrd="3" presId="urn:microsoft.com/office/officeart/2005/8/layout/hList1"/>
    <dgm:cxn modelId="{DA08A70B-D5E7-4A2E-A169-03EABCF5A8F9}" type="presOf" srcId="{516832C8-1643-4C88-AEBF-9455124C669B}" destId="{9BDFA447-7D88-4F18-BB82-FE27CD900191}" srcOrd="0" destOrd="5" presId="urn:microsoft.com/office/officeart/2005/8/layout/hList1"/>
    <dgm:cxn modelId="{EC740154-1A61-46EA-93BA-568A3E593B76}" type="presOf" srcId="{A7D8C14E-8A8B-47E3-BC7F-5FD772ED5EF8}" destId="{9BDFA447-7D88-4F18-BB82-FE27CD900191}" srcOrd="0" destOrd="1" presId="urn:microsoft.com/office/officeart/2005/8/layout/hList1"/>
    <dgm:cxn modelId="{7760C435-0655-486F-93AD-8FB9B6445296}" srcId="{A549D143-BE27-4188-B421-273F5AFAAD30}" destId="{A7D8C14E-8A8B-47E3-BC7F-5FD772ED5EF8}" srcOrd="1" destOrd="0" parTransId="{B2154FBD-3536-4553-BA92-9E4712425CC3}" sibTransId="{6817D221-8908-4E0A-BB4C-7E8931A43B6F}"/>
    <dgm:cxn modelId="{3D9BCF32-DB9A-466D-9927-6A8EBE08D4BC}" type="presOf" srcId="{0400A308-C2FE-452C-A6BB-C19B2F27E252}" destId="{9BDFA447-7D88-4F18-BB82-FE27CD900191}" srcOrd="0" destOrd="7" presId="urn:microsoft.com/office/officeart/2005/8/layout/hList1"/>
    <dgm:cxn modelId="{284D43BB-356A-465F-A96E-6E7DBE228AF2}" srcId="{A549D143-BE27-4188-B421-273F5AFAAD30}" destId="{653AACBC-AEFD-4A5F-98CD-74BC2348AF6E}" srcOrd="6" destOrd="0" parTransId="{8AFB7229-A0A4-4C3F-B37A-1A7D105A8FFD}" sibTransId="{A292AC60-25F5-4B5D-B09D-CBCB8FEE425B}"/>
    <dgm:cxn modelId="{95D96BFA-B147-45F5-BC2F-CAFF1EC6C694}" srcId="{A549D143-BE27-4188-B421-273F5AFAAD30}" destId="{DFD6F2F1-0980-4CE8-8D9D-A8AA773E85B7}" srcOrd="8" destOrd="0" parTransId="{BFA311D1-C902-4362-9B7C-4F6D3A8C5612}" sibTransId="{DA7C6C69-65D2-4A1A-880C-3194B3C121C7}"/>
    <dgm:cxn modelId="{54AE3E27-8969-490D-A167-632CDB9D9F3A}" type="presOf" srcId="{C55BC79D-84AD-4233-9227-84312868968C}" destId="{9BDFA447-7D88-4F18-BB82-FE27CD900191}" srcOrd="0" destOrd="4" presId="urn:microsoft.com/office/officeart/2005/8/layout/hList1"/>
    <dgm:cxn modelId="{FC8B4227-86E6-4139-B0D6-D1BC5F1B2976}" type="presOf" srcId="{F382A000-6BDA-42C4-88AD-914A0036AE6B}" destId="{3D9415C7-870A-4905-8C7F-7D586B06E68F}" srcOrd="0" destOrd="1" presId="urn:microsoft.com/office/officeart/2005/8/layout/hList1"/>
    <dgm:cxn modelId="{CD2F2ACC-7C15-4357-8EAA-4483D43D7D66}" type="presOf" srcId="{C359DBDD-099D-4C1E-9A78-847D66D3A26F}" destId="{DF52E57E-75CA-4274-9EF6-7561591E5941}" srcOrd="0" destOrd="0" presId="urn:microsoft.com/office/officeart/2005/8/layout/hList1"/>
    <dgm:cxn modelId="{93A29D97-57C9-418B-874A-63A412D1D513}" type="presOf" srcId="{8AFCE267-EA5E-4A10-87C9-2156C383D956}" destId="{9BDFA447-7D88-4F18-BB82-FE27CD900191}" srcOrd="0" destOrd="0" presId="urn:microsoft.com/office/officeart/2005/8/layout/hList1"/>
    <dgm:cxn modelId="{D5E99E48-7F0F-4C5A-8F1C-88198EBA0D69}" srcId="{A549D143-BE27-4188-B421-273F5AFAAD30}" destId="{E35370D8-7817-4B8E-9964-3C08EDFA1A96}" srcOrd="2" destOrd="0" parTransId="{8F8574F1-5C5A-4051-968E-E32F14EDA6C4}" sibTransId="{F94399CE-5174-47AE-A3E4-5F21E918B1C1}"/>
    <dgm:cxn modelId="{84670A93-8F58-46A8-BBCF-084F813320E0}" srcId="{A549D143-BE27-4188-B421-273F5AFAAD30}" destId="{516832C8-1643-4C88-AEBF-9455124C669B}" srcOrd="5" destOrd="0" parTransId="{DA0CE734-7F49-4038-A119-B0C39A91DAA2}" sibTransId="{9EDDC336-8962-4C87-B719-2600B996199F}"/>
    <dgm:cxn modelId="{731C0A1E-7CEE-4852-9C27-CA113F0D959A}" type="presOf" srcId="{59012783-13B3-4743-8325-30DF5EFCAB4A}" destId="{3D9415C7-870A-4905-8C7F-7D586B06E68F}" srcOrd="0" destOrd="0" presId="urn:microsoft.com/office/officeart/2005/8/layout/hList1"/>
    <dgm:cxn modelId="{491EC65F-4A9C-48BB-B9E8-945B13B73137}" srcId="{A549D143-BE27-4188-B421-273F5AFAAD30}" destId="{C55BC79D-84AD-4233-9227-84312868968C}" srcOrd="4" destOrd="0" parTransId="{273EA7D3-B61E-48AE-BDB8-6DA70A44928E}" sibTransId="{1C27C707-926F-41D5-97BA-BC1EEC8D8E7B}"/>
    <dgm:cxn modelId="{BAB1B628-A4DC-4FB4-ADC8-58E5D06ED51E}" type="presOf" srcId="{653AACBC-AEFD-4A5F-98CD-74BC2348AF6E}" destId="{9BDFA447-7D88-4F18-BB82-FE27CD900191}" srcOrd="0" destOrd="6" presId="urn:microsoft.com/office/officeart/2005/8/layout/hList1"/>
    <dgm:cxn modelId="{75739776-BBE7-48F0-B3C0-C15611A6DC23}" type="presParOf" srcId="{0DA0F658-DC40-4162-B0B6-F95E79A068E7}" destId="{B6A1C4EF-2862-4D4B-8D76-8AE9F6B77548}" srcOrd="0" destOrd="0" presId="urn:microsoft.com/office/officeart/2005/8/layout/hList1"/>
    <dgm:cxn modelId="{8DB88461-2E4E-41BF-8AFE-EB7772EA6815}" type="presParOf" srcId="{B6A1C4EF-2862-4D4B-8D76-8AE9F6B77548}" destId="{DF52E57E-75CA-4274-9EF6-7561591E5941}" srcOrd="0" destOrd="0" presId="urn:microsoft.com/office/officeart/2005/8/layout/hList1"/>
    <dgm:cxn modelId="{7AF59E7D-3CFC-4700-8547-D3CE22D7BFF8}" type="presParOf" srcId="{B6A1C4EF-2862-4D4B-8D76-8AE9F6B77548}" destId="{3D9415C7-870A-4905-8C7F-7D586B06E68F}" srcOrd="1" destOrd="0" presId="urn:microsoft.com/office/officeart/2005/8/layout/hList1"/>
    <dgm:cxn modelId="{0612D610-EB6D-4484-8309-4CF8E451A728}" type="presParOf" srcId="{0DA0F658-DC40-4162-B0B6-F95E79A068E7}" destId="{099585C9-FD36-4E2C-B4D6-53E7CDDAC651}" srcOrd="1" destOrd="0" presId="urn:microsoft.com/office/officeart/2005/8/layout/hList1"/>
    <dgm:cxn modelId="{305CF7D4-1822-499A-AA47-5EC76C69CCE7}" type="presParOf" srcId="{0DA0F658-DC40-4162-B0B6-F95E79A068E7}" destId="{D1F4F81B-CCC3-4F5B-9A97-35DA1E0E5171}" srcOrd="2" destOrd="0" presId="urn:microsoft.com/office/officeart/2005/8/layout/hList1"/>
    <dgm:cxn modelId="{D1F6C48F-DDE7-43D6-99E4-209E6DE81C2B}" type="presParOf" srcId="{D1F4F81B-CCC3-4F5B-9A97-35DA1E0E5171}" destId="{37B79DEA-FC4A-43AF-AA81-2A0341A27FBB}" srcOrd="0" destOrd="0" presId="urn:microsoft.com/office/officeart/2005/8/layout/hList1"/>
    <dgm:cxn modelId="{79E2B56C-DBE6-4836-851E-154AA78D9589}" type="presParOf" srcId="{D1F4F81B-CCC3-4F5B-9A97-35DA1E0E5171}" destId="{9BDFA447-7D88-4F18-BB82-FE27CD90019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C47EDE-D8B8-424D-AA22-C2D88D09C5A6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E55240-AAAF-4CA4-AD6E-E305A4B7B716}">
      <dgm:prSet custT="1"/>
      <dgm:spPr/>
      <dgm:t>
        <a:bodyPr/>
        <a:lstStyle/>
        <a:p>
          <a:pPr rtl="0">
            <a:tabLst>
              <a:tab pos="8918575" algn="l"/>
            </a:tabLst>
          </a:pPr>
          <a:r>
            <a:rPr lang="en-US" sz="2000" smtClean="0">
              <a:latin typeface="Comic Sans MS" panose="030F0702030302020204" pitchFamily="66" charset="0"/>
            </a:rPr>
            <a:t>Pivotal</a:t>
          </a:r>
          <a:endParaRPr lang="en-US" sz="2000" dirty="0">
            <a:latin typeface="Comic Sans MS" panose="030F0702030302020204" pitchFamily="66" charset="0"/>
          </a:endParaRPr>
        </a:p>
      </dgm:t>
    </dgm:pt>
    <dgm:pt modelId="{270157BE-31C9-4D7E-BA9A-99C50D0C816E}" type="parTrans" cxnId="{37774F8F-539B-49F6-A52D-4C6618BDE52A}">
      <dgm:prSet/>
      <dgm:spPr/>
      <dgm:t>
        <a:bodyPr/>
        <a:lstStyle/>
        <a:p>
          <a:endParaRPr lang="en-US"/>
        </a:p>
      </dgm:t>
    </dgm:pt>
    <dgm:pt modelId="{08B8109D-B3A7-44CB-BA0F-DC867D23FB90}" type="sibTrans" cxnId="{37774F8F-539B-49F6-A52D-4C6618BDE52A}">
      <dgm:prSet/>
      <dgm:spPr/>
      <dgm:t>
        <a:bodyPr/>
        <a:lstStyle/>
        <a:p>
          <a:endParaRPr lang="en-US"/>
        </a:p>
      </dgm:t>
    </dgm:pt>
    <dgm:pt modelId="{48E3CB22-57EC-4785-A5B1-956E5E639226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Hemodynamic conditions (perfusion, hypovolemia, hypoxia, pain etc.)</a:t>
          </a:r>
          <a:endParaRPr lang="en-US" sz="2000">
            <a:latin typeface="Comic Sans MS" panose="030F0702030302020204" pitchFamily="66" charset="0"/>
          </a:endParaRPr>
        </a:p>
      </dgm:t>
    </dgm:pt>
    <dgm:pt modelId="{183D8953-2AFA-48BC-857A-536F6316EDDF}" type="parTrans" cxnId="{02ED0732-A887-4E0B-A878-33406DA98AC8}">
      <dgm:prSet/>
      <dgm:spPr/>
      <dgm:t>
        <a:bodyPr/>
        <a:lstStyle/>
        <a:p>
          <a:endParaRPr lang="en-US"/>
        </a:p>
      </dgm:t>
    </dgm:pt>
    <dgm:pt modelId="{F7508D4B-DE1C-48D4-AA1B-B63A94374BF7}" type="sibTrans" cxnId="{02ED0732-A887-4E0B-A878-33406DA98AC8}">
      <dgm:prSet/>
      <dgm:spPr/>
      <dgm:t>
        <a:bodyPr/>
        <a:lstStyle/>
        <a:p>
          <a:endParaRPr lang="en-US"/>
        </a:p>
      </dgm:t>
    </dgm:pt>
    <dgm:pt modelId="{46697370-0486-48B4-9963-8DEDE376CD16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Important</a:t>
          </a:r>
          <a:endParaRPr lang="en-US" sz="2000">
            <a:latin typeface="Comic Sans MS" panose="030F0702030302020204" pitchFamily="66" charset="0"/>
          </a:endParaRPr>
        </a:p>
      </dgm:t>
    </dgm:pt>
    <dgm:pt modelId="{7179ABD1-67E0-4B16-8798-1539E595CAA5}" type="parTrans" cxnId="{18C31BC3-6317-46F6-AC60-3A63140F5DF3}">
      <dgm:prSet/>
      <dgm:spPr/>
      <dgm:t>
        <a:bodyPr/>
        <a:lstStyle/>
        <a:p>
          <a:endParaRPr lang="en-US"/>
        </a:p>
      </dgm:t>
    </dgm:pt>
    <dgm:pt modelId="{7B31468C-9812-4610-98D9-FFE2E0FAF506}" type="sibTrans" cxnId="{18C31BC3-6317-46F6-AC60-3A63140F5DF3}">
      <dgm:prSet/>
      <dgm:spPr/>
      <dgm:t>
        <a:bodyPr/>
        <a:lstStyle/>
        <a:p>
          <a:endParaRPr lang="en-US"/>
        </a:p>
      </dgm:t>
    </dgm:pt>
    <dgm:pt modelId="{6E0F18D5-0E56-4E20-8501-4A4BDCE9953C}">
      <dgm:prSet custT="1"/>
      <dgm:spPr/>
      <dgm:t>
        <a:bodyPr/>
        <a:lstStyle/>
        <a:p>
          <a:pPr rtl="0"/>
          <a:r>
            <a:rPr lang="en-US" sz="2000" dirty="0" smtClean="0">
              <a:latin typeface="Comic Sans MS" panose="030F0702030302020204" pitchFamily="66" charset="0"/>
            </a:rPr>
            <a:t>Age</a:t>
          </a:r>
          <a:endParaRPr lang="en-US" sz="2000" dirty="0">
            <a:latin typeface="Comic Sans MS" panose="030F0702030302020204" pitchFamily="66" charset="0"/>
          </a:endParaRPr>
        </a:p>
      </dgm:t>
    </dgm:pt>
    <dgm:pt modelId="{90F85031-68BF-489B-BD04-B3F7DDAB060A}" type="parTrans" cxnId="{9195E300-EC44-4A81-8FD2-62E361FF2CFB}">
      <dgm:prSet/>
      <dgm:spPr/>
      <dgm:t>
        <a:bodyPr/>
        <a:lstStyle/>
        <a:p>
          <a:endParaRPr lang="en-US"/>
        </a:p>
      </dgm:t>
    </dgm:pt>
    <dgm:pt modelId="{814AF912-35F7-4646-8B15-2DFF0C6D9020}" type="sibTrans" cxnId="{9195E300-EC44-4A81-8FD2-62E361FF2CFB}">
      <dgm:prSet/>
      <dgm:spPr/>
      <dgm:t>
        <a:bodyPr/>
        <a:lstStyle/>
        <a:p>
          <a:endParaRPr lang="en-US"/>
        </a:p>
      </dgm:t>
    </dgm:pt>
    <dgm:pt modelId="{FA8DC327-95C7-494B-9115-DF992BAACA74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Smoking</a:t>
          </a:r>
          <a:endParaRPr lang="en-US" sz="2000">
            <a:latin typeface="Comic Sans MS" panose="030F0702030302020204" pitchFamily="66" charset="0"/>
          </a:endParaRPr>
        </a:p>
      </dgm:t>
    </dgm:pt>
    <dgm:pt modelId="{173E7CA1-BA9E-4B26-9560-FE03BDC8CF26}" type="parTrans" cxnId="{93AECE57-FED6-4305-94A7-F7AC1774291C}">
      <dgm:prSet/>
      <dgm:spPr/>
      <dgm:t>
        <a:bodyPr/>
        <a:lstStyle/>
        <a:p>
          <a:endParaRPr lang="en-US"/>
        </a:p>
      </dgm:t>
    </dgm:pt>
    <dgm:pt modelId="{045B29E8-25DB-45E7-B702-E876B188EDF1}" type="sibTrans" cxnId="{93AECE57-FED6-4305-94A7-F7AC1774291C}">
      <dgm:prSet/>
      <dgm:spPr/>
      <dgm:t>
        <a:bodyPr/>
        <a:lstStyle/>
        <a:p>
          <a:endParaRPr lang="en-US"/>
        </a:p>
      </dgm:t>
    </dgm:pt>
    <dgm:pt modelId="{C847B31C-4097-4DFC-BE00-793643D57092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Medication</a:t>
          </a:r>
          <a:endParaRPr lang="en-US" sz="2000">
            <a:latin typeface="Comic Sans MS" panose="030F0702030302020204" pitchFamily="66" charset="0"/>
          </a:endParaRPr>
        </a:p>
      </dgm:t>
    </dgm:pt>
    <dgm:pt modelId="{E37016F4-4792-415D-9B94-B235E63C2F11}" type="parTrans" cxnId="{F9EF18BE-903B-46B3-89FB-1B33A0F041A2}">
      <dgm:prSet/>
      <dgm:spPr/>
      <dgm:t>
        <a:bodyPr/>
        <a:lstStyle/>
        <a:p>
          <a:endParaRPr lang="en-US"/>
        </a:p>
      </dgm:t>
    </dgm:pt>
    <dgm:pt modelId="{E62C8CEB-6354-4EAD-A05F-875ABF6364CA}" type="sibTrans" cxnId="{F9EF18BE-903B-46B3-89FB-1B33A0F041A2}">
      <dgm:prSet/>
      <dgm:spPr/>
      <dgm:t>
        <a:bodyPr/>
        <a:lstStyle/>
        <a:p>
          <a:endParaRPr lang="en-US"/>
        </a:p>
      </dgm:t>
    </dgm:pt>
    <dgm:pt modelId="{F4191BD3-1A22-4AF1-90EC-3EB6BB3C15DC}">
      <dgm:prSet custT="1"/>
      <dgm:spPr/>
      <dgm:t>
        <a:bodyPr/>
        <a:lstStyle/>
        <a:p>
          <a:pPr rtl="0"/>
          <a:r>
            <a:rPr lang="en-US" sz="2000" dirty="0" smtClean="0">
              <a:latin typeface="Comic Sans MS" panose="030F0702030302020204" pitchFamily="66" charset="0"/>
            </a:rPr>
            <a:t>Diseases e.g. DM, HIV, malignancy</a:t>
          </a:r>
          <a:endParaRPr lang="en-US" sz="2000" dirty="0">
            <a:latin typeface="Comic Sans MS" panose="030F0702030302020204" pitchFamily="66" charset="0"/>
          </a:endParaRPr>
        </a:p>
      </dgm:t>
    </dgm:pt>
    <dgm:pt modelId="{EACF336F-2566-439E-8622-6492C12B2B0E}" type="parTrans" cxnId="{0E41E5E6-0075-4FA9-9AED-51F64C2EF9B0}">
      <dgm:prSet/>
      <dgm:spPr/>
      <dgm:t>
        <a:bodyPr/>
        <a:lstStyle/>
        <a:p>
          <a:endParaRPr lang="en-US"/>
        </a:p>
      </dgm:t>
    </dgm:pt>
    <dgm:pt modelId="{A4B76B6A-5749-425D-B6D0-99D94741D45E}" type="sibTrans" cxnId="{0E41E5E6-0075-4FA9-9AED-51F64C2EF9B0}">
      <dgm:prSet/>
      <dgm:spPr/>
      <dgm:t>
        <a:bodyPr/>
        <a:lstStyle/>
        <a:p>
          <a:endParaRPr lang="en-US"/>
        </a:p>
      </dgm:t>
    </dgm:pt>
    <dgm:pt modelId="{964364CC-E75B-4A47-9BCC-5247F6AEADD6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Nutritional status</a:t>
          </a:r>
          <a:endParaRPr lang="en-US" sz="2000">
            <a:latin typeface="Comic Sans MS" panose="030F0702030302020204" pitchFamily="66" charset="0"/>
          </a:endParaRPr>
        </a:p>
      </dgm:t>
    </dgm:pt>
    <dgm:pt modelId="{99B9B27D-7593-429D-BC70-6AAECC4ECDED}" type="parTrans" cxnId="{F77E15A9-5FD4-4F65-BEFB-ED2C82897E15}">
      <dgm:prSet/>
      <dgm:spPr/>
      <dgm:t>
        <a:bodyPr/>
        <a:lstStyle/>
        <a:p>
          <a:endParaRPr lang="en-US"/>
        </a:p>
      </dgm:t>
    </dgm:pt>
    <dgm:pt modelId="{F0A6C5EF-9EA3-4671-BFB5-49E80B7B8965}" type="sibTrans" cxnId="{F77E15A9-5FD4-4F65-BEFB-ED2C82897E15}">
      <dgm:prSet/>
      <dgm:spPr/>
      <dgm:t>
        <a:bodyPr/>
        <a:lstStyle/>
        <a:p>
          <a:endParaRPr lang="en-US"/>
        </a:p>
      </dgm:t>
    </dgm:pt>
    <dgm:pt modelId="{AD51D14E-AB1A-4D43-81A0-B0A90105A68A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Anemia</a:t>
          </a:r>
          <a:endParaRPr lang="en-US" sz="2000">
            <a:latin typeface="Comic Sans MS" panose="030F0702030302020204" pitchFamily="66" charset="0"/>
          </a:endParaRPr>
        </a:p>
      </dgm:t>
    </dgm:pt>
    <dgm:pt modelId="{4815B025-11FB-4BFC-9F72-2A447B64B945}" type="parTrans" cxnId="{B07EE94F-ED4C-4211-810C-382F0FA3FAB6}">
      <dgm:prSet/>
      <dgm:spPr/>
      <dgm:t>
        <a:bodyPr/>
        <a:lstStyle/>
        <a:p>
          <a:endParaRPr lang="en-US"/>
        </a:p>
      </dgm:t>
    </dgm:pt>
    <dgm:pt modelId="{A9E78BCE-1F1C-49F8-880E-10F3E6A8C1C9}" type="sibTrans" cxnId="{B07EE94F-ED4C-4211-810C-382F0FA3FAB6}">
      <dgm:prSet/>
      <dgm:spPr/>
      <dgm:t>
        <a:bodyPr/>
        <a:lstStyle/>
        <a:p>
          <a:endParaRPr lang="en-US"/>
        </a:p>
      </dgm:t>
    </dgm:pt>
    <dgm:pt modelId="{7E78CAFF-1E0F-4516-8C37-4DD61D493721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Alcoholism</a:t>
          </a:r>
          <a:endParaRPr lang="en-US" sz="2000">
            <a:latin typeface="Comic Sans MS" panose="030F0702030302020204" pitchFamily="66" charset="0"/>
          </a:endParaRPr>
        </a:p>
      </dgm:t>
    </dgm:pt>
    <dgm:pt modelId="{0563C740-545D-4879-BFD4-B97B8EAA518F}" type="parTrans" cxnId="{E0C14AA9-9F8D-484D-9E18-382E35A32DE2}">
      <dgm:prSet/>
      <dgm:spPr/>
      <dgm:t>
        <a:bodyPr/>
        <a:lstStyle/>
        <a:p>
          <a:endParaRPr lang="en-US"/>
        </a:p>
      </dgm:t>
    </dgm:pt>
    <dgm:pt modelId="{FBA285CF-B5A1-4998-B209-6BB5F5772C1B}" type="sibTrans" cxnId="{E0C14AA9-9F8D-484D-9E18-382E35A32DE2}">
      <dgm:prSet/>
      <dgm:spPr/>
      <dgm:t>
        <a:bodyPr/>
        <a:lstStyle/>
        <a:p>
          <a:endParaRPr lang="en-US"/>
        </a:p>
      </dgm:t>
    </dgm:pt>
    <dgm:pt modelId="{E2EB953C-6239-4573-89D0-A85ADB76E29F}">
      <dgm:prSet custT="1"/>
      <dgm:spPr/>
      <dgm:t>
        <a:bodyPr/>
        <a:lstStyle/>
        <a:p>
          <a:pPr rtl="0"/>
          <a:r>
            <a:rPr lang="en-US" sz="2000" smtClean="0">
              <a:latin typeface="Comic Sans MS" panose="030F0702030302020204" pitchFamily="66" charset="0"/>
            </a:rPr>
            <a:t>Radiation</a:t>
          </a:r>
          <a:endParaRPr lang="en-US" sz="2000">
            <a:latin typeface="Comic Sans MS" panose="030F0702030302020204" pitchFamily="66" charset="0"/>
          </a:endParaRPr>
        </a:p>
      </dgm:t>
    </dgm:pt>
    <dgm:pt modelId="{CB3FCEB4-E63C-4FB1-838F-86795418726D}" type="parTrans" cxnId="{244FF175-12E6-4719-BE93-2F6C8E96FD7E}">
      <dgm:prSet/>
      <dgm:spPr/>
      <dgm:t>
        <a:bodyPr/>
        <a:lstStyle/>
        <a:p>
          <a:endParaRPr lang="en-US"/>
        </a:p>
      </dgm:t>
    </dgm:pt>
    <dgm:pt modelId="{45B6BED8-7E48-4206-BE0F-DF7BB107E34D}" type="sibTrans" cxnId="{244FF175-12E6-4719-BE93-2F6C8E96FD7E}">
      <dgm:prSet/>
      <dgm:spPr/>
      <dgm:t>
        <a:bodyPr/>
        <a:lstStyle/>
        <a:p>
          <a:endParaRPr lang="en-US"/>
        </a:p>
      </dgm:t>
    </dgm:pt>
    <dgm:pt modelId="{3A734A82-EE01-4BB0-BB6C-5C5C2C775594}">
      <dgm:prSet custT="1"/>
      <dgm:spPr/>
      <dgm:t>
        <a:bodyPr/>
        <a:lstStyle/>
        <a:p>
          <a:pPr rtl="0"/>
          <a:r>
            <a:rPr lang="en-US" sz="2000" dirty="0" smtClean="0">
              <a:latin typeface="Comic Sans MS" panose="030F0702030302020204" pitchFamily="66" charset="0"/>
            </a:rPr>
            <a:t>Others: immunological </a:t>
          </a:r>
          <a:endParaRPr lang="en-US" sz="2000" dirty="0">
            <a:latin typeface="Comic Sans MS" panose="030F0702030302020204" pitchFamily="66" charset="0"/>
          </a:endParaRPr>
        </a:p>
      </dgm:t>
    </dgm:pt>
    <dgm:pt modelId="{840B98C5-1AE5-4044-A38B-25239D6D3924}" type="parTrans" cxnId="{8623BC86-3AF0-4856-BA36-B08467F9B125}">
      <dgm:prSet/>
      <dgm:spPr/>
      <dgm:t>
        <a:bodyPr/>
        <a:lstStyle/>
        <a:p>
          <a:endParaRPr lang="en-US"/>
        </a:p>
      </dgm:t>
    </dgm:pt>
    <dgm:pt modelId="{F20A1D0A-0082-4C72-9225-CD0689D2CFEF}" type="sibTrans" cxnId="{8623BC86-3AF0-4856-BA36-B08467F9B125}">
      <dgm:prSet/>
      <dgm:spPr/>
      <dgm:t>
        <a:bodyPr/>
        <a:lstStyle/>
        <a:p>
          <a:endParaRPr lang="en-US"/>
        </a:p>
      </dgm:t>
    </dgm:pt>
    <dgm:pt modelId="{55CA5507-FEB7-4FCD-AF77-7FA3BAFFBA15}" type="pres">
      <dgm:prSet presAssocID="{7DC47EDE-D8B8-424D-AA22-C2D88D09C5A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4151D6-1D37-4181-B04B-46BE4F57A396}" type="pres">
      <dgm:prSet presAssocID="{C0E55240-AAAF-4CA4-AD6E-E305A4B7B716}" presName="composite" presStyleCnt="0"/>
      <dgm:spPr/>
    </dgm:pt>
    <dgm:pt modelId="{0885BFA5-7E06-45BA-B522-54073046FC71}" type="pres">
      <dgm:prSet presAssocID="{C0E55240-AAAF-4CA4-AD6E-E305A4B7B71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8FB11-1714-490B-ADA0-3365760D8314}" type="pres">
      <dgm:prSet presAssocID="{C0E55240-AAAF-4CA4-AD6E-E305A4B7B71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BCAB5-51E5-4EA4-92A2-AC1519AB8FF7}" type="pres">
      <dgm:prSet presAssocID="{08B8109D-B3A7-44CB-BA0F-DC867D23FB90}" presName="space" presStyleCnt="0"/>
      <dgm:spPr/>
    </dgm:pt>
    <dgm:pt modelId="{2D1D649F-4DB8-43DE-836D-25F23125B8BB}" type="pres">
      <dgm:prSet presAssocID="{46697370-0486-48B4-9963-8DEDE376CD16}" presName="composite" presStyleCnt="0"/>
      <dgm:spPr/>
    </dgm:pt>
    <dgm:pt modelId="{1C0C3F5F-EE42-42A6-9187-21C4EA4D35BD}" type="pres">
      <dgm:prSet presAssocID="{46697370-0486-48B4-9963-8DEDE376CD1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F5D2C-BA93-43B8-963D-FA641F9B51B5}" type="pres">
      <dgm:prSet presAssocID="{46697370-0486-48B4-9963-8DEDE376CD1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FEA7F7-17D9-4EAF-AACC-335EC6DFCCB3}" type="presOf" srcId="{7E78CAFF-1E0F-4516-8C37-4DD61D493721}" destId="{88EF5D2C-BA93-43B8-963D-FA641F9B51B5}" srcOrd="0" destOrd="6" presId="urn:microsoft.com/office/officeart/2005/8/layout/hList1"/>
    <dgm:cxn modelId="{30407A9E-EA96-4FE0-9FCE-621BC1E1D069}" type="presOf" srcId="{7DC47EDE-D8B8-424D-AA22-C2D88D09C5A6}" destId="{55CA5507-FEB7-4FCD-AF77-7FA3BAFFBA15}" srcOrd="0" destOrd="0" presId="urn:microsoft.com/office/officeart/2005/8/layout/hList1"/>
    <dgm:cxn modelId="{0E41E5E6-0075-4FA9-9AED-51F64C2EF9B0}" srcId="{46697370-0486-48B4-9963-8DEDE376CD16}" destId="{F4191BD3-1A22-4AF1-90EC-3EB6BB3C15DC}" srcOrd="3" destOrd="0" parTransId="{EACF336F-2566-439E-8622-6492C12B2B0E}" sibTransId="{A4B76B6A-5749-425D-B6D0-99D94741D45E}"/>
    <dgm:cxn modelId="{13DA0E02-B320-4CD9-9651-2E99F3F462E9}" type="presOf" srcId="{FA8DC327-95C7-494B-9115-DF992BAACA74}" destId="{88EF5D2C-BA93-43B8-963D-FA641F9B51B5}" srcOrd="0" destOrd="1" presId="urn:microsoft.com/office/officeart/2005/8/layout/hList1"/>
    <dgm:cxn modelId="{244FF175-12E6-4719-BE93-2F6C8E96FD7E}" srcId="{46697370-0486-48B4-9963-8DEDE376CD16}" destId="{E2EB953C-6239-4573-89D0-A85ADB76E29F}" srcOrd="7" destOrd="0" parTransId="{CB3FCEB4-E63C-4FB1-838F-86795418726D}" sibTransId="{45B6BED8-7E48-4206-BE0F-DF7BB107E34D}"/>
    <dgm:cxn modelId="{26B3B85C-41A1-448C-AB78-DB4D7B3A0BB2}" type="presOf" srcId="{F4191BD3-1A22-4AF1-90EC-3EB6BB3C15DC}" destId="{88EF5D2C-BA93-43B8-963D-FA641F9B51B5}" srcOrd="0" destOrd="3" presId="urn:microsoft.com/office/officeart/2005/8/layout/hList1"/>
    <dgm:cxn modelId="{0A1023DF-EA17-475C-AF94-E40C3BB25934}" type="presOf" srcId="{48E3CB22-57EC-4785-A5B1-956E5E639226}" destId="{7C88FB11-1714-490B-ADA0-3365760D8314}" srcOrd="0" destOrd="0" presId="urn:microsoft.com/office/officeart/2005/8/layout/hList1"/>
    <dgm:cxn modelId="{D3D0FC4F-775B-43F0-91D1-2BC43EDF5A85}" type="presOf" srcId="{C847B31C-4097-4DFC-BE00-793643D57092}" destId="{88EF5D2C-BA93-43B8-963D-FA641F9B51B5}" srcOrd="0" destOrd="2" presId="urn:microsoft.com/office/officeart/2005/8/layout/hList1"/>
    <dgm:cxn modelId="{FE36B881-2FE0-473D-AAE5-93192B91D8E5}" type="presOf" srcId="{3A734A82-EE01-4BB0-BB6C-5C5C2C775594}" destId="{88EF5D2C-BA93-43B8-963D-FA641F9B51B5}" srcOrd="0" destOrd="8" presId="urn:microsoft.com/office/officeart/2005/8/layout/hList1"/>
    <dgm:cxn modelId="{F9EF18BE-903B-46B3-89FB-1B33A0F041A2}" srcId="{46697370-0486-48B4-9963-8DEDE376CD16}" destId="{C847B31C-4097-4DFC-BE00-793643D57092}" srcOrd="2" destOrd="0" parTransId="{E37016F4-4792-415D-9B94-B235E63C2F11}" sibTransId="{E62C8CEB-6354-4EAD-A05F-875ABF6364CA}"/>
    <dgm:cxn modelId="{F97C152C-E830-41A5-90B0-95C0BC62B86D}" type="presOf" srcId="{AD51D14E-AB1A-4D43-81A0-B0A90105A68A}" destId="{88EF5D2C-BA93-43B8-963D-FA641F9B51B5}" srcOrd="0" destOrd="5" presId="urn:microsoft.com/office/officeart/2005/8/layout/hList1"/>
    <dgm:cxn modelId="{93AECE57-FED6-4305-94A7-F7AC1774291C}" srcId="{46697370-0486-48B4-9963-8DEDE376CD16}" destId="{FA8DC327-95C7-494B-9115-DF992BAACA74}" srcOrd="1" destOrd="0" parTransId="{173E7CA1-BA9E-4B26-9560-FE03BDC8CF26}" sibTransId="{045B29E8-25DB-45E7-B702-E876B188EDF1}"/>
    <dgm:cxn modelId="{9195E300-EC44-4A81-8FD2-62E361FF2CFB}" srcId="{46697370-0486-48B4-9963-8DEDE376CD16}" destId="{6E0F18D5-0E56-4E20-8501-4A4BDCE9953C}" srcOrd="0" destOrd="0" parTransId="{90F85031-68BF-489B-BD04-B3F7DDAB060A}" sibTransId="{814AF912-35F7-4646-8B15-2DFF0C6D9020}"/>
    <dgm:cxn modelId="{CB9560CD-DCC9-4EDF-89D0-68E7BE8A2FC3}" type="presOf" srcId="{E2EB953C-6239-4573-89D0-A85ADB76E29F}" destId="{88EF5D2C-BA93-43B8-963D-FA641F9B51B5}" srcOrd="0" destOrd="7" presId="urn:microsoft.com/office/officeart/2005/8/layout/hList1"/>
    <dgm:cxn modelId="{37774F8F-539B-49F6-A52D-4C6618BDE52A}" srcId="{7DC47EDE-D8B8-424D-AA22-C2D88D09C5A6}" destId="{C0E55240-AAAF-4CA4-AD6E-E305A4B7B716}" srcOrd="0" destOrd="0" parTransId="{270157BE-31C9-4D7E-BA9A-99C50D0C816E}" sibTransId="{08B8109D-B3A7-44CB-BA0F-DC867D23FB90}"/>
    <dgm:cxn modelId="{02ED0732-A887-4E0B-A878-33406DA98AC8}" srcId="{C0E55240-AAAF-4CA4-AD6E-E305A4B7B716}" destId="{48E3CB22-57EC-4785-A5B1-956E5E639226}" srcOrd="0" destOrd="0" parTransId="{183D8953-2AFA-48BC-857A-536F6316EDDF}" sibTransId="{F7508D4B-DE1C-48D4-AA1B-B63A94374BF7}"/>
    <dgm:cxn modelId="{09AF0AE7-0084-4D44-8857-5DD3D0A3FDCC}" type="presOf" srcId="{C0E55240-AAAF-4CA4-AD6E-E305A4B7B716}" destId="{0885BFA5-7E06-45BA-B522-54073046FC71}" srcOrd="0" destOrd="0" presId="urn:microsoft.com/office/officeart/2005/8/layout/hList1"/>
    <dgm:cxn modelId="{8623BC86-3AF0-4856-BA36-B08467F9B125}" srcId="{46697370-0486-48B4-9963-8DEDE376CD16}" destId="{3A734A82-EE01-4BB0-BB6C-5C5C2C775594}" srcOrd="8" destOrd="0" parTransId="{840B98C5-1AE5-4044-A38B-25239D6D3924}" sibTransId="{F20A1D0A-0082-4C72-9225-CD0689D2CFEF}"/>
    <dgm:cxn modelId="{F77E15A9-5FD4-4F65-BEFB-ED2C82897E15}" srcId="{46697370-0486-48B4-9963-8DEDE376CD16}" destId="{964364CC-E75B-4A47-9BCC-5247F6AEADD6}" srcOrd="4" destOrd="0" parTransId="{99B9B27D-7593-429D-BC70-6AAECC4ECDED}" sibTransId="{F0A6C5EF-9EA3-4671-BFB5-49E80B7B8965}"/>
    <dgm:cxn modelId="{52BC85C9-E184-4460-BCD3-21E22E8FB95C}" type="presOf" srcId="{964364CC-E75B-4A47-9BCC-5247F6AEADD6}" destId="{88EF5D2C-BA93-43B8-963D-FA641F9B51B5}" srcOrd="0" destOrd="4" presId="urn:microsoft.com/office/officeart/2005/8/layout/hList1"/>
    <dgm:cxn modelId="{E6596BB6-B712-43FE-8510-12AC4374D7CE}" type="presOf" srcId="{46697370-0486-48B4-9963-8DEDE376CD16}" destId="{1C0C3F5F-EE42-42A6-9187-21C4EA4D35BD}" srcOrd="0" destOrd="0" presId="urn:microsoft.com/office/officeart/2005/8/layout/hList1"/>
    <dgm:cxn modelId="{E0C14AA9-9F8D-484D-9E18-382E35A32DE2}" srcId="{46697370-0486-48B4-9963-8DEDE376CD16}" destId="{7E78CAFF-1E0F-4516-8C37-4DD61D493721}" srcOrd="6" destOrd="0" parTransId="{0563C740-545D-4879-BFD4-B97B8EAA518F}" sibTransId="{FBA285CF-B5A1-4998-B209-6BB5F5772C1B}"/>
    <dgm:cxn modelId="{18C31BC3-6317-46F6-AC60-3A63140F5DF3}" srcId="{7DC47EDE-D8B8-424D-AA22-C2D88D09C5A6}" destId="{46697370-0486-48B4-9963-8DEDE376CD16}" srcOrd="1" destOrd="0" parTransId="{7179ABD1-67E0-4B16-8798-1539E595CAA5}" sibTransId="{7B31468C-9812-4610-98D9-FFE2E0FAF506}"/>
    <dgm:cxn modelId="{B07EE94F-ED4C-4211-810C-382F0FA3FAB6}" srcId="{46697370-0486-48B4-9963-8DEDE376CD16}" destId="{AD51D14E-AB1A-4D43-81A0-B0A90105A68A}" srcOrd="5" destOrd="0" parTransId="{4815B025-11FB-4BFC-9F72-2A447B64B945}" sibTransId="{A9E78BCE-1F1C-49F8-880E-10F3E6A8C1C9}"/>
    <dgm:cxn modelId="{865AB8B0-9AEE-4D31-B054-0BC584B4BF00}" type="presOf" srcId="{6E0F18D5-0E56-4E20-8501-4A4BDCE9953C}" destId="{88EF5D2C-BA93-43B8-963D-FA641F9B51B5}" srcOrd="0" destOrd="0" presId="urn:microsoft.com/office/officeart/2005/8/layout/hList1"/>
    <dgm:cxn modelId="{C8DFB7AD-56F2-40AA-BF40-AED1251F4625}" type="presParOf" srcId="{55CA5507-FEB7-4FCD-AF77-7FA3BAFFBA15}" destId="{604151D6-1D37-4181-B04B-46BE4F57A396}" srcOrd="0" destOrd="0" presId="urn:microsoft.com/office/officeart/2005/8/layout/hList1"/>
    <dgm:cxn modelId="{447C6D02-7B57-4429-8DD9-49478CBB30B6}" type="presParOf" srcId="{604151D6-1D37-4181-B04B-46BE4F57A396}" destId="{0885BFA5-7E06-45BA-B522-54073046FC71}" srcOrd="0" destOrd="0" presId="urn:microsoft.com/office/officeart/2005/8/layout/hList1"/>
    <dgm:cxn modelId="{B6446BD1-5D2F-4504-81A7-830CC0822FE4}" type="presParOf" srcId="{604151D6-1D37-4181-B04B-46BE4F57A396}" destId="{7C88FB11-1714-490B-ADA0-3365760D8314}" srcOrd="1" destOrd="0" presId="urn:microsoft.com/office/officeart/2005/8/layout/hList1"/>
    <dgm:cxn modelId="{D847712B-74C9-4BFA-8EE6-2D4C0E4ADA1B}" type="presParOf" srcId="{55CA5507-FEB7-4FCD-AF77-7FA3BAFFBA15}" destId="{58BBCAB5-51E5-4EA4-92A2-AC1519AB8FF7}" srcOrd="1" destOrd="0" presId="urn:microsoft.com/office/officeart/2005/8/layout/hList1"/>
    <dgm:cxn modelId="{E7CBF4A5-C038-4AC0-8D3D-64A2B68A80ED}" type="presParOf" srcId="{55CA5507-FEB7-4FCD-AF77-7FA3BAFFBA15}" destId="{2D1D649F-4DB8-43DE-836D-25F23125B8BB}" srcOrd="2" destOrd="0" presId="urn:microsoft.com/office/officeart/2005/8/layout/hList1"/>
    <dgm:cxn modelId="{05305E46-0D1C-4FAB-B1B2-19EADD5E57B7}" type="presParOf" srcId="{2D1D649F-4DB8-43DE-836D-25F23125B8BB}" destId="{1C0C3F5F-EE42-42A6-9187-21C4EA4D35BD}" srcOrd="0" destOrd="0" presId="urn:microsoft.com/office/officeart/2005/8/layout/hList1"/>
    <dgm:cxn modelId="{5731E183-250F-4AB2-B128-D28558DDA38E}" type="presParOf" srcId="{2D1D649F-4DB8-43DE-836D-25F23125B8BB}" destId="{88EF5D2C-BA93-43B8-963D-FA641F9B51B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2E57E-75CA-4274-9EF6-7561591E5941}">
      <dsp:nvSpPr>
        <dsp:cNvPr id="0" name=""/>
        <dsp:cNvSpPr/>
      </dsp:nvSpPr>
      <dsp:spPr>
        <a:xfrm>
          <a:off x="55" y="45107"/>
          <a:ext cx="5352617" cy="66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>
              <a:latin typeface="Comic Sans MS" panose="030F0702030302020204" pitchFamily="66" charset="0"/>
            </a:rPr>
            <a:t>Primary</a:t>
          </a:r>
          <a:endParaRPr lang="en-US" sz="2300" kern="1200">
            <a:latin typeface="Comic Sans MS" panose="030F0702030302020204" pitchFamily="66" charset="0"/>
          </a:endParaRPr>
        </a:p>
      </dsp:txBody>
      <dsp:txXfrm>
        <a:off x="55" y="45107"/>
        <a:ext cx="5352617" cy="662400"/>
      </dsp:txXfrm>
    </dsp:sp>
    <dsp:sp modelId="{3D9415C7-870A-4905-8C7F-7D586B06E68F}">
      <dsp:nvSpPr>
        <dsp:cNvPr id="0" name=""/>
        <dsp:cNvSpPr/>
      </dsp:nvSpPr>
      <dsp:spPr>
        <a:xfrm>
          <a:off x="55" y="707507"/>
          <a:ext cx="5352617" cy="41432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Blood supply (tissue perfusion)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latin typeface="Comic Sans MS" panose="030F0702030302020204" pitchFamily="66" charset="0"/>
            </a:rPr>
            <a:t>Tissue oxygen tension</a:t>
          </a:r>
          <a:endParaRPr lang="en-US" sz="2300" kern="1200" dirty="0">
            <a:latin typeface="Comic Sans MS" panose="030F0702030302020204" pitchFamily="66" charset="0"/>
          </a:endParaRPr>
        </a:p>
      </dsp:txBody>
      <dsp:txXfrm>
        <a:off x="55" y="707507"/>
        <a:ext cx="5352617" cy="4143234"/>
      </dsp:txXfrm>
    </dsp:sp>
    <dsp:sp modelId="{37B79DEA-FC4A-43AF-AA81-2A0341A27FBB}">
      <dsp:nvSpPr>
        <dsp:cNvPr id="0" name=""/>
        <dsp:cNvSpPr/>
      </dsp:nvSpPr>
      <dsp:spPr>
        <a:xfrm>
          <a:off x="6102039" y="45107"/>
          <a:ext cx="5352617" cy="66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>
              <a:latin typeface="Comic Sans MS" panose="030F0702030302020204" pitchFamily="66" charset="0"/>
            </a:rPr>
            <a:t>Secondary</a:t>
          </a:r>
          <a:endParaRPr lang="en-US" sz="2300" kern="1200">
            <a:latin typeface="Comic Sans MS" panose="030F0702030302020204" pitchFamily="66" charset="0"/>
          </a:endParaRPr>
        </a:p>
      </dsp:txBody>
      <dsp:txXfrm>
        <a:off x="6102039" y="45107"/>
        <a:ext cx="5352617" cy="662400"/>
      </dsp:txXfrm>
    </dsp:sp>
    <dsp:sp modelId="{9BDFA447-7D88-4F18-BB82-FE27CD900191}">
      <dsp:nvSpPr>
        <dsp:cNvPr id="0" name=""/>
        <dsp:cNvSpPr/>
      </dsp:nvSpPr>
      <dsp:spPr>
        <a:xfrm>
          <a:off x="6102039" y="707507"/>
          <a:ext cx="5352617" cy="41432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Tissue damage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Mechanical stress of the tissue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Hypothermia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Pain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Radiation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Infection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Surgical technique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>
              <a:latin typeface="Comic Sans MS" panose="030F0702030302020204" pitchFamily="66" charset="0"/>
            </a:rPr>
            <a:t>Suture technique and materials</a:t>
          </a:r>
          <a:endParaRPr lang="en-US" sz="2300" kern="1200">
            <a:latin typeface="Comic Sans MS" panose="030F0702030302020204" pitchFamily="66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latin typeface="Comic Sans MS" panose="030F0702030302020204" pitchFamily="66" charset="0"/>
            </a:rPr>
            <a:t>Otehrs</a:t>
          </a:r>
          <a:r>
            <a:rPr lang="en-US" sz="2300" kern="1200" dirty="0" smtClean="0">
              <a:latin typeface="Comic Sans MS" panose="030F0702030302020204" pitchFamily="66" charset="0"/>
            </a:rPr>
            <a:t>: </a:t>
          </a:r>
          <a:r>
            <a:rPr lang="en-US" sz="2300" kern="1200" dirty="0" err="1" smtClean="0">
              <a:latin typeface="Comic Sans MS" panose="030F0702030302020204" pitchFamily="66" charset="0"/>
            </a:rPr>
            <a:t>vasculitis</a:t>
          </a:r>
          <a:r>
            <a:rPr lang="en-US" sz="2300" kern="1200" dirty="0" smtClean="0">
              <a:latin typeface="Comic Sans MS" panose="030F0702030302020204" pitchFamily="66" charset="0"/>
            </a:rPr>
            <a:t>, immunological</a:t>
          </a:r>
          <a:endParaRPr lang="en-US" sz="2300" kern="1200" dirty="0">
            <a:latin typeface="Comic Sans MS" panose="030F0702030302020204" pitchFamily="66" charset="0"/>
          </a:endParaRPr>
        </a:p>
      </dsp:txBody>
      <dsp:txXfrm>
        <a:off x="6102039" y="707507"/>
        <a:ext cx="5352617" cy="4143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5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5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8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345" y="365125"/>
            <a:ext cx="11454713" cy="1325563"/>
          </a:xfrm>
        </p:spPr>
        <p:txBody>
          <a:bodyPr/>
          <a:lstStyle>
            <a:lvl1pPr algn="ctr"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345" y="1825625"/>
            <a:ext cx="11454713" cy="4895850"/>
          </a:xfrm>
        </p:spPr>
        <p:txBody>
          <a:bodyPr>
            <a:normAutofit/>
          </a:bodyPr>
          <a:lstStyle>
            <a:lvl1pPr>
              <a:defRPr sz="2400">
                <a:latin typeface="Comic Sans MS" panose="030F0702030302020204" pitchFamily="66" charset="0"/>
              </a:defRPr>
            </a:lvl1pPr>
            <a:lvl2pPr>
              <a:defRPr sz="2400">
                <a:solidFill>
                  <a:srgbClr val="FF0000"/>
                </a:solidFill>
                <a:latin typeface="Comic Sans MS" panose="030F0702030302020204" pitchFamily="66" charset="0"/>
              </a:defRPr>
            </a:lvl2pPr>
            <a:lvl3pPr>
              <a:defRPr sz="2400">
                <a:solidFill>
                  <a:srgbClr val="FF0000"/>
                </a:solidFill>
                <a:latin typeface="Comic Sans MS" panose="030F0702030302020204" pitchFamily="66" charset="0"/>
              </a:defRPr>
            </a:lvl3pPr>
            <a:lvl4pPr>
              <a:defRPr sz="2400">
                <a:solidFill>
                  <a:srgbClr val="FF0000"/>
                </a:solidFill>
                <a:latin typeface="Comic Sans MS" panose="030F0702030302020204" pitchFamily="66" charset="0"/>
              </a:defRPr>
            </a:lvl4pPr>
            <a:lvl5pPr>
              <a:defRPr sz="2400">
                <a:solidFill>
                  <a:srgbClr val="FF0000"/>
                </a:solidFill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7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6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1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2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4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8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9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725C-B63F-41E9-8CD4-8C330E1F0BC0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A0FCA-86C2-4BD9-9172-4113BFDB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9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SURGICAL INCISIONS, WOUNDS AND ULCERS ASSESSMENT AND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BY: DR. ELLY NYAIM OPOT</a:t>
            </a:r>
          </a:p>
          <a:p>
            <a:r>
              <a:rPr lang="en-US" sz="3200" dirty="0" smtClean="0"/>
              <a:t>DATE: 13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/4/2017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878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WOUND AND ULCERS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 wound is an injury usually involving division of tissue or rupture of the integument or mucous membrane, due to external violence or some mechanical agency rather than disease</a:t>
            </a:r>
          </a:p>
          <a:p>
            <a:r>
              <a:rPr lang="en-US" sz="3600" dirty="0" smtClean="0"/>
              <a:t>Ulcer: break in skin or mucous membrane with loss of surface tissue, disintegration and necrosis of </a:t>
            </a:r>
            <a:r>
              <a:rPr lang="en-US" sz="3600" dirty="0" err="1" smtClean="0"/>
              <a:t>epithelila</a:t>
            </a:r>
            <a:r>
              <a:rPr lang="en-US" sz="3600" dirty="0" smtClean="0"/>
              <a:t> tissue and often pus formation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9566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WOUNDS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Clean e.g. surgical incision (no </a:t>
            </a:r>
            <a:r>
              <a:rPr lang="en-US" sz="3600" dirty="0" err="1" smtClean="0"/>
              <a:t>viscus</a:t>
            </a:r>
            <a:r>
              <a:rPr lang="en-US" sz="3600" dirty="0" smtClean="0"/>
              <a:t> opened)</a:t>
            </a:r>
          </a:p>
          <a:p>
            <a:r>
              <a:rPr lang="en-US" sz="3600" dirty="0" smtClean="0"/>
              <a:t>Clean contaminated e.g. surgical incision (</a:t>
            </a:r>
            <a:r>
              <a:rPr lang="en-US" sz="3600" dirty="0" err="1" smtClean="0"/>
              <a:t>viscus</a:t>
            </a:r>
            <a:r>
              <a:rPr lang="en-US" sz="3600" dirty="0" smtClean="0"/>
              <a:t> opened but there is no spillage)</a:t>
            </a:r>
          </a:p>
          <a:p>
            <a:r>
              <a:rPr lang="en-US" sz="3600" dirty="0" smtClean="0"/>
              <a:t>Contaminated: surgical incision (</a:t>
            </a:r>
            <a:r>
              <a:rPr lang="en-US" sz="3600" dirty="0" err="1" smtClean="0"/>
              <a:t>viscus</a:t>
            </a:r>
            <a:r>
              <a:rPr lang="en-US" sz="3600" dirty="0" smtClean="0"/>
              <a:t> opened and there is spillage)</a:t>
            </a:r>
          </a:p>
          <a:p>
            <a:r>
              <a:rPr lang="en-US" sz="3600" dirty="0" smtClean="0"/>
              <a:t>Dirt wounds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445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Can be further defined as chronic when it is long standing with fibrous scar tissue at its base (usually more than 2 weeks)</a:t>
            </a:r>
          </a:p>
        </p:txBody>
      </p:sp>
    </p:spTree>
    <p:extLst>
      <p:ext uri="{BB962C8B-B14F-4D97-AF65-F5344CB8AC3E}">
        <p14:creationId xmlns:p14="http://schemas.microsoft.com/office/powerpoint/2010/main" val="2953348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FEATURES TO CONSIDER WHEN ASSESSING WOUNDS AND ULCERS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Various factors may delay or impede healing</a:t>
            </a:r>
          </a:p>
          <a:p>
            <a:pPr lvl="1"/>
            <a:r>
              <a:rPr lang="en-US" sz="4000" dirty="0" smtClean="0"/>
              <a:t>Local factors occur directly within the wound </a:t>
            </a:r>
          </a:p>
          <a:p>
            <a:pPr lvl="1"/>
            <a:r>
              <a:rPr lang="en-US" sz="4000" dirty="0" smtClean="0"/>
              <a:t>Systemic factors occur throughout the body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4923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FACTORS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18694"/>
              </p:ext>
            </p:extLst>
          </p:nvPr>
        </p:nvGraphicFramePr>
        <p:xfrm>
          <a:off x="358345" y="1825625"/>
          <a:ext cx="11454713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023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SYSTEMIC FACTORS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10739"/>
              </p:ext>
            </p:extLst>
          </p:nvPr>
        </p:nvGraphicFramePr>
        <p:xfrm>
          <a:off x="358345" y="1825625"/>
          <a:ext cx="11454713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4778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Wound healing is determined by the general </a:t>
            </a:r>
            <a:r>
              <a:rPr lang="en-US" dirty="0" err="1" smtClean="0"/>
              <a:t>helath</a:t>
            </a:r>
            <a:r>
              <a:rPr lang="en-US" dirty="0" smtClean="0"/>
              <a:t> of the patient</a:t>
            </a:r>
          </a:p>
          <a:p>
            <a:r>
              <a:rPr lang="en-US" dirty="0" smtClean="0"/>
              <a:t>The assessment of the patient as a whole is critical for the planning and evaluation of care</a:t>
            </a:r>
          </a:p>
          <a:p>
            <a:r>
              <a:rPr lang="en-US" dirty="0" smtClean="0"/>
              <a:t>Ask:</a:t>
            </a:r>
          </a:p>
          <a:p>
            <a:pPr lvl="1"/>
            <a:r>
              <a:rPr lang="en-US" dirty="0" smtClean="0"/>
              <a:t>Medical history</a:t>
            </a:r>
          </a:p>
          <a:p>
            <a:pPr lvl="1"/>
            <a:r>
              <a:rPr lang="en-US" dirty="0" smtClean="0"/>
              <a:t>Cause of tissue damage</a:t>
            </a:r>
          </a:p>
          <a:p>
            <a:pPr lvl="1"/>
            <a:r>
              <a:rPr lang="en-US" dirty="0" smtClean="0"/>
              <a:t>Other diseases: DM, vascular disease, immune compromise</a:t>
            </a:r>
          </a:p>
          <a:p>
            <a:r>
              <a:rPr lang="en-US" dirty="0" smtClean="0"/>
              <a:t>Inadequate nutrition</a:t>
            </a:r>
          </a:p>
          <a:p>
            <a:r>
              <a:rPr lang="en-US" dirty="0" smtClean="0"/>
              <a:t>Lifestyle/ environment	</a:t>
            </a:r>
          </a:p>
          <a:p>
            <a:pPr lvl="1"/>
            <a:r>
              <a:rPr lang="en-US" dirty="0" smtClean="0"/>
              <a:t>Obesity</a:t>
            </a:r>
          </a:p>
          <a:p>
            <a:pPr lvl="1"/>
            <a:r>
              <a:rPr lang="en-US" dirty="0" smtClean="0"/>
              <a:t>Tobacco and alcohol abuse</a:t>
            </a:r>
          </a:p>
          <a:p>
            <a:r>
              <a:rPr lang="en-US" dirty="0" smtClean="0"/>
              <a:t>Impaired mobility</a:t>
            </a:r>
          </a:p>
          <a:p>
            <a:r>
              <a:rPr lang="en-US" dirty="0" smtClean="0"/>
              <a:t>Inadequate social network, caregiver support</a:t>
            </a:r>
          </a:p>
          <a:p>
            <a:r>
              <a:rPr lang="en-US" dirty="0" smtClean="0"/>
              <a:t>Psychological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671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WOUND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an exact science, but requires the skills and assessment of trained professionals</a:t>
            </a:r>
          </a:p>
          <a:p>
            <a:r>
              <a:rPr lang="en-US" dirty="0" smtClean="0"/>
              <a:t>The following need to be assessed:</a:t>
            </a:r>
          </a:p>
        </p:txBody>
      </p:sp>
    </p:spTree>
    <p:extLst>
      <p:ext uri="{BB962C8B-B14F-4D97-AF65-F5344CB8AC3E}">
        <p14:creationId xmlns:p14="http://schemas.microsoft.com/office/powerpoint/2010/main" val="4134367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Cause: determine etiology</a:t>
            </a:r>
          </a:p>
          <a:p>
            <a:r>
              <a:rPr lang="en-US" sz="2000" dirty="0" smtClean="0"/>
              <a:t>Local wound characteristics</a:t>
            </a:r>
          </a:p>
          <a:p>
            <a:pPr lvl="1"/>
            <a:r>
              <a:rPr lang="en-US" sz="2000" dirty="0" smtClean="0"/>
              <a:t>Location</a:t>
            </a:r>
          </a:p>
          <a:p>
            <a:pPr lvl="1"/>
            <a:r>
              <a:rPr lang="en-US" sz="2000" dirty="0" smtClean="0"/>
              <a:t>Size (length X width X depth)</a:t>
            </a:r>
          </a:p>
          <a:p>
            <a:pPr lvl="1"/>
            <a:r>
              <a:rPr lang="en-US" sz="2000" dirty="0" smtClean="0"/>
              <a:t>Wound bed (black, yellow, red, pink, undermined)</a:t>
            </a:r>
          </a:p>
          <a:p>
            <a:pPr lvl="1"/>
            <a:r>
              <a:rPr lang="en-US" sz="2000" dirty="0" smtClean="0"/>
              <a:t>Exudate (copious, moderate, mild, none)</a:t>
            </a:r>
          </a:p>
          <a:p>
            <a:pPr lvl="1"/>
            <a:r>
              <a:rPr lang="en-US" sz="2000" dirty="0" smtClean="0"/>
              <a:t>Wound edge (callus and scale, maceration, erythema, edema)</a:t>
            </a:r>
          </a:p>
          <a:p>
            <a:r>
              <a:rPr lang="en-US" sz="2000" dirty="0" smtClean="0"/>
              <a:t>Odor (absent, present)</a:t>
            </a:r>
          </a:p>
          <a:p>
            <a:r>
              <a:rPr lang="en-US" sz="2000" dirty="0" smtClean="0"/>
              <a:t>Patient concerns: pain (persistent, temporary)</a:t>
            </a:r>
          </a:p>
          <a:p>
            <a:r>
              <a:rPr lang="en-US" sz="2000" dirty="0" smtClean="0"/>
              <a:t>Condition of the surrounding skin (normal, edema, warmth, erythema)</a:t>
            </a:r>
          </a:p>
          <a:p>
            <a:r>
              <a:rPr lang="en-US" sz="2000" dirty="0" smtClean="0"/>
              <a:t>Clinical signs of bacterial colonization/ local infection e.g. pus</a:t>
            </a:r>
          </a:p>
          <a:p>
            <a:r>
              <a:rPr lang="en-US" sz="2000" dirty="0" smtClean="0"/>
              <a:t>Floor: visible </a:t>
            </a:r>
          </a:p>
          <a:p>
            <a:r>
              <a:rPr lang="en-US" sz="2000" dirty="0" smtClean="0"/>
              <a:t>Base: palpable (fixed or moveable)</a:t>
            </a:r>
            <a:endParaRPr lang="en-US" sz="2000" dirty="0"/>
          </a:p>
          <a:p>
            <a:r>
              <a:rPr lang="en-US" sz="2000" dirty="0" smtClean="0"/>
              <a:t>Edge: periphery (undermined, regular, irregular)</a:t>
            </a:r>
          </a:p>
        </p:txBody>
      </p:sp>
    </p:spTree>
    <p:extLst>
      <p:ext uri="{BB962C8B-B14F-4D97-AF65-F5344CB8AC3E}">
        <p14:creationId xmlns:p14="http://schemas.microsoft.com/office/powerpoint/2010/main" val="3379742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195409"/>
              </p:ext>
            </p:extLst>
          </p:nvPr>
        </p:nvGraphicFramePr>
        <p:xfrm>
          <a:off x="358345" y="1178560"/>
          <a:ext cx="11453815" cy="5472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763"/>
                <a:gridCol w="2290763"/>
                <a:gridCol w="2290763"/>
                <a:gridCol w="2290763"/>
                <a:gridCol w="2290763"/>
              </a:tblGrid>
              <a:tr h="357345">
                <a:tc>
                  <a:txBody>
                    <a:bodyPr/>
                    <a:lstStyle/>
                    <a:p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ARTERIAL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VENOUS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DIABETIC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PRESSURE SORES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8811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LOCATION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USUALLY DISTAL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ABOVE</a:t>
                      </a:r>
                      <a:r>
                        <a:rPr lang="en-US" sz="1400" baseline="0" dirty="0" smtClean="0">
                          <a:latin typeface="Comic Sans MS" panose="030F0702030302020204" pitchFamily="66" charset="0"/>
                        </a:rPr>
                        <a:t> MALLEOLUS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PRESSURE AREAS ON FOOT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PRESSURE AREAS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8811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SIZE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SMALL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SMALL TO VARIABLE;</a:t>
                      </a:r>
                      <a:r>
                        <a:rPr lang="en-US" sz="14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LARGE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USUALLY SMALL BUT MAY BE LARGE 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SMALL</a:t>
                      </a:r>
                      <a:r>
                        <a:rPr lang="en-US" sz="1400" baseline="0" dirty="0" smtClean="0">
                          <a:latin typeface="Comic Sans MS" panose="030F0702030302020204" pitchFamily="66" charset="0"/>
                        </a:rPr>
                        <a:t> TO LARGE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167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SHAPE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ROUND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 panose="030F0702030302020204" pitchFamily="66" charset="0"/>
                        </a:rPr>
                        <a:t>IRREGULAR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ROUND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ROUND BUT MAYBE IRREGULAR OR LARGE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167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DEPTH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USUALLY RELATIVELY SHALLOW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SHALLOW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SHALLOW TO DEEP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SHALLOW</a:t>
                      </a:r>
                      <a:r>
                        <a:rPr lang="en-US" sz="1400" baseline="0" dirty="0" smtClean="0">
                          <a:latin typeface="Comic Sans MS" panose="030F0702030302020204" pitchFamily="66" charset="0"/>
                        </a:rPr>
                        <a:t>TO DEEP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1454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BASE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PALE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 panose="030F0702030302020204" pitchFamily="66" charset="0"/>
                        </a:rPr>
                        <a:t>FREQUENTLY EXUDATIVE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VARIABLE;</a:t>
                      </a:r>
                      <a:r>
                        <a:rPr lang="en-US" sz="1400" baseline="0" dirty="0" smtClean="0">
                          <a:latin typeface="Comic Sans MS" panose="030F0702030302020204" pitchFamily="66" charset="0"/>
                        </a:rPr>
                        <a:t> FREQUENTLY NECROTIC IF INFECTED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VARIABLE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5734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MARGINS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SMOOTH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latin typeface="Comic Sans MS" panose="030F0702030302020204" pitchFamily="66" charset="0"/>
                        </a:rPr>
                        <a:t>VARIABLE</a:t>
                      </a:r>
                      <a:endParaRPr lang="en-US" sz="14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USUALLY SMOTH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VARIABLE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167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SURROUNDING SKIN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PALE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REDDISH, BLUE IN COLOR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FREQUENTLY CALLUSED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 panose="030F0702030302020204" pitchFamily="66" charset="0"/>
                        </a:rPr>
                        <a:t>VARIABLE</a:t>
                      </a:r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95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INCISIONS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cut made on the body of a patient for purposes of getting access for surgical interventions</a:t>
            </a:r>
          </a:p>
          <a:p>
            <a:r>
              <a:rPr lang="en-US" dirty="0" smtClean="0"/>
              <a:t>Will mainly apply to the abdomen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71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MALIGNANT ULCERS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Easily bleeds</a:t>
            </a:r>
          </a:p>
          <a:p>
            <a:r>
              <a:rPr lang="en-US" dirty="0" smtClean="0"/>
              <a:t>Hard </a:t>
            </a:r>
            <a:r>
              <a:rPr lang="en-US" dirty="0" smtClean="0"/>
              <a:t>and </a:t>
            </a:r>
            <a:r>
              <a:rPr lang="en-US" dirty="0" smtClean="0"/>
              <a:t>undermined edges</a:t>
            </a:r>
          </a:p>
          <a:p>
            <a:r>
              <a:rPr lang="en-US" dirty="0" smtClean="0"/>
              <a:t>Hard and fixed base</a:t>
            </a:r>
          </a:p>
          <a:p>
            <a:r>
              <a:rPr lang="en-US" dirty="0" smtClean="0"/>
              <a:t>Associated with chronic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007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WOUNDS AND ULCERS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Dressing</a:t>
            </a:r>
          </a:p>
          <a:p>
            <a:r>
              <a:rPr lang="en-US" dirty="0" smtClean="0"/>
              <a:t>Debridement</a:t>
            </a:r>
          </a:p>
          <a:p>
            <a:r>
              <a:rPr lang="en-US" dirty="0" smtClean="0"/>
              <a:t>Grafting</a:t>
            </a:r>
          </a:p>
          <a:p>
            <a:r>
              <a:rPr lang="en-US" dirty="0" smtClean="0"/>
              <a:t>FLAPS</a:t>
            </a:r>
            <a:br>
              <a:rPr lang="en-US" dirty="0" smtClean="0"/>
            </a:br>
            <a:r>
              <a:rPr lang="en-US" dirty="0" smtClean="0"/>
              <a:t>antibiotics</a:t>
            </a:r>
          </a:p>
          <a:p>
            <a:r>
              <a:rPr lang="en-US" dirty="0" smtClean="0"/>
              <a:t>Pain control</a:t>
            </a:r>
          </a:p>
          <a:p>
            <a:r>
              <a:rPr lang="en-US" dirty="0" smtClean="0"/>
              <a:t>Physiotherapy and occupational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ABDOMINAL INCISIONS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Are based on anatomical principles</a:t>
            </a:r>
          </a:p>
          <a:p>
            <a:r>
              <a:rPr lang="en-US" sz="2800" dirty="0" smtClean="0"/>
              <a:t>They must allow adequate access to the abdomen</a:t>
            </a:r>
          </a:p>
          <a:p>
            <a:r>
              <a:rPr lang="en-US" sz="2800" dirty="0" smtClean="0"/>
              <a:t>They should be capable of being extended if required</a:t>
            </a:r>
          </a:p>
          <a:p>
            <a:r>
              <a:rPr lang="en-US" sz="2800" dirty="0" smtClean="0"/>
              <a:t>Ideally muscle fibers should be split rather than cut</a:t>
            </a:r>
          </a:p>
          <a:p>
            <a:r>
              <a:rPr lang="en-US" sz="2800" dirty="0" smtClean="0"/>
              <a:t>Nerves should not be divided</a:t>
            </a:r>
          </a:p>
          <a:p>
            <a:r>
              <a:rPr lang="en-US" sz="2800" dirty="0" smtClean="0"/>
              <a:t>Rectus muscle has a segmental nerve supply</a:t>
            </a:r>
          </a:p>
          <a:p>
            <a:r>
              <a:rPr lang="en-US" sz="2800" dirty="0" smtClean="0"/>
              <a:t>It can be cut transversely without weakening a </a:t>
            </a:r>
            <a:r>
              <a:rPr lang="en-US" sz="2800" dirty="0" err="1" smtClean="0"/>
              <a:t>denervated</a:t>
            </a:r>
            <a:r>
              <a:rPr lang="en-US" sz="2800" dirty="0" smtClean="0"/>
              <a:t> segment</a:t>
            </a:r>
          </a:p>
          <a:p>
            <a:r>
              <a:rPr lang="en-US" sz="2800" dirty="0" smtClean="0"/>
              <a:t>Above the umbilicus </a:t>
            </a:r>
            <a:r>
              <a:rPr lang="en-US" sz="2800" dirty="0" err="1" smtClean="0"/>
              <a:t>tendinous</a:t>
            </a:r>
            <a:r>
              <a:rPr lang="en-US" sz="2800" dirty="0" smtClean="0"/>
              <a:t> intersections prevent retraction of the muscles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10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INCISIONS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Kocher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Thoracoabdominal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Midline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Muscle splitting loin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Pfannenstial</a:t>
            </a:r>
            <a:r>
              <a:rPr lang="en-US" dirty="0" smtClean="0"/>
              <a:t>: commonly use for gynecologic and urologic operations e.g. CS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Transverse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Lanz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Paramedian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mcEvedy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9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MIDLINE INCISION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Commonest approach to the abdomen</a:t>
            </a:r>
          </a:p>
          <a:p>
            <a:r>
              <a:rPr lang="en-US" sz="3600" dirty="0" smtClean="0"/>
              <a:t>The following structures are divided:</a:t>
            </a:r>
          </a:p>
          <a:p>
            <a:pPr lvl="1"/>
            <a:r>
              <a:rPr lang="en-US" sz="3600" dirty="0" smtClean="0"/>
              <a:t>Skin</a:t>
            </a:r>
          </a:p>
          <a:p>
            <a:pPr lvl="1"/>
            <a:r>
              <a:rPr lang="en-US" sz="3600" dirty="0" smtClean="0"/>
              <a:t>Linea alba</a:t>
            </a:r>
          </a:p>
          <a:p>
            <a:pPr lvl="1"/>
            <a:r>
              <a:rPr lang="en-US" sz="3600" dirty="0" err="1" smtClean="0"/>
              <a:t>Transversalis</a:t>
            </a:r>
            <a:r>
              <a:rPr lang="en-US" sz="3600" dirty="0" smtClean="0"/>
              <a:t> fascia</a:t>
            </a:r>
          </a:p>
          <a:p>
            <a:pPr lvl="1"/>
            <a:r>
              <a:rPr lang="en-US" sz="3600" dirty="0" smtClean="0"/>
              <a:t>Extra - peritoneal fat</a:t>
            </a:r>
          </a:p>
          <a:p>
            <a:pPr lvl="1"/>
            <a:r>
              <a:rPr lang="en-US" sz="3600" dirty="0" smtClean="0"/>
              <a:t>Peritoneum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031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The incision can be extended by cutting through or around the umbilicus</a:t>
            </a:r>
          </a:p>
          <a:p>
            <a:r>
              <a:rPr lang="en-US" sz="2600" dirty="0" smtClean="0"/>
              <a:t>Above the umbilicus the </a:t>
            </a:r>
            <a:r>
              <a:rPr lang="en-US" sz="2600" dirty="0" err="1" smtClean="0"/>
              <a:t>falciform</a:t>
            </a:r>
            <a:r>
              <a:rPr lang="en-US" sz="2600" dirty="0" smtClean="0"/>
              <a:t> ligament should be avoided</a:t>
            </a:r>
          </a:p>
          <a:p>
            <a:r>
              <a:rPr lang="en-US" sz="2600" dirty="0" smtClean="0"/>
              <a:t>The bladder can be accessed via an extra - peritoneal approach through the space of </a:t>
            </a:r>
            <a:r>
              <a:rPr lang="en-US" sz="2600" dirty="0" err="1" smtClean="0"/>
              <a:t>Retzius</a:t>
            </a:r>
            <a:endParaRPr lang="en-US" sz="2600" dirty="0" smtClean="0"/>
          </a:p>
          <a:p>
            <a:r>
              <a:rPr lang="en-US" sz="2600" dirty="0" smtClean="0"/>
              <a:t>The wound can be closed using a mass closure technique</a:t>
            </a:r>
          </a:p>
          <a:p>
            <a:r>
              <a:rPr lang="en-US" sz="2600" dirty="0" smtClean="0"/>
              <a:t>Most popular sutures are either non – absorbable or absorbable monofilaments</a:t>
            </a:r>
          </a:p>
          <a:p>
            <a:r>
              <a:rPr lang="en-US" sz="2600" dirty="0" smtClean="0"/>
              <a:t>At least 1 cm bits should be taken 1 cm apart</a:t>
            </a:r>
          </a:p>
          <a:p>
            <a:r>
              <a:rPr lang="en-US" sz="2600" dirty="0" smtClean="0"/>
              <a:t>Requires the use of one or more sutures four times the wound length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5815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PARAMEDIAN INCISION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Made parallel to and approximately 3 cm from the midline</a:t>
            </a:r>
          </a:p>
          <a:p>
            <a:r>
              <a:rPr lang="en-US" sz="2800" dirty="0" smtClean="0"/>
              <a:t>Incision travels</a:t>
            </a:r>
          </a:p>
          <a:p>
            <a:pPr lvl="1"/>
            <a:r>
              <a:rPr lang="en-US" sz="2800" dirty="0" smtClean="0"/>
              <a:t>Skin</a:t>
            </a:r>
          </a:p>
          <a:p>
            <a:pPr lvl="1"/>
            <a:r>
              <a:rPr lang="en-US" sz="2800" dirty="0" smtClean="0"/>
              <a:t>Anterior rectus sheath</a:t>
            </a:r>
          </a:p>
          <a:p>
            <a:pPr lvl="1"/>
            <a:r>
              <a:rPr lang="en-US" sz="2800" dirty="0" smtClean="0"/>
              <a:t>Rectus – retracted laterally</a:t>
            </a:r>
          </a:p>
          <a:p>
            <a:pPr lvl="1"/>
            <a:r>
              <a:rPr lang="en-US" sz="2800" dirty="0" smtClean="0"/>
              <a:t>Posterior rectus sheath – above the </a:t>
            </a:r>
            <a:r>
              <a:rPr lang="en-US" sz="2800" dirty="0" err="1" smtClean="0"/>
              <a:t>arcuate</a:t>
            </a:r>
            <a:r>
              <a:rPr lang="en-US" sz="2800" dirty="0" smtClean="0"/>
              <a:t> line</a:t>
            </a:r>
          </a:p>
          <a:p>
            <a:pPr lvl="1"/>
            <a:r>
              <a:rPr lang="en-US" sz="2800" dirty="0" err="1" smtClean="0"/>
              <a:t>Transversalis</a:t>
            </a:r>
            <a:r>
              <a:rPr lang="en-US" sz="2800" dirty="0" smtClean="0"/>
              <a:t> fascia</a:t>
            </a:r>
          </a:p>
          <a:p>
            <a:pPr lvl="1"/>
            <a:r>
              <a:rPr lang="en-US" sz="2800" dirty="0" err="1" smtClean="0"/>
              <a:t>Extraperitoneal</a:t>
            </a:r>
            <a:r>
              <a:rPr lang="en-US" sz="2800" dirty="0" smtClean="0"/>
              <a:t> fat</a:t>
            </a:r>
          </a:p>
          <a:p>
            <a:pPr lvl="1"/>
            <a:r>
              <a:rPr lang="en-US" sz="2800" dirty="0" smtClean="0"/>
              <a:t>peritoneum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03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ADVANTAGES OF THIS INCISION: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Rectus muscle is not divided</a:t>
            </a:r>
          </a:p>
          <a:p>
            <a:r>
              <a:rPr lang="en-US" sz="3600" dirty="0" smtClean="0"/>
              <a:t>The incisions in the anterior and posterior rectus sheath are separated by muscle</a:t>
            </a:r>
          </a:p>
          <a:p>
            <a:r>
              <a:rPr lang="en-US" sz="3600" dirty="0" smtClean="0"/>
              <a:t>Incision is closed in layers</a:t>
            </a:r>
          </a:p>
          <a:p>
            <a:r>
              <a:rPr lang="en-US" sz="3600" dirty="0" smtClean="0"/>
              <a:t>Takes long to make and close</a:t>
            </a:r>
          </a:p>
          <a:p>
            <a:r>
              <a:rPr lang="en-US" sz="3600" dirty="0" smtClean="0"/>
              <a:t>Had a lower incidence of incisional hernia (when sutures were not so good)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481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incisions will be used depending on the surgery </a:t>
            </a:r>
            <a:r>
              <a:rPr lang="en-US" dirty="0" err="1" smtClean="0"/>
              <a:t>onvolved</a:t>
            </a:r>
            <a:r>
              <a:rPr lang="en-US" dirty="0" smtClean="0"/>
              <a:t> and site of </a:t>
            </a:r>
            <a:r>
              <a:rPr lang="en-US" dirty="0" err="1" smtClean="0"/>
              <a:t>incisio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96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865</Words>
  <Application>Microsoft Office PowerPoint</Application>
  <PresentationFormat>Widescreen</PresentationFormat>
  <Paragraphs>185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Office Theme</vt:lpstr>
      <vt:lpstr>SURGICAL INCISIONS, WOUNDS AND ULCERS ASSESSMENT AND MANAGEMENT</vt:lpstr>
      <vt:lpstr>SURGICAL INCISIONS</vt:lpstr>
      <vt:lpstr>ABDOMINAL INCISIONS</vt:lpstr>
      <vt:lpstr>EXAMPLES OF INCISIONS</vt:lpstr>
      <vt:lpstr>MIDLINE INCISION</vt:lpstr>
      <vt:lpstr>CONT.</vt:lpstr>
      <vt:lpstr>PARAMEDIAN INCISION</vt:lpstr>
      <vt:lpstr>POTENTIAL ADVANTAGES OF THIS INCISION:</vt:lpstr>
      <vt:lpstr>CONT,</vt:lpstr>
      <vt:lpstr>WOUND AND ULCERS</vt:lpstr>
      <vt:lpstr>CLASSIFICATION OF WOUNDS</vt:lpstr>
      <vt:lpstr>ULCERS</vt:lpstr>
      <vt:lpstr>IMPORTANT FEATURES TO CONSIDER WHEN ASSESSING WOUNDS AND ULCERS</vt:lpstr>
      <vt:lpstr>LOCAL FACTORS</vt:lpstr>
      <vt:lpstr>SYSTEMIC FACTORS</vt:lpstr>
      <vt:lpstr>PATIENT ASSESSMENT</vt:lpstr>
      <vt:lpstr>WOUND ASSESSMENT</vt:lpstr>
      <vt:lpstr>CONT.</vt:lpstr>
      <vt:lpstr>CONT.</vt:lpstr>
      <vt:lpstr>MALIGNANT ULCERS</vt:lpstr>
      <vt:lpstr>MANAGEMENT OF WOUNDS AND ULCERS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INCISIONS, WOUNDS AND ULCERS ASSESSMENT AND MANAGEMENT</dc:title>
  <dc:creator>Effie Naila</dc:creator>
  <cp:lastModifiedBy>Effie Naila</cp:lastModifiedBy>
  <cp:revision>7</cp:revision>
  <dcterms:created xsi:type="dcterms:W3CDTF">2017-04-13T09:16:12Z</dcterms:created>
  <dcterms:modified xsi:type="dcterms:W3CDTF">2017-04-16T19:41:48Z</dcterms:modified>
</cp:coreProperties>
</file>