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38192" y="1997846"/>
            <a:ext cx="12352133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7831911" y="-1649856"/>
            <a:ext cx="985797" cy="806418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050505" y="-970104"/>
            <a:ext cx="7515449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363765" y="2961460"/>
            <a:ext cx="100688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3400612" y="4704801"/>
            <a:ext cx="85344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570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2192" y="2476500"/>
            <a:ext cx="12167616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cxnSp>
        <p:nvCxnSpPr>
          <p:cNvPr id="36" name="Straight Connector 35"/>
          <p:cNvCxnSpPr/>
          <p:nvPr/>
        </p:nvCxnSpPr>
        <p:spPr>
          <a:xfrm>
            <a:off x="12192" y="2476500"/>
            <a:ext cx="12167616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80EE-5FA4-4E25-AC05-5AED9D0F69B6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9AFE-38C4-4A00-812B-CF15A7C0B96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0494" y="990600"/>
            <a:ext cx="5269007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552389" y="1321671"/>
            <a:ext cx="4938548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0494" y="2547938"/>
            <a:ext cx="5269007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266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2192" y="3810000"/>
            <a:ext cx="12167616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80EE-5FA4-4E25-AC05-5AED9D0F69B6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9AFE-38C4-4A00-812B-CF15A7C0B96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3209815" y="921379"/>
            <a:ext cx="5772371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0976" y="5105400"/>
            <a:ext cx="10290048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384" y="4444533"/>
            <a:ext cx="10289117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61838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2192" y="3810000"/>
            <a:ext cx="12167616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80EE-5FA4-4E25-AC05-5AED9D0F69B6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9AFE-38C4-4A00-812B-CF15A7C0B96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5740427" y="997812"/>
            <a:ext cx="5772371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0976" y="5105400"/>
            <a:ext cx="10290048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384" y="4444533"/>
            <a:ext cx="10289117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602316" y="946831"/>
            <a:ext cx="5772371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83106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5541262" y="-3828877"/>
            <a:ext cx="1450260" cy="118512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80EE-5FA4-4E25-AC05-5AED9D0F69B6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9AFE-38C4-4A00-812B-CF15A7C0B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98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9732390" y="443753"/>
            <a:ext cx="2047233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7664" y="914400"/>
            <a:ext cx="1926336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0383" y="1183341"/>
            <a:ext cx="8139828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80EE-5FA4-4E25-AC05-5AED9D0F69B6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9AFE-38C4-4A00-812B-CF15A7C0B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5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5541262" y="-3828877"/>
            <a:ext cx="1450260" cy="118512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2819400"/>
            <a:ext cx="1209040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80EE-5FA4-4E25-AC05-5AED9D0F69B6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9AFE-38C4-4A00-812B-CF15A7C0B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8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7079561" y="648358"/>
            <a:ext cx="1040884" cy="9513084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1050505" y="-970104"/>
            <a:ext cx="7515449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7831550" y="-937401"/>
            <a:ext cx="967012" cy="8040464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5683427" y="-1487299"/>
            <a:ext cx="1788669" cy="11761549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8326002" y="-261691"/>
            <a:ext cx="932370" cy="70621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7659310" y="-974721"/>
            <a:ext cx="962833" cy="8426915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8618987" y="-439392"/>
            <a:ext cx="552099" cy="6806429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10046683" y="1374017"/>
            <a:ext cx="528237" cy="3931424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665151" y="3564662"/>
            <a:ext cx="9765424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1219341" y="836686"/>
            <a:ext cx="5231615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3400612" y="4990824"/>
            <a:ext cx="85344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489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4728252" y="466465"/>
            <a:ext cx="1100209" cy="10806293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4859235" y="-1989332"/>
            <a:ext cx="2008191" cy="12352133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1182897" y="5303003"/>
            <a:ext cx="92060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715733" y="-981635"/>
            <a:ext cx="5854873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2080260" y="1706507"/>
            <a:ext cx="809714" cy="347674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52" name="Freeform 51"/>
          <p:cNvSpPr/>
          <p:nvPr/>
        </p:nvSpPr>
        <p:spPr>
          <a:xfrm rot="4733987">
            <a:off x="1202990" y="1783576"/>
            <a:ext cx="699135" cy="3350132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53" name="Freeform 52"/>
          <p:cNvSpPr/>
          <p:nvPr/>
        </p:nvSpPr>
        <p:spPr>
          <a:xfrm rot="4733987">
            <a:off x="584225" y="3156413"/>
            <a:ext cx="379174" cy="1609833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800204" y="3389654"/>
            <a:ext cx="1016288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76720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5541262" y="-3828877"/>
            <a:ext cx="1450260" cy="118512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2329" y="3024188"/>
            <a:ext cx="48768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059" y="3024188"/>
            <a:ext cx="48768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80EE-5FA4-4E25-AC05-5AED9D0F69B6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9AFE-38C4-4A00-812B-CF15A7C0B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4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5541262" y="-3828877"/>
            <a:ext cx="1450260" cy="118512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0384" y="2895601"/>
            <a:ext cx="48768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0384" y="3657601"/>
            <a:ext cx="48768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941" y="2895601"/>
            <a:ext cx="48768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941" y="3657601"/>
            <a:ext cx="48768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80EE-5FA4-4E25-AC05-5AED9D0F69B6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9AFE-38C4-4A00-812B-CF15A7C0B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04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5541262" y="-3828877"/>
            <a:ext cx="1450260" cy="118512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80EE-5FA4-4E25-AC05-5AED9D0F69B6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9AFE-38C4-4A00-812B-CF15A7C0B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7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80EE-5FA4-4E25-AC05-5AED9D0F69B6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9AFE-38C4-4A00-812B-CF15A7C0B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57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488952" y="1447800"/>
            <a:ext cx="4997449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1676400"/>
            <a:ext cx="4572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6355" y="990600"/>
            <a:ext cx="5677645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200" y="2850776"/>
            <a:ext cx="4572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80EE-5FA4-4E25-AC05-5AED9D0F69B6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9AFE-38C4-4A00-812B-CF15A7C0B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0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764225" y="-607194"/>
            <a:ext cx="10084604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0385" y="1371600"/>
            <a:ext cx="10289116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0384" y="3012142"/>
            <a:ext cx="10289117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720" y="300690"/>
            <a:ext cx="3657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175380EE-5FA4-4E25-AC05-5AED9D0F69B6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" y="116541"/>
            <a:ext cx="3657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1" y="605491"/>
            <a:ext cx="1847849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1CC9AFE-38C4-4A00-812B-CF15A7C0B960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</p:spTree>
    <p:extLst>
      <p:ext uri="{BB962C8B-B14F-4D97-AF65-F5344CB8AC3E}">
        <p14:creationId xmlns:p14="http://schemas.microsoft.com/office/powerpoint/2010/main" val="93623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UROLOGICAL TRAUMA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MUNGAI NGUGI</a:t>
            </a:r>
          </a:p>
          <a:p>
            <a:r>
              <a:rPr lang="en-US" dirty="0" smtClean="0"/>
              <a:t>DATE: 30</a:t>
            </a:r>
            <a:r>
              <a:rPr lang="en-US" baseline="30000" dirty="0" smtClean="0"/>
              <a:t>TH</a:t>
            </a:r>
            <a:r>
              <a:rPr lang="en-US" dirty="0" smtClean="0"/>
              <a:t>/3/2017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575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clinical suspicion, appropriate and reliable radiologic studies and prompt surgical intervention, when indicated, are key to successful diagnosis and treatment</a:t>
            </a:r>
          </a:p>
          <a:p>
            <a:r>
              <a:rPr lang="en-US" dirty="0" smtClean="0"/>
              <a:t>Suspect in catheterized patient also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131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Deceleration injuries e.g. falling from a height assault to lower abdomen by sharp kick or blow, penetrating injuries to bladder (high velocity gunshots or sharp stab wounds to the </a:t>
            </a:r>
            <a:r>
              <a:rPr lang="en-US" sz="3600" dirty="0" err="1" smtClean="0"/>
              <a:t>suprapubic</a:t>
            </a:r>
            <a:r>
              <a:rPr lang="en-US" sz="3600" dirty="0" smtClean="0"/>
              <a:t> area</a:t>
            </a:r>
          </a:p>
          <a:p>
            <a:r>
              <a:rPr lang="en-US" sz="3600" dirty="0" smtClean="0"/>
              <a:t>Mortality of pelvic fractures and vaginal injuries </a:t>
            </a:r>
            <a:r>
              <a:rPr lang="en-US" sz="3600" dirty="0" smtClean="0">
                <a:sym typeface="Wingdings" panose="05000000000000000000" pitchFamily="2" charset="2"/>
              </a:rPr>
              <a:t> approaches 50%</a:t>
            </a:r>
          </a:p>
          <a:p>
            <a:pPr lvl="1"/>
            <a:r>
              <a:rPr lang="en-US" sz="3600" dirty="0" smtClean="0">
                <a:sym typeface="Wingdings" panose="05000000000000000000" pitchFamily="2" charset="2"/>
              </a:rPr>
              <a:t>Pelvic cellulitis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49036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BLUNT 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Decelration</a:t>
            </a:r>
            <a:r>
              <a:rPr lang="en-US" dirty="0" smtClean="0"/>
              <a:t> injuries </a:t>
            </a:r>
            <a:r>
              <a:rPr lang="en-US" dirty="0" smtClean="0">
                <a:sym typeface="Wingdings" panose="05000000000000000000" pitchFamily="2" charset="2"/>
              </a:rPr>
              <a:t> bladder trauma (perforation) </a:t>
            </a:r>
            <a:r>
              <a:rPr lang="en-US" dirty="0" err="1" smtClean="0">
                <a:sym typeface="Wingdings" panose="05000000000000000000" pitchFamily="2" charset="2"/>
              </a:rPr>
              <a:t>elvic</a:t>
            </a:r>
            <a:r>
              <a:rPr lang="en-US" dirty="0" smtClean="0">
                <a:sym typeface="Wingdings" panose="05000000000000000000" pitchFamily="2" charset="2"/>
              </a:rPr>
              <a:t> fractures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10% of patients with bladder injuries also have pelvic fractures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699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PENETRATING 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Assault from a gunshot or stabbing typifies penetrating trauma</a:t>
            </a:r>
          </a:p>
          <a:p>
            <a:r>
              <a:rPr lang="en-US" dirty="0" smtClean="0"/>
              <a:t>Leaking urine</a:t>
            </a:r>
          </a:p>
          <a:p>
            <a:r>
              <a:rPr lang="en-US" dirty="0" smtClean="0"/>
              <a:t>External trauma </a:t>
            </a:r>
            <a:r>
              <a:rPr lang="en-US" dirty="0" smtClean="0">
                <a:sym typeface="Wingdings" panose="05000000000000000000" pitchFamily="2" charset="2"/>
              </a:rPr>
              <a:t>82%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Iatrogenic  14%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Intoxication  2.9%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Spontaneous  &lt;1%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43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PERITONEAL BLADDER RUPTURE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Associated with pelvic fractures</a:t>
            </a:r>
          </a:p>
          <a:p>
            <a:r>
              <a:rPr lang="en-US" dirty="0" smtClean="0"/>
              <a:t>Rupture is most often due to burst injury</a:t>
            </a:r>
          </a:p>
          <a:p>
            <a:r>
              <a:rPr lang="en-US" dirty="0" smtClean="0"/>
              <a:t>Anterolateral aspect of the bladder</a:t>
            </a:r>
          </a:p>
          <a:p>
            <a:r>
              <a:rPr lang="en-US" dirty="0" err="1" smtClean="0"/>
              <a:t>Intraperitoneal</a:t>
            </a:r>
            <a:r>
              <a:rPr lang="en-US" dirty="0" smtClean="0"/>
              <a:t> : posterior</a:t>
            </a:r>
          </a:p>
          <a:p>
            <a:r>
              <a:rPr lang="en-US" dirty="0" err="1" smtClean="0"/>
              <a:t>Extraperitoneal</a:t>
            </a:r>
            <a:r>
              <a:rPr lang="en-US" dirty="0" smtClean="0"/>
              <a:t>: anterior</a:t>
            </a:r>
          </a:p>
        </p:txBody>
      </p:sp>
    </p:spTree>
    <p:extLst>
      <p:ext uri="{BB962C8B-B14F-4D97-AF65-F5344CB8AC3E}">
        <p14:creationId xmlns:p14="http://schemas.microsoft.com/office/powerpoint/2010/main" val="3091907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Extravasation of contrast</a:t>
            </a:r>
          </a:p>
          <a:p>
            <a:r>
              <a:rPr lang="en-US" dirty="0" smtClean="0"/>
              <a:t>(may extend to thighs and scrotum)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47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INTRAPERITONEAL BLADDER RUPTURE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common in children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970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PLACING A URETHRLA CATHTER DEMONSTRATE THAT THERE IS NO INJURY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091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GUT is involved in an estimated 10% of trauma cases and these injuries can be associated with considerable morbidity and mortality</a:t>
            </a:r>
          </a:p>
          <a:p>
            <a:r>
              <a:rPr lang="en-US" dirty="0" smtClean="0"/>
              <a:t>Isolated injuries can also be encountered</a:t>
            </a:r>
          </a:p>
          <a:p>
            <a:r>
              <a:rPr lang="en-US" dirty="0" smtClean="0"/>
              <a:t>In trauma, the multidisciplinary approach has been shown to improve patient outcomes</a:t>
            </a:r>
          </a:p>
          <a:p>
            <a:r>
              <a:rPr lang="en-US" dirty="0" smtClean="0"/>
              <a:t>Patients with major trauma managed initially in local hospitals are 1.5 – 5 times more likely to die than patients transported directly to trauma centers</a:t>
            </a:r>
          </a:p>
          <a:p>
            <a:r>
              <a:rPr lang="en-US" dirty="0" err="1" smtClean="0"/>
              <a:t>Rationalisation</a:t>
            </a:r>
            <a:r>
              <a:rPr lang="en-US" dirty="0" smtClean="0"/>
              <a:t> of care to specialist trauma units reduces mortality by 25% and length of stay by 4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70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Penetrating renal trauma made up 40% of renal traumas and 94% of all renal traumas were managed non – operatively</a:t>
            </a:r>
          </a:p>
          <a:p>
            <a:r>
              <a:rPr lang="en-US" dirty="0" smtClean="0"/>
              <a:t>Bladder &amp; ureteric injuries were mostly iatrogenic in nature</a:t>
            </a:r>
          </a:p>
          <a:p>
            <a:r>
              <a:rPr lang="en-US" dirty="0" smtClean="0"/>
              <a:t>Urethral trauma was due to pelvic fractures or direct crash injury or the fall astride injuries</a:t>
            </a:r>
          </a:p>
          <a:p>
            <a:r>
              <a:rPr lang="en-US" dirty="0" smtClean="0"/>
              <a:t>Testicular injuries were mainly due to sporting activities (in the West)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565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RENAL 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Renal trauma is a disease of the young; the mean age in large retrospective series is 20 – 30 years</a:t>
            </a:r>
          </a:p>
          <a:p>
            <a:r>
              <a:rPr lang="en-US" dirty="0" smtClean="0"/>
              <a:t>More males are involved</a:t>
            </a:r>
          </a:p>
          <a:p>
            <a:r>
              <a:rPr lang="en-US" dirty="0" smtClean="0"/>
              <a:t>Although this difference has been attributed to male involvement in high risk activities, in one study the difference in prevalence of renal injury between genders was still significant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971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Vast majority of renal injuries are due to blunt injury</a:t>
            </a:r>
          </a:p>
          <a:p>
            <a:r>
              <a:rPr lang="en-US" dirty="0" smtClean="0"/>
              <a:t>Motor vehicle crashes and falls account for most kidney trauma in the developed world</a:t>
            </a:r>
          </a:p>
          <a:p>
            <a:r>
              <a:rPr lang="en-US" dirty="0" smtClean="0"/>
              <a:t>The proper use of seat belts is preventive</a:t>
            </a:r>
          </a:p>
          <a:p>
            <a:r>
              <a:rPr lang="en-US" dirty="0" smtClean="0"/>
              <a:t>Penetrating injuries are much more likely to cause severe renal injuries requiring operative intervention and nephrectomy</a:t>
            </a:r>
          </a:p>
          <a:p>
            <a:r>
              <a:rPr lang="en-US" dirty="0" smtClean="0"/>
              <a:t>Reported proportion od renal injury </a:t>
            </a:r>
          </a:p>
          <a:p>
            <a:r>
              <a:rPr lang="en-US" dirty="0" smtClean="0"/>
              <a:t>Most renal injuries are minor</a:t>
            </a:r>
          </a:p>
          <a:p>
            <a:r>
              <a:rPr lang="en-US" dirty="0" smtClean="0"/>
              <a:t>Significant: small lacerations and vascular injuries</a:t>
            </a:r>
          </a:p>
          <a:p>
            <a:r>
              <a:rPr lang="en-US" dirty="0" smtClean="0"/>
              <a:t>May occur with pre – existing diseases e.g. </a:t>
            </a:r>
            <a:r>
              <a:rPr lang="en-US" dirty="0" err="1" smtClean="0"/>
              <a:t>hydronephrotic</a:t>
            </a:r>
            <a:r>
              <a:rPr lang="en-US" dirty="0" smtClean="0"/>
              <a:t> injury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240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Renal injuries</a:t>
            </a:r>
          </a:p>
          <a:p>
            <a:pPr lvl="1"/>
            <a:r>
              <a:rPr lang="en-US" dirty="0" smtClean="0"/>
              <a:t>Grade I: minor lacerations</a:t>
            </a:r>
          </a:p>
          <a:p>
            <a:pPr lvl="1"/>
            <a:r>
              <a:rPr lang="en-US" dirty="0" smtClean="0"/>
              <a:t>Grade II: capsular injuries</a:t>
            </a:r>
          </a:p>
          <a:p>
            <a:pPr lvl="1"/>
            <a:r>
              <a:rPr lang="en-US" dirty="0" smtClean="0"/>
              <a:t>Grade III: </a:t>
            </a:r>
          </a:p>
          <a:p>
            <a:pPr lvl="1"/>
            <a:r>
              <a:rPr lang="en-US" dirty="0" smtClean="0"/>
              <a:t>Grade IV</a:t>
            </a:r>
          </a:p>
          <a:p>
            <a:pPr lvl="1"/>
            <a:r>
              <a:rPr lang="en-US" dirty="0" smtClean="0"/>
              <a:t>Grade V: complete avulsion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021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Urinalysis</a:t>
            </a:r>
          </a:p>
          <a:p>
            <a:r>
              <a:rPr lang="en-US" dirty="0" smtClean="0"/>
              <a:t>U/S</a:t>
            </a:r>
          </a:p>
          <a:p>
            <a:r>
              <a:rPr lang="en-US" dirty="0" smtClean="0"/>
              <a:t>CT scan</a:t>
            </a:r>
          </a:p>
          <a:p>
            <a:r>
              <a:rPr lang="en-US" dirty="0" smtClean="0"/>
              <a:t>MRI</a:t>
            </a:r>
          </a:p>
          <a:p>
            <a:r>
              <a:rPr lang="en-US" dirty="0" smtClean="0"/>
              <a:t>Retrograde pyelography: exploration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853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Mostly conservative</a:t>
            </a:r>
          </a:p>
          <a:p>
            <a:r>
              <a:rPr lang="en-US" dirty="0" smtClean="0"/>
              <a:t>Intervention only when there are life threatening complications</a:t>
            </a:r>
          </a:p>
          <a:p>
            <a:r>
              <a:rPr lang="en-US" dirty="0" smtClean="0"/>
              <a:t>Double J stenting</a:t>
            </a:r>
          </a:p>
          <a:p>
            <a:r>
              <a:rPr lang="en-US" dirty="0" smtClean="0"/>
              <a:t>Extracorporeal kidney repair: take it out, put vascular clumps, cool it, repair it and put it 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667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BLADDER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Majority occur as a result of blunt or penetrating trauma</a:t>
            </a:r>
          </a:p>
          <a:p>
            <a:r>
              <a:rPr lang="en-US" dirty="0" smtClean="0"/>
              <a:t>A full bladder is more likely to be injured that an empty one</a:t>
            </a:r>
          </a:p>
          <a:p>
            <a:pPr lvl="1"/>
            <a:r>
              <a:rPr lang="en-US" dirty="0" smtClean="0"/>
              <a:t>Seat belt injury on the full bladder: </a:t>
            </a:r>
            <a:r>
              <a:rPr lang="en-US" dirty="0" err="1" smtClean="0"/>
              <a:t>intraperitoneal</a:t>
            </a:r>
            <a:r>
              <a:rPr lang="en-US" dirty="0" smtClean="0"/>
              <a:t> rupture</a:t>
            </a:r>
          </a:p>
          <a:p>
            <a:pPr lvl="1"/>
            <a:r>
              <a:rPr lang="en-US" dirty="0" smtClean="0"/>
              <a:t>Law of </a:t>
            </a:r>
            <a:r>
              <a:rPr lang="en-US" dirty="0" err="1" smtClean="0"/>
              <a:t>laplace</a:t>
            </a:r>
            <a:endParaRPr lang="en-US" dirty="0" smtClean="0"/>
          </a:p>
          <a:p>
            <a:pPr lvl="2"/>
            <a:r>
              <a:rPr lang="en-US" dirty="0" smtClean="0"/>
              <a:t>As you distend the bladder the increase in the pressure is exponential,</a:t>
            </a:r>
          </a:p>
          <a:p>
            <a:pPr lvl="1"/>
            <a:r>
              <a:rPr lang="en-US" dirty="0" err="1" smtClean="0"/>
              <a:t>intraperitoneal</a:t>
            </a:r>
            <a:r>
              <a:rPr lang="en-US" dirty="0" smtClean="0"/>
              <a:t> injury (initial chemical </a:t>
            </a:r>
            <a:r>
              <a:rPr lang="en-US" dirty="0" err="1" smtClean="0"/>
              <a:t>peritonism</a:t>
            </a:r>
            <a:r>
              <a:rPr lang="en-US" dirty="0" smtClean="0"/>
              <a:t> then infective peritonitis)</a:t>
            </a:r>
          </a:p>
          <a:p>
            <a:pPr lvl="2"/>
            <a:r>
              <a:rPr lang="en-US" dirty="0" smtClean="0"/>
              <a:t>Repair the bladder injury asap</a:t>
            </a:r>
          </a:p>
          <a:p>
            <a:pPr lvl="1"/>
            <a:r>
              <a:rPr lang="en-US" dirty="0" smtClean="0"/>
              <a:t>Although uniformly fatal in the past but timely diagnosis and surgical management improved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6088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65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65" id="{AEB7766D-5881-42FD-9C62-2FB00FEA6E18}" vid="{CE57D779-D8F3-405E-8C58-7698EC4DF7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Theme65</Template>
  <TotalTime>39</TotalTime>
  <Words>633</Words>
  <Application>Microsoft Office PowerPoint</Application>
  <PresentationFormat>Widescreen</PresentationFormat>
  <Paragraphs>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 Rounded MT Bold</vt:lpstr>
      <vt:lpstr>Wingdings</vt:lpstr>
      <vt:lpstr>Theme65</vt:lpstr>
      <vt:lpstr>UROLOGICAL TRAUMA</vt:lpstr>
      <vt:lpstr>INTRODUCTION</vt:lpstr>
      <vt:lpstr>CONT.</vt:lpstr>
      <vt:lpstr>RENAL TRAUMA</vt:lpstr>
      <vt:lpstr>CONT.</vt:lpstr>
      <vt:lpstr>CONT.</vt:lpstr>
      <vt:lpstr>EVALUATION</vt:lpstr>
      <vt:lpstr>TREATMENT</vt:lpstr>
      <vt:lpstr>BLADDER INJURIES</vt:lpstr>
      <vt:lpstr>CONT.</vt:lpstr>
      <vt:lpstr>CONT.</vt:lpstr>
      <vt:lpstr>BLUNT TRAUMA</vt:lpstr>
      <vt:lpstr>PENETRATING TRAUMA</vt:lpstr>
      <vt:lpstr>EXTRA PERITONEAL BLADDER RUPTURE</vt:lpstr>
      <vt:lpstr>CT SCAN</vt:lpstr>
      <vt:lpstr>INTRAPERITONEAL BLADDER RUPTURE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UROLOGICAL TRAUMA</dc:title>
  <dc:creator>Effie Naila</dc:creator>
  <cp:lastModifiedBy>Effie Naila</cp:lastModifiedBy>
  <cp:revision>4</cp:revision>
  <dcterms:created xsi:type="dcterms:W3CDTF">2017-03-30T09:24:41Z</dcterms:created>
  <dcterms:modified xsi:type="dcterms:W3CDTF">2017-03-30T10:04:04Z</dcterms:modified>
</cp:coreProperties>
</file>