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377" r:id="rId2"/>
    <p:sldId id="376" r:id="rId3"/>
    <p:sldId id="378" r:id="rId4"/>
    <p:sldId id="379" r:id="rId5"/>
    <p:sldId id="380" r:id="rId6"/>
    <p:sldId id="381" r:id="rId7"/>
    <p:sldId id="382" r:id="rId8"/>
    <p:sldId id="383" r:id="rId9"/>
    <p:sldId id="384" r:id="rId10"/>
    <p:sldId id="385" r:id="rId11"/>
    <p:sldId id="386" r:id="rId12"/>
    <p:sldId id="387"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57" r:id="rId58"/>
    <p:sldId id="306" r:id="rId59"/>
    <p:sldId id="302" r:id="rId60"/>
    <p:sldId id="307" r:id="rId61"/>
    <p:sldId id="303" r:id="rId62"/>
    <p:sldId id="304" r:id="rId63"/>
    <p:sldId id="305" r:id="rId64"/>
    <p:sldId id="308" r:id="rId65"/>
    <p:sldId id="309" r:id="rId66"/>
    <p:sldId id="310" r:id="rId67"/>
    <p:sldId id="311" r:id="rId68"/>
    <p:sldId id="312" r:id="rId69"/>
    <p:sldId id="313" r:id="rId70"/>
    <p:sldId id="314" r:id="rId71"/>
    <p:sldId id="315" r:id="rId72"/>
    <p:sldId id="316" r:id="rId73"/>
    <p:sldId id="318" r:id="rId74"/>
    <p:sldId id="317" r:id="rId75"/>
    <p:sldId id="319" r:id="rId76"/>
    <p:sldId id="320" r:id="rId77"/>
    <p:sldId id="321" r:id="rId78"/>
    <p:sldId id="322" r:id="rId79"/>
    <p:sldId id="323" r:id="rId80"/>
    <p:sldId id="324" r:id="rId81"/>
    <p:sldId id="325" r:id="rId82"/>
    <p:sldId id="326" r:id="rId83"/>
    <p:sldId id="327" r:id="rId84"/>
    <p:sldId id="328" r:id="rId85"/>
    <p:sldId id="329" r:id="rId86"/>
    <p:sldId id="358" r:id="rId87"/>
    <p:sldId id="359" r:id="rId88"/>
    <p:sldId id="360" r:id="rId89"/>
    <p:sldId id="361" r:id="rId90"/>
    <p:sldId id="362" r:id="rId91"/>
    <p:sldId id="330" r:id="rId92"/>
    <p:sldId id="331"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56" r:id="rId106"/>
    <p:sldId id="355" r:id="rId107"/>
    <p:sldId id="354" r:id="rId108"/>
    <p:sldId id="353" r:id="rId109"/>
    <p:sldId id="352" r:id="rId110"/>
    <p:sldId id="351" r:id="rId111"/>
    <p:sldId id="350" r:id="rId112"/>
    <p:sldId id="349" r:id="rId113"/>
    <p:sldId id="348" r:id="rId114"/>
    <p:sldId id="347" r:id="rId115"/>
    <p:sldId id="346" r:id="rId116"/>
    <p:sldId id="364" r:id="rId117"/>
    <p:sldId id="365" r:id="rId118"/>
    <p:sldId id="366" r:id="rId119"/>
    <p:sldId id="344" r:id="rId120"/>
    <p:sldId id="367" r:id="rId121"/>
    <p:sldId id="368" r:id="rId122"/>
    <p:sldId id="369" r:id="rId123"/>
    <p:sldId id="371" r:id="rId124"/>
    <p:sldId id="373" r:id="rId125"/>
    <p:sldId id="374" r:id="rId126"/>
    <p:sldId id="375"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89" autoAdjust="0"/>
  </p:normalViewPr>
  <p:slideViewPr>
    <p:cSldViewPr>
      <p:cViewPr varScale="1">
        <p:scale>
          <a:sx n="65" d="100"/>
          <a:sy n="65" d="100"/>
        </p:scale>
        <p:origin x="606" y="72"/>
      </p:cViewPr>
      <p:guideLst>
        <p:guide orient="horz" pos="2160"/>
        <p:guide pos="2880"/>
      </p:guideLst>
    </p:cSldViewPr>
  </p:slideViewPr>
  <p:outlineViewPr>
    <p:cViewPr>
      <p:scale>
        <a:sx n="33" d="100"/>
        <a:sy n="33" d="100"/>
      </p:scale>
      <p:origin x="48" y="506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81C422-AB77-43A5-8C86-2904BA35ABA2}" type="datetimeFigureOut">
              <a:rPr lang="en-US" smtClean="0"/>
              <a:pPr/>
              <a:t>3/31/2017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939A6-2637-4E6F-8729-AB1A9C0FF98E}" type="slidenum">
              <a:rPr lang="en-US" smtClean="0"/>
              <a:pPr/>
              <a:t>‹#›</a:t>
            </a:fld>
            <a:endParaRPr lang="en-US"/>
          </a:p>
        </p:txBody>
      </p:sp>
    </p:spTree>
    <p:extLst>
      <p:ext uri="{BB962C8B-B14F-4D97-AF65-F5344CB8AC3E}">
        <p14:creationId xmlns:p14="http://schemas.microsoft.com/office/powerpoint/2010/main" val="3740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a:t>
            </a:fld>
            <a:endParaRPr lang="en-US"/>
          </a:p>
        </p:txBody>
      </p:sp>
    </p:spTree>
    <p:extLst>
      <p:ext uri="{BB962C8B-B14F-4D97-AF65-F5344CB8AC3E}">
        <p14:creationId xmlns:p14="http://schemas.microsoft.com/office/powerpoint/2010/main" val="3716549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19</a:t>
            </a:fld>
            <a:endParaRPr lang="en-US"/>
          </a:p>
        </p:txBody>
      </p:sp>
    </p:spTree>
    <p:extLst>
      <p:ext uri="{BB962C8B-B14F-4D97-AF65-F5344CB8AC3E}">
        <p14:creationId xmlns:p14="http://schemas.microsoft.com/office/powerpoint/2010/main" val="1385883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109</a:t>
            </a:fld>
            <a:endParaRPr lang="en-US"/>
          </a:p>
        </p:txBody>
      </p:sp>
    </p:spTree>
    <p:extLst>
      <p:ext uri="{BB962C8B-B14F-4D97-AF65-F5344CB8AC3E}">
        <p14:creationId xmlns:p14="http://schemas.microsoft.com/office/powerpoint/2010/main" val="3819373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110</a:t>
            </a:fld>
            <a:endParaRPr lang="en-US"/>
          </a:p>
        </p:txBody>
      </p:sp>
    </p:spTree>
    <p:extLst>
      <p:ext uri="{BB962C8B-B14F-4D97-AF65-F5344CB8AC3E}">
        <p14:creationId xmlns:p14="http://schemas.microsoft.com/office/powerpoint/2010/main" val="15579511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111</a:t>
            </a:fld>
            <a:endParaRPr lang="en-US"/>
          </a:p>
        </p:txBody>
      </p:sp>
    </p:spTree>
    <p:extLst>
      <p:ext uri="{BB962C8B-B14F-4D97-AF65-F5344CB8AC3E}">
        <p14:creationId xmlns:p14="http://schemas.microsoft.com/office/powerpoint/2010/main" val="3140765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112</a:t>
            </a:fld>
            <a:endParaRPr lang="en-US"/>
          </a:p>
        </p:txBody>
      </p:sp>
    </p:spTree>
    <p:extLst>
      <p:ext uri="{BB962C8B-B14F-4D97-AF65-F5344CB8AC3E}">
        <p14:creationId xmlns:p14="http://schemas.microsoft.com/office/powerpoint/2010/main" val="24025440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113</a:t>
            </a:fld>
            <a:endParaRPr lang="en-US"/>
          </a:p>
        </p:txBody>
      </p:sp>
    </p:spTree>
    <p:extLst>
      <p:ext uri="{BB962C8B-B14F-4D97-AF65-F5344CB8AC3E}">
        <p14:creationId xmlns:p14="http://schemas.microsoft.com/office/powerpoint/2010/main" val="7511482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114</a:t>
            </a:fld>
            <a:endParaRPr lang="en-US"/>
          </a:p>
        </p:txBody>
      </p:sp>
    </p:spTree>
    <p:extLst>
      <p:ext uri="{BB962C8B-B14F-4D97-AF65-F5344CB8AC3E}">
        <p14:creationId xmlns:p14="http://schemas.microsoft.com/office/powerpoint/2010/main" val="34890842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115</a:t>
            </a:fld>
            <a:endParaRPr lang="en-US"/>
          </a:p>
        </p:txBody>
      </p:sp>
    </p:spTree>
    <p:extLst>
      <p:ext uri="{BB962C8B-B14F-4D97-AF65-F5344CB8AC3E}">
        <p14:creationId xmlns:p14="http://schemas.microsoft.com/office/powerpoint/2010/main" val="14965800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116</a:t>
            </a:fld>
            <a:endParaRPr lang="en-US"/>
          </a:p>
        </p:txBody>
      </p:sp>
    </p:spTree>
    <p:extLst>
      <p:ext uri="{BB962C8B-B14F-4D97-AF65-F5344CB8AC3E}">
        <p14:creationId xmlns:p14="http://schemas.microsoft.com/office/powerpoint/2010/main" val="6407498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117</a:t>
            </a:fld>
            <a:endParaRPr lang="en-US"/>
          </a:p>
        </p:txBody>
      </p:sp>
    </p:spTree>
    <p:extLst>
      <p:ext uri="{BB962C8B-B14F-4D97-AF65-F5344CB8AC3E}">
        <p14:creationId xmlns:p14="http://schemas.microsoft.com/office/powerpoint/2010/main" val="3858075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118</a:t>
            </a:fld>
            <a:endParaRPr lang="en-US"/>
          </a:p>
        </p:txBody>
      </p:sp>
    </p:spTree>
    <p:extLst>
      <p:ext uri="{BB962C8B-B14F-4D97-AF65-F5344CB8AC3E}">
        <p14:creationId xmlns:p14="http://schemas.microsoft.com/office/powerpoint/2010/main" val="368124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20</a:t>
            </a:fld>
            <a:endParaRPr lang="en-US"/>
          </a:p>
        </p:txBody>
      </p:sp>
    </p:spTree>
    <p:extLst>
      <p:ext uri="{BB962C8B-B14F-4D97-AF65-F5344CB8AC3E}">
        <p14:creationId xmlns:p14="http://schemas.microsoft.com/office/powerpoint/2010/main" val="8835684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119</a:t>
            </a:fld>
            <a:endParaRPr lang="en-US"/>
          </a:p>
        </p:txBody>
      </p:sp>
    </p:spTree>
    <p:extLst>
      <p:ext uri="{BB962C8B-B14F-4D97-AF65-F5344CB8AC3E}">
        <p14:creationId xmlns:p14="http://schemas.microsoft.com/office/powerpoint/2010/main" val="9990784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120</a:t>
            </a:fld>
            <a:endParaRPr lang="en-US"/>
          </a:p>
        </p:txBody>
      </p:sp>
    </p:spTree>
    <p:extLst>
      <p:ext uri="{BB962C8B-B14F-4D97-AF65-F5344CB8AC3E}">
        <p14:creationId xmlns:p14="http://schemas.microsoft.com/office/powerpoint/2010/main" val="767156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121</a:t>
            </a:fld>
            <a:endParaRPr lang="en-US"/>
          </a:p>
        </p:txBody>
      </p:sp>
    </p:spTree>
    <p:extLst>
      <p:ext uri="{BB962C8B-B14F-4D97-AF65-F5344CB8AC3E}">
        <p14:creationId xmlns:p14="http://schemas.microsoft.com/office/powerpoint/2010/main" val="16859068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122</a:t>
            </a:fld>
            <a:endParaRPr lang="en-US"/>
          </a:p>
        </p:txBody>
      </p:sp>
    </p:spTree>
    <p:extLst>
      <p:ext uri="{BB962C8B-B14F-4D97-AF65-F5344CB8AC3E}">
        <p14:creationId xmlns:p14="http://schemas.microsoft.com/office/powerpoint/2010/main" val="29733970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123</a:t>
            </a:fld>
            <a:endParaRPr lang="en-US"/>
          </a:p>
        </p:txBody>
      </p:sp>
    </p:spTree>
    <p:extLst>
      <p:ext uri="{BB962C8B-B14F-4D97-AF65-F5344CB8AC3E}">
        <p14:creationId xmlns:p14="http://schemas.microsoft.com/office/powerpoint/2010/main" val="27187212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124</a:t>
            </a:fld>
            <a:endParaRPr lang="en-US"/>
          </a:p>
        </p:txBody>
      </p:sp>
    </p:spTree>
    <p:extLst>
      <p:ext uri="{BB962C8B-B14F-4D97-AF65-F5344CB8AC3E}">
        <p14:creationId xmlns:p14="http://schemas.microsoft.com/office/powerpoint/2010/main" val="21689476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125</a:t>
            </a:fld>
            <a:endParaRPr lang="en-US"/>
          </a:p>
        </p:txBody>
      </p:sp>
    </p:spTree>
    <p:extLst>
      <p:ext uri="{BB962C8B-B14F-4D97-AF65-F5344CB8AC3E}">
        <p14:creationId xmlns:p14="http://schemas.microsoft.com/office/powerpoint/2010/main" val="7723938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126</a:t>
            </a:fld>
            <a:endParaRPr lang="en-US"/>
          </a:p>
        </p:txBody>
      </p:sp>
    </p:spTree>
    <p:extLst>
      <p:ext uri="{BB962C8B-B14F-4D97-AF65-F5344CB8AC3E}">
        <p14:creationId xmlns:p14="http://schemas.microsoft.com/office/powerpoint/2010/main" val="316078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21</a:t>
            </a:fld>
            <a:endParaRPr lang="en-US"/>
          </a:p>
        </p:txBody>
      </p:sp>
    </p:spTree>
    <p:extLst>
      <p:ext uri="{BB962C8B-B14F-4D97-AF65-F5344CB8AC3E}">
        <p14:creationId xmlns:p14="http://schemas.microsoft.com/office/powerpoint/2010/main" val="166585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22</a:t>
            </a:fld>
            <a:endParaRPr lang="en-US"/>
          </a:p>
        </p:txBody>
      </p:sp>
    </p:spTree>
    <p:extLst>
      <p:ext uri="{BB962C8B-B14F-4D97-AF65-F5344CB8AC3E}">
        <p14:creationId xmlns:p14="http://schemas.microsoft.com/office/powerpoint/2010/main" val="1809881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23</a:t>
            </a:fld>
            <a:endParaRPr lang="en-US"/>
          </a:p>
        </p:txBody>
      </p:sp>
    </p:spTree>
    <p:extLst>
      <p:ext uri="{BB962C8B-B14F-4D97-AF65-F5344CB8AC3E}">
        <p14:creationId xmlns:p14="http://schemas.microsoft.com/office/powerpoint/2010/main" val="244117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24</a:t>
            </a:fld>
            <a:endParaRPr lang="en-US"/>
          </a:p>
        </p:txBody>
      </p:sp>
    </p:spTree>
    <p:extLst>
      <p:ext uri="{BB962C8B-B14F-4D97-AF65-F5344CB8AC3E}">
        <p14:creationId xmlns:p14="http://schemas.microsoft.com/office/powerpoint/2010/main" val="288940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25</a:t>
            </a:fld>
            <a:endParaRPr lang="en-US"/>
          </a:p>
        </p:txBody>
      </p:sp>
    </p:spTree>
    <p:extLst>
      <p:ext uri="{BB962C8B-B14F-4D97-AF65-F5344CB8AC3E}">
        <p14:creationId xmlns:p14="http://schemas.microsoft.com/office/powerpoint/2010/main" val="13334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26</a:t>
            </a:fld>
            <a:endParaRPr lang="en-US"/>
          </a:p>
        </p:txBody>
      </p:sp>
    </p:spTree>
    <p:extLst>
      <p:ext uri="{BB962C8B-B14F-4D97-AF65-F5344CB8AC3E}">
        <p14:creationId xmlns:p14="http://schemas.microsoft.com/office/powerpoint/2010/main" val="221664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27</a:t>
            </a:fld>
            <a:endParaRPr lang="en-US"/>
          </a:p>
        </p:txBody>
      </p:sp>
    </p:spTree>
    <p:extLst>
      <p:ext uri="{BB962C8B-B14F-4D97-AF65-F5344CB8AC3E}">
        <p14:creationId xmlns:p14="http://schemas.microsoft.com/office/powerpoint/2010/main" val="3536089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28</a:t>
            </a:fld>
            <a:endParaRPr lang="en-US"/>
          </a:p>
        </p:txBody>
      </p:sp>
    </p:spTree>
    <p:extLst>
      <p:ext uri="{BB962C8B-B14F-4D97-AF65-F5344CB8AC3E}">
        <p14:creationId xmlns:p14="http://schemas.microsoft.com/office/powerpoint/2010/main" val="194713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6D874-D71D-4D54-8557-7EE938E0D266}" type="slidenum">
              <a:rPr lang="en-US" smtClean="0"/>
              <a:t>10</a:t>
            </a:fld>
            <a:endParaRPr lang="en-US"/>
          </a:p>
        </p:txBody>
      </p:sp>
    </p:spTree>
    <p:extLst>
      <p:ext uri="{BB962C8B-B14F-4D97-AF65-F5344CB8AC3E}">
        <p14:creationId xmlns:p14="http://schemas.microsoft.com/office/powerpoint/2010/main" val="144526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29</a:t>
            </a:fld>
            <a:endParaRPr lang="en-US"/>
          </a:p>
        </p:txBody>
      </p:sp>
    </p:spTree>
    <p:extLst>
      <p:ext uri="{BB962C8B-B14F-4D97-AF65-F5344CB8AC3E}">
        <p14:creationId xmlns:p14="http://schemas.microsoft.com/office/powerpoint/2010/main" val="31721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30</a:t>
            </a:fld>
            <a:endParaRPr lang="en-US"/>
          </a:p>
        </p:txBody>
      </p:sp>
    </p:spTree>
    <p:extLst>
      <p:ext uri="{BB962C8B-B14F-4D97-AF65-F5344CB8AC3E}">
        <p14:creationId xmlns:p14="http://schemas.microsoft.com/office/powerpoint/2010/main" val="209590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31</a:t>
            </a:fld>
            <a:endParaRPr lang="en-US"/>
          </a:p>
        </p:txBody>
      </p:sp>
    </p:spTree>
    <p:extLst>
      <p:ext uri="{BB962C8B-B14F-4D97-AF65-F5344CB8AC3E}">
        <p14:creationId xmlns:p14="http://schemas.microsoft.com/office/powerpoint/2010/main" val="3837858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32</a:t>
            </a:fld>
            <a:endParaRPr lang="en-US"/>
          </a:p>
        </p:txBody>
      </p:sp>
    </p:spTree>
    <p:extLst>
      <p:ext uri="{BB962C8B-B14F-4D97-AF65-F5344CB8AC3E}">
        <p14:creationId xmlns:p14="http://schemas.microsoft.com/office/powerpoint/2010/main" val="403042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33</a:t>
            </a:fld>
            <a:endParaRPr lang="en-US"/>
          </a:p>
        </p:txBody>
      </p:sp>
    </p:spTree>
    <p:extLst>
      <p:ext uri="{BB962C8B-B14F-4D97-AF65-F5344CB8AC3E}">
        <p14:creationId xmlns:p14="http://schemas.microsoft.com/office/powerpoint/2010/main" val="546694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34</a:t>
            </a:fld>
            <a:endParaRPr lang="en-US"/>
          </a:p>
        </p:txBody>
      </p:sp>
    </p:spTree>
    <p:extLst>
      <p:ext uri="{BB962C8B-B14F-4D97-AF65-F5344CB8AC3E}">
        <p14:creationId xmlns:p14="http://schemas.microsoft.com/office/powerpoint/2010/main" val="307936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35</a:t>
            </a:fld>
            <a:endParaRPr lang="en-US"/>
          </a:p>
        </p:txBody>
      </p:sp>
    </p:spTree>
    <p:extLst>
      <p:ext uri="{BB962C8B-B14F-4D97-AF65-F5344CB8AC3E}">
        <p14:creationId xmlns:p14="http://schemas.microsoft.com/office/powerpoint/2010/main" val="316300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36</a:t>
            </a:fld>
            <a:endParaRPr lang="en-US"/>
          </a:p>
        </p:txBody>
      </p:sp>
    </p:spTree>
    <p:extLst>
      <p:ext uri="{BB962C8B-B14F-4D97-AF65-F5344CB8AC3E}">
        <p14:creationId xmlns:p14="http://schemas.microsoft.com/office/powerpoint/2010/main" val="372949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37</a:t>
            </a:fld>
            <a:endParaRPr lang="en-US"/>
          </a:p>
        </p:txBody>
      </p:sp>
    </p:spTree>
    <p:extLst>
      <p:ext uri="{BB962C8B-B14F-4D97-AF65-F5344CB8AC3E}">
        <p14:creationId xmlns:p14="http://schemas.microsoft.com/office/powerpoint/2010/main" val="1412561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38</a:t>
            </a:fld>
            <a:endParaRPr lang="en-US"/>
          </a:p>
        </p:txBody>
      </p:sp>
    </p:spTree>
    <p:extLst>
      <p:ext uri="{BB962C8B-B14F-4D97-AF65-F5344CB8AC3E}">
        <p14:creationId xmlns:p14="http://schemas.microsoft.com/office/powerpoint/2010/main" val="377396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6D874-D71D-4D54-8557-7EE938E0D266}" type="slidenum">
              <a:rPr lang="en-US" smtClean="0"/>
              <a:t>11</a:t>
            </a:fld>
            <a:endParaRPr lang="en-US"/>
          </a:p>
        </p:txBody>
      </p:sp>
    </p:spTree>
    <p:extLst>
      <p:ext uri="{BB962C8B-B14F-4D97-AF65-F5344CB8AC3E}">
        <p14:creationId xmlns:p14="http://schemas.microsoft.com/office/powerpoint/2010/main" val="3361877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39</a:t>
            </a:fld>
            <a:endParaRPr lang="en-US"/>
          </a:p>
        </p:txBody>
      </p:sp>
    </p:spTree>
    <p:extLst>
      <p:ext uri="{BB962C8B-B14F-4D97-AF65-F5344CB8AC3E}">
        <p14:creationId xmlns:p14="http://schemas.microsoft.com/office/powerpoint/2010/main" val="2547848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40</a:t>
            </a:fld>
            <a:endParaRPr lang="en-US"/>
          </a:p>
        </p:txBody>
      </p:sp>
    </p:spTree>
    <p:extLst>
      <p:ext uri="{BB962C8B-B14F-4D97-AF65-F5344CB8AC3E}">
        <p14:creationId xmlns:p14="http://schemas.microsoft.com/office/powerpoint/2010/main" val="2512550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41</a:t>
            </a:fld>
            <a:endParaRPr lang="en-US"/>
          </a:p>
        </p:txBody>
      </p:sp>
    </p:spTree>
    <p:extLst>
      <p:ext uri="{BB962C8B-B14F-4D97-AF65-F5344CB8AC3E}">
        <p14:creationId xmlns:p14="http://schemas.microsoft.com/office/powerpoint/2010/main" val="1279213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42</a:t>
            </a:fld>
            <a:endParaRPr lang="en-US"/>
          </a:p>
        </p:txBody>
      </p:sp>
    </p:spTree>
    <p:extLst>
      <p:ext uri="{BB962C8B-B14F-4D97-AF65-F5344CB8AC3E}">
        <p14:creationId xmlns:p14="http://schemas.microsoft.com/office/powerpoint/2010/main" val="3406614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43</a:t>
            </a:fld>
            <a:endParaRPr lang="en-US"/>
          </a:p>
        </p:txBody>
      </p:sp>
    </p:spTree>
    <p:extLst>
      <p:ext uri="{BB962C8B-B14F-4D97-AF65-F5344CB8AC3E}">
        <p14:creationId xmlns:p14="http://schemas.microsoft.com/office/powerpoint/2010/main" val="161170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44</a:t>
            </a:fld>
            <a:endParaRPr lang="en-US"/>
          </a:p>
        </p:txBody>
      </p:sp>
    </p:spTree>
    <p:extLst>
      <p:ext uri="{BB962C8B-B14F-4D97-AF65-F5344CB8AC3E}">
        <p14:creationId xmlns:p14="http://schemas.microsoft.com/office/powerpoint/2010/main" val="3322454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45</a:t>
            </a:fld>
            <a:endParaRPr lang="en-US"/>
          </a:p>
        </p:txBody>
      </p:sp>
    </p:spTree>
    <p:extLst>
      <p:ext uri="{BB962C8B-B14F-4D97-AF65-F5344CB8AC3E}">
        <p14:creationId xmlns:p14="http://schemas.microsoft.com/office/powerpoint/2010/main" val="383001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46</a:t>
            </a:fld>
            <a:endParaRPr lang="en-US"/>
          </a:p>
        </p:txBody>
      </p:sp>
    </p:spTree>
    <p:extLst>
      <p:ext uri="{BB962C8B-B14F-4D97-AF65-F5344CB8AC3E}">
        <p14:creationId xmlns:p14="http://schemas.microsoft.com/office/powerpoint/2010/main" val="2770732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47</a:t>
            </a:fld>
            <a:endParaRPr lang="en-US"/>
          </a:p>
        </p:txBody>
      </p:sp>
    </p:spTree>
    <p:extLst>
      <p:ext uri="{BB962C8B-B14F-4D97-AF65-F5344CB8AC3E}">
        <p14:creationId xmlns:p14="http://schemas.microsoft.com/office/powerpoint/2010/main" val="1382746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48</a:t>
            </a:fld>
            <a:endParaRPr lang="en-US"/>
          </a:p>
        </p:txBody>
      </p:sp>
    </p:spTree>
    <p:extLst>
      <p:ext uri="{BB962C8B-B14F-4D97-AF65-F5344CB8AC3E}">
        <p14:creationId xmlns:p14="http://schemas.microsoft.com/office/powerpoint/2010/main" val="424052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13</a:t>
            </a:fld>
            <a:endParaRPr lang="en-US"/>
          </a:p>
        </p:txBody>
      </p:sp>
    </p:spTree>
    <p:extLst>
      <p:ext uri="{BB962C8B-B14F-4D97-AF65-F5344CB8AC3E}">
        <p14:creationId xmlns:p14="http://schemas.microsoft.com/office/powerpoint/2010/main" val="1695396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49</a:t>
            </a:fld>
            <a:endParaRPr lang="en-US"/>
          </a:p>
        </p:txBody>
      </p:sp>
    </p:spTree>
    <p:extLst>
      <p:ext uri="{BB962C8B-B14F-4D97-AF65-F5344CB8AC3E}">
        <p14:creationId xmlns:p14="http://schemas.microsoft.com/office/powerpoint/2010/main" val="3403344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50</a:t>
            </a:fld>
            <a:endParaRPr lang="en-US"/>
          </a:p>
        </p:txBody>
      </p:sp>
    </p:spTree>
    <p:extLst>
      <p:ext uri="{BB962C8B-B14F-4D97-AF65-F5344CB8AC3E}">
        <p14:creationId xmlns:p14="http://schemas.microsoft.com/office/powerpoint/2010/main" val="2492529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51</a:t>
            </a:fld>
            <a:endParaRPr lang="en-US"/>
          </a:p>
        </p:txBody>
      </p:sp>
    </p:spTree>
    <p:extLst>
      <p:ext uri="{BB962C8B-B14F-4D97-AF65-F5344CB8AC3E}">
        <p14:creationId xmlns:p14="http://schemas.microsoft.com/office/powerpoint/2010/main" val="29865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52</a:t>
            </a:fld>
            <a:endParaRPr lang="en-US"/>
          </a:p>
        </p:txBody>
      </p:sp>
    </p:spTree>
    <p:extLst>
      <p:ext uri="{BB962C8B-B14F-4D97-AF65-F5344CB8AC3E}">
        <p14:creationId xmlns:p14="http://schemas.microsoft.com/office/powerpoint/2010/main" val="2485213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53</a:t>
            </a:fld>
            <a:endParaRPr lang="en-US"/>
          </a:p>
        </p:txBody>
      </p:sp>
    </p:spTree>
    <p:extLst>
      <p:ext uri="{BB962C8B-B14F-4D97-AF65-F5344CB8AC3E}">
        <p14:creationId xmlns:p14="http://schemas.microsoft.com/office/powerpoint/2010/main" val="3146939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54</a:t>
            </a:fld>
            <a:endParaRPr lang="en-US"/>
          </a:p>
        </p:txBody>
      </p:sp>
    </p:spTree>
    <p:extLst>
      <p:ext uri="{BB962C8B-B14F-4D97-AF65-F5344CB8AC3E}">
        <p14:creationId xmlns:p14="http://schemas.microsoft.com/office/powerpoint/2010/main" val="3972182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55</a:t>
            </a:fld>
            <a:endParaRPr lang="en-US"/>
          </a:p>
        </p:txBody>
      </p:sp>
    </p:spTree>
    <p:extLst>
      <p:ext uri="{BB962C8B-B14F-4D97-AF65-F5344CB8AC3E}">
        <p14:creationId xmlns:p14="http://schemas.microsoft.com/office/powerpoint/2010/main" val="849135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56</a:t>
            </a:fld>
            <a:endParaRPr lang="en-US"/>
          </a:p>
        </p:txBody>
      </p:sp>
    </p:spTree>
    <p:extLst>
      <p:ext uri="{BB962C8B-B14F-4D97-AF65-F5344CB8AC3E}">
        <p14:creationId xmlns:p14="http://schemas.microsoft.com/office/powerpoint/2010/main" val="2162114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57</a:t>
            </a:fld>
            <a:endParaRPr lang="en-US"/>
          </a:p>
        </p:txBody>
      </p:sp>
    </p:spTree>
    <p:extLst>
      <p:ext uri="{BB962C8B-B14F-4D97-AF65-F5344CB8AC3E}">
        <p14:creationId xmlns:p14="http://schemas.microsoft.com/office/powerpoint/2010/main" val="3296396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58</a:t>
            </a:fld>
            <a:endParaRPr lang="en-US"/>
          </a:p>
        </p:txBody>
      </p:sp>
    </p:spTree>
    <p:extLst>
      <p:ext uri="{BB962C8B-B14F-4D97-AF65-F5344CB8AC3E}">
        <p14:creationId xmlns:p14="http://schemas.microsoft.com/office/powerpoint/2010/main" val="264002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14</a:t>
            </a:fld>
            <a:endParaRPr lang="en-US"/>
          </a:p>
        </p:txBody>
      </p:sp>
    </p:spTree>
    <p:extLst>
      <p:ext uri="{BB962C8B-B14F-4D97-AF65-F5344CB8AC3E}">
        <p14:creationId xmlns:p14="http://schemas.microsoft.com/office/powerpoint/2010/main" val="2727234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59</a:t>
            </a:fld>
            <a:endParaRPr lang="en-US"/>
          </a:p>
        </p:txBody>
      </p:sp>
    </p:spTree>
    <p:extLst>
      <p:ext uri="{BB962C8B-B14F-4D97-AF65-F5344CB8AC3E}">
        <p14:creationId xmlns:p14="http://schemas.microsoft.com/office/powerpoint/2010/main" val="3338900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60</a:t>
            </a:fld>
            <a:endParaRPr lang="en-US"/>
          </a:p>
        </p:txBody>
      </p:sp>
    </p:spTree>
    <p:extLst>
      <p:ext uri="{BB962C8B-B14F-4D97-AF65-F5344CB8AC3E}">
        <p14:creationId xmlns:p14="http://schemas.microsoft.com/office/powerpoint/2010/main" val="1522659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61</a:t>
            </a:fld>
            <a:endParaRPr lang="en-US"/>
          </a:p>
        </p:txBody>
      </p:sp>
    </p:spTree>
    <p:extLst>
      <p:ext uri="{BB962C8B-B14F-4D97-AF65-F5344CB8AC3E}">
        <p14:creationId xmlns:p14="http://schemas.microsoft.com/office/powerpoint/2010/main" val="2175025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62</a:t>
            </a:fld>
            <a:endParaRPr lang="en-US"/>
          </a:p>
        </p:txBody>
      </p:sp>
    </p:spTree>
    <p:extLst>
      <p:ext uri="{BB962C8B-B14F-4D97-AF65-F5344CB8AC3E}">
        <p14:creationId xmlns:p14="http://schemas.microsoft.com/office/powerpoint/2010/main" val="4059106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63</a:t>
            </a:fld>
            <a:endParaRPr lang="en-US"/>
          </a:p>
        </p:txBody>
      </p:sp>
    </p:spTree>
    <p:extLst>
      <p:ext uri="{BB962C8B-B14F-4D97-AF65-F5344CB8AC3E}">
        <p14:creationId xmlns:p14="http://schemas.microsoft.com/office/powerpoint/2010/main" val="3624067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64</a:t>
            </a:fld>
            <a:endParaRPr lang="en-US"/>
          </a:p>
        </p:txBody>
      </p:sp>
    </p:spTree>
    <p:extLst>
      <p:ext uri="{BB962C8B-B14F-4D97-AF65-F5344CB8AC3E}">
        <p14:creationId xmlns:p14="http://schemas.microsoft.com/office/powerpoint/2010/main" val="3684822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65</a:t>
            </a:fld>
            <a:endParaRPr lang="en-US"/>
          </a:p>
        </p:txBody>
      </p:sp>
    </p:spTree>
    <p:extLst>
      <p:ext uri="{BB962C8B-B14F-4D97-AF65-F5344CB8AC3E}">
        <p14:creationId xmlns:p14="http://schemas.microsoft.com/office/powerpoint/2010/main" val="1664689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66</a:t>
            </a:fld>
            <a:endParaRPr lang="en-US"/>
          </a:p>
        </p:txBody>
      </p:sp>
    </p:spTree>
    <p:extLst>
      <p:ext uri="{BB962C8B-B14F-4D97-AF65-F5344CB8AC3E}">
        <p14:creationId xmlns:p14="http://schemas.microsoft.com/office/powerpoint/2010/main" val="1066070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67</a:t>
            </a:fld>
            <a:endParaRPr lang="en-US"/>
          </a:p>
        </p:txBody>
      </p:sp>
    </p:spTree>
    <p:extLst>
      <p:ext uri="{BB962C8B-B14F-4D97-AF65-F5344CB8AC3E}">
        <p14:creationId xmlns:p14="http://schemas.microsoft.com/office/powerpoint/2010/main" val="3171545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68</a:t>
            </a:fld>
            <a:endParaRPr lang="en-US"/>
          </a:p>
        </p:txBody>
      </p:sp>
    </p:spTree>
    <p:extLst>
      <p:ext uri="{BB962C8B-B14F-4D97-AF65-F5344CB8AC3E}">
        <p14:creationId xmlns:p14="http://schemas.microsoft.com/office/powerpoint/2010/main" val="329781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15</a:t>
            </a:fld>
            <a:endParaRPr lang="en-US"/>
          </a:p>
        </p:txBody>
      </p:sp>
    </p:spTree>
    <p:extLst>
      <p:ext uri="{BB962C8B-B14F-4D97-AF65-F5344CB8AC3E}">
        <p14:creationId xmlns:p14="http://schemas.microsoft.com/office/powerpoint/2010/main" val="261880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69</a:t>
            </a:fld>
            <a:endParaRPr lang="en-US"/>
          </a:p>
        </p:txBody>
      </p:sp>
    </p:spTree>
    <p:extLst>
      <p:ext uri="{BB962C8B-B14F-4D97-AF65-F5344CB8AC3E}">
        <p14:creationId xmlns:p14="http://schemas.microsoft.com/office/powerpoint/2010/main" val="3724473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70</a:t>
            </a:fld>
            <a:endParaRPr lang="en-US"/>
          </a:p>
        </p:txBody>
      </p:sp>
    </p:spTree>
    <p:extLst>
      <p:ext uri="{BB962C8B-B14F-4D97-AF65-F5344CB8AC3E}">
        <p14:creationId xmlns:p14="http://schemas.microsoft.com/office/powerpoint/2010/main" val="1729213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71</a:t>
            </a:fld>
            <a:endParaRPr lang="en-US"/>
          </a:p>
        </p:txBody>
      </p:sp>
    </p:spTree>
    <p:extLst>
      <p:ext uri="{BB962C8B-B14F-4D97-AF65-F5344CB8AC3E}">
        <p14:creationId xmlns:p14="http://schemas.microsoft.com/office/powerpoint/2010/main" val="11237698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72</a:t>
            </a:fld>
            <a:endParaRPr lang="en-US"/>
          </a:p>
        </p:txBody>
      </p:sp>
    </p:spTree>
    <p:extLst>
      <p:ext uri="{BB962C8B-B14F-4D97-AF65-F5344CB8AC3E}">
        <p14:creationId xmlns:p14="http://schemas.microsoft.com/office/powerpoint/2010/main" val="169529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73</a:t>
            </a:fld>
            <a:endParaRPr lang="en-US"/>
          </a:p>
        </p:txBody>
      </p:sp>
    </p:spTree>
    <p:extLst>
      <p:ext uri="{BB962C8B-B14F-4D97-AF65-F5344CB8AC3E}">
        <p14:creationId xmlns:p14="http://schemas.microsoft.com/office/powerpoint/2010/main" val="3884138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74</a:t>
            </a:fld>
            <a:endParaRPr lang="en-US"/>
          </a:p>
        </p:txBody>
      </p:sp>
    </p:spTree>
    <p:extLst>
      <p:ext uri="{BB962C8B-B14F-4D97-AF65-F5344CB8AC3E}">
        <p14:creationId xmlns:p14="http://schemas.microsoft.com/office/powerpoint/2010/main" val="3970085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75</a:t>
            </a:fld>
            <a:endParaRPr lang="en-US"/>
          </a:p>
        </p:txBody>
      </p:sp>
    </p:spTree>
    <p:extLst>
      <p:ext uri="{BB962C8B-B14F-4D97-AF65-F5344CB8AC3E}">
        <p14:creationId xmlns:p14="http://schemas.microsoft.com/office/powerpoint/2010/main" val="3875362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76</a:t>
            </a:fld>
            <a:endParaRPr lang="en-US"/>
          </a:p>
        </p:txBody>
      </p:sp>
    </p:spTree>
    <p:extLst>
      <p:ext uri="{BB962C8B-B14F-4D97-AF65-F5344CB8AC3E}">
        <p14:creationId xmlns:p14="http://schemas.microsoft.com/office/powerpoint/2010/main" val="642442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77</a:t>
            </a:fld>
            <a:endParaRPr lang="en-US"/>
          </a:p>
        </p:txBody>
      </p:sp>
    </p:spTree>
    <p:extLst>
      <p:ext uri="{BB962C8B-B14F-4D97-AF65-F5344CB8AC3E}">
        <p14:creationId xmlns:p14="http://schemas.microsoft.com/office/powerpoint/2010/main" val="11235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78</a:t>
            </a:fld>
            <a:endParaRPr lang="en-US"/>
          </a:p>
        </p:txBody>
      </p:sp>
    </p:spTree>
    <p:extLst>
      <p:ext uri="{BB962C8B-B14F-4D97-AF65-F5344CB8AC3E}">
        <p14:creationId xmlns:p14="http://schemas.microsoft.com/office/powerpoint/2010/main" val="31630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16</a:t>
            </a:fld>
            <a:endParaRPr lang="en-US"/>
          </a:p>
        </p:txBody>
      </p:sp>
    </p:spTree>
    <p:extLst>
      <p:ext uri="{BB962C8B-B14F-4D97-AF65-F5344CB8AC3E}">
        <p14:creationId xmlns:p14="http://schemas.microsoft.com/office/powerpoint/2010/main" val="6919392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79</a:t>
            </a:fld>
            <a:endParaRPr lang="en-US"/>
          </a:p>
        </p:txBody>
      </p:sp>
    </p:spTree>
    <p:extLst>
      <p:ext uri="{BB962C8B-B14F-4D97-AF65-F5344CB8AC3E}">
        <p14:creationId xmlns:p14="http://schemas.microsoft.com/office/powerpoint/2010/main" val="3209791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80</a:t>
            </a:fld>
            <a:endParaRPr lang="en-US"/>
          </a:p>
        </p:txBody>
      </p:sp>
    </p:spTree>
    <p:extLst>
      <p:ext uri="{BB962C8B-B14F-4D97-AF65-F5344CB8AC3E}">
        <p14:creationId xmlns:p14="http://schemas.microsoft.com/office/powerpoint/2010/main" val="35387656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81</a:t>
            </a:fld>
            <a:endParaRPr lang="en-US"/>
          </a:p>
        </p:txBody>
      </p:sp>
    </p:spTree>
    <p:extLst>
      <p:ext uri="{BB962C8B-B14F-4D97-AF65-F5344CB8AC3E}">
        <p14:creationId xmlns:p14="http://schemas.microsoft.com/office/powerpoint/2010/main" val="3365881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82</a:t>
            </a:fld>
            <a:endParaRPr lang="en-US"/>
          </a:p>
        </p:txBody>
      </p:sp>
    </p:spTree>
    <p:extLst>
      <p:ext uri="{BB962C8B-B14F-4D97-AF65-F5344CB8AC3E}">
        <p14:creationId xmlns:p14="http://schemas.microsoft.com/office/powerpoint/2010/main" val="14572087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83</a:t>
            </a:fld>
            <a:endParaRPr lang="en-US"/>
          </a:p>
        </p:txBody>
      </p:sp>
    </p:spTree>
    <p:extLst>
      <p:ext uri="{BB962C8B-B14F-4D97-AF65-F5344CB8AC3E}">
        <p14:creationId xmlns:p14="http://schemas.microsoft.com/office/powerpoint/2010/main" val="3590523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84</a:t>
            </a:fld>
            <a:endParaRPr lang="en-US"/>
          </a:p>
        </p:txBody>
      </p:sp>
    </p:spTree>
    <p:extLst>
      <p:ext uri="{BB962C8B-B14F-4D97-AF65-F5344CB8AC3E}">
        <p14:creationId xmlns:p14="http://schemas.microsoft.com/office/powerpoint/2010/main" val="4078351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85</a:t>
            </a:fld>
            <a:endParaRPr lang="en-US"/>
          </a:p>
        </p:txBody>
      </p:sp>
    </p:spTree>
    <p:extLst>
      <p:ext uri="{BB962C8B-B14F-4D97-AF65-F5344CB8AC3E}">
        <p14:creationId xmlns:p14="http://schemas.microsoft.com/office/powerpoint/2010/main" val="274628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86</a:t>
            </a:fld>
            <a:endParaRPr lang="en-US"/>
          </a:p>
        </p:txBody>
      </p:sp>
    </p:spTree>
    <p:extLst>
      <p:ext uri="{BB962C8B-B14F-4D97-AF65-F5344CB8AC3E}">
        <p14:creationId xmlns:p14="http://schemas.microsoft.com/office/powerpoint/2010/main" val="2691259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87</a:t>
            </a:fld>
            <a:endParaRPr lang="en-US"/>
          </a:p>
        </p:txBody>
      </p:sp>
    </p:spTree>
    <p:extLst>
      <p:ext uri="{BB962C8B-B14F-4D97-AF65-F5344CB8AC3E}">
        <p14:creationId xmlns:p14="http://schemas.microsoft.com/office/powerpoint/2010/main" val="5338885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88</a:t>
            </a:fld>
            <a:endParaRPr lang="en-US"/>
          </a:p>
        </p:txBody>
      </p:sp>
    </p:spTree>
    <p:extLst>
      <p:ext uri="{BB962C8B-B14F-4D97-AF65-F5344CB8AC3E}">
        <p14:creationId xmlns:p14="http://schemas.microsoft.com/office/powerpoint/2010/main" val="271991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17</a:t>
            </a:fld>
            <a:endParaRPr lang="en-US"/>
          </a:p>
        </p:txBody>
      </p:sp>
    </p:spTree>
    <p:extLst>
      <p:ext uri="{BB962C8B-B14F-4D97-AF65-F5344CB8AC3E}">
        <p14:creationId xmlns:p14="http://schemas.microsoft.com/office/powerpoint/2010/main" val="21913530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89</a:t>
            </a:fld>
            <a:endParaRPr lang="en-US"/>
          </a:p>
        </p:txBody>
      </p:sp>
    </p:spTree>
    <p:extLst>
      <p:ext uri="{BB962C8B-B14F-4D97-AF65-F5344CB8AC3E}">
        <p14:creationId xmlns:p14="http://schemas.microsoft.com/office/powerpoint/2010/main" val="440579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90</a:t>
            </a:fld>
            <a:endParaRPr lang="en-US"/>
          </a:p>
        </p:txBody>
      </p:sp>
    </p:spTree>
    <p:extLst>
      <p:ext uri="{BB962C8B-B14F-4D97-AF65-F5344CB8AC3E}">
        <p14:creationId xmlns:p14="http://schemas.microsoft.com/office/powerpoint/2010/main" val="2741822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91</a:t>
            </a:fld>
            <a:endParaRPr lang="en-US"/>
          </a:p>
        </p:txBody>
      </p:sp>
    </p:spTree>
    <p:extLst>
      <p:ext uri="{BB962C8B-B14F-4D97-AF65-F5344CB8AC3E}">
        <p14:creationId xmlns:p14="http://schemas.microsoft.com/office/powerpoint/2010/main" val="19995226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92</a:t>
            </a:fld>
            <a:endParaRPr lang="en-US"/>
          </a:p>
        </p:txBody>
      </p:sp>
    </p:spTree>
    <p:extLst>
      <p:ext uri="{BB962C8B-B14F-4D97-AF65-F5344CB8AC3E}">
        <p14:creationId xmlns:p14="http://schemas.microsoft.com/office/powerpoint/2010/main" val="466354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93</a:t>
            </a:fld>
            <a:endParaRPr lang="en-US"/>
          </a:p>
        </p:txBody>
      </p:sp>
    </p:spTree>
    <p:extLst>
      <p:ext uri="{BB962C8B-B14F-4D97-AF65-F5344CB8AC3E}">
        <p14:creationId xmlns:p14="http://schemas.microsoft.com/office/powerpoint/2010/main" val="8040628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94</a:t>
            </a:fld>
            <a:endParaRPr lang="en-US"/>
          </a:p>
        </p:txBody>
      </p:sp>
    </p:spTree>
    <p:extLst>
      <p:ext uri="{BB962C8B-B14F-4D97-AF65-F5344CB8AC3E}">
        <p14:creationId xmlns:p14="http://schemas.microsoft.com/office/powerpoint/2010/main" val="15952392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95</a:t>
            </a:fld>
            <a:endParaRPr lang="en-US"/>
          </a:p>
        </p:txBody>
      </p:sp>
    </p:spTree>
    <p:extLst>
      <p:ext uri="{BB962C8B-B14F-4D97-AF65-F5344CB8AC3E}">
        <p14:creationId xmlns:p14="http://schemas.microsoft.com/office/powerpoint/2010/main" val="1438654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96</a:t>
            </a:fld>
            <a:endParaRPr lang="en-US"/>
          </a:p>
        </p:txBody>
      </p:sp>
    </p:spTree>
    <p:extLst>
      <p:ext uri="{BB962C8B-B14F-4D97-AF65-F5344CB8AC3E}">
        <p14:creationId xmlns:p14="http://schemas.microsoft.com/office/powerpoint/2010/main" val="10818307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97</a:t>
            </a:fld>
            <a:endParaRPr lang="en-US"/>
          </a:p>
        </p:txBody>
      </p:sp>
    </p:spTree>
    <p:extLst>
      <p:ext uri="{BB962C8B-B14F-4D97-AF65-F5344CB8AC3E}">
        <p14:creationId xmlns:p14="http://schemas.microsoft.com/office/powerpoint/2010/main" val="19500682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98</a:t>
            </a:fld>
            <a:endParaRPr lang="en-US"/>
          </a:p>
        </p:txBody>
      </p:sp>
    </p:spTree>
    <p:extLst>
      <p:ext uri="{BB962C8B-B14F-4D97-AF65-F5344CB8AC3E}">
        <p14:creationId xmlns:p14="http://schemas.microsoft.com/office/powerpoint/2010/main" val="219811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18</a:t>
            </a:fld>
            <a:endParaRPr lang="en-US"/>
          </a:p>
        </p:txBody>
      </p:sp>
    </p:spTree>
    <p:extLst>
      <p:ext uri="{BB962C8B-B14F-4D97-AF65-F5344CB8AC3E}">
        <p14:creationId xmlns:p14="http://schemas.microsoft.com/office/powerpoint/2010/main" val="78370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99</a:t>
            </a:fld>
            <a:endParaRPr lang="en-US"/>
          </a:p>
        </p:txBody>
      </p:sp>
    </p:spTree>
    <p:extLst>
      <p:ext uri="{BB962C8B-B14F-4D97-AF65-F5344CB8AC3E}">
        <p14:creationId xmlns:p14="http://schemas.microsoft.com/office/powerpoint/2010/main" val="1405703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100</a:t>
            </a:fld>
            <a:endParaRPr lang="en-US"/>
          </a:p>
        </p:txBody>
      </p:sp>
    </p:spTree>
    <p:extLst>
      <p:ext uri="{BB962C8B-B14F-4D97-AF65-F5344CB8AC3E}">
        <p14:creationId xmlns:p14="http://schemas.microsoft.com/office/powerpoint/2010/main" val="32449452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101</a:t>
            </a:fld>
            <a:endParaRPr lang="en-US"/>
          </a:p>
        </p:txBody>
      </p:sp>
    </p:spTree>
    <p:extLst>
      <p:ext uri="{BB962C8B-B14F-4D97-AF65-F5344CB8AC3E}">
        <p14:creationId xmlns:p14="http://schemas.microsoft.com/office/powerpoint/2010/main" val="37572917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102</a:t>
            </a:fld>
            <a:endParaRPr lang="en-US"/>
          </a:p>
        </p:txBody>
      </p:sp>
    </p:spTree>
    <p:extLst>
      <p:ext uri="{BB962C8B-B14F-4D97-AF65-F5344CB8AC3E}">
        <p14:creationId xmlns:p14="http://schemas.microsoft.com/office/powerpoint/2010/main" val="42228059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103</a:t>
            </a:fld>
            <a:endParaRPr lang="en-US"/>
          </a:p>
        </p:txBody>
      </p:sp>
    </p:spTree>
    <p:extLst>
      <p:ext uri="{BB962C8B-B14F-4D97-AF65-F5344CB8AC3E}">
        <p14:creationId xmlns:p14="http://schemas.microsoft.com/office/powerpoint/2010/main" val="21991923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104</a:t>
            </a:fld>
            <a:endParaRPr lang="en-US"/>
          </a:p>
        </p:txBody>
      </p:sp>
    </p:spTree>
    <p:extLst>
      <p:ext uri="{BB962C8B-B14F-4D97-AF65-F5344CB8AC3E}">
        <p14:creationId xmlns:p14="http://schemas.microsoft.com/office/powerpoint/2010/main" val="36203357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105</a:t>
            </a:fld>
            <a:endParaRPr lang="en-US"/>
          </a:p>
        </p:txBody>
      </p:sp>
    </p:spTree>
    <p:extLst>
      <p:ext uri="{BB962C8B-B14F-4D97-AF65-F5344CB8AC3E}">
        <p14:creationId xmlns:p14="http://schemas.microsoft.com/office/powerpoint/2010/main" val="14388265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106</a:t>
            </a:fld>
            <a:endParaRPr lang="en-US"/>
          </a:p>
        </p:txBody>
      </p:sp>
    </p:spTree>
    <p:extLst>
      <p:ext uri="{BB962C8B-B14F-4D97-AF65-F5344CB8AC3E}">
        <p14:creationId xmlns:p14="http://schemas.microsoft.com/office/powerpoint/2010/main" val="19430945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107</a:t>
            </a:fld>
            <a:endParaRPr lang="en-US"/>
          </a:p>
        </p:txBody>
      </p:sp>
    </p:spTree>
    <p:extLst>
      <p:ext uri="{BB962C8B-B14F-4D97-AF65-F5344CB8AC3E}">
        <p14:creationId xmlns:p14="http://schemas.microsoft.com/office/powerpoint/2010/main" val="26239922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939A6-2637-4E6F-8729-AB1A9C0FF98E}" type="slidenum">
              <a:rPr lang="en-US" smtClean="0"/>
              <a:pPr/>
              <a:t>108</a:t>
            </a:fld>
            <a:endParaRPr lang="en-US"/>
          </a:p>
        </p:txBody>
      </p:sp>
    </p:spTree>
    <p:extLst>
      <p:ext uri="{BB962C8B-B14F-4D97-AF65-F5344CB8AC3E}">
        <p14:creationId xmlns:p14="http://schemas.microsoft.com/office/powerpoint/2010/main" val="357225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4057B-C039-4057-9F95-6B041936188E}"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057B-C039-4057-9F95-6B041936188E}"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057B-C039-4057-9F95-6B041936188E}"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057B-C039-4057-9F95-6B041936188E}"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4057B-C039-4057-9F95-6B041936188E}"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4057B-C039-4057-9F95-6B041936188E}"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4057B-C039-4057-9F95-6B041936188E}" type="datetimeFigureOut">
              <a:rPr lang="en-US" smtClean="0"/>
              <a:pPr/>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4057B-C039-4057-9F95-6B041936188E}" type="datetimeFigureOut">
              <a:rPr lang="en-US" smtClean="0"/>
              <a:pPr/>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4057B-C039-4057-9F95-6B041936188E}" type="datetimeFigureOut">
              <a:rPr lang="en-US" smtClean="0"/>
              <a:pPr/>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4057B-C039-4057-9F95-6B041936188E}"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4057B-C039-4057-9F95-6B041936188E}"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60814-027F-4586-9E22-8D4B2D6174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4057B-C039-4057-9F95-6B041936188E}" type="datetimeFigureOut">
              <a:rPr lang="en-US" smtClean="0"/>
              <a:pPr/>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60814-027F-4586-9E22-8D4B2D6174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aast.org/injury/injury.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emedicine.medscape.com/article/441124-medi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Urological trauma</a:t>
            </a:r>
            <a:endParaRPr lang="en-US" dirty="0"/>
          </a:p>
        </p:txBody>
      </p:sp>
      <p:sp>
        <p:nvSpPr>
          <p:cNvPr id="3" name="Subtitle 2"/>
          <p:cNvSpPr>
            <a:spLocks noGrp="1"/>
          </p:cNvSpPr>
          <p:nvPr>
            <p:ph type="subTitle" idx="1"/>
          </p:nvPr>
        </p:nvSpPr>
        <p:spPr/>
        <p:txBody>
          <a:bodyPr/>
          <a:lstStyle/>
          <a:p>
            <a:r>
              <a:rPr lang="en-US" dirty="0" smtClean="0"/>
              <a:t>Mungai </a:t>
            </a:r>
            <a:r>
              <a:rPr lang="en-US" dirty="0" err="1" smtClean="0"/>
              <a:t>ngugi</a:t>
            </a:r>
            <a:endParaRPr lang="en-US" dirty="0"/>
          </a:p>
        </p:txBody>
      </p:sp>
    </p:spTree>
    <p:extLst>
      <p:ext uri="{BB962C8B-B14F-4D97-AF65-F5344CB8AC3E}">
        <p14:creationId xmlns:p14="http://schemas.microsoft.com/office/powerpoint/2010/main" val="127786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renal injuries</a:t>
            </a:r>
            <a:endParaRPr lang="en-US" dirty="0"/>
          </a:p>
        </p:txBody>
      </p:sp>
      <p:graphicFrame>
        <p:nvGraphicFramePr>
          <p:cNvPr id="4" name="Content Placeholder 3"/>
          <p:cNvGraphicFramePr>
            <a:graphicFrameLocks noGrp="1"/>
          </p:cNvGraphicFramePr>
          <p:nvPr>
            <p:ph idx="1"/>
          </p:nvPr>
        </p:nvGraphicFramePr>
        <p:xfrm>
          <a:off x="927389" y="2162409"/>
          <a:ext cx="6540303" cy="3448777"/>
        </p:xfrm>
        <a:graphic>
          <a:graphicData uri="http://schemas.openxmlformats.org/drawingml/2006/table">
            <a:tbl>
              <a:tblPr firstRow="1" firstCol="1" bandRow="1">
                <a:tableStyleId>{5C22544A-7EE6-4342-B048-85BDC9FD1C3A}</a:tableStyleId>
              </a:tblPr>
              <a:tblGrid>
                <a:gridCol w="2679381"/>
                <a:gridCol w="1930461"/>
                <a:gridCol w="1930461"/>
              </a:tblGrid>
              <a:tr h="221891">
                <a:tc gridSpan="3">
                  <a:txBody>
                    <a:bodyPr/>
                    <a:lstStyle/>
                    <a:p>
                      <a:pPr marL="342900" marR="0" lvl="0" indent="-342900">
                        <a:lnSpc>
                          <a:spcPts val="1800"/>
                        </a:lnSpc>
                        <a:spcBef>
                          <a:spcPts val="0"/>
                        </a:spcBef>
                        <a:spcAft>
                          <a:spcPts val="0"/>
                        </a:spcAft>
                        <a:buFont typeface="+mj-lt"/>
                        <a:buAutoNum type="arabicPeriod"/>
                        <a:tabLst>
                          <a:tab pos="457200" algn="l"/>
                        </a:tabLst>
                      </a:pPr>
                      <a:r>
                        <a:rPr lang="en-US" sz="800">
                          <a:effectLst/>
                        </a:rPr>
                        <a:t>*Advance one grade for bilateral injuries up to grade III. Accessible online at </a:t>
                      </a:r>
                      <a:r>
                        <a:rPr lang="en-US" sz="800" u="sng">
                          <a:effectLst/>
                          <a:hlinkClick r:id="rId3" tooltip="Link to external resource: http://www.aast.org/injury/injury.html"/>
                        </a:rPr>
                        <a:t>http://www.aast.org/injury/injury.html</a:t>
                      </a:r>
                      <a:r>
                        <a:rPr lang="en-US" sz="800">
                          <a:effectLst/>
                        </a:rPr>
                        <a: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hMerge="1">
                  <a:txBody>
                    <a:bodyPr/>
                    <a:lstStyle/>
                    <a:p>
                      <a:endParaRPr lang="en-US"/>
                    </a:p>
                  </a:txBody>
                  <a:tcPr/>
                </a:tc>
                <a:tc hMerge="1">
                  <a:txBody>
                    <a:bodyPr/>
                    <a:lstStyle/>
                    <a:p>
                      <a:endParaRPr lang="en-US"/>
                    </a:p>
                  </a:txBody>
                  <a:tcPr/>
                </a:tc>
              </a:tr>
              <a:tr h="352193">
                <a:tc rowSpan="2">
                  <a:txBody>
                    <a:bodyPr/>
                    <a:lstStyle/>
                    <a:p>
                      <a:pPr marL="0" marR="0">
                        <a:lnSpc>
                          <a:spcPct val="120000"/>
                        </a:lnSpc>
                        <a:spcBef>
                          <a:spcPts val="0"/>
                        </a:spcBef>
                        <a:spcAft>
                          <a:spcPts val="0"/>
                        </a:spcAft>
                      </a:pPr>
                      <a:r>
                        <a:rPr lang="en-US" sz="800" dirty="0" smtClean="0">
                          <a:effectLst/>
                        </a:rPr>
                        <a:t>I                           </a:t>
                      </a:r>
                      <a:r>
                        <a:rPr lang="en-US" sz="800" dirty="0" err="1" smtClean="0">
                          <a:effectLst/>
                        </a:rPr>
                        <a:t>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Contusion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Microscopic or gross haematuria, urological studies normal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vMerge="1">
                  <a:txBody>
                    <a:bodyPr/>
                    <a:lstStyle/>
                    <a:p>
                      <a:endParaRPr lang="en-US"/>
                    </a:p>
                  </a:txBody>
                  <a:tcPr/>
                </a:tc>
                <a:tc>
                  <a:txBody>
                    <a:bodyPr/>
                    <a:lstStyle/>
                    <a:p>
                      <a:pPr marL="0" marR="0">
                        <a:lnSpc>
                          <a:spcPct val="120000"/>
                        </a:lnSpc>
                        <a:spcBef>
                          <a:spcPts val="0"/>
                        </a:spcBef>
                        <a:spcAft>
                          <a:spcPts val="0"/>
                        </a:spcAft>
                      </a:pPr>
                      <a:r>
                        <a:rPr lang="en-US" sz="800">
                          <a:effectLst/>
                        </a:rPr>
                        <a:t>Haematoma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Subcapsular, not expanding with no parenchymal laceration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rowSpan="2">
                  <a:txBody>
                    <a:bodyPr/>
                    <a:lstStyle/>
                    <a:p>
                      <a:pPr marL="0" marR="0">
                        <a:lnSpc>
                          <a:spcPct val="120000"/>
                        </a:lnSpc>
                        <a:spcBef>
                          <a:spcPts val="0"/>
                        </a:spcBef>
                        <a:spcAft>
                          <a:spcPts val="0"/>
                        </a:spcAft>
                      </a:pP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II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Haematoma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Not expanding perirenal haematoma confirmed to renal retroperitoneum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vMerge="1">
                  <a:txBody>
                    <a:bodyPr/>
                    <a:lstStyle/>
                    <a:p>
                      <a:endParaRPr lang="en-US"/>
                    </a:p>
                  </a:txBody>
                  <a:tcPr/>
                </a:tc>
                <a:tc>
                  <a:txBody>
                    <a:bodyPr/>
                    <a:lstStyle/>
                    <a:p>
                      <a:pPr marL="0" marR="0">
                        <a:lnSpc>
                          <a:spcPct val="120000"/>
                        </a:lnSpc>
                        <a:spcBef>
                          <a:spcPts val="0"/>
                        </a:spcBef>
                        <a:spcAft>
                          <a:spcPts val="0"/>
                        </a:spcAft>
                      </a:pPr>
                      <a:r>
                        <a:rPr lang="en-US" sz="800">
                          <a:effectLst/>
                        </a:rPr>
                        <a:t>Laceration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&lt;1.0 cm parenchymal depth of renal cortex with no urinary extravasation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503069">
                <a:tc>
                  <a:txBody>
                    <a:bodyPr/>
                    <a:lstStyle/>
                    <a:p>
                      <a:pPr marL="0" marR="0">
                        <a:lnSpc>
                          <a:spcPct val="120000"/>
                        </a:lnSpc>
                        <a:spcBef>
                          <a:spcPts val="0"/>
                        </a:spcBef>
                        <a:spcAft>
                          <a:spcPts val="0"/>
                        </a:spcAft>
                      </a:pPr>
                      <a:r>
                        <a:rPr lang="en-US" sz="800" baseline="0" dirty="0" smtClean="0">
                          <a:effectLst/>
                          <a:latin typeface="+mn-lt"/>
                          <a:ea typeface="+mn-ea"/>
                          <a:cs typeface="+mn-cs"/>
                        </a:rPr>
                        <a:t>                         III</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Laceration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&gt;1.0 cm parenchymal depth of renal cortex with no collecting system rupture or urinary extravasation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rowSpan="2">
                  <a:txBody>
                    <a:bodyPr/>
                    <a:lstStyle/>
                    <a:p>
                      <a:pPr marL="0" marR="0">
                        <a:lnSpc>
                          <a:spcPct val="120000"/>
                        </a:lnSpc>
                        <a:spcBef>
                          <a:spcPts val="0"/>
                        </a:spcBef>
                        <a:spcAft>
                          <a:spcPts val="0"/>
                        </a:spcAft>
                      </a:pPr>
                      <a:r>
                        <a:rPr lang="en-US" sz="600" baseline="0" dirty="0" smtClean="0">
                          <a:effectLst/>
                          <a:latin typeface="Calibri" panose="020F0502020204030204" pitchFamily="34" charset="0"/>
                          <a:ea typeface="Calibri" panose="020F0502020204030204" pitchFamily="34" charset="0"/>
                          <a:cs typeface="Times New Roman" panose="02020603050405020304" pitchFamily="18" charset="0"/>
                        </a:rPr>
                        <a:t>                                    IV</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Laceration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Parenchymal laceration extending through renal cortex, medulla and collecting system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vMerge="1">
                  <a:txBody>
                    <a:bodyPr/>
                    <a:lstStyle/>
                    <a:p>
                      <a:endParaRPr lang="en-US"/>
                    </a:p>
                  </a:txBody>
                  <a:tcPr/>
                </a:tc>
                <a:tc>
                  <a:txBody>
                    <a:bodyPr/>
                    <a:lstStyle/>
                    <a:p>
                      <a:pPr marL="0" marR="0">
                        <a:lnSpc>
                          <a:spcPct val="120000"/>
                        </a:lnSpc>
                        <a:spcBef>
                          <a:spcPts val="0"/>
                        </a:spcBef>
                        <a:spcAft>
                          <a:spcPts val="0"/>
                        </a:spcAft>
                      </a:pPr>
                      <a:r>
                        <a:rPr lang="en-US" sz="800">
                          <a:effectLst/>
                        </a:rPr>
                        <a:t>Vascular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Main renal artery or vein injury with contained haemorrhage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201317">
                <a:tc rowSpan="2">
                  <a:txBody>
                    <a:bodyPr/>
                    <a:lstStyle/>
                    <a:p>
                      <a:pPr marL="0" marR="0">
                        <a:lnSpc>
                          <a:spcPct val="120000"/>
                        </a:lnSpc>
                        <a:spcBef>
                          <a:spcPts val="0"/>
                        </a:spcBef>
                        <a:spcAft>
                          <a:spcPts val="0"/>
                        </a:spcAft>
                      </a:pPr>
                      <a:r>
                        <a:rPr lang="en-US" sz="600" baseline="0" dirty="0" smtClean="0">
                          <a:effectLst/>
                          <a:latin typeface="Calibri" panose="020F0502020204030204" pitchFamily="34" charset="0"/>
                          <a:ea typeface="Calibri" panose="020F0502020204030204" pitchFamily="34" charset="0"/>
                          <a:cs typeface="Times New Roman" panose="02020603050405020304" pitchFamily="18" charset="0"/>
                        </a:rPr>
                        <a:t>                               V</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Laceration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a:effectLst/>
                        </a:rPr>
                        <a:t>Completely shattered kidney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r h="352193">
                <a:tc vMerge="1">
                  <a:txBody>
                    <a:bodyPr/>
                    <a:lstStyle/>
                    <a:p>
                      <a:endParaRPr lang="en-US"/>
                    </a:p>
                  </a:txBody>
                  <a:tcPr/>
                </a:tc>
                <a:tc>
                  <a:txBody>
                    <a:bodyPr/>
                    <a:lstStyle/>
                    <a:p>
                      <a:pPr marL="0" marR="0">
                        <a:lnSpc>
                          <a:spcPct val="120000"/>
                        </a:lnSpc>
                        <a:spcBef>
                          <a:spcPts val="0"/>
                        </a:spcBef>
                        <a:spcAft>
                          <a:spcPts val="0"/>
                        </a:spcAft>
                      </a:pPr>
                      <a:r>
                        <a:rPr lang="en-US" sz="800">
                          <a:effectLst/>
                        </a:rPr>
                        <a:t>Vascular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c>
                  <a:txBody>
                    <a:bodyPr/>
                    <a:lstStyle/>
                    <a:p>
                      <a:pPr marL="0" marR="0">
                        <a:lnSpc>
                          <a:spcPct val="120000"/>
                        </a:lnSpc>
                        <a:spcBef>
                          <a:spcPts val="0"/>
                        </a:spcBef>
                        <a:spcAft>
                          <a:spcPts val="0"/>
                        </a:spcAft>
                      </a:pPr>
                      <a:r>
                        <a:rPr lang="en-US" sz="800" dirty="0">
                          <a:effectLst/>
                        </a:rPr>
                        <a:t>Avulsion of renal hilum which </a:t>
                      </a:r>
                      <a:r>
                        <a:rPr lang="en-US" sz="800" dirty="0" err="1">
                          <a:effectLst/>
                        </a:rPr>
                        <a:t>devascularizes</a:t>
                      </a:r>
                      <a:r>
                        <a:rPr lang="en-US" sz="800" dirty="0">
                          <a:effectLst/>
                        </a:rPr>
                        <a:t> kidney</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5220" marB="25220" anchor="ctr"/>
                </a:tc>
              </a:tr>
            </a:tbl>
          </a:graphicData>
        </a:graphic>
      </p:graphicFrame>
      <p:sp>
        <p:nvSpPr>
          <p:cNvPr id="5" name="Footer Placeholder 4"/>
          <p:cNvSpPr>
            <a:spLocks noGrp="1"/>
          </p:cNvSpPr>
          <p:nvPr>
            <p:ph type="ftr" sz="quarter" idx="11"/>
          </p:nvPr>
        </p:nvSpPr>
        <p:spPr/>
        <p:txBody>
          <a:bodyPr/>
          <a:lstStyle/>
          <a:p>
            <a:r>
              <a:rPr lang="en-US" smtClean="0"/>
              <a:t>at http://www.aast.org/injury/injury.html</a:t>
            </a:r>
            <a:endParaRPr lang="en-US"/>
          </a:p>
        </p:txBody>
      </p:sp>
    </p:spTree>
    <p:extLst>
      <p:ext uri="{BB962C8B-B14F-4D97-AF65-F5344CB8AC3E}">
        <p14:creationId xmlns:p14="http://schemas.microsoft.com/office/powerpoint/2010/main" val="4245716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uerethrogram</a:t>
            </a:r>
            <a:endParaRPr lang="en-US" dirty="0"/>
          </a:p>
        </p:txBody>
      </p:sp>
      <p:pic>
        <p:nvPicPr>
          <p:cNvPr id="5" name="Content Placeholder 4" descr="urethrogram partial urethral disruption.jpg"/>
          <p:cNvPicPr>
            <a:picLocks noGrp="1" noChangeAspect="1"/>
          </p:cNvPicPr>
          <p:nvPr>
            <p:ph idx="1"/>
          </p:nvPr>
        </p:nvPicPr>
        <p:blipFill>
          <a:blip r:embed="rId3"/>
          <a:stretch>
            <a:fillRect/>
          </a:stretch>
        </p:blipFill>
        <p:spPr>
          <a:xfrm>
            <a:off x="1863944" y="1600200"/>
            <a:ext cx="5416111" cy="4525963"/>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Posterior urethral injury</a:t>
            </a:r>
            <a:endParaRPr lang="en-US" dirty="0"/>
          </a:p>
        </p:txBody>
      </p:sp>
      <p:sp>
        <p:nvSpPr>
          <p:cNvPr id="3" name="Content Placeholder 2"/>
          <p:cNvSpPr>
            <a:spLocks noGrp="1"/>
          </p:cNvSpPr>
          <p:nvPr>
            <p:ph idx="1"/>
          </p:nvPr>
        </p:nvSpPr>
        <p:spPr/>
        <p:txBody>
          <a:bodyPr>
            <a:normAutofit/>
          </a:bodyPr>
          <a:lstStyle/>
          <a:p>
            <a:r>
              <a:rPr lang="en-US" dirty="0"/>
              <a:t>The traditional intervention for men with posterior urethral injury secondary to pelvic fracture is placement of a </a:t>
            </a:r>
            <a:r>
              <a:rPr lang="en-US" dirty="0" err="1"/>
              <a:t>suprapubic</a:t>
            </a:r>
            <a:r>
              <a:rPr lang="en-US" dirty="0"/>
              <a:t> catheter for bladder drainage and subsequent delayed repair.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lnSpcReduction="10000"/>
          </a:bodyPr>
          <a:lstStyle/>
          <a:p>
            <a:r>
              <a:rPr lang="en-US" dirty="0" smtClean="0"/>
              <a:t>This is the safest approach because it establishes urinary drainage and does not require either urethral manipulation or entrance into the hematoma caused by the fracture of the pelvis.</a:t>
            </a:r>
          </a:p>
          <a:p>
            <a:r>
              <a:rPr lang="en-US" dirty="0" smtClean="0"/>
              <a:t> This allows a formal repair to be carried out several weeks later under controlled circumstances and after resolution of the hematoma</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shaved perineum</a:t>
            </a:r>
            <a:endParaRPr lang="en-US" dirty="0"/>
          </a:p>
        </p:txBody>
      </p:sp>
      <p:pic>
        <p:nvPicPr>
          <p:cNvPr id="5" name="Content Placeholder 4" descr="PA210417.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perineum</a:t>
            </a:r>
            <a:endParaRPr lang="en-US" dirty="0"/>
          </a:p>
        </p:txBody>
      </p:sp>
      <p:pic>
        <p:nvPicPr>
          <p:cNvPr id="4" name="Content Placeholder 3" descr="PA210417.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Suprapubic</a:t>
            </a:r>
            <a:r>
              <a:rPr lang="en-US" dirty="0" smtClean="0"/>
              <a:t> area with </a:t>
            </a:r>
            <a:r>
              <a:rPr lang="en-US" dirty="0" err="1" smtClean="0"/>
              <a:t>cystostomy</a:t>
            </a:r>
            <a:r>
              <a:rPr lang="en-US" dirty="0" smtClean="0"/>
              <a:t> site</a:t>
            </a:r>
            <a:endParaRPr lang="en-US" dirty="0"/>
          </a:p>
        </p:txBody>
      </p:sp>
      <p:pic>
        <p:nvPicPr>
          <p:cNvPr id="4" name="Content Placeholder 3" descr="PA210418.JPG"/>
          <p:cNvPicPr>
            <a:picLocks noGrp="1" noChangeAspect="1"/>
          </p:cNvPicPr>
          <p:nvPr>
            <p:ph idx="1"/>
          </p:nvPr>
        </p:nvPicPr>
        <p:blipFill>
          <a:blip r:embed="rId3" cstate="print"/>
          <a:stretch>
            <a:fillRect/>
          </a:stretch>
        </p:blipFill>
        <p:spPr>
          <a:xfrm>
            <a:off x="1554691" y="1493837"/>
            <a:ext cx="6034617" cy="4525963"/>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Hold scrotum with stitches</a:t>
            </a:r>
            <a:endParaRPr lang="en-US" dirty="0"/>
          </a:p>
        </p:txBody>
      </p:sp>
      <p:pic>
        <p:nvPicPr>
          <p:cNvPr id="5" name="Content Placeholder 4" descr="PA210419.JPG"/>
          <p:cNvPicPr>
            <a:picLocks noGrp="1" noChangeAspect="1"/>
          </p:cNvPicPr>
          <p:nvPr>
            <p:ph idx="1"/>
          </p:nvPr>
        </p:nvPicPr>
        <p:blipFill>
          <a:blip r:embed="rId3" cstate="print"/>
          <a:stretch>
            <a:fillRect/>
          </a:stretch>
        </p:blipFill>
        <p:spPr>
          <a:xfrm>
            <a:off x="1554691" y="1524000"/>
            <a:ext cx="6034617" cy="4525963"/>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Infiltrate with jungle juice</a:t>
            </a:r>
            <a:endParaRPr lang="en-US" dirty="0"/>
          </a:p>
        </p:txBody>
      </p:sp>
      <p:pic>
        <p:nvPicPr>
          <p:cNvPr id="5" name="Content Placeholder 4" descr="PA210421.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Midline incision</a:t>
            </a:r>
            <a:endParaRPr lang="en-US" dirty="0"/>
          </a:p>
        </p:txBody>
      </p:sp>
      <p:pic>
        <p:nvPicPr>
          <p:cNvPr id="4" name="Content Placeholder 3" descr="PA21042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the </a:t>
            </a:r>
            <a:r>
              <a:rPr lang="en-US" dirty="0" err="1" smtClean="0"/>
              <a:t>perineal</a:t>
            </a:r>
            <a:r>
              <a:rPr lang="en-US" dirty="0" smtClean="0"/>
              <a:t> membrane</a:t>
            </a:r>
            <a:endParaRPr lang="en-US" dirty="0"/>
          </a:p>
        </p:txBody>
      </p:sp>
      <p:pic>
        <p:nvPicPr>
          <p:cNvPr id="4" name="Content Placeholder 3" descr="PA210423.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Urinalysis</a:t>
            </a:r>
          </a:p>
          <a:p>
            <a:r>
              <a:rPr lang="en-US" dirty="0" smtClean="0"/>
              <a:t>Ultrasound</a:t>
            </a:r>
          </a:p>
          <a:p>
            <a:r>
              <a:rPr lang="en-US" dirty="0" smtClean="0"/>
              <a:t>Ct scan </a:t>
            </a:r>
          </a:p>
          <a:p>
            <a:r>
              <a:rPr lang="en-US" dirty="0" smtClean="0"/>
              <a:t>MRI</a:t>
            </a:r>
          </a:p>
          <a:p>
            <a:r>
              <a:rPr lang="en-US" dirty="0" smtClean="0"/>
              <a:t>Retrograde pyelography</a:t>
            </a:r>
          </a:p>
          <a:p>
            <a:pPr marL="171450" lvl="1">
              <a:spcBef>
                <a:spcPts val="750"/>
              </a:spcBef>
            </a:pPr>
            <a:r>
              <a:rPr lang="en-US" dirty="0" smtClean="0"/>
              <a:t>Exploration</a:t>
            </a:r>
          </a:p>
          <a:p>
            <a:endParaRPr lang="en-US" dirty="0"/>
          </a:p>
        </p:txBody>
      </p:sp>
    </p:spTree>
    <p:extLst>
      <p:ext uri="{BB962C8B-B14F-4D97-AF65-F5344CB8AC3E}">
        <p14:creationId xmlns:p14="http://schemas.microsoft.com/office/powerpoint/2010/main" val="8139589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retractor</a:t>
            </a:r>
            <a:endParaRPr lang="en-US" dirty="0"/>
          </a:p>
        </p:txBody>
      </p:sp>
      <p:pic>
        <p:nvPicPr>
          <p:cNvPr id="4" name="Content Placeholder 3" descr="PA210424.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Mobilize the urethra</a:t>
            </a:r>
            <a:endParaRPr lang="en-US" dirty="0"/>
          </a:p>
        </p:txBody>
      </p:sp>
      <p:pic>
        <p:nvPicPr>
          <p:cNvPr id="4" name="Content Placeholder 3" descr="PA210425.JPG"/>
          <p:cNvPicPr>
            <a:picLocks noGrp="1" noChangeAspect="1"/>
          </p:cNvPicPr>
          <p:nvPr>
            <p:ph idx="1"/>
          </p:nvPr>
        </p:nvPicPr>
        <p:blipFill>
          <a:blip r:embed="rId3" cstate="print"/>
          <a:stretch>
            <a:fillRect/>
          </a:stretch>
        </p:blipFill>
        <p:spPr>
          <a:xfrm>
            <a:off x="1554691" y="1524000"/>
            <a:ext cx="6034617" cy="4525963"/>
          </a:xfr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stricture site</a:t>
            </a:r>
            <a:endParaRPr lang="en-US" dirty="0"/>
          </a:p>
        </p:txBody>
      </p:sp>
      <p:pic>
        <p:nvPicPr>
          <p:cNvPr id="4" name="Content Placeholder 3" descr="PA210426.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a:t>
            </a:r>
            <a:r>
              <a:rPr lang="en-US" dirty="0" err="1" smtClean="0"/>
              <a:t>clutton</a:t>
            </a:r>
            <a:r>
              <a:rPr lang="en-US" dirty="0" smtClean="0"/>
              <a:t> sound to mobilize urethra</a:t>
            </a:r>
            <a:endParaRPr lang="en-US" dirty="0"/>
          </a:p>
        </p:txBody>
      </p:sp>
      <p:pic>
        <p:nvPicPr>
          <p:cNvPr id="4" name="Content Placeholder 3" descr="PA210427.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urethra at stricture site</a:t>
            </a:r>
            <a:endParaRPr lang="en-US" dirty="0"/>
          </a:p>
        </p:txBody>
      </p:sp>
      <p:pic>
        <p:nvPicPr>
          <p:cNvPr id="4" name="Content Placeholder 3" descr="PA210428.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Hemostasis</a:t>
            </a:r>
            <a:r>
              <a:rPr lang="en-US" dirty="0" smtClean="0"/>
              <a:t> after urethra is divided</a:t>
            </a:r>
            <a:endParaRPr lang="en-US" dirty="0"/>
          </a:p>
        </p:txBody>
      </p:sp>
      <p:pic>
        <p:nvPicPr>
          <p:cNvPr id="4" name="Content Placeholder 3" descr="PA210429.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Divided urethra</a:t>
            </a:r>
            <a:endParaRPr lang="en-US" dirty="0"/>
          </a:p>
        </p:txBody>
      </p:sp>
      <p:pic>
        <p:nvPicPr>
          <p:cNvPr id="4" name="Content Placeholder 3" descr="PA210431.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a:t>
            </a:r>
            <a:r>
              <a:rPr lang="en-US" dirty="0" err="1" smtClean="0"/>
              <a:t>prox</a:t>
            </a:r>
            <a:r>
              <a:rPr lang="en-US" dirty="0" smtClean="0"/>
              <a:t> urethra</a:t>
            </a:r>
            <a:endParaRPr lang="en-US" dirty="0"/>
          </a:p>
        </p:txBody>
      </p:sp>
      <p:pic>
        <p:nvPicPr>
          <p:cNvPr id="4" name="Content Placeholder 3" descr="PA210432.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32.JPG"/>
          <p:cNvPicPr>
            <a:picLocks noGrp="1" noChangeAspect="1"/>
          </p:cNvPicPr>
          <p:nvPr>
            <p:ph idx="1"/>
          </p:nvPr>
        </p:nvPicPr>
        <p:blipFill>
          <a:blip r:embed="rId3" cstate="print"/>
          <a:stretch>
            <a:fillRect/>
          </a:stretch>
        </p:blipFill>
        <p:spPr>
          <a:xfrm>
            <a:off x="1554691" y="1600200"/>
            <a:ext cx="6034617" cy="4525963"/>
          </a:xfrm>
        </p:spPr>
      </p:pic>
      <p:pic>
        <p:nvPicPr>
          <p:cNvPr id="5" name="Picture 4" descr="PA210433.JPG"/>
          <p:cNvPicPr>
            <a:picLocks noChangeAspect="1"/>
          </p:cNvPicPr>
          <p:nvPr/>
        </p:nvPicPr>
        <p:blipFill>
          <a:blip r:embed="rId4" cstate="print"/>
          <a:stretch>
            <a:fillRect/>
          </a:stretch>
        </p:blipFill>
        <p:spPr>
          <a:xfrm>
            <a:off x="0" y="0"/>
            <a:ext cx="9144000" cy="6858000"/>
          </a:xfrm>
          <a:prstGeom prst="rect">
            <a:avLst/>
          </a:prstGeom>
        </p:spPr>
      </p:pic>
      <p:pic>
        <p:nvPicPr>
          <p:cNvPr id="6" name="Picture 5" descr="PA210434.JPG"/>
          <p:cNvPicPr>
            <a:picLocks noChangeAspect="1"/>
          </p:cNvPicPr>
          <p:nvPr/>
        </p:nvPicPr>
        <p:blipFill>
          <a:blip r:embed="rId5" cstate="print"/>
          <a:stretch>
            <a:fillRect/>
          </a:stretch>
        </p:blipFill>
        <p:spPr>
          <a:xfrm>
            <a:off x="0" y="0"/>
            <a:ext cx="9144000" cy="6858000"/>
          </a:xfrm>
          <a:prstGeom prst="rect">
            <a:avLst/>
          </a:prstGeom>
        </p:spPr>
      </p:pic>
      <p:pic>
        <p:nvPicPr>
          <p:cNvPr id="7" name="Picture 6" descr="PA210435.JPG"/>
          <p:cNvPicPr>
            <a:picLocks noChangeAspect="1"/>
          </p:cNvPicPr>
          <p:nvPr/>
        </p:nvPicPr>
        <p:blipFill>
          <a:blip r:embed="rId6" cstate="print"/>
          <a:stretch>
            <a:fillRect/>
          </a:stretch>
        </p:blipFill>
        <p:spPr>
          <a:xfrm>
            <a:off x="0" y="0"/>
            <a:ext cx="9144000" cy="6858000"/>
          </a:xfrm>
          <a:prstGeom prst="rect">
            <a:avLst/>
          </a:prstGeom>
        </p:spPr>
      </p:pic>
      <p:sp>
        <p:nvSpPr>
          <p:cNvPr id="8" name="Rectangle 7"/>
          <p:cNvSpPr/>
          <p:nvPr/>
        </p:nvSpPr>
        <p:spPr>
          <a:xfrm>
            <a:off x="6019800" y="2514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anastomosis</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PA210444.JPG"/>
          <p:cNvPicPr>
            <a:picLocks noGrp="1" noChangeAspect="1"/>
          </p:cNvPicPr>
          <p:nvPr>
            <p:ph idx="1"/>
          </p:nvPr>
        </p:nvPicPr>
        <p:blipFill>
          <a:blip r:embed="rId3" cstate="print"/>
          <a:stretch>
            <a:fillRect/>
          </a:stretch>
        </p:blipFill>
        <p:spPr>
          <a:xfrm>
            <a:off x="1554691" y="1600200"/>
            <a:ext cx="6034617" cy="4525963"/>
          </a:xfrm>
        </p:spPr>
      </p:pic>
      <p:pic>
        <p:nvPicPr>
          <p:cNvPr id="4" name="Picture 3" descr="PA210436.JPG"/>
          <p:cNvPicPr>
            <a:picLocks noChangeAspect="1"/>
          </p:cNvPicPr>
          <p:nvPr/>
        </p:nvPicPr>
        <p:blipFill>
          <a:blip r:embed="rId4" cstate="print"/>
          <a:stretch>
            <a:fillRect/>
          </a:stretch>
        </p:blipFill>
        <p:spPr>
          <a:xfrm>
            <a:off x="0" y="0"/>
            <a:ext cx="9144000" cy="6858000"/>
          </a:xfrm>
          <a:prstGeom prst="rect">
            <a:avLst/>
          </a:prstGeom>
        </p:spPr>
      </p:pic>
      <p:pic>
        <p:nvPicPr>
          <p:cNvPr id="6" name="Picture 5" descr="PA210436.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smtClean="0"/>
              <a:t>Mostly conservative </a:t>
            </a:r>
          </a:p>
          <a:p>
            <a:r>
              <a:rPr lang="en-US" dirty="0" smtClean="0"/>
              <a:t>Intervention only when life threatening</a:t>
            </a:r>
            <a:endParaRPr lang="en-US" dirty="0"/>
          </a:p>
        </p:txBody>
      </p:sp>
    </p:spTree>
    <p:extLst>
      <p:ext uri="{BB962C8B-B14F-4D97-AF65-F5344CB8AC3E}">
        <p14:creationId xmlns:p14="http://schemas.microsoft.com/office/powerpoint/2010/main" val="42560919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37.JPG"/>
          <p:cNvPicPr>
            <a:picLocks noGrp="1" noChangeAspect="1"/>
          </p:cNvPicPr>
          <p:nvPr>
            <p:ph idx="1"/>
          </p:nvPr>
        </p:nvPicPr>
        <p:blipFill>
          <a:blip r:embed="rId3" cstate="print"/>
          <a:stretch>
            <a:fillRect/>
          </a:stretch>
        </p:blipFill>
        <p:spPr>
          <a:xfrm>
            <a:off x="0" y="228600"/>
            <a:ext cx="9144000" cy="66294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38.JPG"/>
          <p:cNvPicPr>
            <a:picLocks noGrp="1" noChangeAspect="1"/>
          </p:cNvPicPr>
          <p:nvPr>
            <p:ph idx="1"/>
          </p:nvPr>
        </p:nvPicPr>
        <p:blipFill>
          <a:blip r:embed="rId3" cstate="print"/>
          <a:stretch>
            <a:fillRect/>
          </a:stretch>
        </p:blipFill>
        <p:spPr>
          <a:xfrm>
            <a:off x="0" y="0"/>
            <a:ext cx="9144000" cy="7010400"/>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39.JPG"/>
          <p:cNvPicPr>
            <a:picLocks noGrp="1" noChangeAspect="1"/>
          </p:cNvPicPr>
          <p:nvPr>
            <p:ph idx="1"/>
          </p:nvPr>
        </p:nvPicPr>
        <p:blipFill>
          <a:blip r:embed="rId3" cstate="print"/>
          <a:stretch>
            <a:fillRect/>
          </a:stretch>
        </p:blipFill>
        <p:spPr>
          <a:xfrm>
            <a:off x="0" y="1"/>
            <a:ext cx="9144000" cy="685800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40.JPG"/>
          <p:cNvPicPr>
            <a:picLocks noGrp="1" noChangeAspect="1"/>
          </p:cNvPicPr>
          <p:nvPr>
            <p:ph idx="1"/>
          </p:nvPr>
        </p:nvPicPr>
        <p:blipFill>
          <a:blip r:embed="rId3" cstate="print"/>
          <a:stretch>
            <a:fillRect/>
          </a:stretch>
        </p:blipFill>
        <p:spPr>
          <a:xfrm>
            <a:off x="0" y="304800"/>
            <a:ext cx="9144000" cy="6553200"/>
          </a:xfr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41.JP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210443.JPG"/>
          <p:cNvPicPr>
            <a:picLocks noGrp="1" noChangeAspect="1"/>
          </p:cNvPicPr>
          <p:nvPr>
            <p:ph idx="1"/>
          </p:nvPr>
        </p:nvPicPr>
        <p:blipFill>
          <a:blip r:embed="rId3" cstate="print"/>
          <a:stretch>
            <a:fillRect/>
          </a:stretch>
        </p:blipFill>
        <p:spPr>
          <a:xfrm>
            <a:off x="1554691" y="1600200"/>
            <a:ext cx="6034617" cy="4525963"/>
          </a:xfrm>
        </p:spPr>
      </p:pic>
      <p:pic>
        <p:nvPicPr>
          <p:cNvPr id="5" name="Picture 4" descr="PA210444.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blessed</a:t>
            </a:r>
            <a:endParaRPr lang="en-US" dirty="0"/>
          </a:p>
        </p:txBody>
      </p:sp>
      <p:pic>
        <p:nvPicPr>
          <p:cNvPr id="4" name="Content Placeholder 3" descr="12252008_42.JPG"/>
          <p:cNvPicPr>
            <a:picLocks noGrp="1" noChangeAspect="1"/>
          </p:cNvPicPr>
          <p:nvPr>
            <p:ph idx="1"/>
          </p:nvPr>
        </p:nvPicPr>
        <p:blipFill>
          <a:blip r:embed="rId3" cstate="print"/>
          <a:stretch>
            <a:fillRect/>
          </a:stretch>
        </p:blipFill>
        <p:spPr>
          <a:xfrm>
            <a:off x="0" y="1600200"/>
            <a:ext cx="8991600" cy="5257800"/>
          </a:xfrm>
        </p:spPr>
      </p:pic>
      <p:sp>
        <p:nvSpPr>
          <p:cNvPr id="5" name="Rectangle 4"/>
          <p:cNvSpPr/>
          <p:nvPr/>
        </p:nvSpPr>
        <p:spPr>
          <a:xfrm>
            <a:off x="6400800" y="2286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Nakuru</a:t>
            </a:r>
            <a:r>
              <a:rPr lang="en-US" dirty="0" smtClean="0"/>
              <a:t>   </a:t>
            </a:r>
            <a:r>
              <a:rPr lang="en-US" dirty="0" err="1" smtClean="0"/>
              <a:t>kenya</a:t>
            </a:r>
            <a:r>
              <a:rPr lang="en-US" smtClean="0"/>
              <a:t> 2008</a:t>
            </a:r>
          </a:p>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knh - Copy.gif"/>
          <p:cNvPicPr>
            <a:picLocks noGrp="1" noChangeAspect="1"/>
          </p:cNvPicPr>
          <p:nvPr>
            <p:ph idx="1"/>
          </p:nvPr>
        </p:nvPicPr>
        <p:blipFill>
          <a:blip r:embed="rId3"/>
          <a:stretch>
            <a:fillRect/>
          </a:stretch>
        </p:blipFill>
        <p:spPr>
          <a:xfrm>
            <a:off x="4567237" y="3858419"/>
            <a:ext cx="9525" cy="9525"/>
          </a:xfrm>
        </p:spPr>
      </p:pic>
      <p:pic>
        <p:nvPicPr>
          <p:cNvPr id="7" name="Picture 6" descr="medschool.jpg"/>
          <p:cNvPicPr>
            <a:picLocks noChangeAspect="1"/>
          </p:cNvPicPr>
          <p:nvPr/>
        </p:nvPicPr>
        <p:blipFill>
          <a:blip r:embed="rId4"/>
          <a:stretch>
            <a:fillRect/>
          </a:stretch>
        </p:blipFill>
        <p:spPr>
          <a:xfrm>
            <a:off x="0" y="304800"/>
            <a:ext cx="9144000" cy="6553200"/>
          </a:xfrm>
          <a:prstGeom prst="rect">
            <a:avLst/>
          </a:prstGeom>
        </p:spPr>
      </p:pic>
      <p:sp>
        <p:nvSpPr>
          <p:cNvPr id="8" name="Rectangle 7"/>
          <p:cNvSpPr/>
          <p:nvPr/>
        </p:nvSpPr>
        <p:spPr>
          <a:xfrm>
            <a:off x="2971800" y="4724400"/>
            <a:ext cx="3657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University of </a:t>
            </a:r>
            <a:r>
              <a:rPr lang="en-US" dirty="0"/>
              <a:t>N</a:t>
            </a:r>
            <a:r>
              <a:rPr lang="en-US" dirty="0" smtClean="0"/>
              <a:t>airobi  medical school</a:t>
            </a:r>
          </a:p>
          <a:p>
            <a:pPr algn="ctr"/>
            <a:r>
              <a:rPr lang="en-US" dirty="0" smtClean="0"/>
              <a:t>Kenyatta National </a:t>
            </a:r>
            <a:r>
              <a:rPr lang="en-US" dirty="0"/>
              <a:t> </a:t>
            </a:r>
            <a:r>
              <a:rPr lang="en-US" dirty="0" smtClean="0"/>
              <a:t>hospital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injuries</a:t>
            </a:r>
            <a:endParaRPr lang="en-US" dirty="0"/>
          </a:p>
        </p:txBody>
      </p:sp>
      <p:sp>
        <p:nvSpPr>
          <p:cNvPr id="3" name="Content Placeholder 2"/>
          <p:cNvSpPr>
            <a:spLocks noGrp="1"/>
          </p:cNvSpPr>
          <p:nvPr>
            <p:ph idx="1"/>
          </p:nvPr>
        </p:nvSpPr>
        <p:spPr/>
        <p:txBody>
          <a:bodyPr/>
          <a:lstStyle/>
          <a:p>
            <a:r>
              <a:rPr lang="en-US" dirty="0"/>
              <a:t>Bladder injuries occur as a result of blunt or penetrating trauma</a:t>
            </a:r>
            <a:r>
              <a:rPr lang="en-US" dirty="0" smtClean="0"/>
              <a:t>.</a:t>
            </a:r>
          </a:p>
          <a:p>
            <a:r>
              <a:rPr lang="en-US" dirty="0" smtClean="0"/>
              <a:t> </a:t>
            </a:r>
            <a:r>
              <a:rPr lang="en-US" dirty="0"/>
              <a:t>The probability of bladder injury varies according to the degree of bladder distention; therefore, a full bladder is more likely to become injured than an empty one. </a:t>
            </a:r>
            <a:endParaRPr lang="en-US" dirty="0" smtClean="0"/>
          </a:p>
          <a:p>
            <a:r>
              <a:rPr lang="en-US" dirty="0" smtClean="0"/>
              <a:t>                                            </a:t>
            </a:r>
          </a:p>
          <a:p>
            <a:r>
              <a:rPr lang="en-US" dirty="0" smtClean="0"/>
              <a:t>La      law of </a:t>
            </a:r>
            <a:r>
              <a:rPr lang="en-US" dirty="0" err="1" smtClean="0"/>
              <a:t>laplace</a:t>
            </a:r>
            <a:endParaRPr lang="en-US" dirty="0"/>
          </a:p>
          <a:p>
            <a:endParaRPr lang="en-US" dirty="0"/>
          </a:p>
        </p:txBody>
      </p:sp>
      <p:sp>
        <p:nvSpPr>
          <p:cNvPr id="4" name="Oval 3"/>
          <p:cNvSpPr/>
          <p:nvPr/>
        </p:nvSpPr>
        <p:spPr>
          <a:xfrm>
            <a:off x="457200" y="5105400"/>
            <a:ext cx="9906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38600" y="4953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Although uniformly fatal in the past, a timely diagnosis with appropriate medical and surgical management now offers an excellent outcome.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injuries</a:t>
            </a:r>
            <a:endParaRPr lang="en-US" dirty="0"/>
          </a:p>
        </p:txBody>
      </p:sp>
      <p:sp>
        <p:nvSpPr>
          <p:cNvPr id="3" name="Content Placeholder 2"/>
          <p:cNvSpPr>
            <a:spLocks noGrp="1"/>
          </p:cNvSpPr>
          <p:nvPr>
            <p:ph idx="1"/>
          </p:nvPr>
        </p:nvSpPr>
        <p:spPr/>
        <p:txBody>
          <a:bodyPr/>
          <a:lstStyle/>
          <a:p>
            <a:r>
              <a:rPr lang="en-US" dirty="0" smtClean="0"/>
              <a:t>Early clinical suspicion, appropriate and reliable radiologic studies, and prompt surgical intervention, when indicated, are the keys to successful diagnosis and management.</a:t>
            </a:r>
          </a:p>
          <a:p>
            <a:endParaRPr lang="en-US" dirty="0" smtClean="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injuries</a:t>
            </a:r>
            <a:endParaRPr lang="en-US" dirty="0"/>
          </a:p>
        </p:txBody>
      </p:sp>
      <p:sp>
        <p:nvSpPr>
          <p:cNvPr id="3" name="Content Placeholder 2"/>
          <p:cNvSpPr>
            <a:spLocks noGrp="1"/>
          </p:cNvSpPr>
          <p:nvPr>
            <p:ph idx="1"/>
          </p:nvPr>
        </p:nvSpPr>
        <p:spPr/>
        <p:txBody>
          <a:bodyPr/>
          <a:lstStyle/>
          <a:p>
            <a:r>
              <a:rPr lang="en-US" dirty="0"/>
              <a:t>Patients with signs and symptoms suggestive of a bladder injury have a history typical for pelvic trauma, which is fairly straightforward for motor vehicle accidents, deceleration injuries, or assaults to the lower abdomen.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injuries</a:t>
            </a:r>
            <a:endParaRPr lang="en-US" dirty="0"/>
          </a:p>
        </p:txBody>
      </p:sp>
      <p:sp>
        <p:nvSpPr>
          <p:cNvPr id="3" name="Content Placeholder 2"/>
          <p:cNvSpPr>
            <a:spLocks noGrp="1"/>
          </p:cNvSpPr>
          <p:nvPr>
            <p:ph idx="1"/>
          </p:nvPr>
        </p:nvSpPr>
        <p:spPr/>
        <p:txBody>
          <a:bodyPr/>
          <a:lstStyle/>
          <a:p>
            <a:r>
              <a:rPr lang="en-US" dirty="0" smtClean="0"/>
              <a:t>If the patient is unconscious, family members or, more often, emergency services personnel can provide the history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injuries</a:t>
            </a:r>
            <a:endParaRPr lang="en-US" dirty="0"/>
          </a:p>
        </p:txBody>
      </p:sp>
      <p:sp>
        <p:nvSpPr>
          <p:cNvPr id="3" name="Content Placeholder 2"/>
          <p:cNvSpPr>
            <a:spLocks noGrp="1"/>
          </p:cNvSpPr>
          <p:nvPr>
            <p:ph idx="1"/>
          </p:nvPr>
        </p:nvSpPr>
        <p:spPr/>
        <p:txBody>
          <a:bodyPr/>
          <a:lstStyle/>
          <a:p>
            <a:pPr lvl="0"/>
            <a:r>
              <a:rPr lang="en-US" dirty="0"/>
              <a:t>Bladder injury from a motor vehicle accident may occur from direct impact with the car or indirectly from the steering wheel or seatbelt. </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1010001.JPG"/>
          <p:cNvPicPr>
            <a:picLocks noGrp="1" noChangeAspect="1"/>
          </p:cNvPicPr>
          <p:nvPr>
            <p:ph idx="1"/>
          </p:nvPr>
        </p:nvPicPr>
        <p:blipFill>
          <a:blip r:embed="rId3" cstate="print"/>
          <a:stretch>
            <a:fillRect/>
          </a:stretch>
        </p:blipFill>
        <p:spPr>
          <a:xfrm>
            <a:off x="152400" y="304800"/>
            <a:ext cx="9143999" cy="65532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trauma</a:t>
            </a:r>
            <a:endParaRPr lang="en-US" dirty="0"/>
          </a:p>
        </p:txBody>
      </p:sp>
      <p:sp>
        <p:nvSpPr>
          <p:cNvPr id="3" name="Content Placeholder 2"/>
          <p:cNvSpPr>
            <a:spLocks noGrp="1"/>
          </p:cNvSpPr>
          <p:nvPr>
            <p:ph idx="1"/>
          </p:nvPr>
        </p:nvSpPr>
        <p:spPr/>
        <p:txBody>
          <a:bodyPr/>
          <a:lstStyle/>
          <a:p>
            <a:r>
              <a:rPr lang="en-US" dirty="0"/>
              <a:t>Deceleration injuries of the urinary bladder usually result from falling from a great height and landing on unyielding </a:t>
            </a:r>
            <a:r>
              <a:rPr lang="en-US" dirty="0" smtClean="0"/>
              <a:t>ground</a:t>
            </a:r>
          </a:p>
          <a:p>
            <a:r>
              <a:rPr lang="en-US" dirty="0"/>
              <a:t>Assault to the lower abdomen by a sharp kick or </a:t>
            </a:r>
            <a:r>
              <a:rPr lang="en-US" dirty="0" smtClean="0"/>
              <a:t>blow </a:t>
            </a:r>
            <a:r>
              <a:rPr lang="en-US" dirty="0"/>
              <a:t>may result in a bladder </a:t>
            </a:r>
            <a:r>
              <a:rPr lang="en-US" dirty="0" smtClean="0"/>
              <a:t>perforation</a:t>
            </a:r>
          </a:p>
          <a:p>
            <a:pPr lvl="0"/>
            <a:r>
              <a:rPr lang="en-US" dirty="0"/>
              <a:t>Penetrating injuries to the bladder usually result from high-velocity gunshots or sharp stab wounds to the </a:t>
            </a:r>
            <a:r>
              <a:rPr lang="en-US" dirty="0" err="1"/>
              <a:t>suprapubic</a:t>
            </a:r>
            <a:r>
              <a:rPr lang="en-US" dirty="0"/>
              <a:t> area.</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Blunt trauma</a:t>
            </a:r>
            <a:r>
              <a:rPr lang="en-US" dirty="0"/>
              <a:t> </a:t>
            </a:r>
            <a:br>
              <a:rPr lang="en-US" dirty="0"/>
            </a:br>
            <a:endParaRPr lang="en-US" dirty="0"/>
          </a:p>
        </p:txBody>
      </p:sp>
      <p:sp>
        <p:nvSpPr>
          <p:cNvPr id="3" name="Content Placeholder 2"/>
          <p:cNvSpPr>
            <a:spLocks noGrp="1"/>
          </p:cNvSpPr>
          <p:nvPr>
            <p:ph idx="1"/>
          </p:nvPr>
        </p:nvSpPr>
        <p:spPr/>
        <p:txBody>
          <a:bodyPr/>
          <a:lstStyle/>
          <a:p>
            <a:r>
              <a:rPr lang="en-US" dirty="0"/>
              <a:t>Deceleration injuries usually produce both bladder trauma (perforation) and pelvic fractures</a:t>
            </a:r>
            <a:r>
              <a:rPr lang="en-US" dirty="0" smtClean="0"/>
              <a:t>.</a:t>
            </a:r>
          </a:p>
          <a:p>
            <a:r>
              <a:rPr lang="en-US" dirty="0" smtClean="0"/>
              <a:t> </a:t>
            </a:r>
            <a:r>
              <a:rPr lang="en-US" dirty="0"/>
              <a:t>Approximately 10% of patients with pelvic fractures also have significant bladder injuries. </a:t>
            </a:r>
            <a:endParaRPr lang="en-US" dirty="0" smtClean="0"/>
          </a:p>
          <a:p>
            <a:r>
              <a:rPr lang="en-US" dirty="0" smtClean="0"/>
              <a:t>The </a:t>
            </a:r>
            <a:r>
              <a:rPr lang="en-US" dirty="0"/>
              <a:t>propensity of the bladder to sustain injury is related to its degree of distention at the time of trauma.</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Penetrating trauma</a:t>
            </a:r>
            <a:endParaRPr lang="en-US" dirty="0"/>
          </a:p>
        </p:txBody>
      </p:sp>
      <p:sp>
        <p:nvSpPr>
          <p:cNvPr id="3" name="Content Placeholder 2"/>
          <p:cNvSpPr>
            <a:spLocks noGrp="1"/>
          </p:cNvSpPr>
          <p:nvPr>
            <p:ph idx="1"/>
          </p:nvPr>
        </p:nvSpPr>
        <p:spPr/>
        <p:txBody>
          <a:bodyPr/>
          <a:lstStyle/>
          <a:p>
            <a:r>
              <a:rPr lang="en-US" dirty="0"/>
              <a:t>Assault from a gunshot or stabbing typifies penetrating trauma. </a:t>
            </a:r>
            <a:endParaRPr lang="en-US" dirty="0" smtClean="0"/>
          </a:p>
          <a:p>
            <a:r>
              <a:rPr lang="en-US" dirty="0" smtClean="0"/>
              <a:t>Often</a:t>
            </a:r>
            <a:r>
              <a:rPr lang="en-US" dirty="0"/>
              <a:t>, concomitant abdominal and/or pelvic organ injuries are present.</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Frequency</a:t>
            </a:r>
            <a:endParaRPr lang="en-US" dirty="0"/>
          </a:p>
        </p:txBody>
      </p:sp>
      <p:sp>
        <p:nvSpPr>
          <p:cNvPr id="3" name="Content Placeholder 2"/>
          <p:cNvSpPr>
            <a:spLocks noGrp="1"/>
          </p:cNvSpPr>
          <p:nvPr>
            <p:ph idx="1"/>
          </p:nvPr>
        </p:nvSpPr>
        <p:spPr/>
        <p:txBody>
          <a:bodyPr/>
          <a:lstStyle/>
          <a:p>
            <a:pPr>
              <a:buNone/>
            </a:pPr>
            <a:r>
              <a:rPr lang="en-US" dirty="0"/>
              <a:t>Frequency of bladder rupture varies according to the following mechanisms of injury:</a:t>
            </a:r>
          </a:p>
          <a:p>
            <a:pPr lvl="0"/>
            <a:r>
              <a:rPr lang="en-US" dirty="0"/>
              <a:t>External trauma (82%) </a:t>
            </a:r>
          </a:p>
          <a:p>
            <a:pPr lvl="0"/>
            <a:r>
              <a:rPr lang="en-US" dirty="0"/>
              <a:t>Iatrogenic (14%) </a:t>
            </a:r>
          </a:p>
          <a:p>
            <a:pPr lvl="0"/>
            <a:r>
              <a:rPr lang="en-US" dirty="0"/>
              <a:t>Intoxication (2.9%) </a:t>
            </a:r>
          </a:p>
          <a:p>
            <a:pPr lvl="0"/>
            <a:r>
              <a:rPr lang="en-US" dirty="0"/>
              <a:t>Spontaneous ( &lt;1%)</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injuries</a:t>
            </a:r>
            <a:endParaRPr lang="en-US" dirty="0"/>
          </a:p>
        </p:txBody>
      </p:sp>
      <p:sp>
        <p:nvSpPr>
          <p:cNvPr id="3" name="Content Placeholder 2"/>
          <p:cNvSpPr>
            <a:spLocks noGrp="1"/>
          </p:cNvSpPr>
          <p:nvPr>
            <p:ph idx="1"/>
          </p:nvPr>
        </p:nvSpPr>
        <p:spPr/>
        <p:txBody>
          <a:bodyPr>
            <a:normAutofit lnSpcReduction="10000"/>
          </a:bodyPr>
          <a:lstStyle/>
          <a:p>
            <a:r>
              <a:rPr lang="en-US" dirty="0"/>
              <a:t>Of all bladder injuries, 60-85% are from blunt trauma and 15-40% are from a penetrating </a:t>
            </a:r>
            <a:r>
              <a:rPr lang="en-US" dirty="0" smtClean="0"/>
              <a:t>injury.</a:t>
            </a:r>
          </a:p>
          <a:p>
            <a:r>
              <a:rPr lang="en-US" dirty="0" smtClean="0"/>
              <a:t>The </a:t>
            </a:r>
            <a:r>
              <a:rPr lang="en-US" dirty="0"/>
              <a:t>most common mechanisms of blunt trauma are motor vehicle accidents (87%), falls (7%), and assaults (6</a:t>
            </a:r>
            <a:r>
              <a:rPr lang="en-US" dirty="0" smtClean="0"/>
              <a:t>%).</a:t>
            </a:r>
          </a:p>
          <a:p>
            <a:r>
              <a:rPr lang="en-US" dirty="0" smtClean="0"/>
              <a:t> </a:t>
            </a:r>
            <a:r>
              <a:rPr lang="en-US" dirty="0"/>
              <a:t>In penetrating traumas, the most frequent culprit is gunshot wounds (85%), followed by stabbings (15%).</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trauma</a:t>
            </a:r>
            <a:endParaRPr lang="en-US" dirty="0"/>
          </a:p>
        </p:txBody>
      </p:sp>
      <p:sp>
        <p:nvSpPr>
          <p:cNvPr id="3" name="Content Placeholder 2"/>
          <p:cNvSpPr>
            <a:spLocks noGrp="1"/>
          </p:cNvSpPr>
          <p:nvPr>
            <p:ph idx="1"/>
          </p:nvPr>
        </p:nvSpPr>
        <p:spPr/>
        <p:txBody>
          <a:bodyPr/>
          <a:lstStyle/>
          <a:p>
            <a:r>
              <a:rPr lang="en-US" dirty="0"/>
              <a:t>Approximately 10-25% of patients with a pelvic fracture also have urethral trauma. Conversely, 10-29% of patients with posterior urethral disruption have an associated bladder rupture.</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Traumatic bladder ruptures</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Of traumatic ruptures, </a:t>
            </a:r>
            <a:r>
              <a:rPr lang="en-US" dirty="0" err="1"/>
              <a:t>extraperitoneal</a:t>
            </a:r>
            <a:r>
              <a:rPr lang="en-US" dirty="0"/>
              <a:t> bladder perforations account for 50-71%, </a:t>
            </a:r>
            <a:endParaRPr lang="en-US" dirty="0" smtClean="0"/>
          </a:p>
          <a:p>
            <a:r>
              <a:rPr lang="en-US" dirty="0" err="1" smtClean="0"/>
              <a:t>intraperitoneal</a:t>
            </a:r>
            <a:r>
              <a:rPr lang="en-US" dirty="0" smtClean="0"/>
              <a:t> </a:t>
            </a:r>
            <a:r>
              <a:rPr lang="en-US" dirty="0"/>
              <a:t>accounts for 25-43%, and </a:t>
            </a:r>
            <a:endParaRPr lang="en-US" dirty="0" smtClean="0"/>
          </a:p>
          <a:p>
            <a:r>
              <a:rPr lang="en-US" dirty="0" smtClean="0"/>
              <a:t>combined </a:t>
            </a:r>
            <a:r>
              <a:rPr lang="en-US" dirty="0"/>
              <a:t>perforations account for 7-14%. </a:t>
            </a:r>
            <a:endParaRPr lang="en-US" dirty="0" smtClean="0"/>
          </a:p>
          <a:p>
            <a:r>
              <a:rPr lang="en-US" dirty="0" smtClean="0"/>
              <a:t>Incidence </a:t>
            </a:r>
            <a:r>
              <a:rPr lang="en-US" dirty="0"/>
              <a:t>of </a:t>
            </a:r>
            <a:r>
              <a:rPr lang="en-US" dirty="0" err="1"/>
              <a:t>intraperitoneal</a:t>
            </a:r>
            <a:r>
              <a:rPr lang="en-US" dirty="0"/>
              <a:t> bladder ruptures is significantly higher in children because of the predominantly intra-abdominal location of the bladder prior to puberty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Bladder trauma</a:t>
            </a:r>
            <a:endParaRPr lang="en-US" dirty="0"/>
          </a:p>
        </p:txBody>
      </p:sp>
      <p:sp>
        <p:nvSpPr>
          <p:cNvPr id="3" name="Content Placeholder 2"/>
          <p:cNvSpPr>
            <a:spLocks noGrp="1"/>
          </p:cNvSpPr>
          <p:nvPr>
            <p:ph idx="1"/>
          </p:nvPr>
        </p:nvSpPr>
        <p:spPr/>
        <p:txBody>
          <a:bodyPr/>
          <a:lstStyle/>
          <a:p>
            <a:r>
              <a:rPr lang="en-US" dirty="0"/>
              <a:t>Combined </a:t>
            </a:r>
            <a:r>
              <a:rPr lang="en-US" dirty="0" err="1"/>
              <a:t>intraperitoneal</a:t>
            </a:r>
            <a:r>
              <a:rPr lang="en-US" dirty="0"/>
              <a:t> and </a:t>
            </a:r>
            <a:r>
              <a:rPr lang="en-US" dirty="0" err="1"/>
              <a:t>extraperitoneal</a:t>
            </a:r>
            <a:r>
              <a:rPr lang="en-US" dirty="0"/>
              <a:t> ruptures account for approximately 10% of all traumatic bladder-perforating injuries. </a:t>
            </a:r>
            <a:endParaRPr lang="en-US" dirty="0" smtClean="0"/>
          </a:p>
          <a:p>
            <a:r>
              <a:rPr lang="en-US" dirty="0" smtClean="0"/>
              <a:t>Mortality </a:t>
            </a:r>
            <a:r>
              <a:rPr lang="en-US" dirty="0"/>
              <a:t>rates in these patients approach 60%, as compared to 17-22% overall, reflecting the severity of concomitant injuries associated with combined bladder ruptures.</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Associated bowel injuries</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Incidence is reportedly as high as 83% in patients with gunshot wounds</a:t>
            </a:r>
            <a:r>
              <a:rPr lang="en-US" dirty="0" smtClean="0"/>
              <a:t>.</a:t>
            </a:r>
          </a:p>
          <a:p>
            <a:r>
              <a:rPr lang="en-US" dirty="0" smtClean="0"/>
              <a:t> </a:t>
            </a:r>
            <a:r>
              <a:rPr lang="en-US" dirty="0"/>
              <a:t>Colon injuries are reported in 33% of patients with stab wounds, and vascular injuries are reportedly as high as 82% in patients with a penetrating trauma (with a 63% mortality rate).</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Etiology</a:t>
            </a:r>
            <a:r>
              <a:rPr lang="en-US" dirty="0"/>
              <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a:t>Main causes of bladder injury are penetrating and blunt trauma. </a:t>
            </a:r>
            <a:endParaRPr lang="en-US" dirty="0" smtClean="0"/>
          </a:p>
          <a:p>
            <a:r>
              <a:rPr lang="en-US" dirty="0" smtClean="0"/>
              <a:t>Iatrogenic </a:t>
            </a:r>
            <a:r>
              <a:rPr lang="en-US" dirty="0"/>
              <a:t>causes include surgical misadventures from gynecologic, urologic, and orthopedic operations near the urinary bladder. </a:t>
            </a:r>
            <a:endParaRPr lang="en-US" dirty="0" smtClean="0"/>
          </a:p>
          <a:p>
            <a:r>
              <a:rPr lang="en-US" dirty="0" smtClean="0"/>
              <a:t>Less </a:t>
            </a:r>
            <a:r>
              <a:rPr lang="en-US" dirty="0"/>
              <a:t>common causes involve obstetric trauma. Spontaneous or idiopathic bladder injuries without an obvious underlying pathology constitute the remainder.</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lvl="0"/>
            <a:r>
              <a:rPr lang="en-US" dirty="0"/>
              <a:t>The genitourinary system is involved in an estimated 10% of trauma cases and these injuries can be associated with considerable morbidity and even </a:t>
            </a:r>
            <a:r>
              <a:rPr lang="en-US" dirty="0" smtClean="0"/>
              <a:t>mortality</a:t>
            </a:r>
          </a:p>
          <a:p>
            <a:pPr lvl="0"/>
            <a:r>
              <a:rPr lang="en-US" dirty="0" smtClean="0"/>
              <a:t> Isolated </a:t>
            </a:r>
            <a:r>
              <a:rPr lang="en-US" dirty="0"/>
              <a:t>injuries of individual urological organs may also occur</a:t>
            </a:r>
          </a:p>
        </p:txBody>
      </p:sp>
    </p:spTree>
    <p:extLst>
      <p:ext uri="{BB962C8B-B14F-4D97-AF65-F5344CB8AC3E}">
        <p14:creationId xmlns:p14="http://schemas.microsoft.com/office/powerpoint/2010/main" val="3966317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Pathophysiology</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Bladder contusion is an incomplete or partial-thickness tear of the bladder mucosa</a:t>
            </a:r>
            <a:r>
              <a:rPr lang="en-US" dirty="0" smtClean="0"/>
              <a:t>.</a:t>
            </a:r>
          </a:p>
          <a:p>
            <a:r>
              <a:rPr lang="en-US" dirty="0" smtClean="0"/>
              <a:t> </a:t>
            </a:r>
            <a:r>
              <a:rPr lang="en-US" dirty="0"/>
              <a:t>A segment of the bladder wall is bruised or contused, resulting in localized injury and hematoma. </a:t>
            </a:r>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Pathophysiology</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Contusion typically occurs in the following clinical situations:</a:t>
            </a:r>
          </a:p>
          <a:p>
            <a:pPr lvl="0"/>
            <a:r>
              <a:rPr lang="en-US" dirty="0"/>
              <a:t>Patients presenting with gross </a:t>
            </a:r>
            <a:r>
              <a:rPr lang="en-US" dirty="0" err="1"/>
              <a:t>hematuria</a:t>
            </a:r>
            <a:r>
              <a:rPr lang="en-US" dirty="0"/>
              <a:t> after blunt trauma and normal imaging studies </a:t>
            </a:r>
          </a:p>
          <a:p>
            <a:r>
              <a:rPr lang="en-US" dirty="0"/>
              <a:t>Patients presenting with gross </a:t>
            </a:r>
            <a:r>
              <a:rPr lang="en-US" dirty="0" err="1"/>
              <a:t>hematuria</a:t>
            </a:r>
            <a:r>
              <a:rPr lang="en-US" dirty="0"/>
              <a:t> after extreme physical activity (</a:t>
            </a:r>
            <a:r>
              <a:rPr lang="en-US" dirty="0" err="1"/>
              <a:t>ie</a:t>
            </a:r>
            <a:r>
              <a:rPr lang="en-US" dirty="0"/>
              <a:t>, long-distance running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Pathophysiology</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a:t>The bladder may appear normal or teardrop shaped on </a:t>
            </a:r>
            <a:r>
              <a:rPr lang="en-US" dirty="0" err="1"/>
              <a:t>cystography</a:t>
            </a:r>
            <a:r>
              <a:rPr lang="en-US" dirty="0"/>
              <a:t>. Bladder contusions are relatively benign, are the most common form of blunt bladder trauma, and are usually a diagnosis of exclusion. Bladder contusions are self-limiting and require no specific therapy, except for short-term bed rest until </a:t>
            </a:r>
            <a:r>
              <a:rPr lang="en-US" dirty="0" err="1"/>
              <a:t>hematuria</a:t>
            </a:r>
            <a:r>
              <a:rPr lang="en-US" dirty="0"/>
              <a:t> resolves. Persistent </a:t>
            </a:r>
            <a:r>
              <a:rPr lang="en-US" dirty="0" err="1"/>
              <a:t>hematuria</a:t>
            </a:r>
            <a:r>
              <a:rPr lang="en-US" dirty="0"/>
              <a:t> or unexplained lower abdominal pain requires further investigation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hlinkClick r:id="rId3"/>
              </a:rPr>
              <a:t>Extraperitoneal</a:t>
            </a:r>
            <a:r>
              <a:rPr lang="en-US" b="1" dirty="0">
                <a:hlinkClick r:id="rId3"/>
              </a:rPr>
              <a:t> bladder ruptures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Traumatic </a:t>
            </a:r>
            <a:r>
              <a:rPr lang="en-US" dirty="0" err="1"/>
              <a:t>extraperitoneal</a:t>
            </a:r>
            <a:r>
              <a:rPr lang="en-US" dirty="0"/>
              <a:t> ruptures usually are associated with pelvic fractures (89-100%). </a:t>
            </a:r>
            <a:endParaRPr lang="en-US" dirty="0" smtClean="0"/>
          </a:p>
          <a:p>
            <a:r>
              <a:rPr lang="en-US" dirty="0" smtClean="0"/>
              <a:t>Previously</a:t>
            </a:r>
            <a:r>
              <a:rPr lang="en-US" dirty="0"/>
              <a:t>, the mechanism of injury was believed to be from a direct perforation by a bony fragment or a disruption of the pelvic girdle</a:t>
            </a:r>
            <a:r>
              <a:rPr lang="en-US" dirty="0" smtClean="0"/>
              <a:t>.</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hlinkClick r:id="rId3"/>
              </a:rPr>
              <a:t>Extraperitoneal</a:t>
            </a:r>
            <a:r>
              <a:rPr lang="en-US" b="1" dirty="0" smtClean="0">
                <a:hlinkClick r:id="rId3"/>
              </a:rPr>
              <a:t> bladder ruptures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 It is now generally agreed that the pelvic fracture is likely coincidental and that the bladder </a:t>
            </a:r>
            <a:r>
              <a:rPr lang="en-US" b="1" dirty="0" smtClean="0"/>
              <a:t>rupture is most often due to a direct burst injury or the shearing force of the deforming pelvic ring.</a:t>
            </a:r>
          </a:p>
          <a:p>
            <a:endParaRPr 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normAutofit/>
          </a:bodyPr>
          <a:lstStyle/>
          <a:p>
            <a:r>
              <a:rPr lang="en-US" dirty="0"/>
              <a:t>These ruptures usually are associated with fractures of the anterior pubic arch, and they may occur from a direct laceration of the bladder by the bony fragments of the osseous pelvis</a:t>
            </a:r>
            <a:r>
              <a:rPr lang="en-US" dirty="0" smtClean="0"/>
              <a:t>.</a:t>
            </a:r>
            <a:endParaRPr lang="en-US" dirty="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anterolateral</a:t>
            </a:r>
            <a:r>
              <a:rPr lang="en-US" dirty="0" smtClean="0"/>
              <a:t> aspect of the bladder typically is perforated by bony </a:t>
            </a:r>
            <a:r>
              <a:rPr lang="en-US" dirty="0" err="1" smtClean="0"/>
              <a:t>spicules</a:t>
            </a:r>
            <a:r>
              <a:rPr lang="en-US" dirty="0" smtClean="0"/>
              <a:t>. </a:t>
            </a:r>
          </a:p>
          <a:p>
            <a:r>
              <a:rPr lang="en-US" dirty="0" smtClean="0"/>
              <a:t>Forceful disruption of the bony pelvis and/or the </a:t>
            </a:r>
            <a:r>
              <a:rPr lang="en-US" dirty="0" err="1" smtClean="0"/>
              <a:t>puboprostatic</a:t>
            </a:r>
            <a:r>
              <a:rPr lang="en-US" dirty="0" smtClean="0"/>
              <a:t> ligaments also tear the wall of the bladder. </a:t>
            </a:r>
          </a:p>
          <a:p>
            <a:r>
              <a:rPr lang="en-US" dirty="0" smtClean="0"/>
              <a:t>The degree of bladder injury is directly related to the severity of the fracture</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normAutofit/>
          </a:bodyPr>
          <a:lstStyle/>
          <a:p>
            <a:r>
              <a:rPr lang="en-US" dirty="0"/>
              <a:t>Some cases may occur by a mechanism similar to </a:t>
            </a:r>
            <a:r>
              <a:rPr lang="en-US" dirty="0" err="1"/>
              <a:t>intraperitoneal</a:t>
            </a:r>
            <a:r>
              <a:rPr lang="en-US" dirty="0"/>
              <a:t> bladder rupture, which is a combination of trauma and bladder </a:t>
            </a:r>
            <a:r>
              <a:rPr lang="en-US" dirty="0" err="1"/>
              <a:t>overdistention</a:t>
            </a:r>
            <a:r>
              <a:rPr lang="en-US" dirty="0"/>
              <a:t>. </a:t>
            </a:r>
            <a:endParaRPr lang="en-US"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normAutofit lnSpcReduction="10000"/>
          </a:bodyPr>
          <a:lstStyle/>
          <a:p>
            <a:r>
              <a:rPr lang="en-US" dirty="0" smtClean="0"/>
              <a:t>The classic </a:t>
            </a:r>
            <a:r>
              <a:rPr lang="en-US" dirty="0" err="1" smtClean="0"/>
              <a:t>cystographic</a:t>
            </a:r>
            <a:r>
              <a:rPr lang="en-US" dirty="0" smtClean="0"/>
              <a:t> finding is contrast </a:t>
            </a:r>
            <a:r>
              <a:rPr lang="en-US" dirty="0" err="1" smtClean="0"/>
              <a:t>extravasation</a:t>
            </a:r>
            <a:r>
              <a:rPr lang="en-US" dirty="0" smtClean="0"/>
              <a:t> around the base of the bladder confined to the </a:t>
            </a:r>
            <a:r>
              <a:rPr lang="en-US" dirty="0" err="1" smtClean="0"/>
              <a:t>perivesical</a:t>
            </a:r>
            <a:r>
              <a:rPr lang="en-US" dirty="0" smtClean="0"/>
              <a:t> space; flame-shaped areas of contrast </a:t>
            </a:r>
            <a:r>
              <a:rPr lang="en-US" dirty="0" err="1" smtClean="0"/>
              <a:t>extravasation</a:t>
            </a:r>
            <a:r>
              <a:rPr lang="en-US" dirty="0" smtClean="0"/>
              <a:t> are noted adjacent to the bladder. </a:t>
            </a:r>
          </a:p>
          <a:p>
            <a:r>
              <a:rPr lang="en-US" dirty="0" smtClean="0"/>
              <a:t>The bladder may assume a teardrop shape from compression by a pelvic hematoma. Starburst, flame-shape, and featherlike patterns also are described</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lstStyle/>
          <a:p>
            <a:r>
              <a:rPr lang="en-US" dirty="0"/>
              <a:t>With a more complex injury, the contrast material extends to the thigh, penis, perineum, or into the anterior abdominal wall. </a:t>
            </a:r>
            <a:endParaRPr lang="en-US" dirty="0" smtClean="0"/>
          </a:p>
          <a:p>
            <a:r>
              <a:rPr lang="en-US" dirty="0" err="1" smtClean="0"/>
              <a:t>Extravasation</a:t>
            </a:r>
            <a:r>
              <a:rPr lang="en-US" dirty="0" smtClean="0"/>
              <a:t> </a:t>
            </a:r>
            <a:r>
              <a:rPr lang="en-US" dirty="0"/>
              <a:t>will reach the scrotum when the superior fascia of the </a:t>
            </a:r>
            <a:r>
              <a:rPr lang="en-US" dirty="0" err="1"/>
              <a:t>urogenital</a:t>
            </a:r>
            <a:r>
              <a:rPr lang="en-US" dirty="0"/>
              <a:t> diaphragm or the </a:t>
            </a:r>
            <a:r>
              <a:rPr lang="en-US" dirty="0" err="1"/>
              <a:t>urogenital</a:t>
            </a:r>
            <a:r>
              <a:rPr lang="en-US" dirty="0"/>
              <a:t> diaphragm itself becomes disrupted.</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pPr lvl="0"/>
            <a:r>
              <a:rPr lang="en-US" dirty="0"/>
              <a:t>In trauma, the multidisciplinary approach has been shown to improve patient outcomes</a:t>
            </a:r>
          </a:p>
          <a:p>
            <a:pPr lvl="0"/>
            <a:r>
              <a:rPr lang="en-US" dirty="0"/>
              <a:t>Patients with major trauma managed initially in local hospitals are 1.5- to 5-times more likely to die than patients transported directly to trauma </a:t>
            </a:r>
            <a:r>
              <a:rPr lang="en-US" dirty="0" err="1" smtClean="0"/>
              <a:t>centres</a:t>
            </a:r>
            <a:endParaRPr lang="en-US" dirty="0" smtClean="0"/>
          </a:p>
          <a:p>
            <a:r>
              <a:rPr lang="en-US" dirty="0" err="1"/>
              <a:t>Rationalisation</a:t>
            </a:r>
            <a:r>
              <a:rPr lang="en-US" dirty="0"/>
              <a:t> of care to specialist trauma units reduces mortality by 25% and length of stay by 4 days</a:t>
            </a:r>
          </a:p>
          <a:p>
            <a:pPr lvl="0"/>
            <a:endParaRPr lang="en-US" dirty="0"/>
          </a:p>
        </p:txBody>
      </p:sp>
    </p:spTree>
    <p:extLst>
      <p:ext uri="{BB962C8B-B14F-4D97-AF65-F5344CB8AC3E}">
        <p14:creationId xmlns:p14="http://schemas.microsoft.com/office/powerpoint/2010/main" val="2309405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hlinkClick r:id="rId3"/>
              </a:rPr>
              <a:t>Extraperitoneal</a:t>
            </a:r>
            <a:r>
              <a:rPr lang="en-US" b="1" dirty="0" smtClean="0">
                <a:hlinkClick r:id="rId3"/>
              </a:rPr>
              <a:t> bladder ruptures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If the inferior fascia of the </a:t>
            </a:r>
            <a:r>
              <a:rPr lang="en-US" dirty="0" err="1"/>
              <a:t>urogenital</a:t>
            </a:r>
            <a:r>
              <a:rPr lang="en-US" dirty="0"/>
              <a:t> diaphragm is violated, the contrast material will reach the thigh and penis (within the confines of the </a:t>
            </a:r>
            <a:r>
              <a:rPr lang="en-US" dirty="0" err="1"/>
              <a:t>Colles</a:t>
            </a:r>
            <a:r>
              <a:rPr lang="en-US" dirty="0"/>
              <a:t> fascia). </a:t>
            </a:r>
            <a:endParaRPr lang="en-US" dirty="0" smtClean="0"/>
          </a:p>
          <a:p>
            <a:r>
              <a:rPr lang="en-US" dirty="0" smtClean="0"/>
              <a:t>Rarely</a:t>
            </a:r>
            <a:r>
              <a:rPr lang="en-US" dirty="0"/>
              <a:t>, contrast may </a:t>
            </a:r>
            <a:r>
              <a:rPr lang="en-US" dirty="0" err="1"/>
              <a:t>extravasate</a:t>
            </a:r>
            <a:r>
              <a:rPr lang="en-US" dirty="0"/>
              <a:t> into the thigh through the </a:t>
            </a:r>
            <a:r>
              <a:rPr lang="en-US" dirty="0" err="1"/>
              <a:t>obturator</a:t>
            </a:r>
            <a:r>
              <a:rPr lang="en-US" dirty="0"/>
              <a:t> foramen or into the anterior abdominal wall. </a:t>
            </a:r>
            <a:endParaRPr lang="en-US" dirty="0" smtClean="0"/>
          </a:p>
          <a:p>
            <a:r>
              <a:rPr lang="en-US" dirty="0" smtClean="0"/>
              <a:t>Sometimes</a:t>
            </a:r>
            <a:r>
              <a:rPr lang="en-US" dirty="0"/>
              <a:t>, the contrast may </a:t>
            </a:r>
            <a:r>
              <a:rPr lang="en-US" dirty="0" err="1"/>
              <a:t>extravasate</a:t>
            </a:r>
            <a:r>
              <a:rPr lang="en-US" dirty="0"/>
              <a:t> through the inguinal canal and into the scrotum or labia </a:t>
            </a:r>
            <a:r>
              <a:rPr lang="en-US" dirty="0" err="1"/>
              <a:t>majora</a:t>
            </a:r>
            <a:r>
              <a:rPr lang="en-US" dirty="0"/>
              <a:t>.</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hlinkClick r:id="rId3"/>
              </a:rPr>
              <a:t>Intraperitoneal</a:t>
            </a:r>
            <a:r>
              <a:rPr lang="en-US" b="1" dirty="0">
                <a:hlinkClick r:id="rId3"/>
              </a:rPr>
              <a:t> bladder rupture</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Classic </a:t>
            </a:r>
            <a:r>
              <a:rPr lang="en-US" dirty="0" err="1"/>
              <a:t>intraperitoneal</a:t>
            </a:r>
            <a:r>
              <a:rPr lang="en-US" dirty="0"/>
              <a:t> bladder ruptures are described as large horizontal tears in the dome of the bladder. </a:t>
            </a:r>
            <a:endParaRPr lang="en-US" dirty="0" smtClean="0"/>
          </a:p>
          <a:p>
            <a:r>
              <a:rPr lang="en-US" dirty="0" smtClean="0"/>
              <a:t>The </a:t>
            </a:r>
            <a:r>
              <a:rPr lang="en-US" dirty="0"/>
              <a:t>dome is the least supported area and the only portion of the adult bladder covered by peritoneum. </a:t>
            </a:r>
            <a:endParaRPr lang="en-US" dirty="0" smtClean="0"/>
          </a:p>
          <a:p>
            <a:r>
              <a:rPr lang="en-US" dirty="0" smtClean="0"/>
              <a:t>The </a:t>
            </a:r>
            <a:r>
              <a:rPr lang="en-US" dirty="0"/>
              <a:t>mechanism of injury is a sudden large increase in </a:t>
            </a:r>
            <a:r>
              <a:rPr lang="en-US" dirty="0" err="1"/>
              <a:t>intravesical</a:t>
            </a:r>
            <a:r>
              <a:rPr lang="en-US" dirty="0"/>
              <a:t> pressure in a full bladder. </a:t>
            </a:r>
            <a:endParaRPr lang="en-US" dirty="0" smtClean="0"/>
          </a:p>
          <a:p>
            <a:r>
              <a:rPr lang="en-US" dirty="0" smtClean="0"/>
              <a:t>When </a:t>
            </a:r>
            <a:r>
              <a:rPr lang="en-US" dirty="0"/>
              <a:t>full, the bladder's muscle fibers are widely separated and the entire bladder wall is relatively thin, offering relatively </a:t>
            </a:r>
            <a:r>
              <a:rPr lang="en-US" dirty="0" smtClean="0"/>
              <a:t>little </a:t>
            </a:r>
            <a:r>
              <a:rPr lang="en-US" dirty="0"/>
              <a:t>resistance to perforation from sudden large changes in </a:t>
            </a:r>
            <a:r>
              <a:rPr lang="en-US" dirty="0" err="1"/>
              <a:t>intravesical</a:t>
            </a:r>
            <a:r>
              <a:rPr lang="en-US" dirty="0"/>
              <a:t> pressure.</a:t>
            </a:r>
          </a:p>
          <a:p>
            <a:pPr>
              <a:buNone/>
            </a:pPr>
            <a:r>
              <a:rPr lang="en-US" dirty="0" smtClean="0"/>
              <a:t>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hlinkClick r:id="rId3"/>
              </a:rPr>
              <a:t>Intraperitoneal</a:t>
            </a:r>
            <a:r>
              <a:rPr lang="en-US" b="1" dirty="0" smtClean="0">
                <a:hlinkClick r:id="rId3"/>
              </a:rPr>
              <a:t> bladder rupture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err="1"/>
              <a:t>Intraperitoneal</a:t>
            </a:r>
            <a:r>
              <a:rPr lang="en-US" dirty="0"/>
              <a:t> bladder rupture occurs as the result of a direct blow to a distended urinary </a:t>
            </a:r>
            <a:r>
              <a:rPr lang="en-US" dirty="0" smtClean="0"/>
              <a:t>bladder.</a:t>
            </a:r>
            <a:endParaRPr lang="en-US" dirty="0"/>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hlinkClick r:id="rId3"/>
              </a:rPr>
              <a:t>Intraperitoneal</a:t>
            </a:r>
            <a:r>
              <a:rPr lang="en-US" b="1" dirty="0" smtClean="0">
                <a:hlinkClick r:id="rId3"/>
              </a:rPr>
              <a:t> bladder rupture</a:t>
            </a:r>
            <a:r>
              <a:rPr lang="en-US" dirty="0" smtClean="0"/>
              <a:t/>
            </a:r>
            <a:br>
              <a:rPr lang="en-US" dirty="0" smtClean="0"/>
            </a:br>
            <a:endParaRPr lang="en-US" b="1" dirty="0"/>
          </a:p>
        </p:txBody>
      </p:sp>
      <p:sp>
        <p:nvSpPr>
          <p:cNvPr id="3" name="Content Placeholder 2"/>
          <p:cNvSpPr>
            <a:spLocks noGrp="1"/>
          </p:cNvSpPr>
          <p:nvPr>
            <p:ph idx="1"/>
          </p:nvPr>
        </p:nvSpPr>
        <p:spPr/>
        <p:txBody>
          <a:bodyPr/>
          <a:lstStyle/>
          <a:p>
            <a:r>
              <a:rPr lang="en-US" dirty="0" smtClean="0"/>
              <a:t>Resulting increase in </a:t>
            </a:r>
            <a:r>
              <a:rPr lang="en-US" dirty="0" err="1" smtClean="0"/>
              <a:t>intravesical</a:t>
            </a:r>
            <a:r>
              <a:rPr lang="en-US" dirty="0" smtClean="0"/>
              <a:t> pressure causes a horizontal tear along the </a:t>
            </a:r>
            <a:r>
              <a:rPr lang="en-US" dirty="0" err="1" smtClean="0"/>
              <a:t>intraperitoneal</a:t>
            </a:r>
            <a:r>
              <a:rPr lang="en-US" dirty="0" smtClean="0"/>
              <a:t> portion of the bladder wall. </a:t>
            </a:r>
          </a:p>
          <a:p>
            <a:r>
              <a:rPr lang="en-US" dirty="0" smtClean="0"/>
              <a:t>This is the weakest part of the bladder, since its muscle fibers are most widely separated. </a:t>
            </a:r>
          </a:p>
          <a:p>
            <a:r>
              <a:rPr lang="en-US" dirty="0" smtClean="0"/>
              <a:t>This type of injury is common among patients diagnosed with alcoholism or those sustaining a seatbelt or steering wheel injury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hlinkClick r:id="rId3"/>
              </a:rPr>
              <a:t>Intraperitoneal</a:t>
            </a:r>
            <a:r>
              <a:rPr lang="en-US" b="1" dirty="0" smtClean="0">
                <a:hlinkClick r:id="rId3"/>
              </a:rPr>
              <a:t> bladder rupture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a:t>Since urine may continue to drain into the abdomen, </a:t>
            </a:r>
            <a:r>
              <a:rPr lang="en-US" dirty="0" err="1"/>
              <a:t>intraperitoneal</a:t>
            </a:r>
            <a:r>
              <a:rPr lang="en-US" dirty="0"/>
              <a:t> ruptures may go undiagnosed from days to weeks. </a:t>
            </a:r>
            <a:endParaRPr lang="en-US" dirty="0" smtClean="0"/>
          </a:p>
          <a:p>
            <a:r>
              <a:rPr lang="en-US" dirty="0" smtClean="0"/>
              <a:t>Electrolyte </a:t>
            </a:r>
            <a:r>
              <a:rPr lang="en-US" dirty="0"/>
              <a:t>abnormalities (</a:t>
            </a:r>
            <a:r>
              <a:rPr lang="en-US" dirty="0" err="1"/>
              <a:t>eg</a:t>
            </a:r>
            <a:r>
              <a:rPr lang="en-US" dirty="0"/>
              <a:t>, </a:t>
            </a:r>
            <a:r>
              <a:rPr lang="en-US" dirty="0" err="1"/>
              <a:t>hyperkalemia</a:t>
            </a:r>
            <a:r>
              <a:rPr lang="en-US" dirty="0"/>
              <a:t>, </a:t>
            </a:r>
            <a:r>
              <a:rPr lang="en-US" dirty="0" err="1"/>
              <a:t>hypernatremia</a:t>
            </a:r>
            <a:r>
              <a:rPr lang="en-US" dirty="0"/>
              <a:t>, uremia, acidosis) may occur as urine is reabsorbed from the peritoneal cavity. </a:t>
            </a:r>
            <a:endParaRPr lang="en-US" dirty="0" smtClean="0"/>
          </a:p>
          <a:p>
            <a:r>
              <a:rPr lang="en-US" dirty="0" smtClean="0"/>
              <a:t>Such </a:t>
            </a:r>
            <a:r>
              <a:rPr lang="en-US" dirty="0"/>
              <a:t>patients may appear </a:t>
            </a:r>
            <a:r>
              <a:rPr lang="en-US" dirty="0" err="1"/>
              <a:t>anuric</a:t>
            </a:r>
            <a:r>
              <a:rPr lang="en-US" dirty="0"/>
              <a:t>, and the diagnosis is established when urinary </a:t>
            </a:r>
            <a:r>
              <a:rPr lang="en-US" dirty="0" err="1"/>
              <a:t>ascites</a:t>
            </a:r>
            <a:r>
              <a:rPr lang="en-US" dirty="0"/>
              <a:t> are recovered during </a:t>
            </a:r>
            <a:r>
              <a:rPr lang="en-US" dirty="0" err="1"/>
              <a:t>paracentesis</a:t>
            </a:r>
            <a:r>
              <a:rPr lang="en-US" dirty="0"/>
              <a:t>.</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hlinkClick r:id="rId3"/>
              </a:rPr>
              <a:t>Intraperitoneal</a:t>
            </a:r>
            <a:r>
              <a:rPr lang="en-US" b="1" dirty="0" smtClean="0">
                <a:hlinkClick r:id="rId3"/>
              </a:rPr>
              <a:t> bladder rupture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err="1"/>
              <a:t>Intraperitoneal</a:t>
            </a:r>
            <a:r>
              <a:rPr lang="en-US" dirty="0"/>
              <a:t> ruptures demonstrate contrast </a:t>
            </a:r>
            <a:r>
              <a:rPr lang="en-US" dirty="0" err="1"/>
              <a:t>extravasation</a:t>
            </a:r>
            <a:r>
              <a:rPr lang="en-US" dirty="0"/>
              <a:t> into the peritoneal cavity, often outlining loops of bowel, filling </a:t>
            </a:r>
            <a:r>
              <a:rPr lang="en-US" dirty="0" err="1"/>
              <a:t>paracolic</a:t>
            </a:r>
            <a:r>
              <a:rPr lang="en-US" dirty="0"/>
              <a:t> gutters, and pooling under the diaphragm</a:t>
            </a:r>
            <a:r>
              <a:rPr lang="en-US" dirty="0" smtClean="0"/>
              <a:t>.</a:t>
            </a:r>
          </a:p>
          <a:p>
            <a:r>
              <a:rPr lang="en-US" dirty="0" smtClean="0"/>
              <a:t> </a:t>
            </a:r>
            <a:r>
              <a:rPr lang="en-US" dirty="0"/>
              <a:t>An </a:t>
            </a:r>
            <a:r>
              <a:rPr lang="en-US" dirty="0" err="1"/>
              <a:t>intraperitoneal</a:t>
            </a:r>
            <a:r>
              <a:rPr lang="en-US" dirty="0"/>
              <a:t> rupture is more common in children because of the relative intra-abdominal position of the bladder. </a:t>
            </a:r>
            <a:endParaRPr lang="en-US" dirty="0" smtClean="0"/>
          </a:p>
          <a:p>
            <a:r>
              <a:rPr lang="en-US" dirty="0" smtClean="0"/>
              <a:t>The </a:t>
            </a:r>
            <a:r>
              <a:rPr lang="en-US" dirty="0"/>
              <a:t>bladder descends into the pelvis usually by the age of 20 years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Combination of </a:t>
            </a:r>
            <a:r>
              <a:rPr lang="en-US" b="1" dirty="0" err="1"/>
              <a:t>intraperitoneal</a:t>
            </a:r>
            <a:r>
              <a:rPr lang="en-US" b="1" dirty="0"/>
              <a:t> and </a:t>
            </a:r>
            <a:r>
              <a:rPr lang="en-US" b="1" dirty="0" err="1"/>
              <a:t>extraperitoneal</a:t>
            </a:r>
            <a:r>
              <a:rPr lang="en-US" b="1" dirty="0"/>
              <a:t> ruptures</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err="1">
                <a:hlinkClick r:id="rId3"/>
              </a:rPr>
              <a:t>Cystogram</a:t>
            </a:r>
            <a:r>
              <a:rPr lang="en-US" dirty="0"/>
              <a:t> reveals contrast outlining the abdominal viscera and </a:t>
            </a:r>
            <a:r>
              <a:rPr lang="en-US" dirty="0" err="1"/>
              <a:t>perivesical</a:t>
            </a:r>
            <a:r>
              <a:rPr lang="en-US" dirty="0"/>
              <a:t> space</a:t>
            </a:r>
            <a:r>
              <a:rPr lang="en-US" dirty="0" smtClean="0"/>
              <a:t>.</a:t>
            </a:r>
          </a:p>
          <a:p>
            <a:r>
              <a:rPr lang="en-US" dirty="0" smtClean="0"/>
              <a:t> </a:t>
            </a:r>
            <a:r>
              <a:rPr lang="en-US" b="1" dirty="0"/>
              <a:t>External penetrating injuries deserve special mention</a:t>
            </a:r>
            <a:r>
              <a:rPr lang="en-US" b="1" dirty="0" smtClean="0"/>
              <a:t>.</a:t>
            </a:r>
          </a:p>
          <a:p>
            <a:r>
              <a:rPr lang="en-US" dirty="0" smtClean="0"/>
              <a:t> </a:t>
            </a:r>
            <a:r>
              <a:rPr lang="en-US" dirty="0"/>
              <a:t>A penetrating injury of the urinary bladder results from a high-velocity bullet traversing the bladder, knife wounds, or impalement by various sharp objects. </a:t>
            </a:r>
            <a:endParaRPr lang="en-US" dirty="0" smtClean="0"/>
          </a:p>
          <a:p>
            <a:r>
              <a:rPr lang="en-US" dirty="0" smtClean="0"/>
              <a:t>These </a:t>
            </a:r>
            <a:r>
              <a:rPr lang="en-US" dirty="0"/>
              <a:t>may result in </a:t>
            </a:r>
            <a:r>
              <a:rPr lang="en-US" dirty="0" err="1"/>
              <a:t>intraperitoneal</a:t>
            </a:r>
            <a:r>
              <a:rPr lang="en-US" dirty="0"/>
              <a:t>, </a:t>
            </a:r>
            <a:r>
              <a:rPr lang="en-US" dirty="0" err="1"/>
              <a:t>extraperitoneal</a:t>
            </a:r>
            <a:r>
              <a:rPr lang="en-US" dirty="0"/>
              <a:t>, or a combined bladder injury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Combination of </a:t>
            </a:r>
            <a:r>
              <a:rPr lang="en-US" b="1" dirty="0" err="1" smtClean="0"/>
              <a:t>intraperitoneal</a:t>
            </a:r>
            <a:r>
              <a:rPr lang="en-US" b="1" dirty="0" smtClean="0"/>
              <a:t> and </a:t>
            </a:r>
            <a:r>
              <a:rPr lang="en-US" b="1" dirty="0" err="1" smtClean="0"/>
              <a:t>extraperitoneal</a:t>
            </a:r>
            <a:r>
              <a:rPr lang="en-US" b="1" dirty="0" smtClean="0"/>
              <a:t> ruptures</a:t>
            </a:r>
            <a:endParaRPr lang="en-US" dirty="0"/>
          </a:p>
        </p:txBody>
      </p:sp>
      <p:sp>
        <p:nvSpPr>
          <p:cNvPr id="3" name="Content Placeholder 2"/>
          <p:cNvSpPr>
            <a:spLocks noGrp="1"/>
          </p:cNvSpPr>
          <p:nvPr>
            <p:ph idx="1"/>
          </p:nvPr>
        </p:nvSpPr>
        <p:spPr/>
        <p:txBody>
          <a:bodyPr>
            <a:normAutofit/>
          </a:bodyPr>
          <a:lstStyle/>
          <a:p>
            <a:r>
              <a:rPr lang="en-US" dirty="0"/>
              <a:t>The high incidence of associated injury to abdominal viscera and vascular structures mandates surgical exploration in virtually every case. </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Combination of </a:t>
            </a:r>
            <a:r>
              <a:rPr lang="en-US" b="1" dirty="0" err="1" smtClean="0"/>
              <a:t>intraperitoneal</a:t>
            </a:r>
            <a:r>
              <a:rPr lang="en-US" b="1" dirty="0" smtClean="0"/>
              <a:t> and </a:t>
            </a:r>
            <a:r>
              <a:rPr lang="en-US" b="1" dirty="0" err="1" smtClean="0"/>
              <a:t>extraperitoneal</a:t>
            </a:r>
            <a:r>
              <a:rPr lang="en-US" b="1" dirty="0" smtClean="0"/>
              <a:t> ruptures</a:t>
            </a:r>
            <a:endParaRPr lang="en-US" dirty="0"/>
          </a:p>
        </p:txBody>
      </p:sp>
      <p:sp>
        <p:nvSpPr>
          <p:cNvPr id="3" name="Content Placeholder 2"/>
          <p:cNvSpPr>
            <a:spLocks noGrp="1"/>
          </p:cNvSpPr>
          <p:nvPr>
            <p:ph idx="1"/>
          </p:nvPr>
        </p:nvSpPr>
        <p:spPr/>
        <p:txBody>
          <a:bodyPr>
            <a:normAutofit lnSpcReduction="10000"/>
          </a:bodyPr>
          <a:lstStyle/>
          <a:p>
            <a:r>
              <a:rPr lang="en-US" dirty="0" smtClean="0"/>
              <a:t>Often, the </a:t>
            </a:r>
            <a:r>
              <a:rPr lang="en-US" dirty="0" err="1" smtClean="0"/>
              <a:t>cystogram</a:t>
            </a:r>
            <a:r>
              <a:rPr lang="en-US" dirty="0" smtClean="0"/>
              <a:t> is bypassed, and the diagnosis is made during an exploratory </a:t>
            </a:r>
            <a:r>
              <a:rPr lang="en-US" dirty="0" err="1" smtClean="0"/>
              <a:t>laparotomy</a:t>
            </a:r>
            <a:r>
              <a:rPr lang="en-US" dirty="0" smtClean="0"/>
              <a:t>. </a:t>
            </a:r>
          </a:p>
          <a:p>
            <a:r>
              <a:rPr lang="en-US" dirty="0" err="1" smtClean="0"/>
              <a:t>Cystogram</a:t>
            </a:r>
            <a:r>
              <a:rPr lang="en-US" dirty="0" smtClean="0"/>
              <a:t> results may be falsely negative in patients with penetrating bladder injuries secondary to small-caliber bullet wounds.</a:t>
            </a:r>
          </a:p>
          <a:p>
            <a:r>
              <a:rPr lang="en-US" dirty="0" smtClean="0"/>
              <a:t> In such patients, these injuries may not be appreciated until exploratory surgery is performed.</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Presentation</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Clinical signs of bladder injury are relatively nonspecific; however, a triad of symptoms is often present (</a:t>
            </a:r>
            <a:r>
              <a:rPr lang="en-US" dirty="0" err="1"/>
              <a:t>eg</a:t>
            </a:r>
            <a:r>
              <a:rPr lang="en-US" dirty="0"/>
              <a:t>, gross </a:t>
            </a:r>
            <a:r>
              <a:rPr lang="en-US" dirty="0" err="1"/>
              <a:t>hematuria</a:t>
            </a:r>
            <a:r>
              <a:rPr lang="en-US" dirty="0"/>
              <a:t>, </a:t>
            </a:r>
            <a:r>
              <a:rPr lang="en-US" dirty="0" err="1"/>
              <a:t>suprapubic</a:t>
            </a:r>
            <a:r>
              <a:rPr lang="en-US" dirty="0"/>
              <a:t> pain or tenderness, difficulty or inability to void).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a:t>Penetrating renal trauma made up 40% of renal traumas and 94% of all renal traumas were managed </a:t>
            </a:r>
            <a:r>
              <a:rPr lang="en-US" dirty="0" smtClean="0"/>
              <a:t>non-operatively</a:t>
            </a:r>
          </a:p>
          <a:p>
            <a:pPr lvl="0"/>
            <a:r>
              <a:rPr lang="en-US" dirty="0"/>
              <a:t>Bladder and ureteric injuries were mostly iatrogenic in nature</a:t>
            </a:r>
          </a:p>
          <a:p>
            <a:pPr lvl="0"/>
            <a:r>
              <a:rPr lang="en-US" dirty="0"/>
              <a:t>Urethral trauma was due to pelvic fractures or direct crush </a:t>
            </a:r>
            <a:r>
              <a:rPr lang="en-US" dirty="0" smtClean="0"/>
              <a:t>injury.</a:t>
            </a:r>
          </a:p>
          <a:p>
            <a:pPr lvl="0"/>
            <a:r>
              <a:rPr lang="en-US" dirty="0" smtClean="0"/>
              <a:t>Testicular </a:t>
            </a:r>
            <a:r>
              <a:rPr lang="en-US" dirty="0"/>
              <a:t>injuries were mainly due to sporting activities.</a:t>
            </a:r>
          </a:p>
          <a:p>
            <a:endParaRPr lang="en-US" dirty="0"/>
          </a:p>
        </p:txBody>
      </p:sp>
    </p:spTree>
    <p:extLst>
      <p:ext uri="{BB962C8B-B14F-4D97-AF65-F5344CB8AC3E}">
        <p14:creationId xmlns:p14="http://schemas.microsoft.com/office/powerpoint/2010/main" val="545839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Presentation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a:t>Most </a:t>
            </a:r>
            <a:r>
              <a:rPr lang="en-US" dirty="0" smtClean="0"/>
              <a:t>complain </a:t>
            </a:r>
            <a:r>
              <a:rPr lang="en-US" dirty="0"/>
              <a:t>of </a:t>
            </a:r>
            <a:r>
              <a:rPr lang="en-US" dirty="0" err="1"/>
              <a:t>suprapubic</a:t>
            </a:r>
            <a:r>
              <a:rPr lang="en-US" dirty="0"/>
              <a:t> or abdominal pain, and many can still </a:t>
            </a:r>
            <a:r>
              <a:rPr lang="en-US" dirty="0" smtClean="0"/>
              <a:t>void</a:t>
            </a:r>
          </a:p>
          <a:p>
            <a:r>
              <a:rPr lang="en-US" dirty="0" smtClean="0"/>
              <a:t> </a:t>
            </a:r>
            <a:r>
              <a:rPr lang="en-US" dirty="0"/>
              <a:t>the ability to urinate does not exclude bladder injury or perforation. </a:t>
            </a:r>
            <a:endParaRPr lang="en-US" dirty="0" smtClean="0"/>
          </a:p>
          <a:p>
            <a:r>
              <a:rPr lang="en-US" dirty="0" err="1" smtClean="0"/>
              <a:t>Hematuria</a:t>
            </a:r>
            <a:r>
              <a:rPr lang="en-US" dirty="0" smtClean="0"/>
              <a:t> </a:t>
            </a:r>
            <a:r>
              <a:rPr lang="en-US" dirty="0"/>
              <a:t>invariably accompanies all bladder injuries. </a:t>
            </a:r>
            <a:endParaRPr lang="en-US" dirty="0" smtClean="0"/>
          </a:p>
          <a:p>
            <a:r>
              <a:rPr lang="en-US" b="1" dirty="0" smtClean="0"/>
              <a:t>Gross </a:t>
            </a:r>
            <a:r>
              <a:rPr lang="en-US" b="1" dirty="0" err="1"/>
              <a:t>hematuria</a:t>
            </a:r>
            <a:r>
              <a:rPr lang="en-US" b="1" dirty="0"/>
              <a:t> is the hallmark of a bladder rupture</a:t>
            </a:r>
            <a:r>
              <a:rPr lang="en-US" dirty="0"/>
              <a:t>. More than 98% of bladder ruptures are associated with gross </a:t>
            </a:r>
            <a:r>
              <a:rPr lang="en-US" dirty="0" err="1"/>
              <a:t>hematuria</a:t>
            </a:r>
            <a:r>
              <a:rPr lang="en-US" dirty="0"/>
              <a:t>, and 10% are associated with microscopic </a:t>
            </a:r>
            <a:r>
              <a:rPr lang="en-US" dirty="0" err="1"/>
              <a:t>hematuria</a:t>
            </a:r>
            <a:r>
              <a:rPr lang="en-US" dirty="0"/>
              <a:t>; conversely, </a:t>
            </a: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10% of patients with bladder ruptures have </a:t>
            </a:r>
            <a:r>
              <a:rPr lang="en-US" b="1" dirty="0"/>
              <a:t>normal</a:t>
            </a: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urinalyses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a:t>
            </a:r>
            <a:endParaRPr lang="en-US" dirty="0"/>
          </a:p>
        </p:txBody>
      </p:sp>
      <p:sp>
        <p:nvSpPr>
          <p:cNvPr id="3" name="Content Placeholder 2"/>
          <p:cNvSpPr>
            <a:spLocks noGrp="1"/>
          </p:cNvSpPr>
          <p:nvPr>
            <p:ph idx="1"/>
          </p:nvPr>
        </p:nvSpPr>
        <p:spPr/>
        <p:txBody>
          <a:bodyPr/>
          <a:lstStyle/>
          <a:p>
            <a:r>
              <a:rPr lang="en-US" dirty="0"/>
              <a:t>An abdominal examination may reveal distention, guarding, or rebound tenderness. </a:t>
            </a:r>
            <a:endParaRPr lang="en-US" dirty="0" smtClean="0"/>
          </a:p>
          <a:p>
            <a:r>
              <a:rPr lang="en-US" dirty="0" smtClean="0"/>
              <a:t>Absent </a:t>
            </a:r>
            <a:r>
              <a:rPr lang="en-US" dirty="0"/>
              <a:t>bowel sounds and signs of peritoneal irritation indicate a possible </a:t>
            </a:r>
            <a:r>
              <a:rPr lang="en-US" dirty="0" err="1"/>
              <a:t>intraperitoneal</a:t>
            </a:r>
            <a:r>
              <a:rPr lang="en-US" dirty="0"/>
              <a:t> bladder rupture.</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a:t>
            </a:r>
            <a:endParaRPr lang="en-US" dirty="0"/>
          </a:p>
        </p:txBody>
      </p:sp>
      <p:sp>
        <p:nvSpPr>
          <p:cNvPr id="3" name="Content Placeholder 2"/>
          <p:cNvSpPr>
            <a:spLocks noGrp="1"/>
          </p:cNvSpPr>
          <p:nvPr>
            <p:ph idx="1"/>
          </p:nvPr>
        </p:nvSpPr>
        <p:spPr/>
        <p:txBody>
          <a:bodyPr/>
          <a:lstStyle/>
          <a:p>
            <a:r>
              <a:rPr lang="en-US" dirty="0"/>
              <a:t>In the setting of a motor vehicle accident or a crush injury, bilateral palpation of the bony pelvis may reveal abnormal motion indicating an open-book fracture or a disruption of the pelvic girdle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If blood is present at the urethral </a:t>
            </a:r>
            <a:r>
              <a:rPr lang="en-US" dirty="0" err="1"/>
              <a:t>meatus</a:t>
            </a:r>
            <a:r>
              <a:rPr lang="en-US" dirty="0"/>
              <a:t>, suspect a urethral injury</a:t>
            </a:r>
            <a:r>
              <a:rPr lang="en-US" dirty="0" smtClean="0"/>
              <a:t>.</a:t>
            </a:r>
          </a:p>
          <a:p>
            <a:r>
              <a:rPr lang="en-US" dirty="0" smtClean="0"/>
              <a:t> </a:t>
            </a:r>
            <a:r>
              <a:rPr lang="en-US" dirty="0"/>
              <a:t>Perform a retrograde </a:t>
            </a:r>
            <a:r>
              <a:rPr lang="en-US" dirty="0" err="1"/>
              <a:t>urethrogram</a:t>
            </a:r>
            <a:r>
              <a:rPr lang="en-US" dirty="0"/>
              <a:t> to assess the integrity of the urethra before attempting to blindly pass a Foley </a:t>
            </a:r>
            <a:r>
              <a:rPr lang="en-US" dirty="0" smtClean="0"/>
              <a:t>catheter</a:t>
            </a:r>
          </a:p>
          <a:p>
            <a:r>
              <a:rPr lang="en-US" dirty="0"/>
              <a:t>Blood at the urethral </a:t>
            </a:r>
            <a:r>
              <a:rPr lang="en-US" dirty="0" err="1"/>
              <a:t>meatus</a:t>
            </a:r>
            <a:r>
              <a:rPr lang="en-US" dirty="0"/>
              <a:t> is an absolute indication for retrograde </a:t>
            </a:r>
            <a:r>
              <a:rPr lang="en-US" dirty="0" err="1"/>
              <a:t>urethrography</a:t>
            </a:r>
            <a:r>
              <a:rPr lang="en-US" dirty="0"/>
              <a:t>. </a:t>
            </a:r>
            <a:endParaRPr lang="en-US" dirty="0" smtClean="0"/>
          </a:p>
          <a:p>
            <a:r>
              <a:rPr lang="en-US" dirty="0" smtClean="0"/>
              <a:t>Approximately </a:t>
            </a:r>
            <a:r>
              <a:rPr lang="en-US" dirty="0"/>
              <a:t>10-20% of men with a posterior urethral injury have an associated bladder injury; therefore, do not place a urethral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p:txBody>
          <a:bodyPr/>
          <a:lstStyle/>
          <a:p>
            <a:r>
              <a:rPr lang="en-US" dirty="0"/>
              <a:t>D</a:t>
            </a:r>
            <a:r>
              <a:rPr lang="en-US" dirty="0" smtClean="0"/>
              <a:t>o </a:t>
            </a:r>
            <a:r>
              <a:rPr lang="en-US" dirty="0"/>
              <a:t>not place a urethral catheter in these patients. Passage of a urethral catheter may convert a partially disrupted urethra into a complete tear.</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p:txBody>
          <a:bodyPr/>
          <a:lstStyle/>
          <a:p>
            <a:r>
              <a:rPr lang="en-US" dirty="0"/>
              <a:t>Place a Foley catheter only after urethral injuries are excluded. </a:t>
            </a:r>
            <a:endParaRPr lang="en-US" dirty="0" smtClean="0"/>
          </a:p>
          <a:p>
            <a:r>
              <a:rPr lang="en-US" dirty="0" smtClean="0"/>
              <a:t>In </a:t>
            </a:r>
            <a:r>
              <a:rPr lang="en-US" dirty="0"/>
              <a:t>the setting of a posterior urethral injury, insert a </a:t>
            </a:r>
            <a:r>
              <a:rPr lang="en-US" dirty="0" err="1"/>
              <a:t>percutaneous</a:t>
            </a:r>
            <a:r>
              <a:rPr lang="en-US" dirty="0"/>
              <a:t> </a:t>
            </a:r>
            <a:r>
              <a:rPr lang="en-US" dirty="0" err="1"/>
              <a:t>suprapubic</a:t>
            </a:r>
            <a:r>
              <a:rPr lang="en-US" dirty="0"/>
              <a:t> catheter.</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scan</a:t>
            </a:r>
            <a:endParaRPr lang="en-US" dirty="0"/>
          </a:p>
        </p:txBody>
      </p:sp>
      <p:sp>
        <p:nvSpPr>
          <p:cNvPr id="3" name="Content Placeholder 2"/>
          <p:cNvSpPr>
            <a:spLocks noGrp="1"/>
          </p:cNvSpPr>
          <p:nvPr>
            <p:ph idx="1"/>
          </p:nvPr>
        </p:nvSpPr>
        <p:spPr/>
        <p:txBody>
          <a:bodyPr>
            <a:normAutofit/>
          </a:bodyPr>
          <a:lstStyle/>
          <a:p>
            <a:r>
              <a:rPr lang="en-US" dirty="0"/>
              <a:t>This is often the first test performed in patients with blunt abdominal trauma</a:t>
            </a:r>
            <a:r>
              <a:rPr lang="en-US" dirty="0" smtClean="0"/>
              <a:t>.</a:t>
            </a:r>
          </a:p>
          <a:p>
            <a:r>
              <a:rPr lang="en-US" dirty="0" smtClean="0"/>
              <a:t> </a:t>
            </a:r>
            <a:r>
              <a:rPr lang="en-US" dirty="0"/>
              <a:t>The CT scan of the pelvis provides information on the status of the pelvic organs and osseous pelvis and has replaced conventional </a:t>
            </a:r>
            <a:r>
              <a:rPr lang="en-US" dirty="0" err="1"/>
              <a:t>cystography</a:t>
            </a:r>
            <a:r>
              <a:rPr lang="en-US" dirty="0"/>
              <a:t> as the most sensitive test for bladder perforation.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scan</a:t>
            </a:r>
            <a:endParaRPr lang="en-US" dirty="0"/>
          </a:p>
        </p:txBody>
      </p:sp>
      <p:sp>
        <p:nvSpPr>
          <p:cNvPr id="3" name="Content Placeholder 2"/>
          <p:cNvSpPr>
            <a:spLocks noGrp="1"/>
          </p:cNvSpPr>
          <p:nvPr>
            <p:ph idx="1"/>
          </p:nvPr>
        </p:nvSpPr>
        <p:spPr/>
        <p:txBody>
          <a:bodyPr>
            <a:normAutofit lnSpcReduction="10000"/>
          </a:bodyPr>
          <a:lstStyle/>
          <a:p>
            <a:r>
              <a:rPr lang="en-US" dirty="0" smtClean="0"/>
              <a:t>Once the urethra has been cleared by a retrograde </a:t>
            </a:r>
            <a:r>
              <a:rPr lang="en-US" dirty="0" err="1" smtClean="0"/>
              <a:t>urethrogram</a:t>
            </a:r>
            <a:r>
              <a:rPr lang="en-US" dirty="0" smtClean="0"/>
              <a:t>, a urethral catheter can be placed. </a:t>
            </a:r>
          </a:p>
          <a:p>
            <a:r>
              <a:rPr lang="en-US" dirty="0" smtClean="0"/>
              <a:t>Dilute </a:t>
            </a:r>
            <a:r>
              <a:rPr lang="en-US" dirty="0" err="1" smtClean="0"/>
              <a:t>Cysto-Conray</a:t>
            </a:r>
            <a:r>
              <a:rPr lang="en-US" dirty="0" smtClean="0"/>
              <a:t> is then passed through the urethral catheter, and an abdominal/pelvic CT scan is performed.</a:t>
            </a:r>
          </a:p>
          <a:p>
            <a:r>
              <a:rPr lang="en-US" dirty="0" smtClean="0"/>
              <a:t> Subtle perforations are often revealed, and the </a:t>
            </a:r>
            <a:r>
              <a:rPr lang="en-US" dirty="0" err="1" smtClean="0"/>
              <a:t>intraperitoneal</a:t>
            </a:r>
            <a:r>
              <a:rPr lang="en-US" dirty="0" smtClean="0"/>
              <a:t> and </a:t>
            </a:r>
            <a:r>
              <a:rPr lang="en-US" dirty="0" err="1" smtClean="0"/>
              <a:t>extraperitoneal</a:t>
            </a:r>
            <a:r>
              <a:rPr lang="en-US" dirty="0" smtClean="0"/>
              <a:t> nature of these ruptures can be determined.</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000" dirty="0" smtClean="0"/>
              <a:t>Ct scan extra-peritoneal bladder rapture</a:t>
            </a:r>
            <a:endParaRPr lang="en-US" sz="2000" dirty="0"/>
          </a:p>
        </p:txBody>
      </p:sp>
      <p:pic>
        <p:nvPicPr>
          <p:cNvPr id="4" name="Content Placeholder 3" descr="ct scan etraperitoneal bladder rapture.jpg"/>
          <p:cNvPicPr>
            <a:picLocks noGrp="1" noChangeAspect="1"/>
          </p:cNvPicPr>
          <p:nvPr>
            <p:ph idx="1"/>
          </p:nvPr>
        </p:nvPicPr>
        <p:blipFill>
          <a:blip r:embed="rId3"/>
          <a:stretch>
            <a:fillRect/>
          </a:stretch>
        </p:blipFill>
        <p:spPr>
          <a:xfrm>
            <a:off x="0" y="457200"/>
            <a:ext cx="9144000" cy="6400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Cystogram</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The criterion standard for imaging a suspected bladder injury is a well-performed </a:t>
            </a:r>
            <a:r>
              <a:rPr lang="en-US" dirty="0" err="1"/>
              <a:t>cystogram</a:t>
            </a:r>
            <a:r>
              <a:rPr lang="en-US" dirty="0"/>
              <a:t>. </a:t>
            </a:r>
          </a:p>
          <a:p>
            <a:r>
              <a:rPr lang="en-US" dirty="0" smtClean="0"/>
              <a:t>Although </a:t>
            </a:r>
            <a:r>
              <a:rPr lang="en-US" dirty="0"/>
              <a:t>it is preferable to perform the examination under fluoroscopy, clinical circumstances often do not permit this</a:t>
            </a:r>
            <a:r>
              <a:rPr lang="en-US" dirty="0" smtClean="0"/>
              <a:t>.</a:t>
            </a:r>
          </a:p>
          <a:p>
            <a:r>
              <a:rPr lang="en-US" dirty="0" smtClean="0"/>
              <a:t> </a:t>
            </a:r>
            <a:r>
              <a:rPr lang="en-US" dirty="0"/>
              <a:t>A static </a:t>
            </a:r>
            <a:r>
              <a:rPr lang="en-US" dirty="0" err="1"/>
              <a:t>cystogram</a:t>
            </a:r>
            <a:r>
              <a:rPr lang="en-US" dirty="0"/>
              <a:t> is satisfactory, even when performed at the bedside with portable equipment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trauma</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Renal trauma is a disease of the young; the mean age in large retrospective series is 20–30 years </a:t>
            </a:r>
            <a:endParaRPr lang="en-US" dirty="0" smtClean="0"/>
          </a:p>
          <a:p>
            <a:r>
              <a:rPr lang="en-US" dirty="0" smtClean="0"/>
              <a:t> more males involved</a:t>
            </a:r>
          </a:p>
          <a:p>
            <a:r>
              <a:rPr lang="en-US" dirty="0" smtClean="0"/>
              <a:t>Although </a:t>
            </a:r>
            <a:r>
              <a:rPr lang="en-US" dirty="0"/>
              <a:t>this difference has been attributed to male involvement in high-risk activities (e.g. high-speed motor vehicle crashes, contact sports, violent crime), in one study the difference in prevalence of renal injury between genders existed even when controlling for mechanism, age and injury severity score</a:t>
            </a:r>
            <a:endParaRPr lang="en-US" b="1" dirty="0"/>
          </a:p>
          <a:p>
            <a:pPr lvl="0"/>
            <a:endParaRPr lang="en-US" b="1" dirty="0"/>
          </a:p>
        </p:txBody>
      </p:sp>
    </p:spTree>
    <p:extLst>
      <p:ext uri="{BB962C8B-B14F-4D97-AF65-F5344CB8AC3E}">
        <p14:creationId xmlns:p14="http://schemas.microsoft.com/office/powerpoint/2010/main" val="3418142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err="1" smtClean="0"/>
              <a:t>Cystogram</a:t>
            </a:r>
            <a:r>
              <a:rPr lang="en-US" sz="2000" dirty="0" smtClean="0"/>
              <a:t>  extra-peritoneal bladder rapture</a:t>
            </a:r>
            <a:endParaRPr lang="en-US" sz="2000" dirty="0"/>
          </a:p>
        </p:txBody>
      </p:sp>
      <p:pic>
        <p:nvPicPr>
          <p:cNvPr id="4" name="Content Placeholder 3" descr="cystogram extraperitoneal bldder rapture.jpg"/>
          <p:cNvPicPr>
            <a:picLocks noGrp="1" noChangeAspect="1"/>
          </p:cNvPicPr>
          <p:nvPr>
            <p:ph idx="1"/>
          </p:nvPr>
        </p:nvPicPr>
        <p:blipFill>
          <a:blip r:embed="rId3"/>
          <a:stretch>
            <a:fillRect/>
          </a:stretch>
        </p:blipFill>
        <p:spPr>
          <a:xfrm>
            <a:off x="0" y="685800"/>
            <a:ext cx="9144000" cy="61722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Cystogram</a:t>
            </a:r>
            <a:endParaRPr lang="en-US" dirty="0"/>
          </a:p>
        </p:txBody>
      </p:sp>
      <p:sp>
        <p:nvSpPr>
          <p:cNvPr id="3" name="Content Placeholder 2"/>
          <p:cNvSpPr>
            <a:spLocks noGrp="1"/>
          </p:cNvSpPr>
          <p:nvPr>
            <p:ph idx="1"/>
          </p:nvPr>
        </p:nvSpPr>
        <p:spPr/>
        <p:txBody>
          <a:bodyPr/>
          <a:lstStyle/>
          <a:p>
            <a:r>
              <a:rPr lang="en-US" dirty="0"/>
              <a:t>Most patients have multiple injuries and require abdominal or pelvic CT scans as part of their trauma evaluation. </a:t>
            </a:r>
            <a:endParaRPr lang="en-US" dirty="0" smtClean="0"/>
          </a:p>
          <a:p>
            <a:r>
              <a:rPr lang="en-US" dirty="0" smtClean="0"/>
              <a:t>This </a:t>
            </a:r>
            <a:r>
              <a:rPr lang="en-US" dirty="0"/>
              <a:t>does not preclude obtaining a separate contrast </a:t>
            </a:r>
            <a:r>
              <a:rPr lang="en-US" dirty="0" err="1"/>
              <a:t>cystogram</a:t>
            </a:r>
            <a:r>
              <a:rPr lang="en-US" dirty="0"/>
              <a:t> if the bladder findings of the CT scan are equivocal.</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cystogram</a:t>
            </a:r>
            <a:endParaRPr lang="en-US" dirty="0"/>
          </a:p>
        </p:txBody>
      </p:sp>
      <p:sp>
        <p:nvSpPr>
          <p:cNvPr id="3" name="Content Placeholder 2"/>
          <p:cNvSpPr>
            <a:spLocks noGrp="1"/>
          </p:cNvSpPr>
          <p:nvPr>
            <p:ph idx="1"/>
          </p:nvPr>
        </p:nvSpPr>
        <p:spPr/>
        <p:txBody>
          <a:bodyPr/>
          <a:lstStyle/>
          <a:p>
            <a:r>
              <a:rPr lang="en-US" dirty="0"/>
              <a:t>A properly performed </a:t>
            </a:r>
            <a:r>
              <a:rPr lang="en-US" dirty="0" err="1"/>
              <a:t>cystogram</a:t>
            </a:r>
            <a:r>
              <a:rPr lang="en-US" dirty="0"/>
              <a:t> consists of an initial kidney-</a:t>
            </a:r>
            <a:r>
              <a:rPr lang="en-US" dirty="0" err="1"/>
              <a:t>ureter</a:t>
            </a:r>
            <a:r>
              <a:rPr lang="en-US" dirty="0"/>
              <a:t>-bladder (KUB</a:t>
            </a:r>
            <a:r>
              <a:rPr lang="en-US" dirty="0" smtClean="0"/>
              <a:t>),</a:t>
            </a:r>
          </a:p>
          <a:p>
            <a:r>
              <a:rPr lang="en-US" dirty="0" smtClean="0"/>
              <a:t> </a:t>
            </a:r>
            <a:r>
              <a:rPr lang="en-US" dirty="0"/>
              <a:t>followed by </a:t>
            </a:r>
            <a:r>
              <a:rPr lang="en-US" dirty="0" err="1"/>
              <a:t>anteroposterior</a:t>
            </a:r>
            <a:r>
              <a:rPr lang="en-US" dirty="0"/>
              <a:t> (AP) </a:t>
            </a:r>
            <a:endParaRPr lang="en-US" dirty="0" smtClean="0"/>
          </a:p>
          <a:p>
            <a:r>
              <a:rPr lang="en-US" dirty="0" smtClean="0"/>
              <a:t>and </a:t>
            </a:r>
            <a:r>
              <a:rPr lang="en-US" dirty="0"/>
              <a:t>oblique views of the bladder filled with contrast</a:t>
            </a:r>
            <a:r>
              <a:rPr lang="en-US" dirty="0" smtClean="0"/>
              <a:t>,</a:t>
            </a:r>
          </a:p>
          <a:p>
            <a:r>
              <a:rPr lang="en-US" dirty="0" smtClean="0"/>
              <a:t> </a:t>
            </a:r>
            <a:r>
              <a:rPr lang="en-US" dirty="0"/>
              <a:t>plus another AP film obtained after </a:t>
            </a:r>
            <a:r>
              <a:rPr lang="en-US" dirty="0" smtClean="0"/>
              <a:t>drainage</a:t>
            </a:r>
            <a:endParaRPr lang="en-US" dirty="0"/>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2000" dirty="0" err="1" smtClean="0"/>
              <a:t>Cystogram</a:t>
            </a:r>
            <a:r>
              <a:rPr lang="en-US" sz="2000" dirty="0" smtClean="0"/>
              <a:t> intra-peritoneal rapture</a:t>
            </a:r>
            <a:endParaRPr lang="en-US" sz="2000" dirty="0"/>
          </a:p>
        </p:txBody>
      </p:sp>
      <p:pic>
        <p:nvPicPr>
          <p:cNvPr id="4" name="Content Placeholder 3" descr="cystogram intraperitoneal rapture.jpg"/>
          <p:cNvPicPr>
            <a:picLocks noGrp="1" noChangeAspect="1"/>
          </p:cNvPicPr>
          <p:nvPr>
            <p:ph idx="1"/>
          </p:nvPr>
        </p:nvPicPr>
        <p:blipFill>
          <a:blip r:embed="rId3"/>
          <a:stretch>
            <a:fillRect/>
          </a:stretch>
        </p:blipFill>
        <p:spPr>
          <a:xfrm>
            <a:off x="152400" y="533400"/>
            <a:ext cx="8991600" cy="63246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reatment</a:t>
            </a:r>
            <a:endParaRPr lang="en-US" dirty="0"/>
          </a:p>
        </p:txBody>
      </p:sp>
      <p:sp>
        <p:nvSpPr>
          <p:cNvPr id="3" name="Content Placeholder 2"/>
          <p:cNvSpPr>
            <a:spLocks noGrp="1"/>
          </p:cNvSpPr>
          <p:nvPr>
            <p:ph idx="1"/>
          </p:nvPr>
        </p:nvSpPr>
        <p:spPr/>
        <p:txBody>
          <a:bodyPr>
            <a:normAutofit/>
          </a:bodyPr>
          <a:lstStyle/>
          <a:p>
            <a:r>
              <a:rPr lang="en-US" dirty="0" smtClean="0"/>
              <a:t>Untreated </a:t>
            </a:r>
            <a:r>
              <a:rPr lang="en-US" dirty="0"/>
              <a:t>uniformly fatal</a:t>
            </a:r>
            <a:r>
              <a:rPr lang="en-US" dirty="0" smtClean="0"/>
              <a:t>,</a:t>
            </a:r>
          </a:p>
          <a:p>
            <a:r>
              <a:rPr lang="en-US" dirty="0" smtClean="0"/>
              <a:t>Timely </a:t>
            </a:r>
            <a:r>
              <a:rPr lang="en-US" dirty="0"/>
              <a:t>evaluation and proper management are critical for optimal outcomes. </a:t>
            </a:r>
            <a:endParaRPr lang="en-US" dirty="0" smtClean="0"/>
          </a:p>
          <a:p>
            <a:r>
              <a:rPr lang="en-US" dirty="0"/>
              <a:t>Gross </a:t>
            </a:r>
            <a:r>
              <a:rPr lang="en-US" dirty="0" err="1"/>
              <a:t>hematuria</a:t>
            </a:r>
            <a:r>
              <a:rPr lang="en-US" dirty="0"/>
              <a:t> is the hallmark of bladder injury. </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a:bodyPr>
          <a:lstStyle/>
          <a:p>
            <a:r>
              <a:rPr lang="en-US" dirty="0" smtClean="0"/>
              <a:t>have a high index of suspicion for urologic injury, especially bladder and urethral injuries.</a:t>
            </a:r>
          </a:p>
          <a:p>
            <a:r>
              <a:rPr lang="en-US" dirty="0"/>
              <a:t>Almost all </a:t>
            </a:r>
            <a:r>
              <a:rPr lang="en-US" dirty="0" err="1"/>
              <a:t>extraperitoneal</a:t>
            </a:r>
            <a:r>
              <a:rPr lang="en-US" dirty="0"/>
              <a:t> bladder ruptures are associated with pelvic fractures</a:t>
            </a:r>
            <a:r>
              <a:rPr lang="en-US" dirty="0" smtClean="0"/>
              <a:t>.</a:t>
            </a:r>
          </a:p>
          <a:p>
            <a:r>
              <a:rPr lang="en-US" dirty="0" smtClean="0"/>
              <a:t> </a:t>
            </a:r>
            <a:r>
              <a:rPr lang="en-US" dirty="0"/>
              <a:t>Most </a:t>
            </a:r>
            <a:r>
              <a:rPr lang="en-US" dirty="0" err="1"/>
              <a:t>extraperitoneal</a:t>
            </a:r>
            <a:r>
              <a:rPr lang="en-US" dirty="0"/>
              <a:t> ruptures can be treated conservatively with catheter drainage alone</a:t>
            </a:r>
            <a:r>
              <a:rPr lang="en-US" dirty="0" smtClean="0"/>
              <a:t>;.</a:t>
            </a:r>
            <a:endParaRPr lang="en-US" dirty="0"/>
          </a:p>
          <a:p>
            <a:endParaRPr lang="en-US" dirty="0" smtClean="0"/>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immediate exploration and repair in the operating room</a:t>
            </a:r>
            <a:endParaRPr lang="en-US" dirty="0"/>
          </a:p>
        </p:txBody>
      </p:sp>
      <p:sp>
        <p:nvSpPr>
          <p:cNvPr id="3" name="Content Placeholder 2"/>
          <p:cNvSpPr>
            <a:spLocks noGrp="1"/>
          </p:cNvSpPr>
          <p:nvPr>
            <p:ph idx="1"/>
          </p:nvPr>
        </p:nvSpPr>
        <p:spPr/>
        <p:txBody>
          <a:bodyPr/>
          <a:lstStyle/>
          <a:p>
            <a:r>
              <a:rPr lang="en-US" dirty="0" err="1"/>
              <a:t>I</a:t>
            </a:r>
            <a:r>
              <a:rPr lang="en-US" dirty="0" err="1" smtClean="0"/>
              <a:t>ntraperitoneal</a:t>
            </a:r>
            <a:r>
              <a:rPr lang="en-US" dirty="0" smtClean="0"/>
              <a:t>, </a:t>
            </a:r>
          </a:p>
          <a:p>
            <a:r>
              <a:rPr lang="en-US" dirty="0" smtClean="0"/>
              <a:t>combined </a:t>
            </a:r>
            <a:r>
              <a:rPr lang="en-US" dirty="0" err="1" smtClean="0"/>
              <a:t>intraperitoneal</a:t>
            </a:r>
            <a:r>
              <a:rPr lang="en-US" dirty="0" smtClean="0"/>
              <a:t> and </a:t>
            </a:r>
            <a:r>
              <a:rPr lang="en-US" dirty="0" err="1" smtClean="0"/>
              <a:t>extraperitoneal</a:t>
            </a:r>
            <a:r>
              <a:rPr lang="en-US" dirty="0" smtClean="0"/>
              <a:t> ruptures, and</a:t>
            </a:r>
          </a:p>
          <a:p>
            <a:r>
              <a:rPr lang="en-US" dirty="0" smtClean="0"/>
              <a:t> penetrating injuries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TRAUMA</a:t>
            </a:r>
            <a:endParaRPr lang="en-US" dirty="0"/>
          </a:p>
        </p:txBody>
      </p:sp>
      <p:sp>
        <p:nvSpPr>
          <p:cNvPr id="3" name="Content Placeholder 2"/>
          <p:cNvSpPr>
            <a:spLocks noGrp="1"/>
          </p:cNvSpPr>
          <p:nvPr>
            <p:ph idx="1"/>
          </p:nvPr>
        </p:nvSpPr>
        <p:spPr/>
        <p:txBody>
          <a:bodyPr/>
          <a:lstStyle/>
          <a:p>
            <a:r>
              <a:rPr lang="en-US" dirty="0" smtClean="0"/>
              <a:t>Renal </a:t>
            </a:r>
            <a:r>
              <a:rPr lang="en-US" dirty="0"/>
              <a:t>trauma accounts for approximately 3% of all trauma admissions and as many as 10% of patients who sustain abdominal </a:t>
            </a:r>
            <a:r>
              <a:rPr lang="en-US" dirty="0" smtClean="0"/>
              <a:t>trauma</a:t>
            </a:r>
          </a:p>
          <a:p>
            <a:r>
              <a:rPr lang="en-US" dirty="0" smtClean="0"/>
              <a:t>Non-operative </a:t>
            </a:r>
            <a:r>
              <a:rPr lang="en-US" dirty="0"/>
              <a:t>or expectant management has increased, even in the most seriously injured kidneys, replacing the past tendency toward aggressive </a:t>
            </a:r>
            <a:r>
              <a:rPr lang="en-US" dirty="0" err="1"/>
              <a:t>renorrhaphy</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trauma</a:t>
            </a:r>
            <a:endParaRPr lang="en-US" dirty="0"/>
          </a:p>
        </p:txBody>
      </p:sp>
      <p:sp>
        <p:nvSpPr>
          <p:cNvPr id="3" name="Content Placeholder 2"/>
          <p:cNvSpPr>
            <a:spLocks noGrp="1"/>
          </p:cNvSpPr>
          <p:nvPr>
            <p:ph idx="1"/>
          </p:nvPr>
        </p:nvSpPr>
        <p:spPr/>
        <p:txBody>
          <a:bodyPr/>
          <a:lstStyle/>
          <a:p>
            <a:r>
              <a:rPr lang="en-US" dirty="0"/>
              <a:t>Most renal trauma occurs as a result of blunt trauma.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a:t>
            </a:r>
            <a:endParaRPr lang="en-US" dirty="0"/>
          </a:p>
        </p:txBody>
      </p:sp>
      <p:sp>
        <p:nvSpPr>
          <p:cNvPr id="3" name="Content Placeholder 2"/>
          <p:cNvSpPr>
            <a:spLocks noGrp="1"/>
          </p:cNvSpPr>
          <p:nvPr>
            <p:ph idx="1"/>
          </p:nvPr>
        </p:nvSpPr>
        <p:spPr/>
        <p:txBody>
          <a:bodyPr/>
          <a:lstStyle/>
          <a:p>
            <a:pPr>
              <a:buNone/>
            </a:pPr>
            <a:r>
              <a:rPr lang="en-US" dirty="0" smtClean="0"/>
              <a:t>Renal injuries may be generally divided into 3 groups: </a:t>
            </a:r>
          </a:p>
          <a:p>
            <a:r>
              <a:rPr lang="en-US" dirty="0" smtClean="0"/>
              <a:t>renal laceration, </a:t>
            </a:r>
          </a:p>
          <a:p>
            <a:r>
              <a:rPr lang="en-US" dirty="0" smtClean="0"/>
              <a:t>renal contusion,</a:t>
            </a:r>
          </a:p>
          <a:p>
            <a:r>
              <a:rPr lang="en-US" dirty="0" smtClean="0"/>
              <a:t>renal vascular injury.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vast majority of renal injuries result from blunt mechanisms, although there is some geographical variation</a:t>
            </a:r>
            <a:r>
              <a:rPr lang="en-US" dirty="0" smtClean="0"/>
              <a:t>.</a:t>
            </a:r>
          </a:p>
          <a:p>
            <a:r>
              <a:rPr lang="en-US" dirty="0"/>
              <a:t>Motor vehicle crashes and falls account for most kidney trauma in the developed world </a:t>
            </a:r>
            <a:endParaRPr lang="en-US" dirty="0" smtClean="0"/>
          </a:p>
          <a:p>
            <a:r>
              <a:rPr lang="en-US" dirty="0"/>
              <a:t>The proper use of seat belts and other preventive measures could have a major impact on the incidence of renal trauma </a:t>
            </a:r>
            <a:endParaRPr lang="en-US" dirty="0" smtClean="0"/>
          </a:p>
          <a:p>
            <a:r>
              <a:rPr lang="en-US" dirty="0" err="1" smtClean="0"/>
              <a:t>Penetratinginjuries</a:t>
            </a:r>
            <a:r>
              <a:rPr lang="en-US" dirty="0" smtClean="0"/>
              <a:t> are </a:t>
            </a:r>
            <a:r>
              <a:rPr lang="en-US" dirty="0"/>
              <a:t>much more likely to cause severe renal injuries requiring operative intervention and </a:t>
            </a:r>
            <a:r>
              <a:rPr lang="en-US" dirty="0" smtClean="0"/>
              <a:t>nephrectomy</a:t>
            </a:r>
          </a:p>
          <a:p>
            <a:pPr lvl="0"/>
            <a:r>
              <a:rPr lang="en-US" dirty="0"/>
              <a:t>The reported proportion of renal injuries from penetrating mechanisms is 4.6–87%</a:t>
            </a:r>
            <a:endParaRPr lang="en-US" b="1" dirty="0"/>
          </a:p>
          <a:p>
            <a:endParaRPr lang="en-US" dirty="0"/>
          </a:p>
        </p:txBody>
      </p:sp>
    </p:spTree>
    <p:extLst>
      <p:ext uri="{BB962C8B-B14F-4D97-AF65-F5344CB8AC3E}">
        <p14:creationId xmlns:p14="http://schemas.microsoft.com/office/powerpoint/2010/main" val="407132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trauma</a:t>
            </a:r>
            <a:endParaRPr lang="en-US" dirty="0"/>
          </a:p>
        </p:txBody>
      </p:sp>
      <p:sp>
        <p:nvSpPr>
          <p:cNvPr id="3" name="Content Placeholder 2"/>
          <p:cNvSpPr>
            <a:spLocks noGrp="1"/>
          </p:cNvSpPr>
          <p:nvPr>
            <p:ph idx="1"/>
          </p:nvPr>
        </p:nvSpPr>
        <p:spPr/>
        <p:txBody>
          <a:bodyPr/>
          <a:lstStyle/>
          <a:p>
            <a:r>
              <a:rPr lang="en-US" dirty="0" smtClean="0"/>
              <a:t>All subsets of renal trauma require a high index of clinical awareness and prompt evaluation and management</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a:t>
            </a:r>
            <a:endParaRPr lang="en-US" dirty="0"/>
          </a:p>
        </p:txBody>
      </p:sp>
      <p:sp>
        <p:nvSpPr>
          <p:cNvPr id="3" name="Content Placeholder 2"/>
          <p:cNvSpPr>
            <a:spLocks noGrp="1"/>
          </p:cNvSpPr>
          <p:nvPr>
            <p:ph idx="1"/>
          </p:nvPr>
        </p:nvSpPr>
        <p:spPr/>
        <p:txBody>
          <a:bodyPr/>
          <a:lstStyle/>
          <a:p>
            <a:r>
              <a:rPr lang="en-US" dirty="0"/>
              <a:t>Renal trauma accounts for approximately 3% of all trauma admissions and as many as 10% of patients who sustain abdominal trauma.</a:t>
            </a:r>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Mechanisms of injury</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Penetrating (</a:t>
            </a:r>
            <a:r>
              <a:rPr lang="en-US" dirty="0" err="1"/>
              <a:t>eg</a:t>
            </a:r>
            <a:r>
              <a:rPr lang="en-US" dirty="0"/>
              <a:t>, gunshot wounds, stab wounds) </a:t>
            </a:r>
          </a:p>
          <a:p>
            <a:pPr lvl="0"/>
            <a:r>
              <a:rPr lang="en-US" dirty="0"/>
              <a:t>Blunt (</a:t>
            </a:r>
            <a:r>
              <a:rPr lang="en-US" dirty="0" err="1"/>
              <a:t>eg</a:t>
            </a:r>
            <a:r>
              <a:rPr lang="en-US" dirty="0"/>
              <a:t>, pedestrian struck, motor vehicle crash, sports, fall) </a:t>
            </a:r>
          </a:p>
          <a:p>
            <a:pPr lvl="0"/>
            <a:r>
              <a:rPr lang="en-US" dirty="0"/>
              <a:t>Iatrogenic (</a:t>
            </a:r>
            <a:r>
              <a:rPr lang="en-US" dirty="0" err="1"/>
              <a:t>eg</a:t>
            </a:r>
            <a:r>
              <a:rPr lang="en-US" dirty="0"/>
              <a:t>, </a:t>
            </a:r>
            <a:r>
              <a:rPr lang="en-US" dirty="0" err="1"/>
              <a:t>endourologic</a:t>
            </a:r>
            <a:r>
              <a:rPr lang="en-US" dirty="0"/>
              <a:t> procedures, extracorporeal shock-wave lithotripsy, renal biopsy, </a:t>
            </a:r>
            <a:r>
              <a:rPr lang="en-US" dirty="0" err="1"/>
              <a:t>percutaneous</a:t>
            </a:r>
            <a:r>
              <a:rPr lang="en-US" dirty="0"/>
              <a:t> renal procedures) </a:t>
            </a:r>
          </a:p>
          <a:p>
            <a:pPr lvl="0"/>
            <a:r>
              <a:rPr lang="en-US" dirty="0" err="1"/>
              <a:t>Intraoperative</a:t>
            </a:r>
            <a:r>
              <a:rPr lang="en-US" dirty="0"/>
              <a:t> (</a:t>
            </a:r>
            <a:r>
              <a:rPr lang="en-US" dirty="0" err="1"/>
              <a:t>eg</a:t>
            </a:r>
            <a:r>
              <a:rPr lang="en-US" dirty="0"/>
              <a:t>, diagnostic peritoneal </a:t>
            </a:r>
            <a:r>
              <a:rPr lang="en-US" dirty="0" err="1"/>
              <a:t>lavage</a:t>
            </a:r>
            <a:r>
              <a:rPr lang="en-US" dirty="0"/>
              <a:t>) </a:t>
            </a:r>
          </a:p>
          <a:p>
            <a:r>
              <a:rPr lang="en-US" dirty="0"/>
              <a:t>Other (</a:t>
            </a:r>
            <a:r>
              <a:rPr lang="en-US" dirty="0" err="1"/>
              <a:t>eg</a:t>
            </a:r>
            <a:r>
              <a:rPr lang="en-US" dirty="0"/>
              <a:t>, renal transplant rejection, childbirth [may cause spontaneous renal lacerations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p:txBody>
          <a:bodyPr>
            <a:normAutofit/>
          </a:bodyPr>
          <a:lstStyle/>
          <a:p>
            <a:r>
              <a:rPr lang="en-US" dirty="0"/>
              <a:t>C</a:t>
            </a:r>
            <a:r>
              <a:rPr lang="en-US" dirty="0" smtClean="0"/>
              <a:t>omplaints </a:t>
            </a:r>
            <a:r>
              <a:rPr lang="en-US" dirty="0"/>
              <a:t>of flank or abdominal pain. </a:t>
            </a:r>
            <a:endParaRPr lang="en-US" dirty="0" smtClean="0"/>
          </a:p>
          <a:p>
            <a:r>
              <a:rPr lang="en-US" dirty="0" smtClean="0"/>
              <a:t>Urinalysis</a:t>
            </a:r>
            <a:r>
              <a:rPr lang="en-US" dirty="0"/>
              <a:t>, both gross and, if necessary, microscopic, should be performed in patients who are thought to have renal trauma</a:t>
            </a:r>
            <a:r>
              <a:rPr lang="en-US" dirty="0" smtClean="0"/>
              <a:t>.</a:t>
            </a:r>
          </a:p>
          <a:p>
            <a:r>
              <a:rPr lang="en-US" dirty="0" smtClean="0"/>
              <a:t> </a:t>
            </a:r>
            <a:r>
              <a:rPr lang="en-US" dirty="0"/>
              <a:t>Based on these initial measures, radiographic or operative investigation may follow.</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a:t>
            </a:r>
            <a:endParaRPr lang="en-US" dirty="0"/>
          </a:p>
        </p:txBody>
      </p:sp>
      <p:sp>
        <p:nvSpPr>
          <p:cNvPr id="3" name="Content Placeholder 2"/>
          <p:cNvSpPr>
            <a:spLocks noGrp="1"/>
          </p:cNvSpPr>
          <p:nvPr>
            <p:ph idx="1"/>
          </p:nvPr>
        </p:nvSpPr>
        <p:spPr/>
        <p:txBody>
          <a:bodyPr>
            <a:normAutofit lnSpcReduction="10000"/>
          </a:bodyPr>
          <a:lstStyle/>
          <a:p>
            <a:r>
              <a:rPr lang="en-US" dirty="0"/>
              <a:t>Most blunt renal injuries are low-grade; </a:t>
            </a:r>
            <a:endParaRPr lang="en-US" dirty="0" smtClean="0"/>
          </a:p>
          <a:p>
            <a:r>
              <a:rPr lang="en-US" dirty="0" smtClean="0"/>
              <a:t>Treatment </a:t>
            </a:r>
            <a:r>
              <a:rPr lang="en-US" dirty="0"/>
              <a:t>with observation and bed rest alone. </a:t>
            </a:r>
            <a:endParaRPr lang="en-US" dirty="0" smtClean="0"/>
          </a:p>
          <a:p>
            <a:r>
              <a:rPr lang="en-US" dirty="0" smtClean="0"/>
              <a:t>Penetrating </a:t>
            </a:r>
            <a:r>
              <a:rPr lang="en-US" dirty="0"/>
              <a:t>trauma is more likely to be associated with more severe renal injury, </a:t>
            </a:r>
            <a:endParaRPr lang="en-US" dirty="0" smtClean="0"/>
          </a:p>
          <a:p>
            <a:r>
              <a:rPr lang="en-US" dirty="0" smtClean="0"/>
              <a:t>more </a:t>
            </a:r>
            <a:r>
              <a:rPr lang="en-US" dirty="0"/>
              <a:t>often associated with other abdominal injuries requiring </a:t>
            </a:r>
            <a:r>
              <a:rPr lang="en-US" dirty="0" err="1"/>
              <a:t>laparotomy</a:t>
            </a:r>
            <a:r>
              <a:rPr lang="en-US" dirty="0"/>
              <a:t>, thus providing the opportunity for </a:t>
            </a:r>
            <a:r>
              <a:rPr lang="en-US" dirty="0" err="1"/>
              <a:t>intraoperative</a:t>
            </a:r>
            <a:r>
              <a:rPr lang="en-US" dirty="0"/>
              <a:t> renal staging and/or repair.</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exploration</a:t>
            </a:r>
            <a:endParaRPr lang="en-US" dirty="0"/>
          </a:p>
        </p:txBody>
      </p:sp>
      <p:sp>
        <p:nvSpPr>
          <p:cNvPr id="3" name="Content Placeholder 2"/>
          <p:cNvSpPr>
            <a:spLocks noGrp="1"/>
          </p:cNvSpPr>
          <p:nvPr>
            <p:ph idx="1"/>
          </p:nvPr>
        </p:nvSpPr>
        <p:spPr/>
        <p:txBody>
          <a:bodyPr>
            <a:normAutofit/>
          </a:bodyPr>
          <a:lstStyle/>
          <a:p>
            <a:r>
              <a:rPr lang="en-US" dirty="0" smtClean="0"/>
              <a:t>Indications </a:t>
            </a:r>
            <a:r>
              <a:rPr lang="en-US" dirty="0"/>
              <a:t>for emergent exploration include </a:t>
            </a:r>
            <a:endParaRPr lang="en-US" dirty="0" smtClean="0"/>
          </a:p>
          <a:p>
            <a:r>
              <a:rPr lang="en-US" dirty="0" smtClean="0"/>
              <a:t>Those </a:t>
            </a:r>
            <a:r>
              <a:rPr lang="en-US" dirty="0"/>
              <a:t>with hemodynamic instability. </a:t>
            </a:r>
            <a:endParaRPr lang="en-US" dirty="0" smtClean="0"/>
          </a:p>
          <a:p>
            <a:r>
              <a:rPr lang="en-US" dirty="0" smtClean="0"/>
              <a:t>Expanding </a:t>
            </a:r>
            <a:r>
              <a:rPr lang="en-US" dirty="0"/>
              <a:t>hematomas or active hemorrhage </a:t>
            </a:r>
            <a:r>
              <a:rPr lang="en-US" dirty="0" smtClean="0"/>
              <a:t>suggesting </a:t>
            </a:r>
            <a:r>
              <a:rPr lang="en-US" dirty="0"/>
              <a:t>the possibility of high-grade renal injury. </a:t>
            </a:r>
            <a:endParaRPr lang="en-US" dirty="0" smtClean="0"/>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exploration</a:t>
            </a:r>
            <a:endParaRPr lang="en-US" dirty="0"/>
          </a:p>
        </p:txBody>
      </p:sp>
      <p:sp>
        <p:nvSpPr>
          <p:cNvPr id="3" name="Content Placeholder 2"/>
          <p:cNvSpPr>
            <a:spLocks noGrp="1"/>
          </p:cNvSpPr>
          <p:nvPr>
            <p:ph idx="1"/>
          </p:nvPr>
        </p:nvSpPr>
        <p:spPr/>
        <p:txBody>
          <a:bodyPr>
            <a:normAutofit fontScale="92500"/>
          </a:bodyPr>
          <a:lstStyle/>
          <a:p>
            <a:r>
              <a:rPr lang="en-US" dirty="0" smtClean="0"/>
              <a:t>Patients with penetrating trauma who are stable and do not require urgent </a:t>
            </a:r>
            <a:r>
              <a:rPr lang="en-US" dirty="0" err="1" smtClean="0"/>
              <a:t>laparotomy</a:t>
            </a:r>
            <a:r>
              <a:rPr lang="en-US" dirty="0" smtClean="0"/>
              <a:t> for other possible intra-abdominal injuries may be observed without immediate renal exploration.</a:t>
            </a:r>
          </a:p>
          <a:p>
            <a:r>
              <a:rPr lang="en-US" dirty="0"/>
              <a:t>Unrelenting gross </a:t>
            </a:r>
            <a:r>
              <a:rPr lang="en-US" dirty="0" err="1"/>
              <a:t>hematuria</a:t>
            </a:r>
            <a:r>
              <a:rPr lang="en-US" dirty="0"/>
              <a:t> may require urgent </a:t>
            </a:r>
            <a:r>
              <a:rPr lang="en-US" dirty="0" smtClean="0"/>
              <a:t>exploration</a:t>
            </a:r>
          </a:p>
          <a:p>
            <a:r>
              <a:rPr lang="en-US" dirty="0"/>
              <a:t>Urinalysis provides rapidly available information in patients who may have a renal laceration</a:t>
            </a:r>
            <a:endParaRPr lang="en-US" dirty="0" smtClean="0"/>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Imaging Studies</a:t>
            </a:r>
            <a:r>
              <a:rPr lang="en-US" dirty="0"/>
              <a:t/>
            </a:r>
            <a:br>
              <a:rPr lang="en-US" dirty="0"/>
            </a:br>
            <a:endParaRPr lang="en-US" dirty="0"/>
          </a:p>
        </p:txBody>
      </p:sp>
      <p:sp>
        <p:nvSpPr>
          <p:cNvPr id="3" name="Content Placeholder 2"/>
          <p:cNvSpPr>
            <a:spLocks noGrp="1"/>
          </p:cNvSpPr>
          <p:nvPr>
            <p:ph idx="1"/>
          </p:nvPr>
        </p:nvSpPr>
        <p:spPr/>
        <p:txBody>
          <a:bodyPr/>
          <a:lstStyle/>
          <a:p>
            <a:pPr lvl="0"/>
            <a:r>
              <a:rPr lang="en-US" dirty="0"/>
              <a:t>Intravenous </a:t>
            </a:r>
            <a:r>
              <a:rPr lang="en-US" dirty="0" err="1"/>
              <a:t>pyelogram</a:t>
            </a:r>
            <a:r>
              <a:rPr lang="en-US" dirty="0"/>
              <a:t> </a:t>
            </a:r>
          </a:p>
          <a:p>
            <a:pPr lvl="0"/>
            <a:r>
              <a:rPr lang="en-US" dirty="0"/>
              <a:t>Computed tomography </a:t>
            </a:r>
          </a:p>
          <a:p>
            <a:pPr lvl="0"/>
            <a:r>
              <a:rPr lang="en-US" dirty="0"/>
              <a:t>Angiography </a:t>
            </a:r>
          </a:p>
          <a:p>
            <a:pPr lvl="0"/>
            <a:r>
              <a:rPr lang="en-US" dirty="0" err="1"/>
              <a:t>Ultrasonography</a:t>
            </a:r>
            <a:r>
              <a:rPr lang="en-US" dirty="0"/>
              <a:t> </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Surgical Therapy</a:t>
            </a:r>
            <a:r>
              <a:rPr lang="en-US" sz="2400" dirty="0"/>
              <a:t/>
            </a:r>
            <a:br>
              <a:rPr lang="en-US" sz="2400" dirty="0"/>
            </a:br>
            <a:r>
              <a:rPr lang="en-US" sz="2400" b="1" dirty="0"/>
              <a:t>Operative treatment</a:t>
            </a:r>
            <a:r>
              <a:rPr lang="en-US" sz="2400" dirty="0"/>
              <a:t/>
            </a:r>
            <a:br>
              <a:rPr lang="en-US" sz="2400" dirty="0"/>
            </a:br>
            <a:endParaRPr lang="en-US" sz="2400" dirty="0"/>
          </a:p>
        </p:txBody>
      </p:sp>
      <p:sp>
        <p:nvSpPr>
          <p:cNvPr id="3" name="Content Placeholder 2"/>
          <p:cNvSpPr>
            <a:spLocks noGrp="1"/>
          </p:cNvSpPr>
          <p:nvPr>
            <p:ph idx="1"/>
          </p:nvPr>
        </p:nvSpPr>
        <p:spPr/>
        <p:txBody>
          <a:bodyPr>
            <a:normAutofit fontScale="92500" lnSpcReduction="10000"/>
          </a:bodyPr>
          <a:lstStyle/>
          <a:p>
            <a:pPr>
              <a:buNone/>
            </a:pPr>
            <a:r>
              <a:rPr lang="en-US" dirty="0"/>
              <a:t>The goals of operative therapy for renal laceration incorporate the 2 basic principles of </a:t>
            </a:r>
            <a:endParaRPr lang="en-US" dirty="0" smtClean="0"/>
          </a:p>
          <a:p>
            <a:r>
              <a:rPr lang="en-US" dirty="0" smtClean="0"/>
              <a:t>hemorrhage </a:t>
            </a:r>
            <a:r>
              <a:rPr lang="en-US" dirty="0"/>
              <a:t>control </a:t>
            </a:r>
            <a:endParaRPr lang="en-US" dirty="0" smtClean="0"/>
          </a:p>
          <a:p>
            <a:r>
              <a:rPr lang="en-US" dirty="0" smtClean="0"/>
              <a:t> </a:t>
            </a:r>
            <a:r>
              <a:rPr lang="en-US" dirty="0"/>
              <a:t>renal tissue preservation, which must be balanced for each individual </a:t>
            </a:r>
            <a:r>
              <a:rPr lang="en-US" dirty="0" smtClean="0"/>
              <a:t>patient. </a:t>
            </a:r>
          </a:p>
          <a:p>
            <a:r>
              <a:rPr lang="en-US" dirty="0"/>
              <a:t>One study documented that 80% of patients with renal laceration had other associated injuries. In that same study, 47% of the patients with renal laceration had an associated injury that required immediate </a:t>
            </a:r>
            <a:r>
              <a:rPr lang="en-US" dirty="0" err="1"/>
              <a:t>laparotomy</a:t>
            </a:r>
            <a:r>
              <a:rPr lang="en-US" dirty="0"/>
              <a:t>.</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Operative technique</a:t>
            </a:r>
            <a:endParaRPr lang="en-US" dirty="0"/>
          </a:p>
        </p:txBody>
      </p:sp>
      <p:sp>
        <p:nvSpPr>
          <p:cNvPr id="3" name="Content Placeholder 2"/>
          <p:cNvSpPr>
            <a:spLocks noGrp="1"/>
          </p:cNvSpPr>
          <p:nvPr>
            <p:ph idx="1"/>
          </p:nvPr>
        </p:nvSpPr>
        <p:spPr/>
        <p:txBody>
          <a:bodyPr/>
          <a:lstStyle/>
          <a:p>
            <a:r>
              <a:rPr lang="en-US" dirty="0"/>
              <a:t>Operative technique can play a significant role in renal salvage. </a:t>
            </a:r>
            <a:endParaRPr lang="en-US" dirty="0" smtClean="0"/>
          </a:p>
          <a:p>
            <a:r>
              <a:rPr lang="en-US" dirty="0" smtClean="0"/>
              <a:t>One </a:t>
            </a:r>
            <a:r>
              <a:rPr lang="en-US" dirty="0"/>
              <a:t>study documented a decrease in the </a:t>
            </a:r>
            <a:r>
              <a:rPr lang="en-US" dirty="0" err="1"/>
              <a:t>nephrectomy</a:t>
            </a:r>
            <a:r>
              <a:rPr lang="en-US" dirty="0"/>
              <a:t> rate from 56% to 18% when a systematic approach was used for central control of the renal vessels at their junction with the aorta and cava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a:t>
            </a:r>
            <a:endParaRPr lang="en-US" dirty="0"/>
          </a:p>
        </p:txBody>
      </p:sp>
      <p:sp>
        <p:nvSpPr>
          <p:cNvPr id="3" name="Content Placeholder 2"/>
          <p:cNvSpPr>
            <a:spLocks noGrp="1"/>
          </p:cNvSpPr>
          <p:nvPr>
            <p:ph idx="1"/>
          </p:nvPr>
        </p:nvSpPr>
        <p:spPr/>
        <p:txBody>
          <a:bodyPr/>
          <a:lstStyle/>
          <a:p>
            <a:pPr lvl="0"/>
            <a:r>
              <a:rPr lang="en-US" dirty="0"/>
              <a:t>Most renal injuries are minor</a:t>
            </a:r>
            <a:endParaRPr lang="en-US" b="1" dirty="0"/>
          </a:p>
          <a:p>
            <a:pPr lvl="0"/>
            <a:r>
              <a:rPr lang="en-US" dirty="0"/>
              <a:t>Significant renal injuries, including lacerations and vascular injuries, account for 27–68% of patients with a penetrating mechanism compared to 4–25% for </a:t>
            </a:r>
            <a:r>
              <a:rPr lang="en-US" dirty="0" smtClean="0"/>
              <a:t>blunt</a:t>
            </a:r>
          </a:p>
          <a:p>
            <a:pPr lvl="0"/>
            <a:r>
              <a:rPr lang="en-US" b="1" dirty="0" smtClean="0"/>
              <a:t>May occur with preexisting </a:t>
            </a:r>
            <a:r>
              <a:rPr lang="en-US" b="1" dirty="0" err="1" smtClean="0"/>
              <a:t>dseases</a:t>
            </a:r>
            <a:endParaRPr lang="en-US" b="1" dirty="0"/>
          </a:p>
          <a:p>
            <a:endParaRPr lang="en-US" dirty="0"/>
          </a:p>
        </p:txBody>
      </p:sp>
    </p:spTree>
    <p:extLst>
      <p:ext uri="{BB962C8B-B14F-4D97-AF65-F5344CB8AC3E}">
        <p14:creationId xmlns:p14="http://schemas.microsoft.com/office/powerpoint/2010/main" val="19518382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Operative technique</a:t>
            </a:r>
            <a:endParaRPr lang="en-US" dirty="0"/>
          </a:p>
        </p:txBody>
      </p:sp>
      <p:sp>
        <p:nvSpPr>
          <p:cNvPr id="3" name="Content Placeholder 2"/>
          <p:cNvSpPr>
            <a:spLocks noGrp="1"/>
          </p:cNvSpPr>
          <p:nvPr>
            <p:ph idx="1"/>
          </p:nvPr>
        </p:nvSpPr>
        <p:spPr/>
        <p:txBody>
          <a:bodyPr/>
          <a:lstStyle/>
          <a:p>
            <a:r>
              <a:rPr lang="en-US" dirty="0"/>
              <a:t>In this manner, vascular control is obtained outside of the </a:t>
            </a:r>
            <a:r>
              <a:rPr lang="en-US" dirty="0" err="1"/>
              <a:t>Gerota</a:t>
            </a:r>
            <a:r>
              <a:rPr lang="en-US" dirty="0"/>
              <a:t> fascia prior to entry into the zone of injury. </a:t>
            </a:r>
            <a:endParaRPr lang="en-US" dirty="0" smtClean="0"/>
          </a:p>
          <a:p>
            <a:r>
              <a:rPr lang="en-US" dirty="0" smtClean="0"/>
              <a:t>Without </a:t>
            </a:r>
            <a:r>
              <a:rPr lang="en-US" dirty="0"/>
              <a:t>both the arterial and venous systems isolated, the decompression of the renal hematoma that occurs during exploration tends to lead to a higher incidence of </a:t>
            </a:r>
            <a:r>
              <a:rPr lang="en-US" dirty="0" err="1"/>
              <a:t>nephrectomy</a:t>
            </a:r>
            <a:r>
              <a:rPr lang="en-US" dirty="0"/>
              <a:t>.</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Operative technique</a:t>
            </a:r>
            <a:endParaRPr lang="en-US" dirty="0"/>
          </a:p>
        </p:txBody>
      </p:sp>
      <p:sp>
        <p:nvSpPr>
          <p:cNvPr id="3" name="Content Placeholder 2"/>
          <p:cNvSpPr>
            <a:spLocks noGrp="1"/>
          </p:cNvSpPr>
          <p:nvPr>
            <p:ph idx="1"/>
          </p:nvPr>
        </p:nvSpPr>
        <p:spPr/>
        <p:txBody>
          <a:bodyPr/>
          <a:lstStyle/>
          <a:p>
            <a:pPr lvl="0"/>
            <a:r>
              <a:rPr lang="en-US" dirty="0" err="1"/>
              <a:t>Nephrectomy</a:t>
            </a:r>
            <a:r>
              <a:rPr lang="en-US" dirty="0"/>
              <a:t> - Shattered kidney, multiple concurrent injuries, and uncontrolled hemorrhage </a:t>
            </a:r>
          </a:p>
          <a:p>
            <a:pPr lvl="0"/>
            <a:r>
              <a:rPr lang="en-US" dirty="0"/>
              <a:t>Partial </a:t>
            </a:r>
            <a:r>
              <a:rPr lang="en-US" dirty="0" err="1"/>
              <a:t>nephrectomy</a:t>
            </a:r>
            <a:r>
              <a:rPr lang="en-US" dirty="0"/>
              <a:t> - Avulsed fragments, polar penetrating mechanism, and collecting system repair </a:t>
            </a:r>
          </a:p>
          <a:p>
            <a:pPr lvl="0"/>
            <a:r>
              <a:rPr lang="en-US" dirty="0"/>
              <a:t>Adjuncts - Absorbable mesh wrap, topical </a:t>
            </a:r>
            <a:r>
              <a:rPr lang="en-US" dirty="0" err="1"/>
              <a:t>thrombostatic</a:t>
            </a:r>
            <a:r>
              <a:rPr lang="en-US" dirty="0"/>
              <a:t> agents, and </a:t>
            </a:r>
            <a:r>
              <a:rPr lang="en-US" dirty="0" err="1"/>
              <a:t>omentum</a:t>
            </a:r>
            <a:endParaRPr lang="en-US" dirty="0"/>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Ureteral</a:t>
            </a:r>
            <a:r>
              <a:rPr lang="en-US" b="1" dirty="0"/>
              <a:t> Trauma</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err="1"/>
              <a:t>Ureteral</a:t>
            </a:r>
            <a:r>
              <a:rPr lang="en-US" dirty="0"/>
              <a:t> injuries due to external trauma are rare. </a:t>
            </a:r>
            <a:endParaRPr lang="en-US" dirty="0" smtClean="0"/>
          </a:p>
          <a:p>
            <a:r>
              <a:rPr lang="en-US" dirty="0" smtClean="0"/>
              <a:t>The </a:t>
            </a:r>
            <a:r>
              <a:rPr lang="en-US" dirty="0" err="1"/>
              <a:t>ureter</a:t>
            </a:r>
            <a:r>
              <a:rPr lang="en-US" dirty="0"/>
              <a:t> is well-protected in the </a:t>
            </a:r>
            <a:r>
              <a:rPr lang="en-US" dirty="0" err="1"/>
              <a:t>retroperitoneum</a:t>
            </a:r>
            <a:r>
              <a:rPr lang="en-US" dirty="0"/>
              <a:t> by the bony pelvis, </a:t>
            </a:r>
            <a:r>
              <a:rPr lang="en-US" dirty="0" err="1"/>
              <a:t>psoas</a:t>
            </a:r>
            <a:r>
              <a:rPr lang="en-US" dirty="0"/>
              <a:t> muscle, and vertebrae.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ureter</a:t>
            </a:r>
            <a:endParaRPr lang="en-US" dirty="0"/>
          </a:p>
        </p:txBody>
      </p:sp>
      <p:sp>
        <p:nvSpPr>
          <p:cNvPr id="3" name="Content Placeholder 2"/>
          <p:cNvSpPr>
            <a:spLocks noGrp="1"/>
          </p:cNvSpPr>
          <p:nvPr>
            <p:ph idx="1"/>
          </p:nvPr>
        </p:nvSpPr>
        <p:spPr/>
        <p:txBody>
          <a:bodyPr/>
          <a:lstStyle/>
          <a:p>
            <a:r>
              <a:rPr lang="en-US" dirty="0" smtClean="0"/>
              <a:t>As a result, any damage to the </a:t>
            </a:r>
            <a:r>
              <a:rPr lang="en-US" dirty="0" err="1" smtClean="0"/>
              <a:t>ureter</a:t>
            </a:r>
            <a:r>
              <a:rPr lang="en-US" dirty="0" smtClean="0"/>
              <a:t> must come from a significant traumatic event that almost always occurs with collateral injury to other abdominal structures.</a:t>
            </a:r>
          </a:p>
          <a:p>
            <a:r>
              <a:rPr lang="en-US" dirty="0" smtClean="0"/>
              <a:t> Much of the presentation and management of </a:t>
            </a:r>
            <a:r>
              <a:rPr lang="en-US" dirty="0" err="1" smtClean="0"/>
              <a:t>ureteral</a:t>
            </a:r>
            <a:r>
              <a:rPr lang="en-US" dirty="0" smtClean="0"/>
              <a:t> injuries are dictated by the severity and management of the associated injuries</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External Trauma</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The </a:t>
            </a:r>
            <a:r>
              <a:rPr lang="en-US" dirty="0" err="1"/>
              <a:t>ureter</a:t>
            </a:r>
            <a:r>
              <a:rPr lang="en-US" dirty="0"/>
              <a:t> is involved in less than 1% of all genitourinary injuries caused by external trauma</a:t>
            </a:r>
            <a:r>
              <a:rPr lang="en-US" dirty="0" smtClean="0"/>
              <a:t>. </a:t>
            </a:r>
          </a:p>
          <a:p>
            <a:r>
              <a:rPr lang="en-US" dirty="0" smtClean="0"/>
              <a:t>The </a:t>
            </a:r>
            <a:r>
              <a:rPr lang="en-US" dirty="0" err="1"/>
              <a:t>ureter</a:t>
            </a:r>
            <a:r>
              <a:rPr lang="en-US" dirty="0"/>
              <a:t> can be injured by penetrating (</a:t>
            </a:r>
            <a:r>
              <a:rPr lang="en-US" dirty="0" err="1"/>
              <a:t>ie</a:t>
            </a:r>
            <a:r>
              <a:rPr lang="en-US" dirty="0"/>
              <a:t>, gunshot wounds, stab wounds) or blunt trauma.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ureter</a:t>
            </a:r>
            <a:endParaRPr lang="en-US" dirty="0"/>
          </a:p>
        </p:txBody>
      </p:sp>
      <p:sp>
        <p:nvSpPr>
          <p:cNvPr id="3" name="Content Placeholder 2"/>
          <p:cNvSpPr>
            <a:spLocks noGrp="1"/>
          </p:cNvSpPr>
          <p:nvPr>
            <p:ph idx="1"/>
          </p:nvPr>
        </p:nvSpPr>
        <p:spPr/>
        <p:txBody>
          <a:bodyPr/>
          <a:lstStyle/>
          <a:p>
            <a:r>
              <a:rPr lang="en-US" dirty="0"/>
              <a:t>Blunt trauma may result in </a:t>
            </a:r>
            <a:r>
              <a:rPr lang="en-US" dirty="0" err="1"/>
              <a:t>ureteral</a:t>
            </a:r>
            <a:r>
              <a:rPr lang="en-US" dirty="0"/>
              <a:t> injury from several mechanisms. </a:t>
            </a:r>
            <a:endParaRPr lang="en-US" dirty="0" smtClean="0"/>
          </a:p>
          <a:p>
            <a:r>
              <a:rPr lang="en-US" dirty="0" smtClean="0"/>
              <a:t>These </a:t>
            </a:r>
            <a:r>
              <a:rPr lang="en-US" dirty="0"/>
              <a:t>mostly involve deceleration or acceleration mechanisms with sufficient force to disrupt the </a:t>
            </a:r>
            <a:r>
              <a:rPr lang="en-US" dirty="0" err="1"/>
              <a:t>ureter</a:t>
            </a:r>
            <a:r>
              <a:rPr lang="en-US" dirty="0"/>
              <a:t> from either the </a:t>
            </a:r>
            <a:r>
              <a:rPr lang="en-US" dirty="0" err="1"/>
              <a:t>ureteropelvic</a:t>
            </a:r>
            <a:r>
              <a:rPr lang="en-US" dirty="0"/>
              <a:t> or </a:t>
            </a:r>
            <a:r>
              <a:rPr lang="en-US" dirty="0" err="1"/>
              <a:t>ureterovesical</a:t>
            </a:r>
            <a:r>
              <a:rPr lang="en-US" dirty="0"/>
              <a:t> junctions</a:t>
            </a:r>
            <a:r>
              <a:rPr lang="en-US" dirty="0" smtClean="0"/>
              <a:t>.</a:t>
            </a:r>
          </a:p>
          <a:p>
            <a:r>
              <a:rPr lang="en-US" dirty="0" smtClean="0"/>
              <a:t>Repair accompanied by diversion usually by stent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Ureteral</a:t>
            </a:r>
            <a:r>
              <a:rPr lang="en-US" dirty="0" smtClean="0"/>
              <a:t> injury</a:t>
            </a:r>
            <a:endParaRPr lang="en-US" dirty="0"/>
          </a:p>
        </p:txBody>
      </p:sp>
      <p:sp>
        <p:nvSpPr>
          <p:cNvPr id="3" name="Content Placeholder 2"/>
          <p:cNvSpPr>
            <a:spLocks noGrp="1"/>
          </p:cNvSpPr>
          <p:nvPr>
            <p:ph idx="1"/>
          </p:nvPr>
        </p:nvSpPr>
        <p:spPr/>
        <p:txBody>
          <a:bodyPr>
            <a:normAutofit lnSpcReduction="10000"/>
          </a:bodyPr>
          <a:lstStyle/>
          <a:p>
            <a:r>
              <a:rPr lang="en-US" dirty="0" err="1" smtClean="0"/>
              <a:t>Ureteral</a:t>
            </a:r>
            <a:r>
              <a:rPr lang="en-US" dirty="0" smtClean="0"/>
              <a:t> involvement associated with external trauma may not be obvious. </a:t>
            </a:r>
          </a:p>
          <a:p>
            <a:r>
              <a:rPr lang="en-US" dirty="0" smtClean="0"/>
              <a:t>Patients with such injuries are usually critically ill and have multiple associated injuries. </a:t>
            </a:r>
          </a:p>
          <a:p>
            <a:r>
              <a:rPr lang="en-US" dirty="0" smtClean="0"/>
              <a:t>The diagnosis of a </a:t>
            </a:r>
            <a:r>
              <a:rPr lang="en-US" dirty="0" err="1" smtClean="0"/>
              <a:t>ureteral</a:t>
            </a:r>
            <a:r>
              <a:rPr lang="en-US" dirty="0" smtClean="0"/>
              <a:t> injury may be delayed as other critical injuries are addressed. </a:t>
            </a:r>
          </a:p>
          <a:p>
            <a:r>
              <a:rPr lang="en-US" dirty="0" smtClean="0"/>
              <a:t> High index of suspicion for </a:t>
            </a:r>
            <a:r>
              <a:rPr lang="en-US" dirty="0" err="1" smtClean="0"/>
              <a:t>ureteral</a:t>
            </a:r>
            <a:r>
              <a:rPr lang="en-US" dirty="0" smtClean="0"/>
              <a:t> involvement must be maintained.</a:t>
            </a:r>
          </a:p>
          <a:p>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Imaging studies to evaluate for potential </a:t>
            </a:r>
            <a:r>
              <a:rPr lang="en-US" dirty="0" err="1" smtClean="0"/>
              <a:t>ureteral</a:t>
            </a:r>
            <a:r>
              <a:rPr lang="en-US" dirty="0" smtClean="0"/>
              <a:t> injuries should be performed in patients who are </a:t>
            </a:r>
            <a:r>
              <a:rPr lang="en-US" dirty="0" err="1" smtClean="0"/>
              <a:t>hypotensive</a:t>
            </a:r>
            <a:r>
              <a:rPr lang="en-US" dirty="0" smtClean="0"/>
              <a:t> on presentation </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 In stable patients with penetrating injuries and in those with blunt trauma due to rapid deceleration, radiographic studies provide information on the </a:t>
            </a:r>
            <a:r>
              <a:rPr lang="en-US" dirty="0" err="1" smtClean="0"/>
              <a:t>ureter</a:t>
            </a:r>
            <a:r>
              <a:rPr lang="en-US" dirty="0" smtClean="0"/>
              <a:t> and on associated injuries to other organs. </a:t>
            </a:r>
          </a:p>
          <a:p>
            <a:r>
              <a:rPr lang="en-US" dirty="0" smtClean="0"/>
              <a:t>CT scan</a:t>
            </a:r>
          </a:p>
          <a:p>
            <a:r>
              <a:rPr lang="en-US" dirty="0" smtClean="0"/>
              <a:t>IVU</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Missed injuries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Indicated by signs such as fever, </a:t>
            </a:r>
            <a:r>
              <a:rPr lang="en-US" dirty="0" err="1" smtClean="0"/>
              <a:t>leukocytosis</a:t>
            </a:r>
            <a:r>
              <a:rPr lang="en-US" dirty="0" smtClean="0"/>
              <a:t>, local peritoneal irritation, and leakage of urine from the wound.</a:t>
            </a:r>
          </a:p>
          <a:p>
            <a:r>
              <a:rPr lang="en-US" dirty="0" smtClean="0"/>
              <a:t> These should be evaluated with CT scanning, but Retrograde </a:t>
            </a:r>
            <a:r>
              <a:rPr lang="en-US" dirty="0" err="1" smtClean="0"/>
              <a:t>Pyelogram</a:t>
            </a:r>
            <a:r>
              <a:rPr lang="en-US" dirty="0" smtClean="0"/>
              <a:t> may ultimately be necessary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Preexisting lesions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a:t>With decreasing frequency, the following types of renal lesions were found: </a:t>
            </a:r>
            <a:r>
              <a:rPr lang="en-US" dirty="0" err="1"/>
              <a:t>hydronephrosis</a:t>
            </a:r>
            <a:r>
              <a:rPr lang="en-US" dirty="0"/>
              <a:t> (PUJ, stone, reflux), cysts, </a:t>
            </a:r>
            <a:r>
              <a:rPr lang="en-US" dirty="0" err="1"/>
              <a:t>tumours</a:t>
            </a:r>
            <a:r>
              <a:rPr lang="en-US" dirty="0"/>
              <a:t> and abnormal kidney position. </a:t>
            </a:r>
            <a:endParaRPr lang="en-US" dirty="0" smtClean="0"/>
          </a:p>
          <a:p>
            <a:r>
              <a:rPr lang="en-US" b="1" dirty="0" smtClean="0"/>
              <a:t>In </a:t>
            </a:r>
            <a:r>
              <a:rPr lang="en-US" b="1" dirty="0"/>
              <a:t>all cases patients were unaware of the underlying disorder at the time of the accident. </a:t>
            </a:r>
            <a:endParaRPr lang="en-US" b="1" dirty="0" smtClean="0"/>
          </a:p>
          <a:p>
            <a:r>
              <a:rPr lang="en-US" dirty="0" smtClean="0"/>
              <a:t>The </a:t>
            </a:r>
            <a:r>
              <a:rPr lang="en-US" dirty="0"/>
              <a:t>cause of the predisposition has been attributed to reduced tissue strength in </a:t>
            </a:r>
            <a:r>
              <a:rPr lang="en-US" dirty="0" err="1"/>
              <a:t>hydronephrotic</a:t>
            </a:r>
            <a:r>
              <a:rPr lang="en-US" dirty="0"/>
              <a:t> kidneys, altered tissue deformation of renal cortex in the presence of a fluid-filled lesion (cyst, </a:t>
            </a:r>
            <a:r>
              <a:rPr lang="en-US" dirty="0" err="1"/>
              <a:t>hydronephrosis</a:t>
            </a:r>
            <a:r>
              <a:rPr lang="en-US" dirty="0"/>
              <a:t>), </a:t>
            </a:r>
            <a:endParaRPr lang="en-US" dirty="0" smtClean="0"/>
          </a:p>
          <a:p>
            <a:r>
              <a:rPr lang="en-US" dirty="0"/>
              <a:t>T</a:t>
            </a:r>
            <a:r>
              <a:rPr lang="en-US" dirty="0" smtClean="0"/>
              <a:t>he </a:t>
            </a:r>
            <a:r>
              <a:rPr lang="en-US" dirty="0"/>
              <a:t>relatively larger body proportion of </a:t>
            </a:r>
            <a:r>
              <a:rPr lang="en-US" dirty="0" err="1"/>
              <a:t>paediatric</a:t>
            </a:r>
            <a:r>
              <a:rPr lang="en-US" dirty="0"/>
              <a:t> kidneys, and their lesser protection from the more pliable thoracic cage, weaker abdominal musculature and less </a:t>
            </a:r>
            <a:r>
              <a:rPr lang="en-US" dirty="0" err="1"/>
              <a:t>perirenal</a:t>
            </a:r>
            <a:r>
              <a:rPr lang="en-US" dirty="0"/>
              <a:t> fat </a:t>
            </a:r>
          </a:p>
        </p:txBody>
      </p:sp>
    </p:spTree>
    <p:extLst>
      <p:ext uri="{BB962C8B-B14F-4D97-AF65-F5344CB8AC3E}">
        <p14:creationId xmlns:p14="http://schemas.microsoft.com/office/powerpoint/2010/main" val="29250561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Management of </a:t>
            </a:r>
            <a:r>
              <a:rPr lang="en-US" dirty="0" err="1" smtClean="0"/>
              <a:t>ureteral</a:t>
            </a:r>
            <a:r>
              <a:rPr lang="en-US" dirty="0" smtClean="0"/>
              <a:t> injuries is dictated by </a:t>
            </a:r>
          </a:p>
          <a:p>
            <a:r>
              <a:rPr lang="en-US" dirty="0" smtClean="0"/>
              <a:t>the location,</a:t>
            </a:r>
          </a:p>
          <a:p>
            <a:r>
              <a:rPr lang="en-US" dirty="0" smtClean="0"/>
              <a:t> type, </a:t>
            </a:r>
          </a:p>
          <a:p>
            <a:r>
              <a:rPr lang="en-US" dirty="0" smtClean="0"/>
              <a:t>extent, </a:t>
            </a:r>
          </a:p>
          <a:p>
            <a:r>
              <a:rPr lang="en-US" dirty="0" smtClean="0"/>
              <a:t>timing of presentation, </a:t>
            </a:r>
          </a:p>
          <a:p>
            <a:r>
              <a:rPr lang="en-US" dirty="0" smtClean="0"/>
              <a:t>medical history, overall status of the patient, including associated injuries, and prognosis.</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a:t>
            </a:r>
            <a:endParaRPr lang="en-US" dirty="0"/>
          </a:p>
        </p:txBody>
      </p:sp>
      <p:sp>
        <p:nvSpPr>
          <p:cNvPr id="3" name="Content Placeholder 2"/>
          <p:cNvSpPr>
            <a:spLocks noGrp="1"/>
          </p:cNvSpPr>
          <p:nvPr>
            <p:ph idx="1"/>
          </p:nvPr>
        </p:nvSpPr>
        <p:spPr/>
        <p:txBody>
          <a:bodyPr>
            <a:normAutofit/>
          </a:bodyPr>
          <a:lstStyle/>
          <a:p>
            <a:r>
              <a:rPr lang="en-US" dirty="0"/>
              <a:t>Trauma to the male urethra must be efficiently diagnosed and effectively treated to prevent serious long-term </a:t>
            </a:r>
            <a:r>
              <a:rPr lang="en-US" dirty="0" err="1"/>
              <a:t>sequelae</a:t>
            </a:r>
            <a:r>
              <a:rPr lang="en-US" dirty="0"/>
              <a:t>. </a:t>
            </a:r>
            <a:endParaRPr lang="en-US" dirty="0" smtClean="0"/>
          </a:p>
          <a:p>
            <a:r>
              <a:rPr lang="en-US" dirty="0" smtClean="0"/>
              <a:t>Patients </a:t>
            </a:r>
            <a:r>
              <a:rPr lang="en-US" dirty="0"/>
              <a:t>with urethral stricture disease from poorly managed traumatic events are likely to have significant voiding problems and recurring need for further interventions.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a:t>
            </a:r>
            <a:endParaRPr lang="en-US" dirty="0"/>
          </a:p>
        </p:txBody>
      </p:sp>
      <p:sp>
        <p:nvSpPr>
          <p:cNvPr id="3" name="Content Placeholder 2"/>
          <p:cNvSpPr>
            <a:spLocks noGrp="1"/>
          </p:cNvSpPr>
          <p:nvPr>
            <p:ph idx="1"/>
          </p:nvPr>
        </p:nvSpPr>
        <p:spPr/>
        <p:txBody>
          <a:bodyPr/>
          <a:lstStyle/>
          <a:p>
            <a:r>
              <a:rPr lang="en-US" dirty="0" smtClean="0"/>
              <a:t>Many of these men have significant orthopedic and neurologic injuries as well. </a:t>
            </a:r>
          </a:p>
          <a:p>
            <a:r>
              <a:rPr lang="en-US" dirty="0" smtClean="0"/>
              <a:t>Rehabilitation requires reconstruction of the urinary tract in a manner that does not interfere with the healing process</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Urethral injuries</a:t>
            </a:r>
            <a:endParaRPr lang="en-US" dirty="0"/>
          </a:p>
        </p:txBody>
      </p:sp>
      <p:sp>
        <p:nvSpPr>
          <p:cNvPr id="3" name="Content Placeholder 2"/>
          <p:cNvSpPr>
            <a:spLocks noGrp="1"/>
          </p:cNvSpPr>
          <p:nvPr>
            <p:ph idx="1"/>
          </p:nvPr>
        </p:nvSpPr>
        <p:spPr/>
        <p:txBody>
          <a:bodyPr>
            <a:normAutofit/>
          </a:bodyPr>
          <a:lstStyle/>
          <a:p>
            <a:r>
              <a:rPr lang="en-US" dirty="0"/>
              <a:t>Most urethral injuries are associated with well-defined events, including major blunt trauma such as caused by motor vehicle accidents or falls.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a:t>
            </a:r>
            <a:endParaRPr lang="en-US" dirty="0"/>
          </a:p>
        </p:txBody>
      </p:sp>
      <p:sp>
        <p:nvSpPr>
          <p:cNvPr id="3" name="Content Placeholder 2"/>
          <p:cNvSpPr>
            <a:spLocks noGrp="1"/>
          </p:cNvSpPr>
          <p:nvPr>
            <p:ph idx="1"/>
          </p:nvPr>
        </p:nvSpPr>
        <p:spPr/>
        <p:txBody>
          <a:bodyPr/>
          <a:lstStyle/>
          <a:p>
            <a:r>
              <a:rPr lang="en-US" dirty="0" smtClean="0"/>
              <a:t>Penetrating injuries in the area of the urethra may also cause urethral trauma. </a:t>
            </a:r>
          </a:p>
          <a:p>
            <a:r>
              <a:rPr lang="en-US" dirty="0" smtClean="0"/>
              <a:t>Straddle injuries may cause both short- and long-term problems.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injuries</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None/>
            </a:pPr>
            <a:r>
              <a:rPr lang="en-US" dirty="0"/>
              <a:t>Urethral injuries can be classified into 2 broad categories based on the anatomical site of the trauma</a:t>
            </a:r>
            <a:r>
              <a:rPr lang="en-US" dirty="0" smtClean="0"/>
              <a:t>.</a:t>
            </a:r>
          </a:p>
          <a:p>
            <a:pPr marL="514350" indent="-514350">
              <a:buFont typeface="+mj-lt"/>
              <a:buAutoNum type="arabicPeriod"/>
            </a:pPr>
            <a:r>
              <a:rPr lang="en-US" dirty="0" smtClean="0"/>
              <a:t> </a:t>
            </a:r>
            <a:r>
              <a:rPr lang="en-US" dirty="0"/>
              <a:t>Posterior urethral injuries are located in the membranous and prostatic urethra. </a:t>
            </a:r>
            <a:endParaRPr lang="en-US" dirty="0" smtClean="0"/>
          </a:p>
          <a:p>
            <a:pPr marL="514350" indent="-514350"/>
            <a:r>
              <a:rPr lang="en-US" dirty="0" smtClean="0"/>
              <a:t>These </a:t>
            </a:r>
            <a:r>
              <a:rPr lang="en-US" dirty="0"/>
              <a:t>injuries are most commonly related to major blunt trauma such as motor vehicle accidents and major falls. </a:t>
            </a:r>
            <a:endParaRPr lang="en-US" dirty="0" smtClean="0"/>
          </a:p>
          <a:p>
            <a:pPr marL="514350" indent="-514350"/>
            <a:r>
              <a:rPr lang="en-US" dirty="0" smtClean="0"/>
              <a:t>They </a:t>
            </a:r>
            <a:r>
              <a:rPr lang="en-US" dirty="0"/>
              <a:t>are most commonly associated with pelvic fractures. Injuries to the anterior urethra are located distal to the membranous urethra</a:t>
            </a:r>
            <a:r>
              <a:rPr lang="en-US" dirty="0" smtClean="0"/>
              <a:t>.</a:t>
            </a:r>
          </a:p>
          <a:p>
            <a:pPr marL="514350" indent="-514350"/>
            <a:r>
              <a:rPr lang="en-US" dirty="0" smtClean="0"/>
              <a:t> </a:t>
            </a:r>
            <a:r>
              <a:rPr lang="en-US" dirty="0"/>
              <a:t>Most anterior urethral injuries come from blunt trauma to the perineum (straddle injuries), and many have delayed manifestation, appearing years later as a stricture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Urethral injuries</a:t>
            </a:r>
            <a:endParaRPr lang="en-US" dirty="0"/>
          </a:p>
        </p:txBody>
      </p:sp>
      <p:sp>
        <p:nvSpPr>
          <p:cNvPr id="3" name="Content Placeholder 2"/>
          <p:cNvSpPr>
            <a:spLocks noGrp="1"/>
          </p:cNvSpPr>
          <p:nvPr>
            <p:ph idx="1"/>
          </p:nvPr>
        </p:nvSpPr>
        <p:spPr/>
        <p:txBody>
          <a:bodyPr/>
          <a:lstStyle/>
          <a:p>
            <a:pPr>
              <a:buNone/>
            </a:pPr>
            <a:r>
              <a:rPr lang="en-US" dirty="0" smtClean="0"/>
              <a:t>2.</a:t>
            </a:r>
            <a:r>
              <a:rPr lang="en-US" dirty="0"/>
              <a:t> External penetrating trauma to the urethra is rare, but iatrogenic injuries are quite common in both segments of the urethra. </a:t>
            </a:r>
            <a:endParaRPr lang="en-US" dirty="0" smtClean="0"/>
          </a:p>
          <a:p>
            <a:r>
              <a:rPr lang="en-US" dirty="0" smtClean="0"/>
              <a:t>Most </a:t>
            </a:r>
            <a:r>
              <a:rPr lang="en-US" dirty="0"/>
              <a:t>are related to difficult urethral catheterizations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Urethral injury</a:t>
            </a:r>
            <a:endParaRPr lang="en-US" dirty="0"/>
          </a:p>
        </p:txBody>
      </p:sp>
      <p:sp>
        <p:nvSpPr>
          <p:cNvPr id="3" name="Content Placeholder 2"/>
          <p:cNvSpPr>
            <a:spLocks noGrp="1"/>
          </p:cNvSpPr>
          <p:nvPr>
            <p:ph idx="1"/>
          </p:nvPr>
        </p:nvSpPr>
        <p:spPr/>
        <p:txBody>
          <a:bodyPr>
            <a:normAutofit/>
          </a:bodyPr>
          <a:lstStyle/>
          <a:p>
            <a:r>
              <a:rPr lang="en-US" dirty="0"/>
              <a:t>Urethral injury should be suspected in </a:t>
            </a:r>
            <a:r>
              <a:rPr lang="en-US" dirty="0" smtClean="0"/>
              <a:t>patients with pelvic </a:t>
            </a:r>
            <a:r>
              <a:rPr lang="en-US" dirty="0"/>
              <a:t>fracture, traumatic catheterization, straddle injuries, or any penetrating injury near the urethra.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p:txBody>
          <a:bodyPr>
            <a:normAutofit fontScale="92500"/>
          </a:bodyPr>
          <a:lstStyle/>
          <a:p>
            <a:r>
              <a:rPr lang="en-US" dirty="0" smtClean="0"/>
              <a:t>Symptoms include </a:t>
            </a:r>
            <a:r>
              <a:rPr lang="en-US" dirty="0" err="1" smtClean="0"/>
              <a:t>hematuria</a:t>
            </a:r>
            <a:r>
              <a:rPr lang="en-US" dirty="0" smtClean="0"/>
              <a:t> or inability to void. </a:t>
            </a:r>
          </a:p>
          <a:p>
            <a:r>
              <a:rPr lang="en-US" dirty="0" smtClean="0"/>
              <a:t>Physical examination may reveal blood at the </a:t>
            </a:r>
            <a:r>
              <a:rPr lang="en-US" dirty="0" err="1" smtClean="0"/>
              <a:t>meatus</a:t>
            </a:r>
            <a:r>
              <a:rPr lang="en-US" dirty="0" smtClean="0"/>
              <a:t> or a high-riding prostate gland upon rectal examination.</a:t>
            </a:r>
          </a:p>
          <a:p>
            <a:r>
              <a:rPr lang="en-US" dirty="0" smtClean="0"/>
              <a:t> </a:t>
            </a:r>
            <a:r>
              <a:rPr lang="en-US" dirty="0" err="1" smtClean="0"/>
              <a:t>Extravasation</a:t>
            </a:r>
            <a:r>
              <a:rPr lang="en-US" dirty="0" smtClean="0"/>
              <a:t> of blood along the </a:t>
            </a:r>
            <a:r>
              <a:rPr lang="en-US" dirty="0" err="1" smtClean="0"/>
              <a:t>fascial</a:t>
            </a:r>
            <a:r>
              <a:rPr lang="en-US" dirty="0" smtClean="0"/>
              <a:t> planes of the perineum is another indication of injury to the urethra. </a:t>
            </a:r>
          </a:p>
          <a:p>
            <a:r>
              <a:rPr lang="en-US" dirty="0" smtClean="0"/>
              <a:t>"Pie in the sky" findings revealed by </a:t>
            </a:r>
            <a:r>
              <a:rPr lang="en-US" dirty="0" err="1" smtClean="0"/>
              <a:t>cystogram</a:t>
            </a:r>
            <a:r>
              <a:rPr lang="en-US" dirty="0" smtClean="0"/>
              <a:t> usually indicate urethral disruption</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urethrogram</a:t>
            </a:r>
            <a:endParaRPr lang="en-US" dirty="0"/>
          </a:p>
        </p:txBody>
      </p:sp>
      <p:pic>
        <p:nvPicPr>
          <p:cNvPr id="4" name="Content Placeholder 3" descr="urethrogram complete urethral disruption.jpg"/>
          <p:cNvPicPr>
            <a:picLocks noGrp="1" noChangeAspect="1"/>
          </p:cNvPicPr>
          <p:nvPr>
            <p:ph idx="1"/>
          </p:nvPr>
        </p:nvPicPr>
        <p:blipFill>
          <a:blip r:embed="rId3"/>
          <a:stretch>
            <a:fillRect/>
          </a:stretch>
        </p:blipFill>
        <p:spPr>
          <a:xfrm>
            <a:off x="2900586" y="1600200"/>
            <a:ext cx="3342827" cy="4525963"/>
          </a:xfrm>
        </p:spPr>
      </p:pic>
    </p:spTree>
  </p:cSld>
  <p:clrMapOvr>
    <a:masterClrMapping/>
  </p:clrMapOvr>
</p:sld>
</file>

<file path=ppt/theme/theme1.xml><?xml version="1.0" encoding="utf-8"?>
<a:theme xmlns:a="http://schemas.openxmlformats.org/drawingml/2006/main" name="Kidney ureter urethral and bladder injur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89</TotalTime>
  <Words>4268</Words>
  <Application>Microsoft Office PowerPoint</Application>
  <PresentationFormat>On-screen Show (4:3)</PresentationFormat>
  <Paragraphs>502</Paragraphs>
  <Slides>126</Slides>
  <Notes>117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Arial</vt:lpstr>
      <vt:lpstr>Calibri</vt:lpstr>
      <vt:lpstr>Times New Roman</vt:lpstr>
      <vt:lpstr>Kidney ureter urethral and bladder injuries</vt:lpstr>
      <vt:lpstr>Urological trauma</vt:lpstr>
      <vt:lpstr>PowerPoint Presentation</vt:lpstr>
      <vt:lpstr>introduction</vt:lpstr>
      <vt:lpstr>introduction</vt:lpstr>
      <vt:lpstr>introduction</vt:lpstr>
      <vt:lpstr>Renal trauma</vt:lpstr>
      <vt:lpstr>renal</vt:lpstr>
      <vt:lpstr>renal</vt:lpstr>
      <vt:lpstr>Preexisting lesions</vt:lpstr>
      <vt:lpstr>Classification of renal injuries</vt:lpstr>
      <vt:lpstr>evaluation</vt:lpstr>
      <vt:lpstr>Treatment </vt:lpstr>
      <vt:lpstr>PowerPoint Presentation</vt:lpstr>
      <vt:lpstr>Bladder injuries</vt:lpstr>
      <vt:lpstr>PowerPoint Presentation</vt:lpstr>
      <vt:lpstr>Bladder injuries</vt:lpstr>
      <vt:lpstr>Bladder injuries</vt:lpstr>
      <vt:lpstr>Bladder injuries</vt:lpstr>
      <vt:lpstr>Bladder injuries</vt:lpstr>
      <vt:lpstr>Bladder trauma</vt:lpstr>
      <vt:lpstr>Blunt trauma  </vt:lpstr>
      <vt:lpstr>Penetrating trauma</vt:lpstr>
      <vt:lpstr>Frequency</vt:lpstr>
      <vt:lpstr>Types of injuries</vt:lpstr>
      <vt:lpstr>Bladder trauma</vt:lpstr>
      <vt:lpstr>Traumatic bladder ruptures </vt:lpstr>
      <vt:lpstr>Bladder trauma</vt:lpstr>
      <vt:lpstr>Associated bowel injuries </vt:lpstr>
      <vt:lpstr>Etiology </vt:lpstr>
      <vt:lpstr>Pathophysiology </vt:lpstr>
      <vt:lpstr>Pathophysiology </vt:lpstr>
      <vt:lpstr>Pathophysiology </vt:lpstr>
      <vt:lpstr>Extraperitoneal bladder ruptures </vt:lpstr>
      <vt:lpstr>Extraperitoneal bladder ruptures </vt:lpstr>
      <vt:lpstr>Extraperitoneal bladder ruptures</vt:lpstr>
      <vt:lpstr>Extraperitoneal bladder ruptures</vt:lpstr>
      <vt:lpstr>Extraperitoneal bladder ruptures</vt:lpstr>
      <vt:lpstr>Extraperitoneal bladder ruptures</vt:lpstr>
      <vt:lpstr>Extraperitoneal bladder ruptures</vt:lpstr>
      <vt:lpstr>Extraperitoneal bladder ruptures</vt:lpstr>
      <vt:lpstr>Intraperitoneal bladder rupture </vt:lpstr>
      <vt:lpstr>Intraperitoneal bladder rupture </vt:lpstr>
      <vt:lpstr>Intraperitoneal bladder rupture </vt:lpstr>
      <vt:lpstr>Intraperitoneal bladder rupture </vt:lpstr>
      <vt:lpstr>Intraperitoneal bladder rupture </vt:lpstr>
      <vt:lpstr>Combination of intraperitoneal and extraperitoneal ruptures </vt:lpstr>
      <vt:lpstr>Combination of intraperitoneal and extraperitoneal ruptures</vt:lpstr>
      <vt:lpstr>Combination of intraperitoneal and extraperitoneal ruptures</vt:lpstr>
      <vt:lpstr>Presentation </vt:lpstr>
      <vt:lpstr>Presentation </vt:lpstr>
      <vt:lpstr>Presentation</vt:lpstr>
      <vt:lpstr>Presentation</vt:lpstr>
      <vt:lpstr>Presentation</vt:lpstr>
      <vt:lpstr>presentation</vt:lpstr>
      <vt:lpstr>presentation</vt:lpstr>
      <vt:lpstr>CT scan</vt:lpstr>
      <vt:lpstr>CT scan</vt:lpstr>
      <vt:lpstr>Ct scan extra-peritoneal bladder rapture</vt:lpstr>
      <vt:lpstr>Cystogram </vt:lpstr>
      <vt:lpstr>Cystogram  extra-peritoneal bladder rapture</vt:lpstr>
      <vt:lpstr>Cystogram</vt:lpstr>
      <vt:lpstr>cystogram</vt:lpstr>
      <vt:lpstr>Cystogram intra-peritoneal rapture</vt:lpstr>
      <vt:lpstr>Treatment</vt:lpstr>
      <vt:lpstr>Treatment</vt:lpstr>
      <vt:lpstr>immediate exploration and repair in the operating room</vt:lpstr>
      <vt:lpstr>RENAL TRAUMA</vt:lpstr>
      <vt:lpstr>Renal trauma</vt:lpstr>
      <vt:lpstr>renal</vt:lpstr>
      <vt:lpstr>Renal trauma</vt:lpstr>
      <vt:lpstr>renal</vt:lpstr>
      <vt:lpstr>Mechanisms of injury</vt:lpstr>
      <vt:lpstr>presentation</vt:lpstr>
      <vt:lpstr>renal</vt:lpstr>
      <vt:lpstr>exploration</vt:lpstr>
      <vt:lpstr>exploration</vt:lpstr>
      <vt:lpstr>Imaging Studies </vt:lpstr>
      <vt:lpstr>Surgical Therapy Operative treatment </vt:lpstr>
      <vt:lpstr>Operative technique</vt:lpstr>
      <vt:lpstr>Operative technique</vt:lpstr>
      <vt:lpstr>Operative technique</vt:lpstr>
      <vt:lpstr>Ureteral Trauma </vt:lpstr>
      <vt:lpstr>ureter</vt:lpstr>
      <vt:lpstr>External Trauma </vt:lpstr>
      <vt:lpstr>ureter</vt:lpstr>
      <vt:lpstr>Ureteral injury</vt:lpstr>
      <vt:lpstr>Evaluation</vt:lpstr>
      <vt:lpstr>evaluation</vt:lpstr>
      <vt:lpstr>Missed injuries </vt:lpstr>
      <vt:lpstr>treatment</vt:lpstr>
      <vt:lpstr>urethra</vt:lpstr>
      <vt:lpstr>urethra</vt:lpstr>
      <vt:lpstr>Urethral injuries</vt:lpstr>
      <vt:lpstr>urethra</vt:lpstr>
      <vt:lpstr>Types of injuries</vt:lpstr>
      <vt:lpstr>Urethral injuries</vt:lpstr>
      <vt:lpstr>Urethral injury</vt:lpstr>
      <vt:lpstr>presentation</vt:lpstr>
      <vt:lpstr>urethrogram</vt:lpstr>
      <vt:lpstr>uerethrogram</vt:lpstr>
      <vt:lpstr>Posterior urethral injury</vt:lpstr>
      <vt:lpstr>treatment</vt:lpstr>
      <vt:lpstr>Well shaved perineum</vt:lpstr>
      <vt:lpstr>perineum</vt:lpstr>
      <vt:lpstr>Suprapubic area with cystostomy site</vt:lpstr>
      <vt:lpstr>Hold scrotum with stitches</vt:lpstr>
      <vt:lpstr>Infiltrate with jungle juice</vt:lpstr>
      <vt:lpstr>Midline incision</vt:lpstr>
      <vt:lpstr>Open the perineal membrane</vt:lpstr>
      <vt:lpstr>Place retractor</vt:lpstr>
      <vt:lpstr>Mobilize the urethra</vt:lpstr>
      <vt:lpstr>Identify stricture site</vt:lpstr>
      <vt:lpstr>Use clutton sound to mobilize urethra</vt:lpstr>
      <vt:lpstr>Divide urethra at stricture site</vt:lpstr>
      <vt:lpstr>Hemostasis after urethra is divided</vt:lpstr>
      <vt:lpstr>Divided urethra</vt:lpstr>
      <vt:lpstr>Fix prox urethra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blessed</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ureter urethral and bladder injuries</dc:title>
  <dc:creator>mungai ngugi</dc:creator>
  <cp:lastModifiedBy>Effie Naila</cp:lastModifiedBy>
  <cp:revision>15</cp:revision>
  <dcterms:created xsi:type="dcterms:W3CDTF">2009-01-24T02:44:32Z</dcterms:created>
  <dcterms:modified xsi:type="dcterms:W3CDTF">2017-03-31T06:21:27Z</dcterms:modified>
</cp:coreProperties>
</file>