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301" r:id="rId6"/>
    <p:sldId id="263" r:id="rId7"/>
    <p:sldId id="260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2" r:id="rId25"/>
    <p:sldId id="281" r:id="rId26"/>
    <p:sldId id="283" r:id="rId27"/>
    <p:sldId id="284" r:id="rId28"/>
    <p:sldId id="297" r:id="rId29"/>
    <p:sldId id="295" r:id="rId30"/>
    <p:sldId id="298" r:id="rId31"/>
    <p:sldId id="285" r:id="rId32"/>
    <p:sldId id="286" r:id="rId33"/>
    <p:sldId id="299" r:id="rId34"/>
    <p:sldId id="287" r:id="rId35"/>
    <p:sldId id="288" r:id="rId36"/>
    <p:sldId id="289" r:id="rId37"/>
    <p:sldId id="290" r:id="rId38"/>
    <p:sldId id="291" r:id="rId39"/>
    <p:sldId id="292" r:id="rId40"/>
    <p:sldId id="293" r:id="rId41"/>
    <p:sldId id="273" r:id="rId42"/>
    <p:sldId id="262" r:id="rId43"/>
    <p:sldId id="300" r:id="rId4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5" autoAdjust="0"/>
    <p:restoredTop sz="94660"/>
  </p:normalViewPr>
  <p:slideViewPr>
    <p:cSldViewPr snapToGrid="0">
      <p:cViewPr varScale="1">
        <p:scale>
          <a:sx n="76" d="100"/>
          <a:sy n="76" d="100"/>
        </p:scale>
        <p:origin x="22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69DAF17-15C4-4D99-8315-4659DBB43221}" type="doc">
      <dgm:prSet loTypeId="urn:microsoft.com/office/officeart/2005/8/layout/vList2" loCatId="list" qsTypeId="urn:microsoft.com/office/officeart/2005/8/quickstyle/simple2" qsCatId="simple" csTypeId="urn:microsoft.com/office/officeart/2005/8/colors/accent0_2" csCatId="mainScheme"/>
      <dgm:spPr/>
      <dgm:t>
        <a:bodyPr/>
        <a:lstStyle/>
        <a:p>
          <a:endParaRPr lang="en-US"/>
        </a:p>
      </dgm:t>
    </dgm:pt>
    <dgm:pt modelId="{9AA19360-88C9-457B-9EDC-721C68BAE736}">
      <dgm:prSet/>
      <dgm:spPr/>
      <dgm:t>
        <a:bodyPr/>
        <a:lstStyle/>
        <a:p>
          <a:pPr rtl="0"/>
          <a:r>
            <a:rPr lang="en-US" smtClean="0">
              <a:latin typeface="Comic Sans MS" panose="030F0702030302020204" pitchFamily="66" charset="0"/>
            </a:rPr>
            <a:t>Acute SDH: Present with trauma between 3 days</a:t>
          </a:r>
          <a:endParaRPr lang="en-US">
            <a:latin typeface="Comic Sans MS" panose="030F0702030302020204" pitchFamily="66" charset="0"/>
          </a:endParaRPr>
        </a:p>
      </dgm:t>
    </dgm:pt>
    <dgm:pt modelId="{8FB0772E-5A58-41FF-A100-A0C6D76456F2}" type="parTrans" cxnId="{368884B5-3317-466D-8306-C7E852F02726}">
      <dgm:prSet/>
      <dgm:spPr/>
      <dgm:t>
        <a:bodyPr/>
        <a:lstStyle/>
        <a:p>
          <a:endParaRPr lang="en-US"/>
        </a:p>
      </dgm:t>
    </dgm:pt>
    <dgm:pt modelId="{BEF8E9C0-D4A3-493E-971B-D6F69A25671C}" type="sibTrans" cxnId="{368884B5-3317-466D-8306-C7E852F02726}">
      <dgm:prSet/>
      <dgm:spPr/>
      <dgm:t>
        <a:bodyPr/>
        <a:lstStyle/>
        <a:p>
          <a:endParaRPr lang="en-US"/>
        </a:p>
      </dgm:t>
    </dgm:pt>
    <dgm:pt modelId="{ABE4BCC2-F164-4D4E-A3D4-E57A0A7DD3BE}">
      <dgm:prSet/>
      <dgm:spPr/>
      <dgm:t>
        <a:bodyPr/>
        <a:lstStyle/>
        <a:p>
          <a:pPr rtl="0"/>
          <a:r>
            <a:rPr lang="en-US" dirty="0" smtClean="0">
              <a:latin typeface="Comic Sans MS" panose="030F0702030302020204" pitchFamily="66" charset="0"/>
            </a:rPr>
            <a:t>Sub - acute SDH: Present with trauma between 3- 7 days</a:t>
          </a:r>
          <a:endParaRPr lang="en-US" dirty="0">
            <a:latin typeface="Comic Sans MS" panose="030F0702030302020204" pitchFamily="66" charset="0"/>
          </a:endParaRPr>
        </a:p>
      </dgm:t>
    </dgm:pt>
    <dgm:pt modelId="{5416D34D-E553-43E4-BBA7-F8A1C143D9FE}" type="parTrans" cxnId="{0FA6C7C3-4CB5-4F4C-A55A-55DD297F9E1C}">
      <dgm:prSet/>
      <dgm:spPr/>
      <dgm:t>
        <a:bodyPr/>
        <a:lstStyle/>
        <a:p>
          <a:endParaRPr lang="en-US"/>
        </a:p>
      </dgm:t>
    </dgm:pt>
    <dgm:pt modelId="{09E1C222-8018-4676-ADAD-0A49F1F4BFDE}" type="sibTrans" cxnId="{0FA6C7C3-4CB5-4F4C-A55A-55DD297F9E1C}">
      <dgm:prSet/>
      <dgm:spPr/>
      <dgm:t>
        <a:bodyPr/>
        <a:lstStyle/>
        <a:p>
          <a:endParaRPr lang="en-US"/>
        </a:p>
      </dgm:t>
    </dgm:pt>
    <dgm:pt modelId="{3D59F499-6118-4C52-80F8-8E6AB7833A22}">
      <dgm:prSet/>
      <dgm:spPr/>
      <dgm:t>
        <a:bodyPr/>
        <a:lstStyle/>
        <a:p>
          <a:pPr rtl="0"/>
          <a:r>
            <a:rPr lang="en-US" dirty="0" smtClean="0">
              <a:latin typeface="Comic Sans MS" panose="030F0702030302020204" pitchFamily="66" charset="0"/>
            </a:rPr>
            <a:t>Chronic SDH: Present with trauma between 14 to 21 days</a:t>
          </a:r>
          <a:endParaRPr lang="en-US" dirty="0">
            <a:latin typeface="Comic Sans MS" panose="030F0702030302020204" pitchFamily="66" charset="0"/>
          </a:endParaRPr>
        </a:p>
      </dgm:t>
    </dgm:pt>
    <dgm:pt modelId="{29B02E6E-3F5D-4A2C-A241-92784422A0BB}" type="parTrans" cxnId="{00FA3090-DF0E-4A1B-965B-CA9800ECFA43}">
      <dgm:prSet/>
      <dgm:spPr/>
      <dgm:t>
        <a:bodyPr/>
        <a:lstStyle/>
        <a:p>
          <a:endParaRPr lang="en-US"/>
        </a:p>
      </dgm:t>
    </dgm:pt>
    <dgm:pt modelId="{ABF7AAE3-59D9-4277-9B01-F2DAC43064F9}" type="sibTrans" cxnId="{00FA3090-DF0E-4A1B-965B-CA9800ECFA43}">
      <dgm:prSet/>
      <dgm:spPr/>
      <dgm:t>
        <a:bodyPr/>
        <a:lstStyle/>
        <a:p>
          <a:endParaRPr lang="en-US"/>
        </a:p>
      </dgm:t>
    </dgm:pt>
    <dgm:pt modelId="{16491587-B58A-4969-B6ED-BBA96C1B587A}" type="pres">
      <dgm:prSet presAssocID="{669DAF17-15C4-4D99-8315-4659DBB43221}" presName="linear" presStyleCnt="0">
        <dgm:presLayoutVars>
          <dgm:animLvl val="lvl"/>
          <dgm:resizeHandles val="exact"/>
        </dgm:presLayoutVars>
      </dgm:prSet>
      <dgm:spPr/>
    </dgm:pt>
    <dgm:pt modelId="{80E343E0-E109-4A44-B2A4-74D804489249}" type="pres">
      <dgm:prSet presAssocID="{9AA19360-88C9-457B-9EDC-721C68BAE736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9E9C8D21-6EBD-4E6F-B20B-1464861C0C13}" type="pres">
      <dgm:prSet presAssocID="{BEF8E9C0-D4A3-493E-971B-D6F69A25671C}" presName="spacer" presStyleCnt="0"/>
      <dgm:spPr/>
    </dgm:pt>
    <dgm:pt modelId="{9CA9B297-0E2E-4712-8C79-B9BC08B7A3DA}" type="pres">
      <dgm:prSet presAssocID="{ABE4BCC2-F164-4D4E-A3D4-E57A0A7DD3BE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9C0F8F9F-BE6A-4E4D-AC01-D9B2FD6D9F2E}" type="pres">
      <dgm:prSet presAssocID="{09E1C222-8018-4676-ADAD-0A49F1F4BFDE}" presName="spacer" presStyleCnt="0"/>
      <dgm:spPr/>
    </dgm:pt>
    <dgm:pt modelId="{A8FAC0AA-C790-45B0-A035-E970FD062258}" type="pres">
      <dgm:prSet presAssocID="{3D59F499-6118-4C52-80F8-8E6AB7833A22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8E481B4D-90B3-4DD6-8A9E-86D22389481F}" type="presOf" srcId="{669DAF17-15C4-4D99-8315-4659DBB43221}" destId="{16491587-B58A-4969-B6ED-BBA96C1B587A}" srcOrd="0" destOrd="0" presId="urn:microsoft.com/office/officeart/2005/8/layout/vList2"/>
    <dgm:cxn modelId="{67B5FEAA-7B1E-461C-BB66-C10D926F0461}" type="presOf" srcId="{3D59F499-6118-4C52-80F8-8E6AB7833A22}" destId="{A8FAC0AA-C790-45B0-A035-E970FD062258}" srcOrd="0" destOrd="0" presId="urn:microsoft.com/office/officeart/2005/8/layout/vList2"/>
    <dgm:cxn modelId="{00FA3090-DF0E-4A1B-965B-CA9800ECFA43}" srcId="{669DAF17-15C4-4D99-8315-4659DBB43221}" destId="{3D59F499-6118-4C52-80F8-8E6AB7833A22}" srcOrd="2" destOrd="0" parTransId="{29B02E6E-3F5D-4A2C-A241-92784422A0BB}" sibTransId="{ABF7AAE3-59D9-4277-9B01-F2DAC43064F9}"/>
    <dgm:cxn modelId="{E8C2A23F-115A-4F2B-B12E-1BDE779DA1A9}" type="presOf" srcId="{ABE4BCC2-F164-4D4E-A3D4-E57A0A7DD3BE}" destId="{9CA9B297-0E2E-4712-8C79-B9BC08B7A3DA}" srcOrd="0" destOrd="0" presId="urn:microsoft.com/office/officeart/2005/8/layout/vList2"/>
    <dgm:cxn modelId="{34361E69-A81D-4C21-85A8-96D188358B1F}" type="presOf" srcId="{9AA19360-88C9-457B-9EDC-721C68BAE736}" destId="{80E343E0-E109-4A44-B2A4-74D804489249}" srcOrd="0" destOrd="0" presId="urn:microsoft.com/office/officeart/2005/8/layout/vList2"/>
    <dgm:cxn modelId="{0FA6C7C3-4CB5-4F4C-A55A-55DD297F9E1C}" srcId="{669DAF17-15C4-4D99-8315-4659DBB43221}" destId="{ABE4BCC2-F164-4D4E-A3D4-E57A0A7DD3BE}" srcOrd="1" destOrd="0" parTransId="{5416D34D-E553-43E4-BBA7-F8A1C143D9FE}" sibTransId="{09E1C222-8018-4676-ADAD-0A49F1F4BFDE}"/>
    <dgm:cxn modelId="{368884B5-3317-466D-8306-C7E852F02726}" srcId="{669DAF17-15C4-4D99-8315-4659DBB43221}" destId="{9AA19360-88C9-457B-9EDC-721C68BAE736}" srcOrd="0" destOrd="0" parTransId="{8FB0772E-5A58-41FF-A100-A0C6D76456F2}" sibTransId="{BEF8E9C0-D4A3-493E-971B-D6F69A25671C}"/>
    <dgm:cxn modelId="{3B8214D2-7A11-4877-8601-04100C7939A6}" type="presParOf" srcId="{16491587-B58A-4969-B6ED-BBA96C1B587A}" destId="{80E343E0-E109-4A44-B2A4-74D804489249}" srcOrd="0" destOrd="0" presId="urn:microsoft.com/office/officeart/2005/8/layout/vList2"/>
    <dgm:cxn modelId="{4219D9C8-9D4F-4990-AEAB-752DFFB7DDAA}" type="presParOf" srcId="{16491587-B58A-4969-B6ED-BBA96C1B587A}" destId="{9E9C8D21-6EBD-4E6F-B20B-1464861C0C13}" srcOrd="1" destOrd="0" presId="urn:microsoft.com/office/officeart/2005/8/layout/vList2"/>
    <dgm:cxn modelId="{06058B2E-E902-4531-AFF4-5D3059AD92D0}" type="presParOf" srcId="{16491587-B58A-4969-B6ED-BBA96C1B587A}" destId="{9CA9B297-0E2E-4712-8C79-B9BC08B7A3DA}" srcOrd="2" destOrd="0" presId="urn:microsoft.com/office/officeart/2005/8/layout/vList2"/>
    <dgm:cxn modelId="{01D2A8F5-383E-4683-BC96-F4AB49958AEA}" type="presParOf" srcId="{16491587-B58A-4969-B6ED-BBA96C1B587A}" destId="{9C0F8F9F-BE6A-4E4D-AC01-D9B2FD6D9F2E}" srcOrd="3" destOrd="0" presId="urn:microsoft.com/office/officeart/2005/8/layout/vList2"/>
    <dgm:cxn modelId="{5457BD62-CA5C-44F7-A661-7063EF13595B}" type="presParOf" srcId="{16491587-B58A-4969-B6ED-BBA96C1B587A}" destId="{A8FAC0AA-C790-45B0-A035-E970FD062258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36CC63E-C936-435A-A410-8D76CADB4F71}" type="doc">
      <dgm:prSet loTypeId="urn:microsoft.com/office/officeart/2005/8/layout/hList1" loCatId="list" qsTypeId="urn:microsoft.com/office/officeart/2005/8/quickstyle/simple2" qsCatId="simple" csTypeId="urn:microsoft.com/office/officeart/2005/8/colors/accent0_1" csCatId="mainScheme"/>
      <dgm:spPr/>
      <dgm:t>
        <a:bodyPr/>
        <a:lstStyle/>
        <a:p>
          <a:endParaRPr lang="en-US"/>
        </a:p>
      </dgm:t>
    </dgm:pt>
    <dgm:pt modelId="{73491974-3174-4047-BE63-12D4C2AFFB4D}">
      <dgm:prSet/>
      <dgm:spPr/>
      <dgm:t>
        <a:bodyPr/>
        <a:lstStyle/>
        <a:p>
          <a:pPr rtl="0"/>
          <a:r>
            <a:rPr lang="en-US" smtClean="0">
              <a:latin typeface="Comic Sans MS" panose="030F0702030302020204" pitchFamily="66" charset="0"/>
            </a:rPr>
            <a:t>Generalized/ GTCs/ grand mal seizures</a:t>
          </a:r>
          <a:endParaRPr lang="en-US">
            <a:latin typeface="Comic Sans MS" panose="030F0702030302020204" pitchFamily="66" charset="0"/>
          </a:endParaRPr>
        </a:p>
      </dgm:t>
    </dgm:pt>
    <dgm:pt modelId="{89CE5721-DCBC-4365-9590-2AE81BF4053C}" type="parTrans" cxnId="{6D82A8E8-CD07-4504-AA07-E3893C78E462}">
      <dgm:prSet/>
      <dgm:spPr/>
      <dgm:t>
        <a:bodyPr/>
        <a:lstStyle/>
        <a:p>
          <a:endParaRPr lang="en-US"/>
        </a:p>
      </dgm:t>
    </dgm:pt>
    <dgm:pt modelId="{06B26BD9-7CC3-4C0C-A580-13772C0A1980}" type="sibTrans" cxnId="{6D82A8E8-CD07-4504-AA07-E3893C78E462}">
      <dgm:prSet/>
      <dgm:spPr/>
      <dgm:t>
        <a:bodyPr/>
        <a:lstStyle/>
        <a:p>
          <a:endParaRPr lang="en-US"/>
        </a:p>
      </dgm:t>
    </dgm:pt>
    <dgm:pt modelId="{05891C08-5701-4603-B346-FE17AFE94149}">
      <dgm:prSet/>
      <dgm:spPr/>
      <dgm:t>
        <a:bodyPr/>
        <a:lstStyle/>
        <a:p>
          <a:pPr rtl="0"/>
          <a:r>
            <a:rPr lang="en-US" smtClean="0">
              <a:latin typeface="Comic Sans MS" panose="030F0702030302020204" pitchFamily="66" charset="0"/>
            </a:rPr>
            <a:t>MC</a:t>
          </a:r>
          <a:endParaRPr lang="en-US">
            <a:latin typeface="Comic Sans MS" panose="030F0702030302020204" pitchFamily="66" charset="0"/>
          </a:endParaRPr>
        </a:p>
      </dgm:t>
    </dgm:pt>
    <dgm:pt modelId="{EEF7BF3B-BA7D-4D4B-9F1E-0FD3E8EAB393}" type="parTrans" cxnId="{6ADD0AA8-6CEA-4506-BC4D-2A318268031F}">
      <dgm:prSet/>
      <dgm:spPr/>
      <dgm:t>
        <a:bodyPr/>
        <a:lstStyle/>
        <a:p>
          <a:endParaRPr lang="en-US"/>
        </a:p>
      </dgm:t>
    </dgm:pt>
    <dgm:pt modelId="{82141E6F-A9D6-4961-B3BF-8873245E1863}" type="sibTrans" cxnId="{6ADD0AA8-6CEA-4506-BC4D-2A318268031F}">
      <dgm:prSet/>
      <dgm:spPr/>
      <dgm:t>
        <a:bodyPr/>
        <a:lstStyle/>
        <a:p>
          <a:endParaRPr lang="en-US"/>
        </a:p>
      </dgm:t>
    </dgm:pt>
    <dgm:pt modelId="{B12CAF24-B194-4068-B902-9D0AC6E3C3C9}">
      <dgm:prSet/>
      <dgm:spPr/>
      <dgm:t>
        <a:bodyPr/>
        <a:lstStyle/>
        <a:p>
          <a:pPr rtl="0"/>
          <a:r>
            <a:rPr lang="en-US" smtClean="0">
              <a:latin typeface="Comic Sans MS" panose="030F0702030302020204" pitchFamily="66" charset="0"/>
            </a:rPr>
            <a:t>Motor cortex is big so excitability can easily spread</a:t>
          </a:r>
          <a:endParaRPr lang="en-US">
            <a:latin typeface="Comic Sans MS" panose="030F0702030302020204" pitchFamily="66" charset="0"/>
          </a:endParaRPr>
        </a:p>
      </dgm:t>
    </dgm:pt>
    <dgm:pt modelId="{2B361A0E-55A6-492C-8DCE-894103B1141F}" type="parTrans" cxnId="{933E2B6F-31AA-4BB9-AA50-29220B2268FE}">
      <dgm:prSet/>
      <dgm:spPr/>
      <dgm:t>
        <a:bodyPr/>
        <a:lstStyle/>
        <a:p>
          <a:endParaRPr lang="en-US"/>
        </a:p>
      </dgm:t>
    </dgm:pt>
    <dgm:pt modelId="{362D5B0A-77BA-47E0-A16C-2FEDCD5FDDDF}" type="sibTrans" cxnId="{933E2B6F-31AA-4BB9-AA50-29220B2268FE}">
      <dgm:prSet/>
      <dgm:spPr/>
      <dgm:t>
        <a:bodyPr/>
        <a:lstStyle/>
        <a:p>
          <a:endParaRPr lang="en-US"/>
        </a:p>
      </dgm:t>
    </dgm:pt>
    <dgm:pt modelId="{8B710CB2-1085-40FE-9659-CADFC274F364}">
      <dgm:prSet/>
      <dgm:spPr/>
      <dgm:t>
        <a:bodyPr/>
        <a:lstStyle/>
        <a:p>
          <a:pPr rtl="0"/>
          <a:r>
            <a:rPr lang="en-US" smtClean="0">
              <a:latin typeface="Comic Sans MS" panose="030F0702030302020204" pitchFamily="66" charset="0"/>
            </a:rPr>
            <a:t>Partial</a:t>
          </a:r>
          <a:endParaRPr lang="en-US">
            <a:latin typeface="Comic Sans MS" panose="030F0702030302020204" pitchFamily="66" charset="0"/>
          </a:endParaRPr>
        </a:p>
      </dgm:t>
    </dgm:pt>
    <dgm:pt modelId="{1C56176D-EF27-4B55-9ACB-8197147B332C}" type="parTrans" cxnId="{1F1E2CD2-F6D4-448E-BE4E-38D2828E3704}">
      <dgm:prSet/>
      <dgm:spPr/>
      <dgm:t>
        <a:bodyPr/>
        <a:lstStyle/>
        <a:p>
          <a:endParaRPr lang="en-US"/>
        </a:p>
      </dgm:t>
    </dgm:pt>
    <dgm:pt modelId="{F224490F-562D-4CB2-8239-3BB65F6C722E}" type="sibTrans" cxnId="{1F1E2CD2-F6D4-448E-BE4E-38D2828E3704}">
      <dgm:prSet/>
      <dgm:spPr/>
      <dgm:t>
        <a:bodyPr/>
        <a:lstStyle/>
        <a:p>
          <a:endParaRPr lang="en-US"/>
        </a:p>
      </dgm:t>
    </dgm:pt>
    <dgm:pt modelId="{44D5874C-EC4C-437F-9865-747D9490E1B0}">
      <dgm:prSet/>
      <dgm:spPr/>
      <dgm:t>
        <a:bodyPr/>
        <a:lstStyle/>
        <a:p>
          <a:pPr rtl="0"/>
          <a:r>
            <a:rPr lang="en-US" dirty="0" smtClean="0">
              <a:latin typeface="Comic Sans MS" panose="030F0702030302020204" pitchFamily="66" charset="0"/>
            </a:rPr>
            <a:t>Twitching</a:t>
          </a:r>
          <a:endParaRPr lang="en-US" dirty="0">
            <a:latin typeface="Comic Sans MS" panose="030F0702030302020204" pitchFamily="66" charset="0"/>
          </a:endParaRPr>
        </a:p>
      </dgm:t>
    </dgm:pt>
    <dgm:pt modelId="{720A720F-F95E-4884-8A98-25EBEEFF9192}" type="parTrans" cxnId="{47B8BB33-6FB0-4901-8AAF-5158FCF46935}">
      <dgm:prSet/>
      <dgm:spPr/>
      <dgm:t>
        <a:bodyPr/>
        <a:lstStyle/>
        <a:p>
          <a:endParaRPr lang="en-US"/>
        </a:p>
      </dgm:t>
    </dgm:pt>
    <dgm:pt modelId="{9BEDF860-2E95-4257-AA34-05A6469F3348}" type="sibTrans" cxnId="{47B8BB33-6FB0-4901-8AAF-5158FCF46935}">
      <dgm:prSet/>
      <dgm:spPr/>
      <dgm:t>
        <a:bodyPr/>
        <a:lstStyle/>
        <a:p>
          <a:endParaRPr lang="en-US"/>
        </a:p>
      </dgm:t>
    </dgm:pt>
    <dgm:pt modelId="{3C949D47-8623-4530-9082-65117AA55BBF}">
      <dgm:prSet/>
      <dgm:spPr/>
      <dgm:t>
        <a:bodyPr/>
        <a:lstStyle/>
        <a:p>
          <a:pPr rtl="0"/>
          <a:r>
            <a:rPr lang="en-US" smtClean="0">
              <a:latin typeface="Comic Sans MS" panose="030F0702030302020204" pitchFamily="66" charset="0"/>
            </a:rPr>
            <a:t>Myoclonic jerk</a:t>
          </a:r>
          <a:endParaRPr lang="en-US">
            <a:latin typeface="Comic Sans MS" panose="030F0702030302020204" pitchFamily="66" charset="0"/>
          </a:endParaRPr>
        </a:p>
      </dgm:t>
    </dgm:pt>
    <dgm:pt modelId="{BF1F515C-6828-44A2-8778-AF63813F2CD1}" type="parTrans" cxnId="{8EE42DFB-EED9-4E5B-BF45-BF78960A7B93}">
      <dgm:prSet/>
      <dgm:spPr/>
      <dgm:t>
        <a:bodyPr/>
        <a:lstStyle/>
        <a:p>
          <a:endParaRPr lang="en-US"/>
        </a:p>
      </dgm:t>
    </dgm:pt>
    <dgm:pt modelId="{DB94FBDC-6C70-4700-952E-6556E03771FB}" type="sibTrans" cxnId="{8EE42DFB-EED9-4E5B-BF45-BF78960A7B93}">
      <dgm:prSet/>
      <dgm:spPr/>
      <dgm:t>
        <a:bodyPr/>
        <a:lstStyle/>
        <a:p>
          <a:endParaRPr lang="en-US"/>
        </a:p>
      </dgm:t>
    </dgm:pt>
    <dgm:pt modelId="{D39EF1A7-0D1D-4E40-A44D-34FAD26D8A37}">
      <dgm:prSet/>
      <dgm:spPr/>
      <dgm:t>
        <a:bodyPr/>
        <a:lstStyle/>
        <a:p>
          <a:pPr rtl="0"/>
          <a:r>
            <a:rPr lang="en-US" smtClean="0">
              <a:latin typeface="Comic Sans MS" panose="030F0702030302020204" pitchFamily="66" charset="0"/>
            </a:rPr>
            <a:t>Temporal lobe seizures etc.</a:t>
          </a:r>
          <a:endParaRPr lang="en-US">
            <a:latin typeface="Comic Sans MS" panose="030F0702030302020204" pitchFamily="66" charset="0"/>
          </a:endParaRPr>
        </a:p>
      </dgm:t>
    </dgm:pt>
    <dgm:pt modelId="{86D30871-75F5-4AC8-8748-D5A0F932A5FE}" type="parTrans" cxnId="{9A46C833-64A2-41B9-9021-B8B62E9BBCCC}">
      <dgm:prSet/>
      <dgm:spPr/>
      <dgm:t>
        <a:bodyPr/>
        <a:lstStyle/>
        <a:p>
          <a:endParaRPr lang="en-US"/>
        </a:p>
      </dgm:t>
    </dgm:pt>
    <dgm:pt modelId="{33A56B01-C603-4DDC-8119-9DF20907D5B3}" type="sibTrans" cxnId="{9A46C833-64A2-41B9-9021-B8B62E9BBCCC}">
      <dgm:prSet/>
      <dgm:spPr/>
      <dgm:t>
        <a:bodyPr/>
        <a:lstStyle/>
        <a:p>
          <a:endParaRPr lang="en-US"/>
        </a:p>
      </dgm:t>
    </dgm:pt>
    <dgm:pt modelId="{4056A4E1-44CC-4A59-8CCE-25D85D361DD3}">
      <dgm:prSet/>
      <dgm:spPr/>
      <dgm:t>
        <a:bodyPr/>
        <a:lstStyle/>
        <a:p>
          <a:pPr rtl="0"/>
          <a:r>
            <a:rPr lang="en-US" dirty="0" smtClean="0">
              <a:latin typeface="Comic Sans MS" panose="030F0702030302020204" pitchFamily="66" charset="0"/>
            </a:rPr>
            <a:t>Absence seizures</a:t>
          </a:r>
          <a:endParaRPr lang="en-US" dirty="0">
            <a:latin typeface="Comic Sans MS" panose="030F0702030302020204" pitchFamily="66" charset="0"/>
          </a:endParaRPr>
        </a:p>
      </dgm:t>
    </dgm:pt>
    <dgm:pt modelId="{2B2C2483-0AB6-4C61-9D9F-7593B5985469}" type="parTrans" cxnId="{F8DE8BDF-854D-425A-86E9-53A32ED28406}">
      <dgm:prSet/>
      <dgm:spPr/>
      <dgm:t>
        <a:bodyPr/>
        <a:lstStyle/>
        <a:p>
          <a:endParaRPr lang="en-US"/>
        </a:p>
      </dgm:t>
    </dgm:pt>
    <dgm:pt modelId="{41CB8721-9D13-4259-B950-D14FE1BD1BDE}" type="sibTrans" cxnId="{F8DE8BDF-854D-425A-86E9-53A32ED28406}">
      <dgm:prSet/>
      <dgm:spPr/>
      <dgm:t>
        <a:bodyPr/>
        <a:lstStyle/>
        <a:p>
          <a:endParaRPr lang="en-US"/>
        </a:p>
      </dgm:t>
    </dgm:pt>
    <dgm:pt modelId="{A84CCCFB-34FF-4F12-9AF0-5F2359FD8571}" type="pres">
      <dgm:prSet presAssocID="{236CC63E-C936-435A-A410-8D76CADB4F71}" presName="Name0" presStyleCnt="0">
        <dgm:presLayoutVars>
          <dgm:dir/>
          <dgm:animLvl val="lvl"/>
          <dgm:resizeHandles val="exact"/>
        </dgm:presLayoutVars>
      </dgm:prSet>
      <dgm:spPr/>
    </dgm:pt>
    <dgm:pt modelId="{DDB25A67-E162-478C-98EC-FA983C127C90}" type="pres">
      <dgm:prSet presAssocID="{73491974-3174-4047-BE63-12D4C2AFFB4D}" presName="composite" presStyleCnt="0"/>
      <dgm:spPr/>
    </dgm:pt>
    <dgm:pt modelId="{8918B34E-03D3-4B02-BCE2-E42CCE02E7AE}" type="pres">
      <dgm:prSet presAssocID="{73491974-3174-4047-BE63-12D4C2AFFB4D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03F08DFF-2D10-4164-9C8A-E4E8213F6FD4}" type="pres">
      <dgm:prSet presAssocID="{73491974-3174-4047-BE63-12D4C2AFFB4D}" presName="desTx" presStyleLbl="alignAccFollowNode1" presStyleIdx="0" presStyleCnt="2">
        <dgm:presLayoutVars>
          <dgm:bulletEnabled val="1"/>
        </dgm:presLayoutVars>
      </dgm:prSet>
      <dgm:spPr/>
    </dgm:pt>
    <dgm:pt modelId="{540FE32C-C05B-4EEC-B8B7-3A4E380A7950}" type="pres">
      <dgm:prSet presAssocID="{06B26BD9-7CC3-4C0C-A580-13772C0A1980}" presName="space" presStyleCnt="0"/>
      <dgm:spPr/>
    </dgm:pt>
    <dgm:pt modelId="{03ADB782-5C17-4D4F-8291-456D578470C8}" type="pres">
      <dgm:prSet presAssocID="{8B710CB2-1085-40FE-9659-CADFC274F364}" presName="composite" presStyleCnt="0"/>
      <dgm:spPr/>
    </dgm:pt>
    <dgm:pt modelId="{B084122B-3E74-47DE-9990-D89C58F41A5B}" type="pres">
      <dgm:prSet presAssocID="{8B710CB2-1085-40FE-9659-CADFC274F364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A32C497E-BD79-43F1-9BD4-CF634A321A74}" type="pres">
      <dgm:prSet presAssocID="{8B710CB2-1085-40FE-9659-CADFC274F364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47B8BB33-6FB0-4901-8AAF-5158FCF46935}" srcId="{8B710CB2-1085-40FE-9659-CADFC274F364}" destId="{44D5874C-EC4C-437F-9865-747D9490E1B0}" srcOrd="0" destOrd="0" parTransId="{720A720F-F95E-4884-8A98-25EBEEFF9192}" sibTransId="{9BEDF860-2E95-4257-AA34-05A6469F3348}"/>
    <dgm:cxn modelId="{F8DE8BDF-854D-425A-86E9-53A32ED28406}" srcId="{8B710CB2-1085-40FE-9659-CADFC274F364}" destId="{4056A4E1-44CC-4A59-8CCE-25D85D361DD3}" srcOrd="3" destOrd="0" parTransId="{2B2C2483-0AB6-4C61-9D9F-7593B5985469}" sibTransId="{41CB8721-9D13-4259-B950-D14FE1BD1BDE}"/>
    <dgm:cxn modelId="{BAE59CB8-3CE7-44FE-8F86-291D0DF7C344}" type="presOf" srcId="{236CC63E-C936-435A-A410-8D76CADB4F71}" destId="{A84CCCFB-34FF-4F12-9AF0-5F2359FD8571}" srcOrd="0" destOrd="0" presId="urn:microsoft.com/office/officeart/2005/8/layout/hList1"/>
    <dgm:cxn modelId="{EC0573C9-328F-4AFA-98DF-443064B017D0}" type="presOf" srcId="{3C949D47-8623-4530-9082-65117AA55BBF}" destId="{A32C497E-BD79-43F1-9BD4-CF634A321A74}" srcOrd="0" destOrd="1" presId="urn:microsoft.com/office/officeart/2005/8/layout/hList1"/>
    <dgm:cxn modelId="{34EC62E2-406A-42EA-A848-B70D8B3142F9}" type="presOf" srcId="{05891C08-5701-4603-B346-FE17AFE94149}" destId="{03F08DFF-2D10-4164-9C8A-E4E8213F6FD4}" srcOrd="0" destOrd="0" presId="urn:microsoft.com/office/officeart/2005/8/layout/hList1"/>
    <dgm:cxn modelId="{933E2B6F-31AA-4BB9-AA50-29220B2268FE}" srcId="{73491974-3174-4047-BE63-12D4C2AFFB4D}" destId="{B12CAF24-B194-4068-B902-9D0AC6E3C3C9}" srcOrd="1" destOrd="0" parTransId="{2B361A0E-55A6-492C-8DCE-894103B1141F}" sibTransId="{362D5B0A-77BA-47E0-A16C-2FEDCD5FDDDF}"/>
    <dgm:cxn modelId="{6D82A8E8-CD07-4504-AA07-E3893C78E462}" srcId="{236CC63E-C936-435A-A410-8D76CADB4F71}" destId="{73491974-3174-4047-BE63-12D4C2AFFB4D}" srcOrd="0" destOrd="0" parTransId="{89CE5721-DCBC-4365-9590-2AE81BF4053C}" sibTransId="{06B26BD9-7CC3-4C0C-A580-13772C0A1980}"/>
    <dgm:cxn modelId="{5289BADF-4B27-41DA-9A07-31EF93437157}" type="presOf" srcId="{4056A4E1-44CC-4A59-8CCE-25D85D361DD3}" destId="{A32C497E-BD79-43F1-9BD4-CF634A321A74}" srcOrd="0" destOrd="3" presId="urn:microsoft.com/office/officeart/2005/8/layout/hList1"/>
    <dgm:cxn modelId="{C8807C47-3957-466F-988C-C4C450E73978}" type="presOf" srcId="{73491974-3174-4047-BE63-12D4C2AFFB4D}" destId="{8918B34E-03D3-4B02-BCE2-E42CCE02E7AE}" srcOrd="0" destOrd="0" presId="urn:microsoft.com/office/officeart/2005/8/layout/hList1"/>
    <dgm:cxn modelId="{8EE42DFB-EED9-4E5B-BF45-BF78960A7B93}" srcId="{8B710CB2-1085-40FE-9659-CADFC274F364}" destId="{3C949D47-8623-4530-9082-65117AA55BBF}" srcOrd="1" destOrd="0" parTransId="{BF1F515C-6828-44A2-8778-AF63813F2CD1}" sibTransId="{DB94FBDC-6C70-4700-952E-6556E03771FB}"/>
    <dgm:cxn modelId="{C5F1856B-71B2-44E8-A6B1-183B8126D7AB}" type="presOf" srcId="{44D5874C-EC4C-437F-9865-747D9490E1B0}" destId="{A32C497E-BD79-43F1-9BD4-CF634A321A74}" srcOrd="0" destOrd="0" presId="urn:microsoft.com/office/officeart/2005/8/layout/hList1"/>
    <dgm:cxn modelId="{665F43FD-5EB8-4379-B939-238CA29DD0E6}" type="presOf" srcId="{B12CAF24-B194-4068-B902-9D0AC6E3C3C9}" destId="{03F08DFF-2D10-4164-9C8A-E4E8213F6FD4}" srcOrd="0" destOrd="1" presId="urn:microsoft.com/office/officeart/2005/8/layout/hList1"/>
    <dgm:cxn modelId="{5B7A6096-0EFE-4DB1-BC50-4BFE80909368}" type="presOf" srcId="{8B710CB2-1085-40FE-9659-CADFC274F364}" destId="{B084122B-3E74-47DE-9990-D89C58F41A5B}" srcOrd="0" destOrd="0" presId="urn:microsoft.com/office/officeart/2005/8/layout/hList1"/>
    <dgm:cxn modelId="{6ADD0AA8-6CEA-4506-BC4D-2A318268031F}" srcId="{73491974-3174-4047-BE63-12D4C2AFFB4D}" destId="{05891C08-5701-4603-B346-FE17AFE94149}" srcOrd="0" destOrd="0" parTransId="{EEF7BF3B-BA7D-4D4B-9F1E-0FD3E8EAB393}" sibTransId="{82141E6F-A9D6-4961-B3BF-8873245E1863}"/>
    <dgm:cxn modelId="{9A46C833-64A2-41B9-9021-B8B62E9BBCCC}" srcId="{8B710CB2-1085-40FE-9659-CADFC274F364}" destId="{D39EF1A7-0D1D-4E40-A44D-34FAD26D8A37}" srcOrd="2" destOrd="0" parTransId="{86D30871-75F5-4AC8-8748-D5A0F932A5FE}" sibTransId="{33A56B01-C603-4DDC-8119-9DF20907D5B3}"/>
    <dgm:cxn modelId="{5DE7B242-B75F-4849-9F23-C4539150D301}" type="presOf" srcId="{D39EF1A7-0D1D-4E40-A44D-34FAD26D8A37}" destId="{A32C497E-BD79-43F1-9BD4-CF634A321A74}" srcOrd="0" destOrd="2" presId="urn:microsoft.com/office/officeart/2005/8/layout/hList1"/>
    <dgm:cxn modelId="{1F1E2CD2-F6D4-448E-BE4E-38D2828E3704}" srcId="{236CC63E-C936-435A-A410-8D76CADB4F71}" destId="{8B710CB2-1085-40FE-9659-CADFC274F364}" srcOrd="1" destOrd="0" parTransId="{1C56176D-EF27-4B55-9ACB-8197147B332C}" sibTransId="{F224490F-562D-4CB2-8239-3BB65F6C722E}"/>
    <dgm:cxn modelId="{2D5D42DE-0FC6-4057-B7CD-5009E7942866}" type="presParOf" srcId="{A84CCCFB-34FF-4F12-9AF0-5F2359FD8571}" destId="{DDB25A67-E162-478C-98EC-FA983C127C90}" srcOrd="0" destOrd="0" presId="urn:microsoft.com/office/officeart/2005/8/layout/hList1"/>
    <dgm:cxn modelId="{36E97C57-7F98-475F-B0F0-AB7DA59DE6BD}" type="presParOf" srcId="{DDB25A67-E162-478C-98EC-FA983C127C90}" destId="{8918B34E-03D3-4B02-BCE2-E42CCE02E7AE}" srcOrd="0" destOrd="0" presId="urn:microsoft.com/office/officeart/2005/8/layout/hList1"/>
    <dgm:cxn modelId="{F7EB2049-58B9-4BA8-ACEC-4458FB75D24B}" type="presParOf" srcId="{DDB25A67-E162-478C-98EC-FA983C127C90}" destId="{03F08DFF-2D10-4164-9C8A-E4E8213F6FD4}" srcOrd="1" destOrd="0" presId="urn:microsoft.com/office/officeart/2005/8/layout/hList1"/>
    <dgm:cxn modelId="{515BE694-5952-4BE4-9929-F4D3F2C5006C}" type="presParOf" srcId="{A84CCCFB-34FF-4F12-9AF0-5F2359FD8571}" destId="{540FE32C-C05B-4EEC-B8B7-3A4E380A7950}" srcOrd="1" destOrd="0" presId="urn:microsoft.com/office/officeart/2005/8/layout/hList1"/>
    <dgm:cxn modelId="{0353EE76-6436-4C9D-BEFB-897472B1025B}" type="presParOf" srcId="{A84CCCFB-34FF-4F12-9AF0-5F2359FD8571}" destId="{03ADB782-5C17-4D4F-8291-456D578470C8}" srcOrd="2" destOrd="0" presId="urn:microsoft.com/office/officeart/2005/8/layout/hList1"/>
    <dgm:cxn modelId="{43A0A1E6-F858-478A-AE7F-A92DE6A67D03}" type="presParOf" srcId="{03ADB782-5C17-4D4F-8291-456D578470C8}" destId="{B084122B-3E74-47DE-9990-D89C58F41A5B}" srcOrd="0" destOrd="0" presId="urn:microsoft.com/office/officeart/2005/8/layout/hList1"/>
    <dgm:cxn modelId="{B1202B67-BF9E-422A-A077-BE163497851E}" type="presParOf" srcId="{03ADB782-5C17-4D4F-8291-456D578470C8}" destId="{A32C497E-BD79-43F1-9BD4-CF634A321A74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E343E0-E109-4A44-B2A4-74D804489249}">
      <dsp:nvSpPr>
        <dsp:cNvPr id="0" name=""/>
        <dsp:cNvSpPr/>
      </dsp:nvSpPr>
      <dsp:spPr>
        <a:xfrm>
          <a:off x="0" y="61439"/>
          <a:ext cx="11277600" cy="168948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l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smtClean="0">
              <a:latin typeface="Comic Sans MS" panose="030F0702030302020204" pitchFamily="66" charset="0"/>
            </a:rPr>
            <a:t>Acute SDH: Present with trauma between 3 days</a:t>
          </a:r>
          <a:endParaRPr lang="en-US" sz="3800" kern="1200">
            <a:latin typeface="Comic Sans MS" panose="030F0702030302020204" pitchFamily="66" charset="0"/>
          </a:endParaRPr>
        </a:p>
      </dsp:txBody>
      <dsp:txXfrm>
        <a:off x="82474" y="143913"/>
        <a:ext cx="11112652" cy="1524532"/>
      </dsp:txXfrm>
    </dsp:sp>
    <dsp:sp modelId="{9CA9B297-0E2E-4712-8C79-B9BC08B7A3DA}">
      <dsp:nvSpPr>
        <dsp:cNvPr id="0" name=""/>
        <dsp:cNvSpPr/>
      </dsp:nvSpPr>
      <dsp:spPr>
        <a:xfrm>
          <a:off x="0" y="1860360"/>
          <a:ext cx="11277600" cy="168948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l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dirty="0" smtClean="0">
              <a:latin typeface="Comic Sans MS" panose="030F0702030302020204" pitchFamily="66" charset="0"/>
            </a:rPr>
            <a:t>Sub - acute SDH: Present with trauma between 3- 7 days</a:t>
          </a:r>
          <a:endParaRPr lang="en-US" sz="3800" kern="1200" dirty="0">
            <a:latin typeface="Comic Sans MS" panose="030F0702030302020204" pitchFamily="66" charset="0"/>
          </a:endParaRPr>
        </a:p>
      </dsp:txBody>
      <dsp:txXfrm>
        <a:off x="82474" y="1942834"/>
        <a:ext cx="11112652" cy="1524532"/>
      </dsp:txXfrm>
    </dsp:sp>
    <dsp:sp modelId="{A8FAC0AA-C790-45B0-A035-E970FD062258}">
      <dsp:nvSpPr>
        <dsp:cNvPr id="0" name=""/>
        <dsp:cNvSpPr/>
      </dsp:nvSpPr>
      <dsp:spPr>
        <a:xfrm>
          <a:off x="0" y="3659280"/>
          <a:ext cx="11277600" cy="168948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l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dirty="0" smtClean="0">
              <a:latin typeface="Comic Sans MS" panose="030F0702030302020204" pitchFamily="66" charset="0"/>
            </a:rPr>
            <a:t>Chronic SDH: Present with trauma between 14 to 21 days</a:t>
          </a:r>
          <a:endParaRPr lang="en-US" sz="3800" kern="1200" dirty="0">
            <a:latin typeface="Comic Sans MS" panose="030F0702030302020204" pitchFamily="66" charset="0"/>
          </a:endParaRPr>
        </a:p>
      </dsp:txBody>
      <dsp:txXfrm>
        <a:off x="82474" y="3741754"/>
        <a:ext cx="11112652" cy="152453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18B34E-03D3-4B02-BCE2-E42CCE02E7AE}">
      <dsp:nvSpPr>
        <dsp:cNvPr id="0" name=""/>
        <dsp:cNvSpPr/>
      </dsp:nvSpPr>
      <dsp:spPr>
        <a:xfrm>
          <a:off x="55" y="12972"/>
          <a:ext cx="5269855" cy="153782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70256" tIns="154432" rIns="270256" bIns="154432" numCol="1" spcCol="1270" anchor="ctr" anchorCtr="0">
          <a:noAutofit/>
        </a:bodyPr>
        <a:lstStyle/>
        <a:p>
          <a:pPr lvl="0" algn="ctr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smtClean="0">
              <a:latin typeface="Comic Sans MS" panose="030F0702030302020204" pitchFamily="66" charset="0"/>
            </a:rPr>
            <a:t>Generalized/ GTCs/ grand mal seizures</a:t>
          </a:r>
          <a:endParaRPr lang="en-US" sz="3800" kern="1200">
            <a:latin typeface="Comic Sans MS" panose="030F0702030302020204" pitchFamily="66" charset="0"/>
          </a:endParaRPr>
        </a:p>
      </dsp:txBody>
      <dsp:txXfrm>
        <a:off x="55" y="12972"/>
        <a:ext cx="5269855" cy="1537824"/>
      </dsp:txXfrm>
    </dsp:sp>
    <dsp:sp modelId="{03F08DFF-2D10-4164-9C8A-E4E8213F6FD4}">
      <dsp:nvSpPr>
        <dsp:cNvPr id="0" name=""/>
        <dsp:cNvSpPr/>
      </dsp:nvSpPr>
      <dsp:spPr>
        <a:xfrm>
          <a:off x="55" y="1550796"/>
          <a:ext cx="5269855" cy="3846431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2692" tIns="202692" rIns="270256" bIns="304038" numCol="1" spcCol="1270" anchor="t" anchorCtr="0">
          <a:noAutofit/>
        </a:bodyPr>
        <a:lstStyle/>
        <a:p>
          <a:pPr marL="285750" lvl="1" indent="-285750" algn="l" defTabSz="1689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800" kern="1200" smtClean="0">
              <a:latin typeface="Comic Sans MS" panose="030F0702030302020204" pitchFamily="66" charset="0"/>
            </a:rPr>
            <a:t>MC</a:t>
          </a:r>
          <a:endParaRPr lang="en-US" sz="3800" kern="1200">
            <a:latin typeface="Comic Sans MS" panose="030F0702030302020204" pitchFamily="66" charset="0"/>
          </a:endParaRPr>
        </a:p>
        <a:p>
          <a:pPr marL="285750" lvl="1" indent="-285750" algn="l" defTabSz="1689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800" kern="1200" smtClean="0">
              <a:latin typeface="Comic Sans MS" panose="030F0702030302020204" pitchFamily="66" charset="0"/>
            </a:rPr>
            <a:t>Motor cortex is big so excitability can easily spread</a:t>
          </a:r>
          <a:endParaRPr lang="en-US" sz="3800" kern="1200">
            <a:latin typeface="Comic Sans MS" panose="030F0702030302020204" pitchFamily="66" charset="0"/>
          </a:endParaRPr>
        </a:p>
      </dsp:txBody>
      <dsp:txXfrm>
        <a:off x="55" y="1550796"/>
        <a:ext cx="5269855" cy="3846431"/>
      </dsp:txXfrm>
    </dsp:sp>
    <dsp:sp modelId="{B084122B-3E74-47DE-9990-D89C58F41A5B}">
      <dsp:nvSpPr>
        <dsp:cNvPr id="0" name=""/>
        <dsp:cNvSpPr/>
      </dsp:nvSpPr>
      <dsp:spPr>
        <a:xfrm>
          <a:off x="6007689" y="12972"/>
          <a:ext cx="5269855" cy="153782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70256" tIns="154432" rIns="270256" bIns="154432" numCol="1" spcCol="1270" anchor="ctr" anchorCtr="0">
          <a:noAutofit/>
        </a:bodyPr>
        <a:lstStyle/>
        <a:p>
          <a:pPr lvl="0" algn="ctr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smtClean="0">
              <a:latin typeface="Comic Sans MS" panose="030F0702030302020204" pitchFamily="66" charset="0"/>
            </a:rPr>
            <a:t>Partial</a:t>
          </a:r>
          <a:endParaRPr lang="en-US" sz="3800" kern="1200">
            <a:latin typeface="Comic Sans MS" panose="030F0702030302020204" pitchFamily="66" charset="0"/>
          </a:endParaRPr>
        </a:p>
      </dsp:txBody>
      <dsp:txXfrm>
        <a:off x="6007689" y="12972"/>
        <a:ext cx="5269855" cy="1537824"/>
      </dsp:txXfrm>
    </dsp:sp>
    <dsp:sp modelId="{A32C497E-BD79-43F1-9BD4-CF634A321A74}">
      <dsp:nvSpPr>
        <dsp:cNvPr id="0" name=""/>
        <dsp:cNvSpPr/>
      </dsp:nvSpPr>
      <dsp:spPr>
        <a:xfrm>
          <a:off x="6007689" y="1550796"/>
          <a:ext cx="5269855" cy="3846431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2692" tIns="202692" rIns="270256" bIns="304038" numCol="1" spcCol="1270" anchor="t" anchorCtr="0">
          <a:noAutofit/>
        </a:bodyPr>
        <a:lstStyle/>
        <a:p>
          <a:pPr marL="285750" lvl="1" indent="-285750" algn="l" defTabSz="1689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800" kern="1200" dirty="0" smtClean="0">
              <a:latin typeface="Comic Sans MS" panose="030F0702030302020204" pitchFamily="66" charset="0"/>
            </a:rPr>
            <a:t>Twitching</a:t>
          </a:r>
          <a:endParaRPr lang="en-US" sz="3800" kern="1200" dirty="0">
            <a:latin typeface="Comic Sans MS" panose="030F0702030302020204" pitchFamily="66" charset="0"/>
          </a:endParaRPr>
        </a:p>
        <a:p>
          <a:pPr marL="285750" lvl="1" indent="-285750" algn="l" defTabSz="1689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800" kern="1200" smtClean="0">
              <a:latin typeface="Comic Sans MS" panose="030F0702030302020204" pitchFamily="66" charset="0"/>
            </a:rPr>
            <a:t>Myoclonic jerk</a:t>
          </a:r>
          <a:endParaRPr lang="en-US" sz="3800" kern="1200">
            <a:latin typeface="Comic Sans MS" panose="030F0702030302020204" pitchFamily="66" charset="0"/>
          </a:endParaRPr>
        </a:p>
        <a:p>
          <a:pPr marL="285750" lvl="1" indent="-285750" algn="l" defTabSz="1689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800" kern="1200" smtClean="0">
              <a:latin typeface="Comic Sans MS" panose="030F0702030302020204" pitchFamily="66" charset="0"/>
            </a:rPr>
            <a:t>Temporal lobe seizures etc.</a:t>
          </a:r>
          <a:endParaRPr lang="en-US" sz="3800" kern="1200">
            <a:latin typeface="Comic Sans MS" panose="030F0702030302020204" pitchFamily="66" charset="0"/>
          </a:endParaRPr>
        </a:p>
        <a:p>
          <a:pPr marL="285750" lvl="1" indent="-285750" algn="l" defTabSz="1689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800" kern="1200" dirty="0" smtClean="0">
              <a:latin typeface="Comic Sans MS" panose="030F0702030302020204" pitchFamily="66" charset="0"/>
            </a:rPr>
            <a:t>Absence seizures</a:t>
          </a:r>
          <a:endParaRPr lang="en-US" sz="3800" kern="1200" dirty="0">
            <a:latin typeface="Comic Sans MS" panose="030F0702030302020204" pitchFamily="66" charset="0"/>
          </a:endParaRPr>
        </a:p>
      </dsp:txBody>
      <dsp:txXfrm>
        <a:off x="6007689" y="1550796"/>
        <a:ext cx="5269855" cy="38464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 descr="Large confetti"/>
          <p:cNvSpPr>
            <a:spLocks noChangeArrowheads="1"/>
          </p:cNvSpPr>
          <p:nvPr/>
        </p:nvSpPr>
        <p:spPr bwMode="ltGray">
          <a:xfrm>
            <a:off x="645584" y="1549400"/>
            <a:ext cx="10877549" cy="1689100"/>
          </a:xfrm>
          <a:prstGeom prst="rect">
            <a:avLst/>
          </a:prstGeom>
          <a:pattFill prst="lgConfetti">
            <a:fgClr>
              <a:schemeClr val="accent2">
                <a:alpha val="50000"/>
              </a:schemeClr>
            </a:fgClr>
            <a:bgClr>
              <a:schemeClr val="folHlink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1800"/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ltGray">
          <a:xfrm>
            <a:off x="304800" y="3206750"/>
            <a:ext cx="11582400" cy="77788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1800"/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ltGray">
          <a:xfrm>
            <a:off x="304800" y="1482725"/>
            <a:ext cx="11582400" cy="77788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1800"/>
          </a:p>
        </p:txBody>
      </p:sp>
      <p:sp>
        <p:nvSpPr>
          <p:cNvPr id="7" name="AutoShape 5"/>
          <p:cNvSpPr>
            <a:spLocks noChangeArrowheads="1"/>
          </p:cNvSpPr>
          <p:nvPr/>
        </p:nvSpPr>
        <p:spPr bwMode="ltGray">
          <a:xfrm>
            <a:off x="11497734" y="1246188"/>
            <a:ext cx="103717" cy="2235200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1800"/>
          </a:p>
        </p:txBody>
      </p:sp>
      <p:sp>
        <p:nvSpPr>
          <p:cNvPr id="8" name="AutoShape 6"/>
          <p:cNvSpPr>
            <a:spLocks noChangeArrowheads="1"/>
          </p:cNvSpPr>
          <p:nvPr/>
        </p:nvSpPr>
        <p:spPr bwMode="ltGray">
          <a:xfrm>
            <a:off x="579967" y="1252538"/>
            <a:ext cx="103717" cy="2235200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1800"/>
          </a:p>
        </p:txBody>
      </p:sp>
      <p:sp>
        <p:nvSpPr>
          <p:cNvPr id="9" name="AutoShape 7"/>
          <p:cNvSpPr>
            <a:spLocks noChangeArrowheads="1"/>
          </p:cNvSpPr>
          <p:nvPr/>
        </p:nvSpPr>
        <p:spPr bwMode="ltGray">
          <a:xfrm>
            <a:off x="3774018" y="6121400"/>
            <a:ext cx="4641849" cy="77788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1800"/>
          </a:p>
        </p:txBody>
      </p:sp>
      <p:sp>
        <p:nvSpPr>
          <p:cNvPr id="10" name="Rectangle 8" descr="Large confetti"/>
          <p:cNvSpPr>
            <a:spLocks noChangeArrowheads="1"/>
          </p:cNvSpPr>
          <p:nvPr/>
        </p:nvSpPr>
        <p:spPr bwMode="ltGray">
          <a:xfrm>
            <a:off x="5461001" y="6072188"/>
            <a:ext cx="1265767" cy="176212"/>
          </a:xfrm>
          <a:prstGeom prst="rect">
            <a:avLst/>
          </a:prstGeom>
          <a:pattFill prst="lgConfetti">
            <a:fgClr>
              <a:schemeClr val="accent2"/>
            </a:fgClr>
            <a:bgClr>
              <a:schemeClr val="folHlink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1800"/>
          </a:p>
        </p:txBody>
      </p:sp>
      <p:sp>
        <p:nvSpPr>
          <p:cNvPr id="95241" name="Rectangle 9" descr="Large confetti"/>
          <p:cNvSpPr>
            <a:spLocks noGrp="1" noChangeArrowheads="1"/>
          </p:cNvSpPr>
          <p:nvPr>
            <p:ph type="ctrTitle"/>
          </p:nvPr>
        </p:nvSpPr>
        <p:spPr>
          <a:xfrm>
            <a:off x="914400" y="1752600"/>
            <a:ext cx="10363200" cy="1143000"/>
          </a:xfrm>
          <a:pattFill prst="lgConfetti">
            <a:fgClr>
              <a:schemeClr val="accent2"/>
            </a:fgClr>
            <a:bgClr>
              <a:schemeClr val="folHlink"/>
            </a:bgClr>
          </a:pattFill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5242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746500"/>
            <a:ext cx="85344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C5622B2D-0A6E-4309-BFD8-1787CB1B75A2}" type="datetimeFigureOut">
              <a:rPr lang="en-US" smtClean="0"/>
              <a:t>5/14/2017</a:t>
            </a:fld>
            <a:endParaRPr lang="en-US"/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n-US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  <a:noFill/>
        </p:spPr>
        <p:txBody>
          <a:bodyPr anchor="b" anchorCtr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29E6D3F-54AA-4FF8-8471-A4CEA38A6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710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622B2D-0A6E-4309-BFD8-1787CB1B75A2}" type="datetimeFigureOut">
              <a:rPr lang="en-US" smtClean="0"/>
              <a:t>5/14/2017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9" descr="Large confetti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9E6D3F-54AA-4FF8-8471-A4CEA38A6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191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95317" y="284164"/>
            <a:ext cx="2726267" cy="58118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84164"/>
            <a:ext cx="7977717" cy="58118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622B2D-0A6E-4309-BFD8-1787CB1B75A2}" type="datetimeFigureOut">
              <a:rPr lang="en-US" smtClean="0"/>
              <a:t>5/14/2017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9" descr="Large confetti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9E6D3F-54AA-4FF8-8471-A4CEA38A6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1317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6800" y="284164"/>
            <a:ext cx="9484784" cy="7826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295400"/>
            <a:ext cx="10363200" cy="480060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622B2D-0A6E-4309-BFD8-1787CB1B75A2}" type="datetimeFigureOut">
              <a:rPr lang="en-US" smtClean="0"/>
              <a:t>5/14/2017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9" descr="Large confetti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9E6D3F-54AA-4FF8-8471-A4CEA38A6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3207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6800" y="284164"/>
            <a:ext cx="9484784" cy="7826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914400" y="1295400"/>
            <a:ext cx="5080000" cy="4800600"/>
          </a:xfrm>
        </p:spPr>
        <p:txBody>
          <a:bodyPr/>
          <a:lstStyle/>
          <a:p>
            <a:pPr lvl="0"/>
            <a:r>
              <a:rPr lang="en-US" noProof="0" smtClean="0"/>
              <a:t>Click icon to add online image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7600" y="1295400"/>
            <a:ext cx="5080000" cy="4800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622B2D-0A6E-4309-BFD8-1787CB1B75A2}" type="datetimeFigureOut">
              <a:rPr lang="en-US" smtClean="0"/>
              <a:t>5/14/2017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9" descr="Large confetti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9E6D3F-54AA-4FF8-8471-A4CEA38A6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836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295400"/>
            <a:ext cx="11277600" cy="5410200"/>
          </a:xfrm>
        </p:spPr>
        <p:txBody>
          <a:bodyPr/>
          <a:lstStyle>
            <a:lvl1pPr>
              <a:defRPr sz="2400">
                <a:latin typeface="Comic Sans MS" panose="030F0702030302020204" pitchFamily="66" charset="0"/>
              </a:defRPr>
            </a:lvl1pPr>
            <a:lvl2pPr>
              <a:defRPr sz="2400">
                <a:solidFill>
                  <a:schemeClr val="accent4">
                    <a:lumMod val="50000"/>
                    <a:lumOff val="50000"/>
                  </a:schemeClr>
                </a:solidFill>
                <a:latin typeface="Comic Sans MS" panose="030F0702030302020204" pitchFamily="66" charset="0"/>
              </a:defRPr>
            </a:lvl2pPr>
            <a:lvl3pPr>
              <a:defRPr sz="2400">
                <a:solidFill>
                  <a:schemeClr val="accent4">
                    <a:lumMod val="50000"/>
                    <a:lumOff val="50000"/>
                  </a:schemeClr>
                </a:solidFill>
                <a:latin typeface="Comic Sans MS" panose="030F0702030302020204" pitchFamily="66" charset="0"/>
              </a:defRPr>
            </a:lvl3pPr>
            <a:lvl4pPr>
              <a:defRPr sz="2400">
                <a:solidFill>
                  <a:schemeClr val="accent4">
                    <a:lumMod val="50000"/>
                    <a:lumOff val="50000"/>
                  </a:schemeClr>
                </a:solidFill>
                <a:latin typeface="Comic Sans MS" panose="030F0702030302020204" pitchFamily="66" charset="0"/>
              </a:defRPr>
            </a:lvl4pPr>
            <a:lvl5pPr>
              <a:defRPr sz="2400">
                <a:solidFill>
                  <a:schemeClr val="accent4">
                    <a:lumMod val="50000"/>
                    <a:lumOff val="50000"/>
                  </a:schemeClr>
                </a:solidFill>
                <a:latin typeface="Comic Sans MS" panose="030F0702030302020204" pitchFamily="66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622B2D-0A6E-4309-BFD8-1787CB1B75A2}" type="datetimeFigureOut">
              <a:rPr lang="en-US" smtClean="0"/>
              <a:t>5/14/2017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9" descr="Large confetti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9E6D3F-54AA-4FF8-8471-A4CEA38A6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358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622B2D-0A6E-4309-BFD8-1787CB1B75A2}" type="datetimeFigureOut">
              <a:rPr lang="en-US" smtClean="0"/>
              <a:t>5/14/2017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9" descr="Large confetti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9E6D3F-54AA-4FF8-8471-A4CEA38A6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709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295400"/>
            <a:ext cx="50800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295400"/>
            <a:ext cx="50800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622B2D-0A6E-4309-BFD8-1787CB1B75A2}" type="datetimeFigureOut">
              <a:rPr lang="en-US" smtClean="0"/>
              <a:t>5/14/2017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9" descr="Large confetti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9E6D3F-54AA-4FF8-8471-A4CEA38A6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665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622B2D-0A6E-4309-BFD8-1787CB1B75A2}" type="datetimeFigureOut">
              <a:rPr lang="en-US" smtClean="0"/>
              <a:t>5/14/2017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9" descr="Large confetti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9E6D3F-54AA-4FF8-8471-A4CEA38A6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75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622B2D-0A6E-4309-BFD8-1787CB1B75A2}" type="datetimeFigureOut">
              <a:rPr lang="en-US" smtClean="0"/>
              <a:t>5/14/2017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9" descr="Large confetti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9E6D3F-54AA-4FF8-8471-A4CEA38A6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08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622B2D-0A6E-4309-BFD8-1787CB1B75A2}" type="datetimeFigureOut">
              <a:rPr lang="en-US" smtClean="0"/>
              <a:t>5/14/2017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9" descr="Large confetti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9E6D3F-54AA-4FF8-8471-A4CEA38A6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576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622B2D-0A6E-4309-BFD8-1787CB1B75A2}" type="datetimeFigureOut">
              <a:rPr lang="en-US" smtClean="0"/>
              <a:t>5/14/2017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9" descr="Large confetti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9E6D3F-54AA-4FF8-8471-A4CEA38A6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499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622B2D-0A6E-4309-BFD8-1787CB1B75A2}" type="datetimeFigureOut">
              <a:rPr lang="en-US" smtClean="0"/>
              <a:t>5/14/2017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9" descr="Large confetti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9E6D3F-54AA-4FF8-8471-A4CEA38A6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309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21" name="Rectangle 13"/>
          <p:cNvSpPr>
            <a:spLocks noChangeArrowheads="1"/>
          </p:cNvSpPr>
          <p:nvPr/>
        </p:nvSpPr>
        <p:spPr bwMode="auto">
          <a:xfrm>
            <a:off x="0" y="0"/>
            <a:ext cx="12192000" cy="1143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/>
          </a:p>
        </p:txBody>
      </p:sp>
      <p:pic>
        <p:nvPicPr>
          <p:cNvPr id="1027" name="Picture 12" descr="Image6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800" y="228600"/>
            <a:ext cx="1524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2" descr="Large confetti"/>
          <p:cNvSpPr>
            <a:spLocks noGrp="1" noChangeArrowheads="1"/>
          </p:cNvSpPr>
          <p:nvPr>
            <p:ph type="title"/>
          </p:nvPr>
        </p:nvSpPr>
        <p:spPr bwMode="auto">
          <a:xfrm>
            <a:off x="2336800" y="284164"/>
            <a:ext cx="9484784" cy="782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295400"/>
            <a:ext cx="103632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42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fld id="{C5622B2D-0A6E-4309-BFD8-1787CB1B75A2}" type="datetimeFigureOut">
              <a:rPr lang="en-US" smtClean="0"/>
              <a:t>5/14/2017</a:t>
            </a:fld>
            <a:endParaRPr lang="en-US"/>
          </a:p>
        </p:txBody>
      </p:sp>
      <p:sp>
        <p:nvSpPr>
          <p:cNvPr id="9421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endParaRPr lang="en-US"/>
          </a:p>
        </p:txBody>
      </p:sp>
      <p:sp>
        <p:nvSpPr>
          <p:cNvPr id="94214" name="Rectangle 6"/>
          <p:cNvSpPr>
            <a:spLocks noChangeArrowheads="1"/>
          </p:cNvSpPr>
          <p:nvPr/>
        </p:nvSpPr>
        <p:spPr bwMode="auto">
          <a:xfrm>
            <a:off x="0" y="1143000"/>
            <a:ext cx="11794067" cy="762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1800"/>
          </a:p>
        </p:txBody>
      </p:sp>
      <p:sp>
        <p:nvSpPr>
          <p:cNvPr id="94215" name="Rectangle 7" descr="Large confetti"/>
          <p:cNvSpPr>
            <a:spLocks noChangeArrowheads="1"/>
          </p:cNvSpPr>
          <p:nvPr/>
        </p:nvSpPr>
        <p:spPr bwMode="ltGray">
          <a:xfrm>
            <a:off x="330200" y="0"/>
            <a:ext cx="584200" cy="1524000"/>
          </a:xfrm>
          <a:prstGeom prst="rect">
            <a:avLst/>
          </a:prstGeom>
          <a:pattFill prst="lgConfetti">
            <a:fgClr>
              <a:schemeClr val="accent2"/>
            </a:fgClr>
            <a:bgClr>
              <a:schemeClr val="folHlink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1800"/>
          </a:p>
        </p:txBody>
      </p:sp>
      <p:sp>
        <p:nvSpPr>
          <p:cNvPr id="94216" name="Rectangle 8"/>
          <p:cNvSpPr>
            <a:spLocks noChangeArrowheads="1"/>
          </p:cNvSpPr>
          <p:nvPr/>
        </p:nvSpPr>
        <p:spPr bwMode="auto">
          <a:xfrm>
            <a:off x="9423400" y="6553201"/>
            <a:ext cx="2768600" cy="79375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1800"/>
          </a:p>
        </p:txBody>
      </p:sp>
      <p:sp>
        <p:nvSpPr>
          <p:cNvPr id="94217" name="Rectangle 9" descr="Large confetti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192933" y="6400800"/>
            <a:ext cx="592667" cy="457200"/>
          </a:xfrm>
          <a:prstGeom prst="rect">
            <a:avLst/>
          </a:prstGeom>
          <a:pattFill prst="lgConfetti">
            <a:fgClr>
              <a:schemeClr val="accent2"/>
            </a:fgClr>
            <a:bgClr>
              <a:schemeClr val="folHlink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229E6D3F-54AA-4FF8-8471-A4CEA38A6BE5}" type="slidenum">
              <a:rPr lang="en-US" smtClean="0"/>
              <a:t>‹#›</a:t>
            </a:fld>
            <a:endParaRPr lang="en-US"/>
          </a:p>
        </p:txBody>
      </p:sp>
      <p:pic>
        <p:nvPicPr>
          <p:cNvPr id="1036" name="Picture 10" descr="Image3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767" y="228600"/>
            <a:ext cx="482600" cy="85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51974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SzPct val="85000"/>
        <a:buBlip>
          <a:blip r:embed="rId18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7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INTRODUCTION TO HEAD INJURY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smtClean="0"/>
              <a:t>BY: DR. MAGOHA </a:t>
            </a:r>
          </a:p>
          <a:p>
            <a:r>
              <a:rPr lang="en-US" sz="3600" smtClean="0"/>
              <a:t>DATE: 20</a:t>
            </a:r>
            <a:r>
              <a:rPr lang="en-US" sz="3600" baseline="30000" smtClean="0"/>
              <a:t>TH</a:t>
            </a:r>
            <a:r>
              <a:rPr lang="en-US" sz="3600" smtClean="0"/>
              <a:t>/4/2017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5640697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Base of skull fractures</a:t>
            </a:r>
          </a:p>
          <a:p>
            <a:pPr lvl="1"/>
            <a:r>
              <a:rPr lang="en-US" sz="3200" dirty="0" smtClean="0"/>
              <a:t>Characterized by </a:t>
            </a:r>
            <a:r>
              <a:rPr lang="en-US" sz="3200" dirty="0" err="1" smtClean="0">
                <a:solidFill>
                  <a:srgbClr val="FF0000"/>
                </a:solidFill>
              </a:rPr>
              <a:t>r</a:t>
            </a:r>
            <a:r>
              <a:rPr lang="en-US" sz="3200" dirty="0" err="1" smtClean="0">
                <a:solidFill>
                  <a:srgbClr val="FF0000"/>
                </a:solidFill>
              </a:rPr>
              <a:t>acoon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smtClean="0">
                <a:solidFill>
                  <a:srgbClr val="FF0000"/>
                </a:solidFill>
              </a:rPr>
              <a:t>eyes</a:t>
            </a:r>
          </a:p>
          <a:p>
            <a:pPr lvl="2"/>
            <a:r>
              <a:rPr lang="en-US" sz="3200" dirty="0" smtClean="0"/>
              <a:t>They are n</a:t>
            </a:r>
            <a:r>
              <a:rPr lang="en-US" sz="3200" dirty="0" smtClean="0"/>
              <a:t>ot </a:t>
            </a:r>
            <a:r>
              <a:rPr lang="en-US" sz="3200" dirty="0" smtClean="0"/>
              <a:t>pathognomonic</a:t>
            </a:r>
          </a:p>
          <a:p>
            <a:pPr lvl="2"/>
            <a:r>
              <a:rPr lang="en-US" sz="3200" dirty="0" smtClean="0"/>
              <a:t>Pathogenesis: the </a:t>
            </a:r>
            <a:r>
              <a:rPr lang="en-US" sz="3200" dirty="0" err="1" smtClean="0"/>
              <a:t>f</a:t>
            </a:r>
            <a:r>
              <a:rPr lang="en-US" sz="3200" dirty="0" err="1" smtClean="0"/>
              <a:t>rontalis</a:t>
            </a:r>
            <a:r>
              <a:rPr lang="en-US" sz="3200" dirty="0" smtClean="0"/>
              <a:t> </a:t>
            </a:r>
            <a:r>
              <a:rPr lang="en-US" sz="3200" dirty="0" smtClean="0"/>
              <a:t>and the orbicularis oculi are continuous hence blood settles </a:t>
            </a:r>
            <a:r>
              <a:rPr lang="en-US" sz="3200" dirty="0" smtClean="0"/>
              <a:t>around the </a:t>
            </a:r>
            <a:r>
              <a:rPr lang="en-US" sz="3200" dirty="0" smtClean="0"/>
              <a:t>eye</a:t>
            </a:r>
          </a:p>
          <a:p>
            <a:r>
              <a:rPr lang="en-US" sz="3200" dirty="0" smtClean="0"/>
              <a:t>70% of fractures </a:t>
            </a:r>
            <a:r>
              <a:rPr lang="en-US" sz="3200" dirty="0" smtClean="0">
                <a:sym typeface="Wingdings" panose="05000000000000000000" pitchFamily="2" charset="2"/>
              </a:rPr>
              <a:t> frontal </a:t>
            </a:r>
          </a:p>
          <a:p>
            <a:r>
              <a:rPr lang="en-US" sz="3200" dirty="0" smtClean="0">
                <a:sym typeface="Wingdings" panose="05000000000000000000" pitchFamily="2" charset="2"/>
              </a:rPr>
              <a:t>20% of fractures  middle</a:t>
            </a:r>
          </a:p>
          <a:p>
            <a:r>
              <a:rPr lang="en-US" sz="3200" dirty="0" smtClean="0">
                <a:sym typeface="Wingdings" panose="05000000000000000000" pitchFamily="2" charset="2"/>
              </a:rPr>
              <a:t>Very rarely does one get occipital </a:t>
            </a:r>
            <a:r>
              <a:rPr lang="en-US" sz="3200" dirty="0" smtClean="0">
                <a:sym typeface="Wingdings" panose="05000000000000000000" pitchFamily="2" charset="2"/>
              </a:rPr>
              <a:t>fractures since the </a:t>
            </a:r>
            <a:r>
              <a:rPr lang="en-US" sz="3200" dirty="0" smtClean="0">
                <a:sym typeface="Wingdings" panose="05000000000000000000" pitchFamily="2" charset="2"/>
              </a:rPr>
              <a:t>occiput is big and </a:t>
            </a:r>
            <a:r>
              <a:rPr lang="en-US" sz="3200" dirty="0" smtClean="0">
                <a:sym typeface="Wingdings" panose="05000000000000000000" pitchFamily="2" charset="2"/>
              </a:rPr>
              <a:t>thick.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2992119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6800" y="0"/>
            <a:ext cx="9484784" cy="1066801"/>
          </a:xfrm>
        </p:spPr>
        <p:txBody>
          <a:bodyPr/>
          <a:lstStyle/>
          <a:p>
            <a:r>
              <a:rPr lang="en-US" sz="3200" dirty="0" smtClean="0"/>
              <a:t>4. PATHOPHYSIOLOGY: PRIMARY BRAIN INJURY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Is </a:t>
            </a:r>
            <a:r>
              <a:rPr lang="en-US" sz="3600" dirty="0" smtClean="0"/>
              <a:t>immediate and as a result of trauma</a:t>
            </a:r>
          </a:p>
          <a:p>
            <a:r>
              <a:rPr lang="en-US" sz="3600" dirty="0" smtClean="0"/>
              <a:t>Induced by </a:t>
            </a:r>
            <a:r>
              <a:rPr lang="en-US" sz="3600" dirty="0" smtClean="0">
                <a:solidFill>
                  <a:srgbClr val="FF0000"/>
                </a:solidFill>
              </a:rPr>
              <a:t>mechanical force </a:t>
            </a:r>
            <a:r>
              <a:rPr lang="en-US" sz="3600" dirty="0" smtClean="0"/>
              <a:t>and occurs at the moment of </a:t>
            </a:r>
            <a:r>
              <a:rPr lang="en-US" sz="3600" dirty="0" smtClean="0"/>
              <a:t>injury</a:t>
            </a:r>
          </a:p>
          <a:p>
            <a:r>
              <a:rPr lang="en-US" sz="3600" dirty="0" smtClean="0"/>
              <a:t>The </a:t>
            </a:r>
            <a:r>
              <a:rPr lang="en-US" sz="3600" dirty="0" smtClean="0"/>
              <a:t>2 main mechanisms that cause primary injury are:</a:t>
            </a:r>
          </a:p>
          <a:p>
            <a:pPr marL="1257300" lvl="1" indent="-742950">
              <a:buFont typeface="+mj-lt"/>
              <a:buAutoNum type="arabicPeriod"/>
            </a:pPr>
            <a:r>
              <a:rPr lang="en-US" sz="3600" dirty="0" smtClean="0"/>
              <a:t>Contact</a:t>
            </a:r>
          </a:p>
          <a:p>
            <a:pPr marL="1257300" lvl="1" indent="-742950">
              <a:buFont typeface="+mj-lt"/>
              <a:buAutoNum type="arabicPeriod"/>
            </a:pPr>
            <a:r>
              <a:rPr lang="en-US" sz="3600" dirty="0" smtClean="0"/>
              <a:t>Acceleration – deceleration.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4066875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 smtClean="0"/>
              <a:t>Brain concussion: </a:t>
            </a:r>
            <a:endParaRPr lang="en-US" sz="4000" dirty="0" smtClean="0"/>
          </a:p>
          <a:p>
            <a:pPr lvl="1"/>
            <a:r>
              <a:rPr lang="en-US" sz="4000" dirty="0" smtClean="0"/>
              <a:t>Temporary </a:t>
            </a:r>
            <a:r>
              <a:rPr lang="en-US" sz="4000" dirty="0" smtClean="0"/>
              <a:t>physiological disruption of brain function; no overt structural lesion</a:t>
            </a:r>
          </a:p>
          <a:p>
            <a:r>
              <a:rPr lang="en-US" sz="4000" dirty="0" smtClean="0"/>
              <a:t>Brain contusion: </a:t>
            </a:r>
            <a:endParaRPr lang="en-US" sz="4000" dirty="0" smtClean="0"/>
          </a:p>
          <a:p>
            <a:pPr lvl="1"/>
            <a:r>
              <a:rPr lang="en-US" sz="4000" dirty="0" smtClean="0"/>
              <a:t>Small </a:t>
            </a:r>
            <a:r>
              <a:rPr lang="en-US" sz="4000" dirty="0" err="1" smtClean="0"/>
              <a:t>petechiae</a:t>
            </a:r>
            <a:r>
              <a:rPr lang="en-US" sz="4000" dirty="0" smtClean="0"/>
              <a:t> and hemorrhages</a:t>
            </a:r>
          </a:p>
          <a:p>
            <a:r>
              <a:rPr lang="en-US" sz="4000" dirty="0" smtClean="0"/>
              <a:t>Brain laceration: </a:t>
            </a:r>
            <a:endParaRPr lang="en-US" sz="4000" dirty="0" smtClean="0"/>
          </a:p>
          <a:p>
            <a:pPr lvl="1"/>
            <a:r>
              <a:rPr lang="en-US" sz="4000" dirty="0" smtClean="0"/>
              <a:t>Obvious deformity after a </a:t>
            </a:r>
            <a:r>
              <a:rPr lang="en-US" sz="4000" dirty="0" smtClean="0"/>
              <a:t>localized injury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7531538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DIFFUSE AXONAL INJURY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The </a:t>
            </a:r>
            <a:r>
              <a:rPr lang="en-US" sz="3200" dirty="0" smtClean="0">
                <a:solidFill>
                  <a:srgbClr val="FF0000"/>
                </a:solidFill>
              </a:rPr>
              <a:t>shearing stresses between different layers of the brain</a:t>
            </a:r>
            <a:r>
              <a:rPr lang="en-US" sz="3200" dirty="0" smtClean="0"/>
              <a:t> result in </a:t>
            </a:r>
            <a:r>
              <a:rPr lang="en-US" sz="3200" dirty="0" smtClean="0">
                <a:solidFill>
                  <a:srgbClr val="FF0000"/>
                </a:solidFill>
              </a:rPr>
              <a:t>petechial hemorrhages </a:t>
            </a:r>
            <a:r>
              <a:rPr lang="en-US" sz="3200" dirty="0" smtClean="0"/>
              <a:t>as well as </a:t>
            </a:r>
            <a:r>
              <a:rPr lang="en-US" sz="3200" dirty="0" smtClean="0">
                <a:solidFill>
                  <a:srgbClr val="FF0000"/>
                </a:solidFill>
              </a:rPr>
              <a:t>diffuse axonal injury</a:t>
            </a:r>
            <a:r>
              <a:rPr lang="en-US" sz="3200" dirty="0" smtClean="0"/>
              <a:t> involving the </a:t>
            </a:r>
            <a:r>
              <a:rPr lang="en-US" sz="3200" dirty="0" smtClean="0">
                <a:solidFill>
                  <a:srgbClr val="FF0000"/>
                </a:solidFill>
              </a:rPr>
              <a:t>white matter </a:t>
            </a:r>
            <a:r>
              <a:rPr lang="en-US" sz="3200" dirty="0" smtClean="0"/>
              <a:t>and </a:t>
            </a:r>
            <a:r>
              <a:rPr lang="en-US" sz="3200" dirty="0" smtClean="0">
                <a:solidFill>
                  <a:srgbClr val="FF0000"/>
                </a:solidFill>
              </a:rPr>
              <a:t>brain stem</a:t>
            </a:r>
            <a:r>
              <a:rPr lang="en-US" sz="3200" dirty="0" smtClean="0"/>
              <a:t>. </a:t>
            </a:r>
          </a:p>
          <a:p>
            <a:r>
              <a:rPr lang="en-US" sz="3200" dirty="0" smtClean="0"/>
              <a:t>In deceleration injury the head is brought to a stand still from a moving position </a:t>
            </a:r>
            <a:r>
              <a:rPr lang="en-US" sz="3200" dirty="0" smtClean="0"/>
              <a:t>e.g. in </a:t>
            </a:r>
            <a:r>
              <a:rPr lang="en-US" sz="3200" dirty="0" smtClean="0"/>
              <a:t>falls. </a:t>
            </a:r>
          </a:p>
          <a:p>
            <a:r>
              <a:rPr lang="en-US" sz="3200" dirty="0" smtClean="0"/>
              <a:t>The same mechanism applies.</a:t>
            </a:r>
          </a:p>
          <a:p>
            <a:r>
              <a:rPr lang="en-US" sz="3200" dirty="0" smtClean="0"/>
              <a:t>DAI does </a:t>
            </a:r>
            <a:r>
              <a:rPr lang="en-US" sz="3200" dirty="0" smtClean="0"/>
              <a:t>not show up on CT scan.</a:t>
            </a:r>
          </a:p>
          <a:p>
            <a:r>
              <a:rPr lang="en-US" sz="3200" dirty="0" smtClean="0"/>
              <a:t>Seen in </a:t>
            </a:r>
            <a:r>
              <a:rPr lang="en-US" sz="3200" dirty="0" smtClean="0">
                <a:solidFill>
                  <a:srgbClr val="FF0000"/>
                </a:solidFill>
              </a:rPr>
              <a:t>diffusion weighted imaging</a:t>
            </a:r>
          </a:p>
        </p:txBody>
      </p:sp>
    </p:spTree>
    <p:extLst>
      <p:ext uri="{BB962C8B-B14F-4D97-AF65-F5344CB8AC3E}">
        <p14:creationId xmlns:p14="http://schemas.microsoft.com/office/powerpoint/2010/main" val="39171851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PENETRATING HEAD INJURY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 smtClean="0"/>
              <a:t>High velocity or slow velocity injury as a result of penetration with sharp objects</a:t>
            </a:r>
          </a:p>
          <a:p>
            <a:r>
              <a:rPr lang="en-US" sz="4000" dirty="0" smtClean="0"/>
              <a:t>The base of the skull is thin bone and could easily be penetrated especially in children</a:t>
            </a:r>
          </a:p>
          <a:p>
            <a:r>
              <a:rPr lang="en-US" sz="4000" dirty="0" smtClean="0"/>
              <a:t>This result </a:t>
            </a:r>
            <a:r>
              <a:rPr lang="en-US" sz="4000" dirty="0" smtClean="0"/>
              <a:t>is skull </a:t>
            </a:r>
            <a:r>
              <a:rPr lang="en-US" sz="4000" dirty="0" smtClean="0"/>
              <a:t>base fracture and damage to the brain overlying that area.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0249066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SECONDARY BRAIN INJURY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Occurs minutes to days after the primary insult</a:t>
            </a:r>
          </a:p>
          <a:p>
            <a:r>
              <a:rPr lang="en-US" sz="3200" dirty="0" smtClean="0"/>
              <a:t>Preventable</a:t>
            </a:r>
          </a:p>
          <a:p>
            <a:r>
              <a:rPr lang="en-US" sz="3200" dirty="0" smtClean="0"/>
              <a:t>Include: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200" dirty="0" smtClean="0"/>
              <a:t>Intracranial hematomas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200" dirty="0" smtClean="0"/>
              <a:t>Brain edema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200" dirty="0" smtClean="0"/>
              <a:t>Increased ICP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200" dirty="0" smtClean="0"/>
              <a:t>Infections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200" dirty="0" smtClean="0"/>
              <a:t>CSF leak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9011173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INTRACRANIAL HEMATOMA: EDH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Located between the inner table of the skull and the </a:t>
            </a:r>
            <a:r>
              <a:rPr lang="en-US" sz="2800" dirty="0" err="1" smtClean="0"/>
              <a:t>dura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Usually </a:t>
            </a:r>
            <a:r>
              <a:rPr lang="en-US" sz="2800" dirty="0" smtClean="0"/>
              <a:t>due to laceration of the </a:t>
            </a:r>
            <a:r>
              <a:rPr lang="en-US" sz="2800" u="sng" dirty="0" smtClean="0"/>
              <a:t>middle meningeal artery</a:t>
            </a:r>
          </a:p>
          <a:p>
            <a:r>
              <a:rPr lang="en-US" sz="2800" dirty="0" smtClean="0"/>
              <a:t>They are typically </a:t>
            </a:r>
            <a:r>
              <a:rPr lang="en-US" sz="2800" u="sng" dirty="0" smtClean="0"/>
              <a:t>biconvex (</a:t>
            </a:r>
            <a:r>
              <a:rPr lang="en-US" sz="2800" u="sng" dirty="0" err="1" smtClean="0"/>
              <a:t>lentiform</a:t>
            </a:r>
            <a:r>
              <a:rPr lang="en-US" sz="2800" u="sng" dirty="0" smtClean="0"/>
              <a:t>)</a:t>
            </a:r>
            <a:r>
              <a:rPr lang="en-US" sz="2800" dirty="0" smtClean="0"/>
              <a:t> in shape because their outer border follows the inner table of the skull and their inner border is limited by locations at which the </a:t>
            </a:r>
            <a:r>
              <a:rPr lang="en-US" sz="2800" dirty="0" err="1" smtClean="0"/>
              <a:t>dura</a:t>
            </a:r>
            <a:r>
              <a:rPr lang="en-US" sz="2800" dirty="0" smtClean="0"/>
              <a:t> is firmly adherent to the skull</a:t>
            </a:r>
          </a:p>
          <a:p>
            <a:r>
              <a:rPr lang="en-US" sz="2800" dirty="0" smtClean="0"/>
              <a:t>Up to 10% of EDH may be of venous origin</a:t>
            </a:r>
          </a:p>
          <a:p>
            <a:r>
              <a:rPr lang="en-US" sz="2800" dirty="0" smtClean="0"/>
              <a:t>In about 60 or 70% of cases there is an associated skull fracture</a:t>
            </a:r>
          </a:p>
          <a:p>
            <a:r>
              <a:rPr lang="en-US" sz="2800" dirty="0" smtClean="0"/>
              <a:t>Usually located in the temporal area. Occasionally it is in the frontal, parietal or posterior fossa region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318178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ACUTE SDH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400" dirty="0" smtClean="0"/>
              <a:t>Usually a part of severe and diffuse brain injury</a:t>
            </a:r>
          </a:p>
          <a:p>
            <a:r>
              <a:rPr lang="en-US" sz="4400" dirty="0" smtClean="0"/>
              <a:t>Typically </a:t>
            </a:r>
            <a:r>
              <a:rPr lang="en-US" sz="4400" u="sng" dirty="0" smtClean="0"/>
              <a:t>hyper - dense </a:t>
            </a:r>
            <a:r>
              <a:rPr lang="en-US" sz="4400" u="sng" dirty="0" err="1" smtClean="0"/>
              <a:t>crescentic</a:t>
            </a:r>
            <a:r>
              <a:rPr lang="en-US" sz="4400" u="sng" dirty="0" smtClean="0"/>
              <a:t> lesions</a:t>
            </a:r>
            <a:r>
              <a:rPr lang="en-US" sz="4400" dirty="0" smtClean="0"/>
              <a:t> on CT scan</a:t>
            </a:r>
          </a:p>
          <a:p>
            <a:r>
              <a:rPr lang="en-US" sz="4400" dirty="0" smtClean="0"/>
              <a:t>More severe as it is associated with more brain damage</a:t>
            </a:r>
          </a:p>
        </p:txBody>
      </p:sp>
    </p:spTree>
    <p:extLst>
      <p:ext uri="{BB962C8B-B14F-4D97-AF65-F5344CB8AC3E}">
        <p14:creationId xmlns:p14="http://schemas.microsoft.com/office/powerpoint/2010/main" val="18496461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CHRONIC SDH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These are </a:t>
            </a:r>
            <a:r>
              <a:rPr lang="en-US" sz="2800" dirty="0" smtClean="0"/>
              <a:t>more common in alcoholics and patients &gt; 50 years </a:t>
            </a:r>
            <a:endParaRPr lang="en-US" sz="2800" dirty="0" smtClean="0"/>
          </a:p>
          <a:p>
            <a:r>
              <a:rPr lang="en-US" sz="2800" dirty="0" smtClean="0"/>
              <a:t>Clinically the following are typical:</a:t>
            </a:r>
          </a:p>
          <a:p>
            <a:pPr lvl="1"/>
            <a:r>
              <a:rPr lang="en-US" sz="2800" dirty="0" smtClean="0"/>
              <a:t>I</a:t>
            </a:r>
            <a:r>
              <a:rPr lang="en-US" sz="2800" dirty="0" smtClean="0"/>
              <a:t>ncreasing </a:t>
            </a:r>
            <a:r>
              <a:rPr lang="en-US" sz="2800" dirty="0" smtClean="0"/>
              <a:t>daily </a:t>
            </a:r>
            <a:r>
              <a:rPr lang="en-US" sz="2800" dirty="0" smtClean="0"/>
              <a:t>headache</a:t>
            </a:r>
          </a:p>
          <a:p>
            <a:pPr lvl="1"/>
            <a:r>
              <a:rPr lang="en-US" sz="2800" dirty="0"/>
              <a:t>F</a:t>
            </a:r>
            <a:r>
              <a:rPr lang="en-US" sz="2800" dirty="0" smtClean="0"/>
              <a:t>luctuating </a:t>
            </a:r>
            <a:r>
              <a:rPr lang="en-US" sz="2800" dirty="0" smtClean="0"/>
              <a:t>drowsiness or confusion (which may mimic early dementia) </a:t>
            </a:r>
            <a:endParaRPr lang="en-US" sz="2800" dirty="0" smtClean="0"/>
          </a:p>
          <a:p>
            <a:pPr lvl="1"/>
            <a:r>
              <a:rPr lang="en-US" sz="2800" dirty="0"/>
              <a:t>M</a:t>
            </a:r>
            <a:r>
              <a:rPr lang="en-US" sz="2800" dirty="0" smtClean="0"/>
              <a:t>ild </a:t>
            </a:r>
            <a:r>
              <a:rPr lang="en-US" sz="2800" dirty="0" smtClean="0"/>
              <a:t>to moderate hemiparesis </a:t>
            </a:r>
            <a:endParaRPr lang="en-US" sz="2800" dirty="0" smtClean="0"/>
          </a:p>
          <a:p>
            <a:r>
              <a:rPr lang="en-US" sz="2800" dirty="0" smtClean="0"/>
              <a:t>As </a:t>
            </a:r>
            <a:r>
              <a:rPr lang="en-US" sz="2800" dirty="0" smtClean="0"/>
              <a:t>the brain atrophies over time, the bridging veins become more exposed and as a result are more easily injured</a:t>
            </a:r>
          </a:p>
          <a:p>
            <a:r>
              <a:rPr lang="en-US" sz="2800" dirty="0" smtClean="0"/>
              <a:t>May not produce symptoms until </a:t>
            </a:r>
            <a:r>
              <a:rPr lang="en-US" sz="2800" dirty="0" smtClean="0">
                <a:solidFill>
                  <a:srgbClr val="FF0000"/>
                </a:solidFill>
              </a:rPr>
              <a:t>several weeks after trauma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28045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4737323"/>
              </p:ext>
            </p:extLst>
          </p:nvPr>
        </p:nvGraphicFramePr>
        <p:xfrm>
          <a:off x="914400" y="1295400"/>
          <a:ext cx="11277600" cy="541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98813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DEFINITION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CLASSIFICATION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ETIOLOGY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PATHOPHYSIOLOGY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CLINICAL FEATURES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INVESTIGATIONS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MANAGEMENT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6769900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 </a:t>
            </a:r>
            <a:r>
              <a:rPr lang="en-US" dirty="0" smtClean="0"/>
              <a:t>TAKING: THE TRAUMA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Do a detailed </a:t>
            </a:r>
            <a:r>
              <a:rPr lang="en-US" sz="3600" dirty="0" smtClean="0"/>
              <a:t>description of the event leading to injury to the head either from the relatives or from the patient</a:t>
            </a:r>
          </a:p>
          <a:p>
            <a:r>
              <a:rPr lang="en-US" sz="3600" dirty="0" smtClean="0"/>
              <a:t>Find out the e</a:t>
            </a:r>
            <a:r>
              <a:rPr lang="en-US" sz="3600" dirty="0" smtClean="0"/>
              <a:t>tiology e.g. </a:t>
            </a:r>
            <a:r>
              <a:rPr lang="en-US" sz="3600" dirty="0" smtClean="0"/>
              <a:t>RTA, Assault, fall, missiles, </a:t>
            </a:r>
            <a:r>
              <a:rPr lang="en-US" sz="3600" dirty="0" smtClean="0"/>
              <a:t>explosive etc.</a:t>
            </a:r>
            <a:endParaRPr lang="en-US" sz="3600" dirty="0" smtClean="0"/>
          </a:p>
          <a:p>
            <a:r>
              <a:rPr lang="en-US" sz="3600" dirty="0" smtClean="0"/>
              <a:t>Get the d</a:t>
            </a:r>
            <a:r>
              <a:rPr lang="en-US" sz="3600" dirty="0" smtClean="0"/>
              <a:t>etails </a:t>
            </a:r>
            <a:r>
              <a:rPr lang="en-US" sz="3600" dirty="0" smtClean="0"/>
              <a:t>of </a:t>
            </a:r>
            <a:r>
              <a:rPr lang="en-US" sz="3600" dirty="0" smtClean="0"/>
              <a:t>the exact </a:t>
            </a:r>
            <a:r>
              <a:rPr lang="en-US" sz="3600" dirty="0" smtClean="0"/>
              <a:t>mechanism leading to head injury</a:t>
            </a:r>
          </a:p>
          <a:p>
            <a:r>
              <a:rPr lang="en-US" sz="3600" dirty="0" smtClean="0"/>
              <a:t>Inquire for any wounds at the site of trauma and any history </a:t>
            </a:r>
            <a:r>
              <a:rPr lang="en-US" sz="3600" dirty="0" smtClean="0"/>
              <a:t>of </a:t>
            </a:r>
            <a:r>
              <a:rPr lang="en-US" sz="3600" dirty="0" smtClean="0"/>
              <a:t>bleeding.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1417004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THERE ARE 5 KINDS OF TRAUMATIC INJURIES: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00" indent="-914400">
              <a:buFont typeface="+mj-lt"/>
              <a:buAutoNum type="alphaUcPeriod"/>
            </a:pPr>
            <a:r>
              <a:rPr lang="en-US" sz="4800" dirty="0" smtClean="0"/>
              <a:t>Assault (by known or unknown persons)</a:t>
            </a:r>
          </a:p>
          <a:p>
            <a:pPr marL="914400" indent="-914400">
              <a:buFont typeface="+mj-lt"/>
              <a:buAutoNum type="alphaUcPeriod"/>
            </a:pPr>
            <a:r>
              <a:rPr lang="en-US" sz="4800" dirty="0" smtClean="0"/>
              <a:t>Fall from height</a:t>
            </a:r>
          </a:p>
          <a:p>
            <a:pPr marL="914400" indent="-914400">
              <a:buFont typeface="+mj-lt"/>
              <a:buAutoNum type="alphaUcPeriod"/>
            </a:pPr>
            <a:r>
              <a:rPr lang="en-US" sz="4800" dirty="0" smtClean="0"/>
              <a:t>Motor vehicle accident or RTA</a:t>
            </a:r>
          </a:p>
          <a:p>
            <a:pPr marL="914400" indent="-914400">
              <a:buFont typeface="+mj-lt"/>
              <a:buAutoNum type="alphaUcPeriod"/>
            </a:pPr>
            <a:r>
              <a:rPr lang="en-US" sz="4800" dirty="0" smtClean="0"/>
              <a:t>Work </a:t>
            </a:r>
            <a:r>
              <a:rPr lang="en-US" sz="4800" dirty="0" smtClean="0"/>
              <a:t>place </a:t>
            </a:r>
            <a:r>
              <a:rPr lang="en-US" sz="4800" dirty="0" smtClean="0"/>
              <a:t>injury</a:t>
            </a:r>
          </a:p>
          <a:p>
            <a:pPr marL="914400" indent="-914400">
              <a:buFont typeface="+mj-lt"/>
              <a:buAutoNum type="alphaUcPeriod"/>
            </a:pPr>
            <a:r>
              <a:rPr lang="en-US" sz="4800" dirty="0"/>
              <a:t>Sexual </a:t>
            </a:r>
            <a:r>
              <a:rPr lang="en-US" sz="4800" dirty="0" smtClean="0"/>
              <a:t>assault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0579155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</a:t>
            </a:r>
            <a:r>
              <a:rPr lang="en-US" dirty="0" smtClean="0"/>
              <a:t>. </a:t>
            </a:r>
            <a:r>
              <a:rPr lang="en-US" dirty="0" smtClean="0"/>
              <a:t>ASSAULT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May be by known or unknown persons </a:t>
            </a:r>
            <a:r>
              <a:rPr lang="en-US" sz="2800" dirty="0" smtClean="0"/>
              <a:t>(</a:t>
            </a:r>
            <a:r>
              <a:rPr lang="en-US" sz="2800" dirty="0" smtClean="0"/>
              <a:t>th</a:t>
            </a:r>
            <a:r>
              <a:rPr lang="en-US" sz="2800" dirty="0" smtClean="0"/>
              <a:t>at </a:t>
            </a:r>
            <a:r>
              <a:rPr lang="en-US" sz="2800" dirty="0" smtClean="0"/>
              <a:t>by known persons </a:t>
            </a:r>
            <a:r>
              <a:rPr lang="en-US" sz="2800" dirty="0" smtClean="0"/>
              <a:t>is usually worse</a:t>
            </a:r>
            <a:r>
              <a:rPr lang="en-US" sz="2800" dirty="0" smtClean="0"/>
              <a:t>)</a:t>
            </a:r>
          </a:p>
          <a:p>
            <a:r>
              <a:rPr lang="en-US" sz="2800" dirty="0" smtClean="0"/>
              <a:t>Get the circumstances around it: after a drinking </a:t>
            </a:r>
            <a:r>
              <a:rPr lang="en-US" sz="2800" dirty="0" smtClean="0"/>
              <a:t>spree? </a:t>
            </a:r>
            <a:r>
              <a:rPr lang="en-US" sz="2800" dirty="0" smtClean="0"/>
              <a:t>while walking </a:t>
            </a:r>
            <a:r>
              <a:rPr lang="en-US" sz="2800" dirty="0" smtClean="0"/>
              <a:t>home?</a:t>
            </a:r>
            <a:endParaRPr lang="en-US" sz="2800" dirty="0" smtClean="0"/>
          </a:p>
          <a:p>
            <a:r>
              <a:rPr lang="en-US" sz="2800" dirty="0" smtClean="0"/>
              <a:t>How were they assaulted: blunt, penetrating or multiple </a:t>
            </a:r>
            <a:r>
              <a:rPr lang="en-US" sz="2800" dirty="0" smtClean="0"/>
              <a:t>injuries? </a:t>
            </a:r>
            <a:r>
              <a:rPr lang="en-US" sz="2800" dirty="0" smtClean="0"/>
              <a:t>trajectory of the stab wound?</a:t>
            </a:r>
          </a:p>
          <a:p>
            <a:r>
              <a:rPr lang="en-US" sz="2800" dirty="0" smtClean="0"/>
              <a:t>Could they recognize the </a:t>
            </a:r>
            <a:r>
              <a:rPr lang="en-US" sz="2800" dirty="0" smtClean="0"/>
              <a:t>assailants?</a:t>
            </a:r>
            <a:endParaRPr lang="en-US" sz="2800" dirty="0" smtClean="0"/>
          </a:p>
          <a:p>
            <a:r>
              <a:rPr lang="en-US" sz="2800" dirty="0" smtClean="0"/>
              <a:t>Where were they hit?</a:t>
            </a:r>
          </a:p>
          <a:p>
            <a:r>
              <a:rPr lang="en-US" sz="2800" dirty="0" smtClean="0"/>
              <a:t>What was used?</a:t>
            </a:r>
          </a:p>
          <a:p>
            <a:r>
              <a:rPr lang="en-US" sz="2800" dirty="0" smtClean="0"/>
              <a:t>Any symptoms immediately after trauma? </a:t>
            </a:r>
            <a:r>
              <a:rPr lang="en-US" sz="2800" dirty="0" smtClean="0"/>
              <a:t>Bleeding?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4011136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ASSAULT BY KNOWN PERSONS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 smtClean="0"/>
              <a:t>Who was it?</a:t>
            </a:r>
          </a:p>
          <a:p>
            <a:r>
              <a:rPr lang="en-US" sz="4000" dirty="0" smtClean="0"/>
              <a:t>What were the </a:t>
            </a:r>
            <a:r>
              <a:rPr lang="en-US" sz="4000" dirty="0" smtClean="0"/>
              <a:t>circumstances around the attack </a:t>
            </a:r>
            <a:r>
              <a:rPr lang="en-US" sz="4000" dirty="0" smtClean="0"/>
              <a:t>and what was the cause?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38369569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B. FALL </a:t>
            </a:r>
            <a:r>
              <a:rPr lang="en-US" dirty="0" smtClean="0"/>
              <a:t>FROM HEIGHT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 smtClean="0"/>
              <a:t>Did they change position as they fell?</a:t>
            </a:r>
          </a:p>
          <a:p>
            <a:r>
              <a:rPr lang="en-US" sz="4000" dirty="0" smtClean="0"/>
              <a:t>Where and how </a:t>
            </a:r>
            <a:r>
              <a:rPr lang="en-US" sz="4000" dirty="0" smtClean="0"/>
              <a:t>did they land?</a:t>
            </a:r>
          </a:p>
          <a:p>
            <a:r>
              <a:rPr lang="en-US" sz="4000" dirty="0" smtClean="0"/>
              <a:t>How far was the height?</a:t>
            </a:r>
          </a:p>
        </p:txBody>
      </p:sp>
    </p:spTree>
    <p:extLst>
      <p:ext uri="{BB962C8B-B14F-4D97-AF65-F5344CB8AC3E}">
        <p14:creationId xmlns:p14="http://schemas.microsoft.com/office/powerpoint/2010/main" val="2699277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C. ROAD </a:t>
            </a:r>
            <a:r>
              <a:rPr lang="en-US" dirty="0" smtClean="0"/>
              <a:t>TRAFFIC ACCIDENT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What kind of car?</a:t>
            </a:r>
          </a:p>
          <a:p>
            <a:r>
              <a:rPr lang="en-US" sz="3600" dirty="0" smtClean="0"/>
              <a:t>Driving speed: high or low </a:t>
            </a:r>
            <a:r>
              <a:rPr lang="en-US" sz="3600" dirty="0" smtClean="0"/>
              <a:t>velocity?</a:t>
            </a:r>
            <a:endParaRPr lang="en-US" sz="3600" dirty="0" smtClean="0"/>
          </a:p>
          <a:p>
            <a:r>
              <a:rPr lang="en-US" sz="3600" dirty="0" smtClean="0"/>
              <a:t>Was the patient the driver, passenger </a:t>
            </a:r>
            <a:r>
              <a:rPr lang="en-US" sz="3600" dirty="0" smtClean="0"/>
              <a:t>or </a:t>
            </a:r>
            <a:r>
              <a:rPr lang="en-US" sz="3600" dirty="0" smtClean="0"/>
              <a:t>a pedestrian</a:t>
            </a:r>
            <a:endParaRPr lang="en-US" sz="3600" dirty="0" smtClean="0"/>
          </a:p>
          <a:p>
            <a:r>
              <a:rPr lang="en-US" sz="3600" dirty="0" smtClean="0"/>
              <a:t>Mechanism of RTA: head on </a:t>
            </a:r>
            <a:r>
              <a:rPr lang="en-US" sz="3600" dirty="0" smtClean="0"/>
              <a:t>collision?</a:t>
            </a:r>
            <a:endParaRPr lang="en-US" sz="3600" dirty="0" smtClean="0"/>
          </a:p>
          <a:p>
            <a:r>
              <a:rPr lang="en-US" sz="3600" dirty="0" smtClean="0"/>
              <a:t>Other victims: did </a:t>
            </a:r>
            <a:r>
              <a:rPr lang="en-US" sz="3600" dirty="0" smtClean="0"/>
              <a:t>anybody </a:t>
            </a:r>
            <a:r>
              <a:rPr lang="en-US" sz="3600" dirty="0" smtClean="0"/>
              <a:t>die?</a:t>
            </a:r>
            <a:endParaRPr lang="en-US" sz="3600" dirty="0"/>
          </a:p>
          <a:p>
            <a:r>
              <a:rPr lang="en-US" sz="3600" dirty="0" smtClean="0"/>
              <a:t>Mechanism of injury</a:t>
            </a:r>
          </a:p>
        </p:txBody>
      </p:sp>
    </p:spTree>
    <p:extLst>
      <p:ext uri="{BB962C8B-B14F-4D97-AF65-F5344CB8AC3E}">
        <p14:creationId xmlns:p14="http://schemas.microsoft.com/office/powerpoint/2010/main" val="40305702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</a:t>
            </a:r>
            <a:r>
              <a:rPr lang="en-US" dirty="0" smtClean="0"/>
              <a:t>. WORKPLACE </a:t>
            </a:r>
            <a:r>
              <a:rPr lang="en-US" dirty="0" smtClean="0"/>
              <a:t>INJURY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 smtClean="0"/>
              <a:t>Mechanism of </a:t>
            </a:r>
            <a:r>
              <a:rPr lang="en-US" sz="4000" dirty="0" smtClean="0"/>
              <a:t>injury?</a:t>
            </a:r>
            <a:endParaRPr lang="en-US" sz="4000" dirty="0" smtClean="0"/>
          </a:p>
          <a:p>
            <a:r>
              <a:rPr lang="en-US" sz="4000" dirty="0" smtClean="0"/>
              <a:t>Time </a:t>
            </a:r>
            <a:r>
              <a:rPr lang="en-US" sz="4000" dirty="0" smtClean="0"/>
              <a:t>span?</a:t>
            </a:r>
            <a:endParaRPr lang="en-US" sz="4000" dirty="0" smtClean="0"/>
          </a:p>
          <a:p>
            <a:r>
              <a:rPr lang="en-US" sz="4000" dirty="0" smtClean="0"/>
              <a:t>Be as specific as </a:t>
            </a:r>
            <a:r>
              <a:rPr lang="en-US" sz="4000" dirty="0" smtClean="0"/>
              <a:t>possible?</a:t>
            </a:r>
            <a:endParaRPr lang="en-US" sz="4000" dirty="0" smtClean="0"/>
          </a:p>
          <a:p>
            <a:r>
              <a:rPr lang="en-US" sz="4000" dirty="0" smtClean="0"/>
              <a:t>Have in mind any complication you can expect the patient to develop later.</a:t>
            </a:r>
            <a:endParaRPr lang="en-US" sz="4000" dirty="0" smtClean="0"/>
          </a:p>
        </p:txBody>
      </p:sp>
    </p:spTree>
    <p:extLst>
      <p:ext uri="{BB962C8B-B14F-4D97-AF65-F5344CB8AC3E}">
        <p14:creationId xmlns:p14="http://schemas.microsoft.com/office/powerpoint/2010/main" val="40135214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5. EVIDENCE </a:t>
            </a:r>
            <a:r>
              <a:rPr lang="en-US" sz="3600" dirty="0" smtClean="0"/>
              <a:t>OF HEAD </a:t>
            </a:r>
            <a:r>
              <a:rPr lang="en-US" sz="3600" dirty="0" smtClean="0"/>
              <a:t>INJURY: HEADACHE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Initially </a:t>
            </a:r>
            <a:r>
              <a:rPr lang="en-US" sz="3200" dirty="0" smtClean="0"/>
              <a:t>localized to one </a:t>
            </a:r>
            <a:r>
              <a:rPr lang="en-US" sz="3200" dirty="0" smtClean="0"/>
              <a:t>side</a:t>
            </a:r>
          </a:p>
          <a:p>
            <a:r>
              <a:rPr lang="en-US" sz="3200" dirty="0" smtClean="0"/>
              <a:t>Vague &amp; dull</a:t>
            </a:r>
          </a:p>
          <a:p>
            <a:r>
              <a:rPr lang="en-US" sz="3200" dirty="0"/>
              <a:t>C</a:t>
            </a:r>
            <a:r>
              <a:rPr lang="en-US" sz="3200" dirty="0" smtClean="0"/>
              <a:t>hanges </a:t>
            </a:r>
            <a:r>
              <a:rPr lang="en-US" sz="3200" dirty="0" smtClean="0"/>
              <a:t>with position </a:t>
            </a:r>
            <a:endParaRPr lang="en-US" sz="3200" dirty="0" smtClean="0"/>
          </a:p>
          <a:p>
            <a:r>
              <a:rPr lang="en-US" sz="3200" dirty="0"/>
              <a:t>A</a:t>
            </a:r>
            <a:r>
              <a:rPr lang="en-US" sz="3200" dirty="0" smtClean="0"/>
              <a:t>ssociated </a:t>
            </a:r>
            <a:r>
              <a:rPr lang="en-US" sz="3200" dirty="0" smtClean="0"/>
              <a:t>with </a:t>
            </a:r>
            <a:r>
              <a:rPr lang="en-US" sz="3200" dirty="0" err="1" smtClean="0"/>
              <a:t>meningisim</a:t>
            </a:r>
            <a:endParaRPr lang="en-US" sz="3200" dirty="0" smtClean="0"/>
          </a:p>
          <a:p>
            <a:r>
              <a:rPr lang="en-US" sz="3200" dirty="0" smtClean="0"/>
              <a:t>W</a:t>
            </a:r>
            <a:r>
              <a:rPr lang="en-US" sz="3200" dirty="0" smtClean="0"/>
              <a:t>orse </a:t>
            </a:r>
            <a:r>
              <a:rPr lang="en-US" sz="3200" dirty="0" smtClean="0"/>
              <a:t>early in the </a:t>
            </a:r>
            <a:r>
              <a:rPr lang="en-US" sz="3200" dirty="0" smtClean="0"/>
              <a:t>morning due to:</a:t>
            </a:r>
          </a:p>
          <a:p>
            <a:pPr lvl="2"/>
            <a:r>
              <a:rPr lang="en-US" sz="3200" dirty="0" smtClean="0"/>
              <a:t>Higher BP</a:t>
            </a:r>
          </a:p>
          <a:p>
            <a:pPr lvl="2"/>
            <a:r>
              <a:rPr lang="en-US" sz="3200" dirty="0" smtClean="0"/>
              <a:t>Higher </a:t>
            </a:r>
            <a:r>
              <a:rPr lang="en-US" sz="3200" dirty="0" smtClean="0"/>
              <a:t>cortisol </a:t>
            </a:r>
            <a:endParaRPr lang="en-US" sz="3200" dirty="0"/>
          </a:p>
          <a:p>
            <a:pPr lvl="2"/>
            <a:r>
              <a:rPr lang="en-US" sz="3200" dirty="0" smtClean="0"/>
              <a:t>Lowest </a:t>
            </a:r>
            <a:r>
              <a:rPr lang="en-US" sz="3200" dirty="0" smtClean="0"/>
              <a:t>CSF </a:t>
            </a:r>
            <a:r>
              <a:rPr lang="en-US" sz="3200" dirty="0" smtClean="0"/>
              <a:t>absorption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193915481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800" dirty="0"/>
              <a:t>Seizures: </a:t>
            </a:r>
            <a:r>
              <a:rPr lang="en-US" sz="4800" dirty="0" smtClean="0"/>
              <a:t>disordered </a:t>
            </a:r>
            <a:r>
              <a:rPr lang="en-US" sz="4800" dirty="0"/>
              <a:t>cortical firing in an area with an epileptogenic focus</a:t>
            </a:r>
          </a:p>
          <a:p>
            <a:r>
              <a:rPr lang="en-US" sz="4800" dirty="0"/>
              <a:t>LOC</a:t>
            </a:r>
          </a:p>
          <a:p>
            <a:r>
              <a:rPr lang="en-US" sz="4800" dirty="0"/>
              <a:t>PTA</a:t>
            </a:r>
          </a:p>
          <a:p>
            <a:r>
              <a:rPr lang="en-US" sz="4800" dirty="0"/>
              <a:t>Neurologic </a:t>
            </a:r>
            <a:r>
              <a:rPr lang="en-US" sz="4800" dirty="0" smtClean="0"/>
              <a:t>deficit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59839668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SEIZURES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400" dirty="0" smtClean="0"/>
              <a:t>Seizures happen </a:t>
            </a:r>
            <a:r>
              <a:rPr lang="en-US" sz="4400" dirty="0" smtClean="0"/>
              <a:t>when there is cortical injury</a:t>
            </a:r>
          </a:p>
          <a:p>
            <a:r>
              <a:rPr lang="en-US" sz="4400" dirty="0" smtClean="0"/>
              <a:t>Phases of the seizure include:</a:t>
            </a:r>
            <a:endParaRPr lang="en-US" sz="4400" dirty="0" smtClean="0"/>
          </a:p>
          <a:p>
            <a:pPr marL="1200150" lvl="1" indent="-742950">
              <a:buFont typeface="+mj-lt"/>
              <a:buAutoNum type="arabicPeriod"/>
            </a:pPr>
            <a:r>
              <a:rPr lang="en-US" sz="4400" dirty="0" smtClean="0"/>
              <a:t>Aura </a:t>
            </a:r>
            <a:r>
              <a:rPr lang="en-US" sz="4400" dirty="0" smtClean="0">
                <a:sym typeface="Wingdings" panose="05000000000000000000" pitchFamily="2" charset="2"/>
              </a:rPr>
              <a:t> indicates </a:t>
            </a:r>
            <a:r>
              <a:rPr lang="en-US" sz="4400" dirty="0" smtClean="0"/>
              <a:t>where </a:t>
            </a:r>
            <a:r>
              <a:rPr lang="en-US" sz="4400" dirty="0" smtClean="0"/>
              <a:t>the seizure originates from</a:t>
            </a:r>
          </a:p>
          <a:p>
            <a:pPr marL="1200150" lvl="1" indent="-742950">
              <a:buFont typeface="+mj-lt"/>
              <a:buAutoNum type="arabicPeriod"/>
            </a:pPr>
            <a:r>
              <a:rPr lang="en-US" sz="4400" dirty="0" err="1" smtClean="0"/>
              <a:t>Ictal</a:t>
            </a:r>
            <a:endParaRPr lang="en-US" sz="4400" dirty="0" smtClean="0"/>
          </a:p>
          <a:p>
            <a:pPr marL="1200150" lvl="1" indent="-742950">
              <a:buFont typeface="+mj-lt"/>
              <a:buAutoNum type="arabicPeriod"/>
            </a:pPr>
            <a:r>
              <a:rPr lang="en-US" sz="4400" dirty="0" smtClean="0"/>
              <a:t>Post - </a:t>
            </a:r>
            <a:r>
              <a:rPr lang="en-US" sz="4400" dirty="0" err="1" smtClean="0"/>
              <a:t>ictal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4074372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Head trauma: any trauma to the scalp, skull or brain</a:t>
            </a:r>
          </a:p>
          <a:p>
            <a:r>
              <a:rPr lang="en-US" sz="4400" dirty="0" smtClean="0"/>
              <a:t>Head injury: head trauma with any </a:t>
            </a:r>
            <a:r>
              <a:rPr lang="en-US" sz="4400" dirty="0" smtClean="0">
                <a:solidFill>
                  <a:srgbClr val="FF0000"/>
                </a:solidFill>
              </a:rPr>
              <a:t>neurologic deficit </a:t>
            </a:r>
            <a:r>
              <a:rPr lang="en-US" sz="4400" dirty="0" smtClean="0"/>
              <a:t>or </a:t>
            </a:r>
            <a:r>
              <a:rPr lang="en-US" sz="4400" dirty="0" smtClean="0">
                <a:solidFill>
                  <a:srgbClr val="FF0000"/>
                </a:solidFill>
              </a:rPr>
              <a:t>associated with change in level of consciousness</a:t>
            </a:r>
            <a:endParaRPr lang="en-US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674972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SEIZURES MAY BE: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8963029"/>
              </p:ext>
            </p:extLst>
          </p:nvPr>
        </p:nvGraphicFramePr>
        <p:xfrm>
          <a:off x="914400" y="1295400"/>
          <a:ext cx="11277600" cy="541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4443266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PRIMARY SURVEY: </a:t>
            </a:r>
            <a:br>
              <a:rPr lang="en-US" sz="2800" dirty="0" smtClean="0"/>
            </a:br>
            <a:r>
              <a:rPr lang="en-US" sz="2800" dirty="0" smtClean="0"/>
              <a:t>A SYSTEMATIC APPROACH TO PATIENT ASSESSMENT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A: airway </a:t>
            </a:r>
            <a:r>
              <a:rPr lang="en-US" sz="3600" dirty="0"/>
              <a:t>(cervical spine stabilization – maneuvers)</a:t>
            </a:r>
          </a:p>
          <a:p>
            <a:r>
              <a:rPr lang="en-US" sz="3600" dirty="0" smtClean="0"/>
              <a:t>B: breathing</a:t>
            </a:r>
          </a:p>
          <a:p>
            <a:r>
              <a:rPr lang="en-US" sz="3600" dirty="0" smtClean="0"/>
              <a:t>C: circulation </a:t>
            </a:r>
          </a:p>
          <a:p>
            <a:r>
              <a:rPr lang="en-US" sz="3600" dirty="0" smtClean="0"/>
              <a:t>D: disability</a:t>
            </a:r>
          </a:p>
          <a:p>
            <a:r>
              <a:rPr lang="en-US" sz="3600" dirty="0" smtClean="0"/>
              <a:t>E: environment</a:t>
            </a:r>
          </a:p>
          <a:p>
            <a:r>
              <a:rPr lang="en-US" sz="3600" dirty="0" smtClean="0"/>
              <a:t>This is an effective way to assess the risk to the </a:t>
            </a:r>
            <a:r>
              <a:rPr lang="en-US" sz="3600" dirty="0" smtClean="0"/>
              <a:t>person</a:t>
            </a: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214115633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6800" y="0"/>
            <a:ext cx="9484784" cy="1066801"/>
          </a:xfrm>
        </p:spPr>
        <p:txBody>
          <a:bodyPr/>
          <a:lstStyle/>
          <a:p>
            <a:r>
              <a:rPr lang="en-US" sz="2800" dirty="0" smtClean="0"/>
              <a:t>MANAGING A TRAUMA CASE </a:t>
            </a:r>
            <a:r>
              <a:rPr lang="en-US" sz="2800" dirty="0" smtClean="0"/>
              <a:t>(THIS SHOULD TAKE 2 </a:t>
            </a:r>
            <a:r>
              <a:rPr lang="en-US" sz="2800" dirty="0" smtClean="0"/>
              <a:t>MINS)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Compress any point of bleeding</a:t>
            </a:r>
          </a:p>
          <a:p>
            <a:r>
              <a:rPr lang="en-US" dirty="0" smtClean="0"/>
              <a:t>Head tilt and chin lift</a:t>
            </a:r>
          </a:p>
          <a:p>
            <a:r>
              <a:rPr lang="en-US" dirty="0" smtClean="0"/>
              <a:t>Breathing: Look, listen and </a:t>
            </a:r>
            <a:r>
              <a:rPr lang="en-US" dirty="0" smtClean="0"/>
              <a:t>feel for it</a:t>
            </a:r>
            <a:endParaRPr lang="en-US" dirty="0" smtClean="0"/>
          </a:p>
          <a:p>
            <a:r>
              <a:rPr lang="en-US" dirty="0" smtClean="0"/>
              <a:t>Put 2 wide bore cannulas (gauge </a:t>
            </a:r>
            <a:r>
              <a:rPr lang="en-US" dirty="0" smtClean="0"/>
              <a:t>16, </a:t>
            </a:r>
            <a:r>
              <a:rPr lang="en-US" dirty="0" smtClean="0"/>
              <a:t>color grey)</a:t>
            </a:r>
          </a:p>
          <a:p>
            <a:r>
              <a:rPr lang="en-US" dirty="0" smtClean="0"/>
              <a:t>Withdraw blood </a:t>
            </a:r>
            <a:r>
              <a:rPr lang="en-US" dirty="0" smtClean="0"/>
              <a:t>for FBC. This helps to assess whether the patient is ready for surgery, be on the look out for:</a:t>
            </a:r>
          </a:p>
          <a:p>
            <a:pPr lvl="1"/>
            <a:r>
              <a:rPr lang="en-US" dirty="0" err="1" smtClean="0"/>
              <a:t>Hemoconcentration</a:t>
            </a:r>
            <a:endParaRPr lang="en-US" dirty="0" smtClean="0"/>
          </a:p>
          <a:p>
            <a:pPr lvl="1"/>
            <a:r>
              <a:rPr lang="en-US" dirty="0" smtClean="0"/>
              <a:t>High WBC count and PCV</a:t>
            </a:r>
          </a:p>
          <a:p>
            <a:pPr lvl="1"/>
            <a:r>
              <a:rPr lang="en-US" dirty="0" err="1" smtClean="0"/>
              <a:t>Hb</a:t>
            </a:r>
            <a:r>
              <a:rPr lang="en-US" dirty="0" smtClean="0"/>
              <a:t> concentration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NB: Only bleeding for 8 hours and above can result in a change in the hemoglobin concentration.</a:t>
            </a:r>
          </a:p>
          <a:p>
            <a:pPr lvl="1"/>
            <a:r>
              <a:rPr lang="en-US" dirty="0" smtClean="0"/>
              <a:t>Platelets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2731796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/>
              <a:t>Check for limb continuity</a:t>
            </a:r>
          </a:p>
          <a:p>
            <a:r>
              <a:rPr lang="en-US" sz="3600" dirty="0" smtClean="0"/>
              <a:t>Exposure: Put in a </a:t>
            </a:r>
            <a:r>
              <a:rPr lang="en-US" sz="3600" dirty="0"/>
              <a:t>urinary catheter </a:t>
            </a:r>
            <a:r>
              <a:rPr lang="en-US" sz="3600" dirty="0" smtClean="0"/>
              <a:t>EXCEPT </a:t>
            </a:r>
            <a:r>
              <a:rPr lang="en-US" sz="3600" dirty="0" err="1" smtClean="0"/>
              <a:t>whent</a:t>
            </a:r>
            <a:r>
              <a:rPr lang="en-US" sz="3600" dirty="0" smtClean="0"/>
              <a:t> there </a:t>
            </a:r>
            <a:r>
              <a:rPr lang="en-US" sz="3600" dirty="0"/>
              <a:t>is blood per – urethra</a:t>
            </a:r>
          </a:p>
          <a:p>
            <a:r>
              <a:rPr lang="en-US" sz="3600" dirty="0"/>
              <a:t>Log roll: </a:t>
            </a:r>
            <a:endParaRPr lang="en-US" sz="3600" dirty="0" smtClean="0"/>
          </a:p>
          <a:p>
            <a:pPr lvl="1"/>
            <a:r>
              <a:rPr lang="en-US" sz="3600" dirty="0" smtClean="0"/>
              <a:t>Do DRE and beware of any  </a:t>
            </a:r>
            <a:r>
              <a:rPr lang="en-US" sz="3600" dirty="0"/>
              <a:t>bony </a:t>
            </a:r>
            <a:r>
              <a:rPr lang="en-US" sz="3600" dirty="0" smtClean="0"/>
              <a:t>spicules or </a:t>
            </a:r>
            <a:r>
              <a:rPr lang="en-US" sz="3600" dirty="0"/>
              <a:t>blood </a:t>
            </a:r>
            <a:r>
              <a:rPr lang="en-US" sz="3600" dirty="0" smtClean="0"/>
              <a:t>which indicate major trauma</a:t>
            </a:r>
            <a:endParaRPr lang="en-US" sz="3600" dirty="0"/>
          </a:p>
          <a:p>
            <a:r>
              <a:rPr lang="en-US" sz="3600" dirty="0" smtClean="0"/>
              <a:t>Imaging: CXR, </a:t>
            </a:r>
            <a:r>
              <a:rPr lang="en-US" sz="3600" dirty="0" err="1" smtClean="0"/>
              <a:t>Abdominopelvic</a:t>
            </a:r>
            <a:r>
              <a:rPr lang="en-US" sz="3600" dirty="0" smtClean="0"/>
              <a:t> X- ray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14228934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SECONDARY SURVEY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Head to toe examination</a:t>
            </a:r>
          </a:p>
          <a:p>
            <a:r>
              <a:rPr lang="en-US" sz="2800" dirty="0" smtClean="0"/>
              <a:t>GCS</a:t>
            </a:r>
          </a:p>
          <a:p>
            <a:r>
              <a:rPr lang="en-US" sz="2800" dirty="0" smtClean="0"/>
              <a:t>Physical </a:t>
            </a:r>
            <a:r>
              <a:rPr lang="en-US" sz="2800" dirty="0" smtClean="0"/>
              <a:t>examination</a:t>
            </a:r>
          </a:p>
          <a:p>
            <a:r>
              <a:rPr lang="en-US" sz="2800" dirty="0" smtClean="0"/>
              <a:t>Lab examination (BGAs using a </a:t>
            </a:r>
            <a:r>
              <a:rPr lang="en-US" sz="2800" dirty="0" err="1" smtClean="0"/>
              <a:t>stoichiometer</a:t>
            </a:r>
            <a:r>
              <a:rPr lang="en-US" sz="2800" dirty="0" smtClean="0"/>
              <a:t>)</a:t>
            </a:r>
            <a:endParaRPr lang="en-US" sz="2800" dirty="0" smtClean="0"/>
          </a:p>
          <a:p>
            <a:r>
              <a:rPr lang="en-US" sz="2800" dirty="0" smtClean="0"/>
              <a:t>AMPLE History</a:t>
            </a:r>
            <a:r>
              <a:rPr lang="en-US" sz="2800" dirty="0" smtClean="0"/>
              <a:t>:</a:t>
            </a:r>
          </a:p>
          <a:p>
            <a:pPr lvl="1"/>
            <a:r>
              <a:rPr lang="en-US" sz="2400" dirty="0" smtClean="0"/>
              <a:t>Allergies</a:t>
            </a:r>
          </a:p>
          <a:p>
            <a:pPr lvl="1"/>
            <a:r>
              <a:rPr lang="en-US" sz="2400" dirty="0" smtClean="0"/>
              <a:t>Medications currently used</a:t>
            </a:r>
          </a:p>
          <a:p>
            <a:pPr lvl="1"/>
            <a:r>
              <a:rPr lang="en-US" sz="2400" dirty="0" smtClean="0"/>
              <a:t>Past illness/ pregnancy</a:t>
            </a:r>
          </a:p>
          <a:p>
            <a:pPr lvl="1"/>
            <a:r>
              <a:rPr lang="en-US" sz="2400" dirty="0" smtClean="0"/>
              <a:t>Last meal</a:t>
            </a:r>
          </a:p>
          <a:p>
            <a:pPr lvl="1"/>
            <a:r>
              <a:rPr lang="en-US" sz="2400" dirty="0" smtClean="0"/>
              <a:t>Event/ environment related injury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5786329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6. INVESTIGATIONS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FBC, UEC,  GXM</a:t>
            </a:r>
          </a:p>
          <a:p>
            <a:r>
              <a:rPr lang="en-US" dirty="0" smtClean="0"/>
              <a:t>Adjuncts to the primary survey CXR</a:t>
            </a:r>
            <a:r>
              <a:rPr lang="en-US" dirty="0" smtClean="0"/>
              <a:t>, PXR</a:t>
            </a:r>
            <a:endParaRPr lang="en-US" dirty="0" smtClean="0"/>
          </a:p>
          <a:p>
            <a:r>
              <a:rPr lang="en-US" dirty="0" smtClean="0"/>
              <a:t>Non contrast head CT scan</a:t>
            </a:r>
          </a:p>
          <a:p>
            <a:pPr lvl="1"/>
            <a:r>
              <a:rPr lang="en-US" dirty="0" smtClean="0"/>
              <a:t>Contrast is </a:t>
            </a:r>
            <a:r>
              <a:rPr lang="en-US" u="sng" dirty="0" smtClean="0"/>
              <a:t>radio – opaque water soluble contrast media</a:t>
            </a:r>
          </a:p>
          <a:p>
            <a:pPr lvl="1"/>
            <a:r>
              <a:rPr lang="en-US" dirty="0" smtClean="0"/>
              <a:t>MC </a:t>
            </a:r>
            <a:r>
              <a:rPr lang="en-US" dirty="0" smtClean="0"/>
              <a:t>contrast: </a:t>
            </a:r>
            <a:r>
              <a:rPr lang="en-US" dirty="0" smtClean="0">
                <a:solidFill>
                  <a:srgbClr val="FF0000"/>
                </a:solidFill>
              </a:rPr>
              <a:t>radio - iodine (accepts electrons)</a:t>
            </a:r>
          </a:p>
          <a:p>
            <a:pPr lvl="1"/>
            <a:r>
              <a:rPr lang="en-US" dirty="0" smtClean="0"/>
              <a:t>In CT scan: contrast is white, in trauma use non – contrast because contrast looks like blood </a:t>
            </a:r>
          </a:p>
          <a:p>
            <a:pPr lvl="1"/>
            <a:r>
              <a:rPr lang="en-US" dirty="0" smtClean="0"/>
              <a:t>Contrast is given to look for vascular </a:t>
            </a:r>
            <a:r>
              <a:rPr lang="en-US" dirty="0" smtClean="0"/>
              <a:t>pathology e.g. in tumors</a:t>
            </a:r>
            <a:r>
              <a:rPr lang="en-US" dirty="0" smtClean="0"/>
              <a:t>, </a:t>
            </a:r>
            <a:r>
              <a:rPr lang="en-US" dirty="0" smtClean="0"/>
              <a:t>meningitis etc. It allows for assessment of:</a:t>
            </a:r>
            <a:endParaRPr lang="en-US" dirty="0" smtClean="0"/>
          </a:p>
          <a:p>
            <a:pPr lvl="2"/>
            <a:r>
              <a:rPr lang="en-US" dirty="0" smtClean="0"/>
              <a:t>Vascularity</a:t>
            </a:r>
            <a:endParaRPr lang="en-US" dirty="0" smtClean="0"/>
          </a:p>
          <a:p>
            <a:pPr lvl="2"/>
            <a:r>
              <a:rPr lang="en-US" dirty="0" smtClean="0"/>
              <a:t>BBB breaching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34786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7.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Aim is to prevent secondary brain injury and </a:t>
            </a:r>
            <a:r>
              <a:rPr lang="en-US" sz="3200" dirty="0" smtClean="0"/>
              <a:t>increased </a:t>
            </a:r>
            <a:r>
              <a:rPr lang="en-US" sz="3200" dirty="0" smtClean="0"/>
              <a:t>ICP</a:t>
            </a:r>
          </a:p>
          <a:p>
            <a:r>
              <a:rPr lang="en-US" sz="3200" dirty="0" smtClean="0"/>
              <a:t>Elevation of the head to 45</a:t>
            </a:r>
            <a:r>
              <a:rPr lang="en-US" sz="3200" baseline="30000" dirty="0" smtClean="0"/>
              <a:t>o</a:t>
            </a:r>
            <a:r>
              <a:rPr lang="en-US" sz="3200" dirty="0" smtClean="0"/>
              <a:t>: promote venous drainage from the head</a:t>
            </a:r>
          </a:p>
          <a:p>
            <a:r>
              <a:rPr lang="en-US" sz="3200" dirty="0" smtClean="0"/>
              <a:t>Ventilation </a:t>
            </a:r>
            <a:r>
              <a:rPr lang="en-US" sz="3200" dirty="0" smtClean="0">
                <a:sym typeface="Wingdings" panose="05000000000000000000" pitchFamily="2" charset="2"/>
              </a:rPr>
              <a:t></a:t>
            </a:r>
            <a:r>
              <a:rPr lang="en-US" sz="3200" dirty="0" smtClean="0"/>
              <a:t> </a:t>
            </a:r>
            <a:r>
              <a:rPr lang="en-US" sz="3200" dirty="0" smtClean="0"/>
              <a:t>oxygen by mask: prevention of hypoxia </a:t>
            </a:r>
            <a:r>
              <a:rPr lang="en-US" sz="3200" dirty="0" smtClean="0"/>
              <a:t>and </a:t>
            </a:r>
            <a:r>
              <a:rPr lang="en-US" sz="3200" dirty="0" smtClean="0"/>
              <a:t>hyper - </a:t>
            </a:r>
            <a:r>
              <a:rPr lang="en-US" sz="3200" dirty="0" err="1" smtClean="0"/>
              <a:t>capnia</a:t>
            </a:r>
            <a:r>
              <a:rPr lang="en-US" sz="3200" dirty="0" smtClean="0"/>
              <a:t> which increase ICP</a:t>
            </a:r>
          </a:p>
          <a:p>
            <a:pPr lvl="1"/>
            <a:r>
              <a:rPr lang="en-US" sz="3200" dirty="0" smtClean="0"/>
              <a:t>Alternatively, intubate for transient </a:t>
            </a:r>
            <a:r>
              <a:rPr lang="en-US" sz="3200" dirty="0" smtClean="0"/>
              <a:t>hyper- ventilation</a:t>
            </a:r>
            <a:endParaRPr lang="en-US" sz="3200" dirty="0" smtClean="0"/>
          </a:p>
          <a:p>
            <a:pPr lvl="1"/>
            <a:r>
              <a:rPr lang="en-US" sz="3200" dirty="0" smtClean="0"/>
              <a:t>Remember, too </a:t>
            </a:r>
            <a:r>
              <a:rPr lang="en-US" sz="3200" dirty="0" smtClean="0"/>
              <a:t>much oxygen </a:t>
            </a:r>
            <a:r>
              <a:rPr lang="en-US" sz="3200" dirty="0" smtClean="0">
                <a:sym typeface="Wingdings" panose="05000000000000000000" pitchFamily="2" charset="2"/>
              </a:rPr>
              <a:t> eliminates the hypoxic drive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409158224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err="1" smtClean="0"/>
              <a:t>Mannitol</a:t>
            </a:r>
            <a:endParaRPr lang="en-US" sz="3200" dirty="0" smtClean="0"/>
          </a:p>
          <a:p>
            <a:pPr lvl="1"/>
            <a:r>
              <a:rPr lang="en-US" sz="3200" dirty="0" smtClean="0"/>
              <a:t>Effective doses range from 0.25 – </a:t>
            </a:r>
            <a:r>
              <a:rPr lang="en-US" sz="3200" dirty="0" smtClean="0"/>
              <a:t>1 gram/kg </a:t>
            </a:r>
            <a:r>
              <a:rPr lang="en-US" sz="3200" dirty="0" smtClean="0"/>
              <a:t>given by intermittent bolus infusion </a:t>
            </a:r>
            <a:r>
              <a:rPr lang="en-US" sz="3200" dirty="0" smtClean="0"/>
              <a:t>every </a:t>
            </a:r>
            <a:r>
              <a:rPr lang="en-US" sz="3200" dirty="0" smtClean="0"/>
              <a:t>4 – 6 hours</a:t>
            </a:r>
          </a:p>
          <a:p>
            <a:pPr lvl="1"/>
            <a:r>
              <a:rPr lang="en-US" sz="3200" dirty="0" err="1" smtClean="0"/>
              <a:t>Euvolemia</a:t>
            </a:r>
            <a:r>
              <a:rPr lang="en-US" sz="3200" dirty="0" smtClean="0"/>
              <a:t> </a:t>
            </a:r>
            <a:r>
              <a:rPr lang="en-US" sz="3200" dirty="0" smtClean="0"/>
              <a:t>MUST be </a:t>
            </a:r>
            <a:r>
              <a:rPr lang="en-US" sz="3200" dirty="0" smtClean="0"/>
              <a:t>maintained</a:t>
            </a:r>
          </a:p>
          <a:p>
            <a:pPr lvl="1"/>
            <a:r>
              <a:rPr lang="en-US" sz="3200" dirty="0" smtClean="0"/>
              <a:t>Monitor osmolality. Do not exceed 320 </a:t>
            </a:r>
            <a:r>
              <a:rPr lang="en-US" sz="3200" dirty="0" err="1" smtClean="0"/>
              <a:t>mOSm</a:t>
            </a:r>
            <a:r>
              <a:rPr lang="en-US" sz="3200" dirty="0" smtClean="0"/>
              <a:t>/kg</a:t>
            </a:r>
          </a:p>
          <a:p>
            <a:r>
              <a:rPr lang="en-US" sz="3200" dirty="0" smtClean="0"/>
              <a:t>Hyper- ventilation</a:t>
            </a:r>
            <a:endParaRPr lang="en-US" sz="3200" dirty="0" smtClean="0"/>
          </a:p>
          <a:p>
            <a:pPr lvl="1"/>
            <a:r>
              <a:rPr lang="en-US" sz="3200" dirty="0" smtClean="0"/>
              <a:t>To blow out the CO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 and reduce </a:t>
            </a:r>
            <a:r>
              <a:rPr lang="en-US" sz="3200" dirty="0" smtClean="0"/>
              <a:t>hyper- </a:t>
            </a:r>
            <a:r>
              <a:rPr lang="en-US" sz="3200" dirty="0" err="1" smtClean="0"/>
              <a:t>capnia</a:t>
            </a:r>
            <a:r>
              <a:rPr lang="en-US" sz="3200" dirty="0" smtClean="0"/>
              <a:t> </a:t>
            </a:r>
            <a:r>
              <a:rPr lang="en-US" sz="3200" dirty="0" smtClean="0"/>
              <a:t>and maintain pCO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 of 30 – 35 mmHg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07320619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 smtClean="0"/>
              <a:t>Anticonvulsant therapy</a:t>
            </a:r>
          </a:p>
          <a:p>
            <a:pPr lvl="1"/>
            <a:r>
              <a:rPr lang="en-US" sz="2600" dirty="0" smtClean="0"/>
              <a:t>Phenytoin (or </a:t>
            </a:r>
            <a:r>
              <a:rPr lang="en-US" sz="2600" dirty="0" err="1" smtClean="0"/>
              <a:t>levetiracetam</a:t>
            </a:r>
            <a:r>
              <a:rPr lang="en-US" sz="2600" dirty="0"/>
              <a:t>)</a:t>
            </a:r>
            <a:r>
              <a:rPr lang="en-US" sz="2600" dirty="0" smtClean="0"/>
              <a:t> is used to prevent or control seizure activity that increases cerebral blood flow and subsequently intracranial pressure</a:t>
            </a:r>
          </a:p>
          <a:p>
            <a:pPr lvl="1"/>
            <a:r>
              <a:rPr lang="en-US" sz="2600" dirty="0" smtClean="0"/>
              <a:t>Anticonvulsant medications should be used for 1 week following injury and then discontinued if seizures are not recurrent</a:t>
            </a:r>
          </a:p>
          <a:p>
            <a:pPr lvl="1"/>
            <a:r>
              <a:rPr lang="en-US" sz="2600" dirty="0" smtClean="0"/>
              <a:t>NB: Seizures </a:t>
            </a:r>
            <a:r>
              <a:rPr lang="en-US" sz="2600" dirty="0" smtClean="0"/>
              <a:t>increase the BMR</a:t>
            </a:r>
          </a:p>
          <a:p>
            <a:r>
              <a:rPr lang="en-US" sz="2600" dirty="0" smtClean="0"/>
              <a:t>Head injury/ </a:t>
            </a:r>
            <a:r>
              <a:rPr lang="en-US" sz="2600" dirty="0" err="1" smtClean="0"/>
              <a:t>neuro</a:t>
            </a:r>
            <a:r>
              <a:rPr lang="en-US" sz="2600" dirty="0" smtClean="0"/>
              <a:t> - observation </a:t>
            </a:r>
            <a:r>
              <a:rPr lang="en-US" sz="2600" dirty="0" smtClean="0"/>
              <a:t>chart should be maintained where the following are indicated:</a:t>
            </a:r>
            <a:endParaRPr lang="en-US" sz="2600" dirty="0" smtClean="0"/>
          </a:p>
          <a:p>
            <a:pPr lvl="1"/>
            <a:r>
              <a:rPr lang="en-US" sz="2600" dirty="0" smtClean="0"/>
              <a:t>GCS, HR, BP, mood of the </a:t>
            </a:r>
            <a:r>
              <a:rPr lang="en-US" sz="2600" dirty="0" smtClean="0"/>
              <a:t>patient</a:t>
            </a:r>
          </a:p>
          <a:p>
            <a:pPr lvl="1"/>
            <a:r>
              <a:rPr lang="en-US" sz="2600" dirty="0" smtClean="0"/>
              <a:t>This is </a:t>
            </a:r>
            <a:r>
              <a:rPr lang="en-US" sz="2600" dirty="0" smtClean="0"/>
              <a:t>not </a:t>
            </a:r>
            <a:r>
              <a:rPr lang="en-US" sz="2600" dirty="0" smtClean="0"/>
              <a:t>required in ICU and HDU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2517871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400" dirty="0" smtClean="0"/>
              <a:t>Mild</a:t>
            </a:r>
            <a:r>
              <a:rPr lang="en-US" sz="4400" dirty="0"/>
              <a:t> </a:t>
            </a:r>
            <a:r>
              <a:rPr lang="en-US" sz="4400" dirty="0" smtClean="0"/>
              <a:t>head injury is managed at</a:t>
            </a:r>
            <a:r>
              <a:rPr lang="en-US" sz="4400" dirty="0" smtClean="0"/>
              <a:t> </a:t>
            </a:r>
            <a:r>
              <a:rPr lang="en-US" sz="4400" dirty="0" smtClean="0"/>
              <a:t>home or </a:t>
            </a:r>
            <a:r>
              <a:rPr lang="en-US" sz="4400" dirty="0" smtClean="0"/>
              <a:t>in the general ward</a:t>
            </a:r>
            <a:endParaRPr lang="en-US" sz="4400" dirty="0" smtClean="0"/>
          </a:p>
          <a:p>
            <a:r>
              <a:rPr lang="en-US" sz="4400" dirty="0" smtClean="0"/>
              <a:t>Moderate head injury is managed in the </a:t>
            </a:r>
            <a:r>
              <a:rPr lang="en-US" sz="4400" dirty="0" smtClean="0"/>
              <a:t>ward or HDU</a:t>
            </a:r>
          </a:p>
          <a:p>
            <a:r>
              <a:rPr lang="en-US" sz="4400" dirty="0" smtClean="0"/>
              <a:t>Severe head injury is managed in the ICU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2702294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2. CLASSIFICATION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Based on level of consciousness:</a:t>
            </a:r>
          </a:p>
          <a:p>
            <a:pPr lvl="1"/>
            <a:r>
              <a:rPr lang="en-US" dirty="0" smtClean="0"/>
              <a:t>Mild, Moderate &amp; Severe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91994869"/>
              </p:ext>
            </p:extLst>
          </p:nvPr>
        </p:nvGraphicFramePr>
        <p:xfrm>
          <a:off x="764088" y="2573055"/>
          <a:ext cx="10363200" cy="3779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1517737"/>
                <a:gridCol w="3663863"/>
                <a:gridCol w="2590800"/>
              </a:tblGrid>
              <a:tr h="370840">
                <a:tc>
                  <a:txBody>
                    <a:bodyPr/>
                    <a:lstStyle/>
                    <a:p>
                      <a:endParaRPr lang="en-US" sz="2800" b="0" dirty="0">
                        <a:latin typeface="Comic Sans MS" panose="030F0702030302020204" pitchFamily="66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dirty="0" smtClean="0">
                          <a:solidFill>
                            <a:schemeClr val="accent3"/>
                          </a:solidFill>
                          <a:latin typeface="Comic Sans MS" panose="030F0702030302020204" pitchFamily="66" charset="0"/>
                        </a:rPr>
                        <a:t>GCS</a:t>
                      </a:r>
                      <a:endParaRPr lang="en-US" sz="2800" b="0" dirty="0">
                        <a:solidFill>
                          <a:schemeClr val="accent3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dirty="0" smtClean="0">
                          <a:latin typeface="Comic Sans MS" panose="030F0702030302020204" pitchFamily="66" charset="0"/>
                        </a:rPr>
                        <a:t>Post – Traumatic/</a:t>
                      </a:r>
                      <a:r>
                        <a:rPr lang="en-US" sz="2800" b="0" baseline="0" dirty="0" smtClean="0">
                          <a:latin typeface="Comic Sans MS" panose="030F0702030302020204" pitchFamily="66" charset="0"/>
                        </a:rPr>
                        <a:t> Anterograde a</a:t>
                      </a:r>
                      <a:r>
                        <a:rPr lang="en-US" sz="2800" b="0" dirty="0" smtClean="0">
                          <a:latin typeface="Comic Sans MS" panose="030F0702030302020204" pitchFamily="66" charset="0"/>
                        </a:rPr>
                        <a:t>mnesia (PTA)</a:t>
                      </a:r>
                      <a:endParaRPr lang="en-US" sz="2800" b="0" dirty="0">
                        <a:latin typeface="Comic Sans MS" panose="030F0702030302020204" pitchFamily="66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dirty="0" smtClean="0">
                          <a:latin typeface="Comic Sans MS" panose="030F0702030302020204" pitchFamily="66" charset="0"/>
                        </a:rPr>
                        <a:t>LOC</a:t>
                      </a:r>
                      <a:endParaRPr lang="en-US" sz="2800" b="0" dirty="0">
                        <a:latin typeface="Comic Sans MS" panose="030F0702030302020204" pitchFamily="66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mic Sans MS" panose="030F0702030302020204" pitchFamily="66" charset="0"/>
                        </a:rPr>
                        <a:t>Mild</a:t>
                      </a:r>
                      <a:endParaRPr lang="en-US" sz="2800" dirty="0">
                        <a:latin typeface="Comic Sans MS" panose="030F0702030302020204" pitchFamily="66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13 – 15</a:t>
                      </a:r>
                      <a:endParaRPr lang="en-US" sz="28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mic Sans MS" panose="030F0702030302020204" pitchFamily="66" charset="0"/>
                        </a:rPr>
                        <a:t>&lt; 1 day</a:t>
                      </a:r>
                      <a:endParaRPr lang="en-US" sz="2800" dirty="0">
                        <a:latin typeface="Comic Sans MS" panose="030F0702030302020204" pitchFamily="66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mic Sans MS" panose="030F0702030302020204" pitchFamily="66" charset="0"/>
                        </a:rPr>
                        <a:t>0 – 30 minutes</a:t>
                      </a:r>
                      <a:endParaRPr lang="en-US" sz="2800" dirty="0">
                        <a:latin typeface="Comic Sans MS" panose="030F0702030302020204" pitchFamily="66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mic Sans MS" panose="030F0702030302020204" pitchFamily="66" charset="0"/>
                        </a:rPr>
                        <a:t>Moderate</a:t>
                      </a:r>
                      <a:endParaRPr lang="en-US" sz="2800" dirty="0">
                        <a:latin typeface="Comic Sans MS" panose="030F0702030302020204" pitchFamily="66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9 – 12</a:t>
                      </a:r>
                      <a:endParaRPr lang="en-US" sz="28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mic Sans MS" panose="030F0702030302020204" pitchFamily="66" charset="0"/>
                        </a:rPr>
                        <a:t>&gt; 1 to</a:t>
                      </a:r>
                      <a:r>
                        <a:rPr lang="en-US" sz="2800" baseline="0" dirty="0" smtClean="0">
                          <a:latin typeface="Comic Sans MS" panose="030F0702030302020204" pitchFamily="66" charset="0"/>
                        </a:rPr>
                        <a:t> &lt; 7 days</a:t>
                      </a:r>
                      <a:endParaRPr lang="en-US" sz="2800" dirty="0">
                        <a:latin typeface="Comic Sans MS" panose="030F0702030302020204" pitchFamily="66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mic Sans MS" panose="030F0702030302020204" pitchFamily="66" charset="0"/>
                        </a:rPr>
                        <a:t>&gt; 30 minutes to &lt; 24 hours</a:t>
                      </a:r>
                      <a:endParaRPr lang="en-US" sz="2800" dirty="0">
                        <a:latin typeface="Comic Sans MS" panose="030F0702030302020204" pitchFamily="66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mic Sans MS" panose="030F0702030302020204" pitchFamily="66" charset="0"/>
                        </a:rPr>
                        <a:t>Severe</a:t>
                      </a:r>
                      <a:endParaRPr lang="en-US" sz="2800" dirty="0">
                        <a:latin typeface="Comic Sans MS" panose="030F0702030302020204" pitchFamily="66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3 - 8</a:t>
                      </a:r>
                      <a:endParaRPr lang="en-US" sz="28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mic Sans MS" panose="030F0702030302020204" pitchFamily="66" charset="0"/>
                        </a:rPr>
                        <a:t>&gt; 7 days</a:t>
                      </a:r>
                      <a:endParaRPr lang="en-US" sz="2800" dirty="0">
                        <a:latin typeface="Comic Sans MS" panose="030F0702030302020204" pitchFamily="66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mic Sans MS" panose="030F0702030302020204" pitchFamily="66" charset="0"/>
                        </a:rPr>
                        <a:t>&gt; 24</a:t>
                      </a:r>
                      <a:r>
                        <a:rPr lang="en-US" sz="2800" baseline="0" dirty="0" smtClean="0">
                          <a:latin typeface="Comic Sans MS" panose="030F0702030302020204" pitchFamily="66" charset="0"/>
                        </a:rPr>
                        <a:t> hours</a:t>
                      </a:r>
                      <a:endParaRPr lang="en-US" sz="2800" dirty="0">
                        <a:latin typeface="Comic Sans MS" panose="030F0702030302020204" pitchFamily="66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269994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Prevent pain and hyper- pyrexia </a:t>
            </a:r>
            <a:r>
              <a:rPr lang="en-US" sz="3600" dirty="0" smtClean="0"/>
              <a:t>(increases ICP) therefore administer NSAIDs which has both effects.</a:t>
            </a:r>
          </a:p>
          <a:p>
            <a:r>
              <a:rPr lang="en-US" sz="3600" dirty="0" smtClean="0"/>
              <a:t>Sedatives</a:t>
            </a:r>
            <a:endParaRPr lang="en-US" sz="3600" dirty="0" smtClean="0"/>
          </a:p>
          <a:p>
            <a:pPr lvl="1"/>
            <a:r>
              <a:rPr lang="en-US" sz="3600" dirty="0" smtClean="0"/>
              <a:t>High dose diazepam (barbiturate coma) may be considered for </a:t>
            </a:r>
            <a:r>
              <a:rPr lang="en-US" sz="3600" dirty="0" err="1" smtClean="0"/>
              <a:t>hemodynamically</a:t>
            </a:r>
            <a:r>
              <a:rPr lang="en-US" sz="3600" dirty="0" smtClean="0"/>
              <a:t> stable, </a:t>
            </a:r>
            <a:r>
              <a:rPr lang="en-US" sz="3600" dirty="0" smtClean="0"/>
              <a:t>salvageable</a:t>
            </a:r>
            <a:r>
              <a:rPr lang="en-US" sz="3600" dirty="0" smtClean="0"/>
              <a:t>, severe head injury of patients </a:t>
            </a:r>
          </a:p>
          <a:p>
            <a:pPr lvl="1"/>
            <a:r>
              <a:rPr lang="en-US" sz="3600" dirty="0" smtClean="0"/>
              <a:t>Done when GCS is </a:t>
            </a:r>
            <a:r>
              <a:rPr lang="en-US" sz="3600" dirty="0" smtClean="0"/>
              <a:t>super- </a:t>
            </a:r>
            <a:r>
              <a:rPr lang="en-US" sz="3600" dirty="0" smtClean="0"/>
              <a:t>low and there is no response.</a:t>
            </a:r>
          </a:p>
        </p:txBody>
      </p:sp>
    </p:spTree>
    <p:extLst>
      <p:ext uri="{BB962C8B-B14F-4D97-AF65-F5344CB8AC3E}">
        <p14:creationId xmlns:p14="http://schemas.microsoft.com/office/powerpoint/2010/main" val="318779059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READING COMPUTED TOMOGRAPHY SCANS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Tomography: making shapes using slices</a:t>
            </a:r>
          </a:p>
          <a:p>
            <a:r>
              <a:rPr lang="en-US" sz="3200" dirty="0" smtClean="0"/>
              <a:t>Follow this orders:</a:t>
            </a:r>
          </a:p>
          <a:p>
            <a:pPr lvl="1"/>
            <a:r>
              <a:rPr lang="en-US" sz="3200" dirty="0" err="1" smtClean="0"/>
              <a:t>Biodata</a:t>
            </a:r>
            <a:r>
              <a:rPr lang="en-US" sz="3200" dirty="0" smtClean="0"/>
              <a:t> </a:t>
            </a:r>
            <a:r>
              <a:rPr lang="en-US" sz="3200" dirty="0" smtClean="0">
                <a:sym typeface="Wingdings" panose="05000000000000000000" pitchFamily="2" charset="2"/>
              </a:rPr>
              <a:t> </a:t>
            </a:r>
            <a:r>
              <a:rPr lang="en-US" sz="3200" dirty="0" smtClean="0"/>
              <a:t>window </a:t>
            </a:r>
            <a:r>
              <a:rPr lang="en-US" sz="3200" dirty="0" smtClean="0">
                <a:sym typeface="Wingdings" panose="05000000000000000000" pitchFamily="2" charset="2"/>
              </a:rPr>
              <a:t> </a:t>
            </a:r>
            <a:r>
              <a:rPr lang="en-US" sz="3200" dirty="0" smtClean="0"/>
              <a:t>contrast </a:t>
            </a:r>
            <a:r>
              <a:rPr lang="en-US" sz="3200" dirty="0" smtClean="0"/>
              <a:t>or non - contrast</a:t>
            </a:r>
          </a:p>
          <a:p>
            <a:r>
              <a:rPr lang="en-US" sz="3200" dirty="0" smtClean="0"/>
              <a:t>Hyper - dense: catches many electrons in one place; appears </a:t>
            </a:r>
            <a:r>
              <a:rPr lang="en-US" sz="3200" dirty="0" smtClean="0"/>
              <a:t>white e.g. </a:t>
            </a:r>
            <a:r>
              <a:rPr lang="en-US" sz="2800" dirty="0" smtClean="0"/>
              <a:t>Fresh </a:t>
            </a:r>
            <a:r>
              <a:rPr lang="en-US" sz="2800" dirty="0" smtClean="0"/>
              <a:t>blood</a:t>
            </a:r>
          </a:p>
          <a:p>
            <a:r>
              <a:rPr lang="en-US" sz="3200" dirty="0" err="1" smtClean="0"/>
              <a:t>Isodense</a:t>
            </a:r>
            <a:endParaRPr lang="en-US" sz="3200" dirty="0" smtClean="0"/>
          </a:p>
          <a:p>
            <a:r>
              <a:rPr lang="en-US" sz="3200" dirty="0" err="1" smtClean="0"/>
              <a:t>Hypodense</a:t>
            </a:r>
            <a:r>
              <a:rPr lang="en-US" sz="3200" dirty="0" smtClean="0"/>
              <a:t>: (less cells</a:t>
            </a:r>
            <a:r>
              <a:rPr lang="en-US" sz="3200" dirty="0" smtClean="0"/>
              <a:t>) e.g. </a:t>
            </a:r>
            <a:r>
              <a:rPr lang="en-US" sz="2800" dirty="0" smtClean="0"/>
              <a:t>water</a:t>
            </a:r>
            <a:endParaRPr lang="en-US" sz="2800" dirty="0" smtClean="0"/>
          </a:p>
          <a:p>
            <a:r>
              <a:rPr lang="en-US" sz="3200" dirty="0" smtClean="0"/>
              <a:t>Bone window: gamma radiation enough to catch the bone</a:t>
            </a:r>
          </a:p>
          <a:p>
            <a:r>
              <a:rPr lang="en-US" sz="3200" dirty="0" smtClean="0"/>
              <a:t>Brain window: higher radiation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29865592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CONFIRMING A CSF LEAK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0" indent="-1143000">
              <a:buFont typeface="+mj-lt"/>
              <a:buAutoNum type="arabicPeriod"/>
            </a:pPr>
            <a:r>
              <a:rPr lang="en-US" sz="6000" dirty="0" smtClean="0"/>
              <a:t>Beta transferrin test</a:t>
            </a:r>
          </a:p>
          <a:p>
            <a:pPr marL="1143000" indent="-1143000">
              <a:buFont typeface="+mj-lt"/>
              <a:buAutoNum type="arabicPeriod"/>
            </a:pPr>
            <a:r>
              <a:rPr lang="en-US" sz="6000" dirty="0" smtClean="0"/>
              <a:t>Ink blot test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42362525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6800" y="0"/>
            <a:ext cx="9484784" cy="1066801"/>
          </a:xfrm>
        </p:spPr>
        <p:txBody>
          <a:bodyPr/>
          <a:lstStyle/>
          <a:p>
            <a:pPr algn="ctr"/>
            <a:r>
              <a:rPr lang="en-US" sz="6000" dirty="0" smtClean="0"/>
              <a:t>TYPED BY EFFIE NAILA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4000" dirty="0" smtClean="0"/>
              <a:t>THE KEY TO CONFIDENCE IS MAKING A CONNECTION BETWEEN YOUR </a:t>
            </a:r>
            <a:r>
              <a:rPr lang="en-US" sz="4000" dirty="0" smtClean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LAST VICTORY</a:t>
            </a:r>
            <a:r>
              <a:rPr lang="en-US" sz="4000" dirty="0" smtClean="0"/>
              <a:t> AND YOUR </a:t>
            </a:r>
            <a:r>
              <a:rPr lang="en-US" sz="4000" dirty="0" smtClean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NEXT BATTLE</a:t>
            </a:r>
            <a:r>
              <a:rPr lang="en-US" sz="4000" dirty="0" smtClean="0"/>
              <a:t>.</a:t>
            </a:r>
          </a:p>
          <a:p>
            <a:pPr marL="0" indent="0" algn="ctr">
              <a:buNone/>
            </a:pPr>
            <a:r>
              <a:rPr lang="en-US" sz="4000" dirty="0" smtClean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WE</a:t>
            </a:r>
            <a:r>
              <a:rPr lang="en-US" sz="4000" dirty="0" smtClean="0"/>
              <a:t> CAN DO ALL THINGS THROUGH CHRIST WHO STRENGTHENS US</a:t>
            </a:r>
          </a:p>
          <a:p>
            <a:pPr marL="0" indent="0" algn="ctr">
              <a:buNone/>
            </a:pPr>
            <a:endParaRPr lang="en-US" sz="4000" dirty="0"/>
          </a:p>
          <a:p>
            <a:pPr marL="0" indent="0" algn="ctr">
              <a:buNone/>
            </a:pPr>
            <a:r>
              <a:rPr lang="en-US" sz="4000" dirty="0" smtClean="0"/>
              <a:t>ALL THE BEST COLLEAGUES </a:t>
            </a:r>
            <a:r>
              <a:rPr lang="en-US" sz="4000" dirty="0" smtClean="0">
                <a:sym typeface="Wingdings" panose="05000000000000000000" pitchFamily="2" charset="2"/>
              </a:rPr>
              <a:t>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6898698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ETIOLOGY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85824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BLUNT HEAD TRAUMA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en-US" sz="4400" dirty="0" smtClean="0"/>
              <a:t>Acceleration injury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400" dirty="0" smtClean="0"/>
              <a:t>Deceleration injury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400" dirty="0" smtClean="0"/>
              <a:t>Compressive injury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1575196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SCALP UNJURIES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00" indent="-914400">
              <a:buFont typeface="+mj-lt"/>
              <a:buAutoNum type="arabicPeriod"/>
            </a:pPr>
            <a:r>
              <a:rPr lang="en-US" sz="4800" dirty="0" smtClean="0"/>
              <a:t>Scalp laceration</a:t>
            </a:r>
          </a:p>
          <a:p>
            <a:pPr marL="914400" indent="-914400">
              <a:buFont typeface="+mj-lt"/>
              <a:buAutoNum type="arabicPeriod"/>
            </a:pPr>
            <a:r>
              <a:rPr lang="en-US" sz="4800" dirty="0" smtClean="0"/>
              <a:t>Scalp abrasions</a:t>
            </a:r>
          </a:p>
          <a:p>
            <a:pPr marL="914400" indent="-914400">
              <a:buFont typeface="+mj-lt"/>
              <a:buAutoNum type="arabicPeriod"/>
            </a:pPr>
            <a:r>
              <a:rPr lang="en-US" sz="4800" dirty="0" smtClean="0"/>
              <a:t>Scalp hematomas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9236697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SKULL FRACTURES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00" indent="-914400">
              <a:buFont typeface="+mj-lt"/>
              <a:buAutoNum type="arabicPeriod"/>
            </a:pPr>
            <a:r>
              <a:rPr lang="en-US" sz="4400" dirty="0" smtClean="0"/>
              <a:t>Can be vault or base of skull</a:t>
            </a:r>
          </a:p>
          <a:p>
            <a:pPr marL="914400" indent="-914400">
              <a:buFont typeface="+mj-lt"/>
              <a:buAutoNum type="arabicPeriod"/>
            </a:pPr>
            <a:r>
              <a:rPr lang="en-US" sz="4400" dirty="0" smtClean="0"/>
              <a:t>Can be open or closed</a:t>
            </a:r>
          </a:p>
          <a:p>
            <a:pPr marL="914400" indent="-914400">
              <a:buFont typeface="+mj-lt"/>
              <a:buAutoNum type="arabicPeriod"/>
            </a:pPr>
            <a:r>
              <a:rPr lang="en-US" sz="4400" dirty="0" smtClean="0"/>
              <a:t>Coup (primary impact) or </a:t>
            </a:r>
            <a:r>
              <a:rPr lang="en-US" sz="4400" dirty="0" err="1" smtClean="0"/>
              <a:t>contre</a:t>
            </a:r>
            <a:r>
              <a:rPr lang="en-US" sz="4400" dirty="0" smtClean="0"/>
              <a:t> coup (secondary impact)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4400" dirty="0" smtClean="0"/>
              <a:t>NB: Head injury involving a skull fracture cannot be mild regardless of the GCS.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7902363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VAULT FRACTURES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4400" dirty="0" smtClean="0"/>
              <a:t>Linear: force over a large surface area</a:t>
            </a:r>
          </a:p>
          <a:p>
            <a:pPr marL="914400" lvl="1" indent="-514350"/>
            <a:r>
              <a:rPr lang="en-US" sz="4000" dirty="0" smtClean="0"/>
              <a:t>Can also be stellate</a:t>
            </a:r>
            <a:endParaRPr lang="en-US" sz="40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4400" dirty="0" smtClean="0"/>
              <a:t>Depressed: force over a small surface area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400" dirty="0" smtClean="0"/>
              <a:t>Comminuted: large force over a large area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4154205810"/>
      </p:ext>
    </p:extLst>
  </p:cSld>
  <p:clrMapOvr>
    <a:masterClrMapping/>
  </p:clrMapOvr>
</p:sld>
</file>

<file path=ppt/theme/theme1.xml><?xml version="1.0" encoding="utf-8"?>
<a:theme xmlns:a="http://schemas.openxmlformats.org/drawingml/2006/main" name="Theme56">
  <a:themeElements>
    <a:clrScheme name="Ricepaper 2">
      <a:dk1>
        <a:srgbClr val="00264C"/>
      </a:dk1>
      <a:lt1>
        <a:srgbClr val="FFFFE9"/>
      </a:lt1>
      <a:dk2>
        <a:srgbClr val="333333"/>
      </a:dk2>
      <a:lt2>
        <a:srgbClr val="333333"/>
      </a:lt2>
      <a:accent1>
        <a:srgbClr val="78C0B2"/>
      </a:accent1>
      <a:accent2>
        <a:srgbClr val="262D4C"/>
      </a:accent2>
      <a:accent3>
        <a:srgbClr val="FFFFF2"/>
      </a:accent3>
      <a:accent4>
        <a:srgbClr val="001F40"/>
      </a:accent4>
      <a:accent5>
        <a:srgbClr val="BEDCD5"/>
      </a:accent5>
      <a:accent6>
        <a:srgbClr val="212844"/>
      </a:accent6>
      <a:hlink>
        <a:srgbClr val="598BBD"/>
      </a:hlink>
      <a:folHlink>
        <a:srgbClr val="4D4D4D"/>
      </a:folHlink>
    </a:clrScheme>
    <a:fontScheme name="Ricepaper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Ricepaper 1">
        <a:dk1>
          <a:srgbClr val="9D9475"/>
        </a:dk1>
        <a:lt1>
          <a:srgbClr val="333333"/>
        </a:lt1>
        <a:dk2>
          <a:srgbClr val="333300"/>
        </a:dk2>
        <a:lt2>
          <a:srgbClr val="333333"/>
        </a:lt2>
        <a:accent1>
          <a:srgbClr val="B3C39F"/>
        </a:accent1>
        <a:accent2>
          <a:srgbClr val="DCD9CE"/>
        </a:accent2>
        <a:accent3>
          <a:srgbClr val="ADADAA"/>
        </a:accent3>
        <a:accent4>
          <a:srgbClr val="2A2A2A"/>
        </a:accent4>
        <a:accent5>
          <a:srgbClr val="D6DECD"/>
        </a:accent5>
        <a:accent6>
          <a:srgbClr val="C7C4BA"/>
        </a:accent6>
        <a:hlink>
          <a:srgbClr val="CC9900"/>
        </a:hlink>
        <a:folHlink>
          <a:srgbClr val="ADA68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cepaper 2">
        <a:dk1>
          <a:srgbClr val="00264C"/>
        </a:dk1>
        <a:lt1>
          <a:srgbClr val="FFFFE9"/>
        </a:lt1>
        <a:dk2>
          <a:srgbClr val="333333"/>
        </a:dk2>
        <a:lt2>
          <a:srgbClr val="333333"/>
        </a:lt2>
        <a:accent1>
          <a:srgbClr val="78C0B2"/>
        </a:accent1>
        <a:accent2>
          <a:srgbClr val="262D4C"/>
        </a:accent2>
        <a:accent3>
          <a:srgbClr val="FFFFF2"/>
        </a:accent3>
        <a:accent4>
          <a:srgbClr val="001F40"/>
        </a:accent4>
        <a:accent5>
          <a:srgbClr val="BEDCD5"/>
        </a:accent5>
        <a:accent6>
          <a:srgbClr val="212844"/>
        </a:accent6>
        <a:hlink>
          <a:srgbClr val="598BBD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cepaper 3">
        <a:dk1>
          <a:srgbClr val="000000"/>
        </a:dk1>
        <a:lt1>
          <a:srgbClr val="F8F8F8"/>
        </a:lt1>
        <a:dk2>
          <a:srgbClr val="333333"/>
        </a:dk2>
        <a:lt2>
          <a:srgbClr val="5F5F5F"/>
        </a:lt2>
        <a:accent1>
          <a:srgbClr val="DDDDDD"/>
        </a:accent1>
        <a:accent2>
          <a:srgbClr val="808080"/>
        </a:accent2>
        <a:accent3>
          <a:srgbClr val="FBFBFB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cepaper 4">
        <a:dk1>
          <a:srgbClr val="00264C"/>
        </a:dk1>
        <a:lt1>
          <a:srgbClr val="FFFFFF"/>
        </a:lt1>
        <a:dk2>
          <a:srgbClr val="333333"/>
        </a:dk2>
        <a:lt2>
          <a:srgbClr val="2E697E"/>
        </a:lt2>
        <a:accent1>
          <a:srgbClr val="BAC8AA"/>
        </a:accent1>
        <a:accent2>
          <a:srgbClr val="6E9883"/>
        </a:accent2>
        <a:accent3>
          <a:srgbClr val="FFFFFF"/>
        </a:accent3>
        <a:accent4>
          <a:srgbClr val="001F40"/>
        </a:accent4>
        <a:accent5>
          <a:srgbClr val="D9E0D2"/>
        </a:accent5>
        <a:accent6>
          <a:srgbClr val="638976"/>
        </a:accent6>
        <a:hlink>
          <a:srgbClr val="CC9900"/>
        </a:hlink>
        <a:folHlink>
          <a:srgbClr val="7DAEC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cepaper 5">
        <a:dk1>
          <a:srgbClr val="20374E"/>
        </a:dk1>
        <a:lt1>
          <a:srgbClr val="DCE4D2"/>
        </a:lt1>
        <a:dk2>
          <a:srgbClr val="333333"/>
        </a:dk2>
        <a:lt2>
          <a:srgbClr val="524C46"/>
        </a:lt2>
        <a:accent1>
          <a:srgbClr val="C9C491"/>
        </a:accent1>
        <a:accent2>
          <a:srgbClr val="8A776A"/>
        </a:accent2>
        <a:accent3>
          <a:srgbClr val="EBEFE5"/>
        </a:accent3>
        <a:accent4>
          <a:srgbClr val="1A2D41"/>
        </a:accent4>
        <a:accent5>
          <a:srgbClr val="E1DEC7"/>
        </a:accent5>
        <a:accent6>
          <a:srgbClr val="7D6B5F"/>
        </a:accent6>
        <a:hlink>
          <a:srgbClr val="67895F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Theme56" id="{5F158F71-4EA1-4321-BB35-4A3A8E1F52BB}" vid="{490FAF3F-7DEC-4991-91CA-5B2D48E75E5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Theme56</Template>
  <TotalTime>161</TotalTime>
  <Words>1811</Words>
  <Application>Microsoft Office PowerPoint</Application>
  <PresentationFormat>Widescreen</PresentationFormat>
  <Paragraphs>273</Paragraphs>
  <Slides>43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8" baseType="lpstr">
      <vt:lpstr>Arial</vt:lpstr>
      <vt:lpstr>Comic Sans MS</vt:lpstr>
      <vt:lpstr>Times New Roman</vt:lpstr>
      <vt:lpstr>Wingdings</vt:lpstr>
      <vt:lpstr>Theme56</vt:lpstr>
      <vt:lpstr>INTRODUCTION TO HEAD INJURY</vt:lpstr>
      <vt:lpstr>OUTLINE</vt:lpstr>
      <vt:lpstr>1. DEFINITION</vt:lpstr>
      <vt:lpstr>2. CLASSIFICATION</vt:lpstr>
      <vt:lpstr>3. ETIOLOGY</vt:lpstr>
      <vt:lpstr>BLUNT HEAD TRAUMA</vt:lpstr>
      <vt:lpstr>SCALP UNJURIES</vt:lpstr>
      <vt:lpstr>SKULL FRACTURES</vt:lpstr>
      <vt:lpstr>VAULT FRACTURES</vt:lpstr>
      <vt:lpstr>CONT.</vt:lpstr>
      <vt:lpstr>4. PATHOPHYSIOLOGY: PRIMARY BRAIN INJURY</vt:lpstr>
      <vt:lpstr>CONT.</vt:lpstr>
      <vt:lpstr>DIFFUSE AXONAL INJURY</vt:lpstr>
      <vt:lpstr>PENETRATING HEAD INJURY</vt:lpstr>
      <vt:lpstr>SECONDARY BRAIN INJURY</vt:lpstr>
      <vt:lpstr>INTRACRANIAL HEMATOMA: EDH</vt:lpstr>
      <vt:lpstr>ACUTE SDH</vt:lpstr>
      <vt:lpstr>CHRONIC SDH</vt:lpstr>
      <vt:lpstr>CONT.</vt:lpstr>
      <vt:lpstr>HISTORY TAKING: THE TRAUMA</vt:lpstr>
      <vt:lpstr>THERE ARE 5 KINDS OF TRAUMATIC INJURIES:</vt:lpstr>
      <vt:lpstr>A. ASSAULT</vt:lpstr>
      <vt:lpstr>ASSAULT BY KNOWN PERSONS</vt:lpstr>
      <vt:lpstr>B. FALL FROM HEIGHT</vt:lpstr>
      <vt:lpstr>C. ROAD TRAFFIC ACCIDENT</vt:lpstr>
      <vt:lpstr>D. WORKPLACE INJURY</vt:lpstr>
      <vt:lpstr>5. EVIDENCE OF HEAD INJURY: HEADACHE</vt:lpstr>
      <vt:lpstr>CONT.</vt:lpstr>
      <vt:lpstr>SEIZURES</vt:lpstr>
      <vt:lpstr>SEIZURES MAY BE:</vt:lpstr>
      <vt:lpstr>PRIMARY SURVEY:  A SYSTEMATIC APPROACH TO PATIENT ASSESSMENT</vt:lpstr>
      <vt:lpstr>MANAGING A TRAUMA CASE (THIS SHOULD TAKE 2 MINS)</vt:lpstr>
      <vt:lpstr>CONT.</vt:lpstr>
      <vt:lpstr>SECONDARY SURVEY</vt:lpstr>
      <vt:lpstr>6. INVESTIGATIONS</vt:lpstr>
      <vt:lpstr>7. MANAGEMENT</vt:lpstr>
      <vt:lpstr>CONT.</vt:lpstr>
      <vt:lpstr>CONT</vt:lpstr>
      <vt:lpstr>CONT.</vt:lpstr>
      <vt:lpstr>CONT.</vt:lpstr>
      <vt:lpstr>READING COMPUTED TOMOGRAPHY SCANS</vt:lpstr>
      <vt:lpstr>CONFIRMING A CSF LEAK</vt:lpstr>
      <vt:lpstr>TYPED BY EFFIE NAILA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HEAD INJURY</dc:title>
  <dc:creator>Effie Naila</dc:creator>
  <cp:lastModifiedBy>Effie Naila</cp:lastModifiedBy>
  <cp:revision>23</cp:revision>
  <dcterms:created xsi:type="dcterms:W3CDTF">2017-04-20T12:16:34Z</dcterms:created>
  <dcterms:modified xsi:type="dcterms:W3CDTF">2017-05-14T15:11:18Z</dcterms:modified>
</cp:coreProperties>
</file>