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69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6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76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31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3" r:id="rId72"/>
    <p:sldId id="324" r:id="rId73"/>
    <p:sldId id="325" r:id="rId74"/>
    <p:sldId id="326" r:id="rId75"/>
    <p:sldId id="327" r:id="rId76"/>
    <p:sldId id="328" r:id="rId77"/>
    <p:sldId id="329" r:id="rId78"/>
    <p:sldId id="330" r:id="rId79"/>
    <p:sldId id="331" r:id="rId80"/>
    <p:sldId id="332" r:id="rId8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80" Type="http://schemas.openxmlformats.org/officeDocument/2006/relationships/slide" Target="slides/slide76.xml"/><Relationship Id="rId81" Type="http://schemas.openxmlformats.org/officeDocument/2006/relationships/slide" Target="slides/slide7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31" Type="http://schemas.openxmlformats.org/officeDocument/2006/relationships/slide" Target="slides/slide27.xml"/><Relationship Id="rId75" Type="http://schemas.openxmlformats.org/officeDocument/2006/relationships/slide" Target="slides/slide71.xml"/><Relationship Id="rId30" Type="http://schemas.openxmlformats.org/officeDocument/2006/relationships/slide" Target="slides/slide26.xml"/><Relationship Id="rId74" Type="http://schemas.openxmlformats.org/officeDocument/2006/relationships/slide" Target="slides/slide70.xml"/><Relationship Id="rId33" Type="http://schemas.openxmlformats.org/officeDocument/2006/relationships/slide" Target="slides/slide29.xml"/><Relationship Id="rId77" Type="http://schemas.openxmlformats.org/officeDocument/2006/relationships/slide" Target="slides/slide73.xml"/><Relationship Id="rId32" Type="http://schemas.openxmlformats.org/officeDocument/2006/relationships/slide" Target="slides/slide28.xml"/><Relationship Id="rId76" Type="http://schemas.openxmlformats.org/officeDocument/2006/relationships/slide" Target="slides/slide72.xml"/><Relationship Id="rId35" Type="http://schemas.openxmlformats.org/officeDocument/2006/relationships/slide" Target="slides/slide31.xml"/><Relationship Id="rId79" Type="http://schemas.openxmlformats.org/officeDocument/2006/relationships/slide" Target="slides/slide75.xml"/><Relationship Id="rId34" Type="http://schemas.openxmlformats.org/officeDocument/2006/relationships/slide" Target="slides/slide30.xml"/><Relationship Id="rId78" Type="http://schemas.openxmlformats.org/officeDocument/2006/relationships/slide" Target="slides/slide74.xml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20" Type="http://schemas.openxmlformats.org/officeDocument/2006/relationships/slide" Target="slides/slide16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22" Type="http://schemas.openxmlformats.org/officeDocument/2006/relationships/slide" Target="slides/slide18.xml"/><Relationship Id="rId66" Type="http://schemas.openxmlformats.org/officeDocument/2006/relationships/slide" Target="slides/slide62.xml"/><Relationship Id="rId21" Type="http://schemas.openxmlformats.org/officeDocument/2006/relationships/slide" Target="slides/slide17.xml"/><Relationship Id="rId65" Type="http://schemas.openxmlformats.org/officeDocument/2006/relationships/slide" Target="slides/slide61.xml"/><Relationship Id="rId24" Type="http://schemas.openxmlformats.org/officeDocument/2006/relationships/slide" Target="slides/slide20.xml"/><Relationship Id="rId68" Type="http://schemas.openxmlformats.org/officeDocument/2006/relationships/slide" Target="slides/slide64.xml"/><Relationship Id="rId23" Type="http://schemas.openxmlformats.org/officeDocument/2006/relationships/slide" Target="slides/slide19.xml"/><Relationship Id="rId67" Type="http://schemas.openxmlformats.org/officeDocument/2006/relationships/slide" Target="slides/slide63.xml"/><Relationship Id="rId60" Type="http://schemas.openxmlformats.org/officeDocument/2006/relationships/slide" Target="slides/slide56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69" Type="http://schemas.openxmlformats.org/officeDocument/2006/relationships/slide" Target="slides/slide6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slide" Target="slides/slide55.xml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03816bb196f3f6b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203816bb196f3f6b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4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4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4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3" name="Google Shape;393;p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5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5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5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5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6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6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6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6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3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5" name="Google Shape;495;p6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7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7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7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3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Google Shape;524;p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7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7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5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7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1.jpg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2.png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Relationship Id="rId3" Type="http://schemas.openxmlformats.org/officeDocument/2006/relationships/image" Target="../media/image3.jpg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2209800" y="838201"/>
            <a:ext cx="7772400" cy="182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/>
              <a:t>COMMUNICABLE DISEASES PREVENTION AND CONTROL </a:t>
            </a:r>
            <a:endParaRPr sz="4000"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2209800" y="3611563"/>
            <a:ext cx="77724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Dr Dismas Ongore MBChB, MPH, PhD (Liverpool)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idx="4294967295" type="title"/>
          </p:nvPr>
        </p:nvSpPr>
        <p:spPr>
          <a:xfrm>
            <a:off x="1524000" y="280988"/>
            <a:ext cx="80646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Communicable disease</a:t>
            </a:r>
            <a:endParaRPr/>
          </a:p>
        </p:txBody>
      </p:sp>
      <p:sp>
        <p:nvSpPr>
          <p:cNvPr id="139" name="Google Shape;139;p22"/>
          <p:cNvSpPr txBox="1"/>
          <p:nvPr>
            <p:ph idx="4294967295" type="body"/>
          </p:nvPr>
        </p:nvSpPr>
        <p:spPr>
          <a:xfrm>
            <a:off x="15240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“A communicable disease can be said to be one due to a specific agent or its products that arises through the transmission of that agent or its products from a reservoir to a susceptible host. The transmission is either directly or indirectly through the agency of an intermediate host, vector or inanimate environment”.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idx="4294967295" type="title"/>
          </p:nvPr>
        </p:nvSpPr>
        <p:spPr>
          <a:xfrm>
            <a:off x="1524000" y="280988"/>
            <a:ext cx="80646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Major points; agent</a:t>
            </a:r>
            <a:endParaRPr/>
          </a:p>
        </p:txBody>
      </p:sp>
      <p:sp>
        <p:nvSpPr>
          <p:cNvPr id="151" name="Google Shape;151;p24"/>
          <p:cNvSpPr txBox="1"/>
          <p:nvPr>
            <p:ph idx="4294967295" type="body"/>
          </p:nvPr>
        </p:nvSpPr>
        <p:spPr>
          <a:xfrm>
            <a:off x="1524000" y="1600201"/>
            <a:ext cx="8229600" cy="20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12"/>
              <a:buFont typeface="Noto Sans Symbols"/>
              <a:buChar char="🞂"/>
            </a:pPr>
            <a:r>
              <a:rPr lang="en-US" sz="1812"/>
              <a:t>Cause of the disease</a:t>
            </a:r>
            <a:endParaRPr/>
          </a:p>
          <a:p>
            <a:pPr indent="-140969" lvl="0" marL="36576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12"/>
              <a:buFont typeface="Noto Sans Symbols"/>
              <a:buNone/>
            </a:pPr>
            <a:r>
              <a:t/>
            </a:r>
            <a:endParaRPr sz="1812"/>
          </a:p>
          <a:p>
            <a:pPr indent="-228600" lvl="1" marL="621792" rtl="0" algn="l">
              <a:lnSpc>
                <a:spcPct val="7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1812"/>
              <a:buFont typeface="Verdana"/>
              <a:buChar char="◦"/>
            </a:pPr>
            <a:r>
              <a:rPr lang="en-US" sz="1812"/>
              <a:t>Chiefly a micro-organism</a:t>
            </a:r>
            <a:endParaRPr/>
          </a:p>
          <a:p>
            <a:pPr indent="-140969" lvl="0" marL="36576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12"/>
              <a:buFont typeface="Noto Sans Symbols"/>
              <a:buNone/>
            </a:pPr>
            <a:r>
              <a:t/>
            </a:r>
            <a:endParaRPr sz="1812"/>
          </a:p>
          <a:p>
            <a:pPr indent="-228600" lvl="1" marL="621792" rtl="0" algn="l">
              <a:lnSpc>
                <a:spcPct val="7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1812"/>
              <a:buFont typeface="Verdana"/>
              <a:buChar char="◦"/>
            </a:pPr>
            <a:r>
              <a:rPr lang="en-US" sz="1812"/>
              <a:t>Also helminthes</a:t>
            </a:r>
            <a:endParaRPr/>
          </a:p>
          <a:p>
            <a:pPr indent="-140969" lvl="0" marL="36576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12"/>
              <a:buFont typeface="Noto Sans Symbols"/>
              <a:buNone/>
            </a:pPr>
            <a:r>
              <a:t/>
            </a:r>
            <a:endParaRPr sz="1812"/>
          </a:p>
          <a:p>
            <a:pPr indent="-256032" lvl="0" marL="36576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12"/>
              <a:buFont typeface="Noto Sans Symbols"/>
              <a:buChar char="🞂"/>
            </a:pPr>
            <a:r>
              <a:rPr lang="en-US" sz="1812"/>
              <a:t>Capable of producing the disease </a:t>
            </a:r>
            <a:endParaRPr/>
          </a:p>
          <a:p>
            <a:pPr indent="-144907" lvl="0" marL="36576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Noto Sans Symbols"/>
              <a:buNone/>
            </a:pPr>
            <a:r>
              <a:t/>
            </a:r>
            <a:endParaRPr sz="175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idx="4294967295" type="title"/>
          </p:nvPr>
        </p:nvSpPr>
        <p:spPr>
          <a:xfrm>
            <a:off x="1524000" y="280988"/>
            <a:ext cx="80646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Major points; reservoir</a:t>
            </a:r>
            <a:endParaRPr/>
          </a:p>
        </p:txBody>
      </p:sp>
      <p:sp>
        <p:nvSpPr>
          <p:cNvPr id="157" name="Google Shape;157;p25"/>
          <p:cNvSpPr txBox="1"/>
          <p:nvPr>
            <p:ph idx="4294967295" type="body"/>
          </p:nvPr>
        </p:nvSpPr>
        <p:spPr>
          <a:xfrm>
            <a:off x="1524000" y="1600200"/>
            <a:ext cx="8382000" cy="54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Human, animal or arthropod</a:t>
            </a:r>
            <a:endParaRPr/>
          </a:p>
          <a:p>
            <a:pPr indent="-50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Soil or inanimate matter</a:t>
            </a:r>
            <a:endParaRPr/>
          </a:p>
          <a:p>
            <a:pPr indent="-254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Normal habitat of agent</a:t>
            </a:r>
            <a:endParaRPr/>
          </a:p>
          <a:p>
            <a:pPr indent="-254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Optimal conditions necessary for </a:t>
            </a:r>
            <a:endParaRPr/>
          </a:p>
          <a:p>
            <a:pPr indent="-4445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</a:pPr>
            <a:r>
              <a:t/>
            </a:r>
            <a:endParaRPr sz="2900"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/>
              <a:t>Multiplication, Survival </a:t>
            </a:r>
            <a:endParaRPr/>
          </a:p>
          <a:p>
            <a:pPr indent="-4445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</a:pPr>
            <a:r>
              <a:t/>
            </a:r>
            <a:endParaRPr sz="2900"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/>
              <a:t>Reproduction of agent</a:t>
            </a:r>
            <a:endParaRPr/>
          </a:p>
          <a:p>
            <a:pPr indent="-1778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idx="4294967295" type="title"/>
          </p:nvPr>
        </p:nvSpPr>
        <p:spPr>
          <a:xfrm>
            <a:off x="1524000" y="280988"/>
            <a:ext cx="80646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Major point; escape</a:t>
            </a:r>
            <a:endParaRPr/>
          </a:p>
        </p:txBody>
      </p:sp>
      <p:sp>
        <p:nvSpPr>
          <p:cNvPr id="163" name="Google Shape;163;p26"/>
          <p:cNvSpPr txBox="1"/>
          <p:nvPr>
            <p:ph idx="4294967295" type="body"/>
          </p:nvPr>
        </p:nvSpPr>
        <p:spPr>
          <a:xfrm>
            <a:off x="1524000" y="1600200"/>
            <a:ext cx="82296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🞂"/>
            </a:pPr>
            <a:r>
              <a:rPr b="1" i="1" lang="en-US" sz="2775"/>
              <a:t>The respiratory route</a:t>
            </a:r>
            <a:endParaRPr b="1" sz="2775" u="sng"/>
          </a:p>
          <a:p>
            <a:pPr indent="-228599" lvl="1" marL="621792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5"/>
              <a:buFont typeface="Verdana"/>
              <a:buChar char="◦"/>
            </a:pPr>
            <a:r>
              <a:rPr lang="en-US" sz="2405"/>
              <a:t>Natural function of breathing, or coughing.  </a:t>
            </a:r>
            <a:endParaRPr/>
          </a:p>
          <a:p>
            <a:pPr indent="-256032" lvl="0" marL="36576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🞂"/>
            </a:pPr>
            <a:r>
              <a:rPr b="1" i="1" lang="en-US" sz="2775"/>
              <a:t>Gastro-intestinal route</a:t>
            </a:r>
            <a:endParaRPr b="1" sz="2775"/>
          </a:p>
          <a:p>
            <a:pPr indent="-228599" lvl="1" marL="621792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5"/>
              <a:buFont typeface="Verdana"/>
              <a:buChar char="◦"/>
            </a:pPr>
            <a:r>
              <a:rPr lang="en-US" sz="2405"/>
              <a:t>Fecal mater </a:t>
            </a:r>
            <a:endParaRPr/>
          </a:p>
          <a:p>
            <a:pPr indent="-256032" lvl="0" marL="36576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🞂"/>
            </a:pPr>
            <a:r>
              <a:rPr b="1" i="1" lang="en-US" sz="2775"/>
              <a:t>Genital route</a:t>
            </a:r>
            <a:endParaRPr b="1" sz="2775"/>
          </a:p>
          <a:p>
            <a:pPr indent="-228599" lvl="1" marL="621792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5"/>
              <a:buFont typeface="Verdana"/>
              <a:buChar char="◦"/>
            </a:pPr>
            <a:r>
              <a:rPr lang="en-US" sz="2405"/>
              <a:t>Transmitted sexually</a:t>
            </a:r>
            <a:endParaRPr/>
          </a:p>
          <a:p>
            <a:pPr indent="-256032" lvl="0" marL="36576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🞂"/>
            </a:pPr>
            <a:r>
              <a:rPr b="1" i="1" lang="en-US" sz="2775"/>
              <a:t>Urinary route</a:t>
            </a:r>
            <a:endParaRPr b="1" sz="2775"/>
          </a:p>
          <a:p>
            <a:pPr indent="-228599" lvl="1" marL="621792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5"/>
              <a:buFont typeface="Verdana"/>
              <a:buChar char="◦"/>
            </a:pPr>
            <a:r>
              <a:rPr lang="en-US" sz="2405"/>
              <a:t>Agents appear in the urine </a:t>
            </a:r>
            <a:endParaRPr/>
          </a:p>
          <a:p>
            <a:pPr indent="-256032" lvl="0" marL="36576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🞂"/>
            </a:pPr>
            <a:r>
              <a:rPr b="1" i="1" lang="en-US" sz="2775"/>
              <a:t>Abnormal route	</a:t>
            </a:r>
            <a:endParaRPr b="1" sz="2775"/>
          </a:p>
          <a:p>
            <a:pPr indent="-228599" lvl="1" marL="621792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5"/>
              <a:buFont typeface="Verdana"/>
              <a:buChar char="◦"/>
            </a:pPr>
            <a:r>
              <a:rPr lang="en-US" sz="2405"/>
              <a:t>No physiological function </a:t>
            </a:r>
            <a:endParaRPr/>
          </a:p>
          <a:p>
            <a:pPr indent="-79819" lvl="0" marL="36576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None/>
            </a:pPr>
            <a:r>
              <a:t/>
            </a:r>
            <a:endParaRPr sz="2775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/>
          <p:nvPr>
            <p:ph idx="4294967295" type="title"/>
          </p:nvPr>
        </p:nvSpPr>
        <p:spPr>
          <a:xfrm>
            <a:off x="1524000" y="280988"/>
            <a:ext cx="80646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Major point; transmission</a:t>
            </a:r>
            <a:endParaRPr/>
          </a:p>
        </p:txBody>
      </p:sp>
      <p:sp>
        <p:nvSpPr>
          <p:cNvPr id="169" name="Google Shape;169;p27"/>
          <p:cNvSpPr txBox="1"/>
          <p:nvPr>
            <p:ph idx="4294967295" type="body"/>
          </p:nvPr>
        </p:nvSpPr>
        <p:spPr>
          <a:xfrm>
            <a:off x="1524000" y="1600200"/>
            <a:ext cx="82296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Agent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In natural secretions, discharges or evacuations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In medium of biting insect.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Most vulnerable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 Length of route between hosts crucial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Time and space important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Survival mechanisms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Bacteria form spores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Protozoa form cysts. 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/>
          <p:nvPr>
            <p:ph idx="4294967295" type="title"/>
          </p:nvPr>
        </p:nvSpPr>
        <p:spPr>
          <a:xfrm>
            <a:off x="1524000" y="280988"/>
            <a:ext cx="80646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Transmission; direct</a:t>
            </a:r>
            <a:endParaRPr/>
          </a:p>
        </p:txBody>
      </p:sp>
      <p:sp>
        <p:nvSpPr>
          <p:cNvPr id="175" name="Google Shape;175;p28"/>
          <p:cNvSpPr txBox="1"/>
          <p:nvPr>
            <p:ph idx="4294967295" type="body"/>
          </p:nvPr>
        </p:nvSpPr>
        <p:spPr>
          <a:xfrm>
            <a:off x="1524000" y="1600200"/>
            <a:ext cx="8229600" cy="30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Reservoir to the new host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Sexually transmitted diseases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Respiratory diseases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Physical environmental conditions important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Proximity of people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/>
          <p:nvPr>
            <p:ph idx="4294967295" type="title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3959"/>
              <a:buFont typeface="Calibri"/>
              <a:buNone/>
            </a:pPr>
            <a: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Indirect transmission, passive</a:t>
            </a:r>
            <a:b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</a:br>
            <a:endParaRPr sz="3959"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rotWithShape="0" algn="tl" dir="2700000" dist="10160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1" name="Google Shape;181;p29"/>
          <p:cNvSpPr txBox="1"/>
          <p:nvPr>
            <p:ph idx="4294967295" type="body"/>
          </p:nvPr>
        </p:nvSpPr>
        <p:spPr>
          <a:xfrm>
            <a:off x="1524000" y="1600201"/>
            <a:ext cx="8229600" cy="29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🞂"/>
            </a:pPr>
            <a:r>
              <a:rPr lang="en-US" sz="2590"/>
              <a:t>Vehicle</a:t>
            </a:r>
            <a:endParaRPr/>
          </a:p>
          <a:p>
            <a:pPr indent="-228600" lvl="1" marL="621792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590"/>
              <a:buFont typeface="Verdana"/>
              <a:buChar char="◦"/>
            </a:pPr>
            <a:r>
              <a:rPr lang="en-US" sz="2590"/>
              <a:t>Contaminated material or objects </a:t>
            </a:r>
            <a:endParaRPr/>
          </a:p>
          <a:p>
            <a:pPr indent="-228600" lvl="2" marL="859536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●"/>
            </a:pPr>
            <a:r>
              <a:rPr lang="en-US" sz="2590"/>
              <a:t>Handkerchiefs, toys, soiled clothes, bedding,</a:t>
            </a:r>
            <a:endParaRPr/>
          </a:p>
          <a:p>
            <a:pPr indent="-228600" lvl="2" marL="859536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●"/>
            </a:pPr>
            <a:r>
              <a:rPr lang="en-US" sz="2590"/>
              <a:t>Water, food or milk </a:t>
            </a:r>
            <a:endParaRPr/>
          </a:p>
          <a:p>
            <a:pPr indent="-228600" lvl="2" marL="859536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●"/>
            </a:pPr>
            <a:r>
              <a:rPr lang="en-US" sz="2590"/>
              <a:t>Biological products such as blood.</a:t>
            </a:r>
            <a:endParaRPr sz="2590"/>
          </a:p>
          <a:p>
            <a:pPr indent="-256032" lvl="0" marL="36576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🞂"/>
            </a:pPr>
            <a:r>
              <a:rPr lang="en-US" sz="2590"/>
              <a:t>Intermediate means of transport</a:t>
            </a:r>
            <a:endParaRPr/>
          </a:p>
          <a:p>
            <a:pPr indent="-256032" lvl="0" marL="36576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Char char="🞂"/>
            </a:pPr>
            <a:r>
              <a:rPr lang="en-US" sz="2590"/>
              <a:t>Agent may or may not multiply</a:t>
            </a:r>
            <a:endParaRPr/>
          </a:p>
          <a:p>
            <a:pPr indent="-91566" lvl="0" marL="36576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r>
              <a:t/>
            </a:r>
            <a:endParaRPr sz="259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0"/>
          <p:cNvSpPr txBox="1"/>
          <p:nvPr>
            <p:ph idx="4294967295" type="title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Indirect transmission, active</a:t>
            </a:r>
            <a:endParaRPr/>
          </a:p>
        </p:txBody>
      </p:sp>
      <p:sp>
        <p:nvSpPr>
          <p:cNvPr id="187" name="Google Shape;187;p30"/>
          <p:cNvSpPr txBox="1"/>
          <p:nvPr>
            <p:ph idx="4294967295" type="body"/>
          </p:nvPr>
        </p:nvSpPr>
        <p:spPr>
          <a:xfrm>
            <a:off x="1524000" y="1600200"/>
            <a:ext cx="8229600" cy="30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Another host utilized by agent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Definitive host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Adult or sexually mature forms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Intermediate host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Intermediate forms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 txBox="1"/>
          <p:nvPr>
            <p:ph idx="4294967295" type="title"/>
          </p:nvPr>
        </p:nvSpPr>
        <p:spPr>
          <a:xfrm>
            <a:off x="1524000" y="280988"/>
            <a:ext cx="80646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Major point; entry of agent</a:t>
            </a:r>
            <a:endParaRPr/>
          </a:p>
        </p:txBody>
      </p:sp>
      <p:sp>
        <p:nvSpPr>
          <p:cNvPr id="193" name="Google Shape;193;p31"/>
          <p:cNvSpPr txBox="1"/>
          <p:nvPr>
            <p:ph idx="4294967295" type="body"/>
          </p:nvPr>
        </p:nvSpPr>
        <p:spPr>
          <a:xfrm>
            <a:off x="1524000" y="1600201"/>
            <a:ext cx="8229600" cy="31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Routes of entry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Virtually the same as those of escape of the agent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Portal of entry and development of the disease synonymous 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Pulmonary tuberculosis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Gastrointestinal tuberculosis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u="sng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br>
              <a:rPr lang="en-US" sz="3600"/>
            </a:br>
            <a:br>
              <a:rPr lang="en-US" sz="3600"/>
            </a:br>
            <a:br>
              <a:rPr lang="en-US" sz="3600"/>
            </a:br>
            <a:br>
              <a:rPr lang="en-US" sz="3600"/>
            </a:br>
            <a:br>
              <a:rPr lang="en-US" sz="3600"/>
            </a:br>
            <a:br>
              <a:rPr lang="en-US" sz="3600"/>
            </a:br>
            <a:br>
              <a:rPr lang="en-US" sz="3600"/>
            </a:br>
            <a:br>
              <a:rPr lang="en-US" sz="3600"/>
            </a:br>
            <a:r>
              <a:rPr b="1" lang="en-US" sz="2790"/>
              <a:t>PRINCIPLES OF COMMUNICABLE DISEASES PREVENTION AND CONTROL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/>
          <p:nvPr>
            <p:ph idx="4294967295" type="title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3959"/>
              <a:buFont typeface="Calibri"/>
              <a:buNone/>
            </a:pPr>
            <a: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Major point; development of disease</a:t>
            </a:r>
            <a:endParaRPr/>
          </a:p>
        </p:txBody>
      </p:sp>
      <p:sp>
        <p:nvSpPr>
          <p:cNvPr id="199" name="Google Shape;199;p32"/>
          <p:cNvSpPr txBox="1"/>
          <p:nvPr>
            <p:ph idx="4294967295" type="body"/>
          </p:nvPr>
        </p:nvSpPr>
        <p:spPr>
          <a:xfrm>
            <a:off x="1524000" y="1600201"/>
            <a:ext cx="8229600" cy="39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Host susceptibility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Host resistance or immunity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Agent factors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Infectivity, virulence, pathogencity and antigenicity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Pathogenic infection.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Incubation period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/>
          <p:nvPr/>
        </p:nvSpPr>
        <p:spPr>
          <a:xfrm>
            <a:off x="3505200" y="1447801"/>
            <a:ext cx="4495800" cy="36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 Agent</a:t>
            </a:r>
            <a:endParaRPr b="0" i="0" sz="1200" u="none" cap="none" strike="noStrike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Noto Sans Symbols"/>
              <a:buNone/>
            </a:pPr>
            <a:r>
              <a:rPr b="0" i="0" lang="en-US" sz="1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	     Reservoir 		           	                Host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Noto Sans Symbols"/>
              <a:buNone/>
            </a:pPr>
            <a:r>
              <a:rPr b="0" i="0" lang="en-US" sz="1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Noto Sans Symbols"/>
              <a:buNone/>
            </a:pPr>
            <a:r>
              <a:rPr b="0" i="0" lang="en-US" sz="1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200"/>
              <a:buFont typeface="Noto Sans Symbols"/>
              <a:buNone/>
            </a:pPr>
            <a:r>
              <a:rPr b="0" i="0" lang="en-US" sz="1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	          1         2   	3	          4       5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      A = Agent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R = Reservoir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H = Host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5" name="Google Shape;205;p33"/>
          <p:cNvCxnSpPr/>
          <p:nvPr/>
        </p:nvCxnSpPr>
        <p:spPr>
          <a:xfrm rot="5400000">
            <a:off x="3276539" y="2285939"/>
            <a:ext cx="1219200" cy="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6" name="Google Shape;206;p33"/>
          <p:cNvCxnSpPr/>
          <p:nvPr/>
        </p:nvCxnSpPr>
        <p:spPr>
          <a:xfrm>
            <a:off x="4495800" y="3048000"/>
            <a:ext cx="2286000" cy="1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07" name="Google Shape;207;p33"/>
          <p:cNvCxnSpPr/>
          <p:nvPr/>
        </p:nvCxnSpPr>
        <p:spPr>
          <a:xfrm rot="5400000">
            <a:off x="3771839" y="3390838"/>
            <a:ext cx="381000" cy="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08" name="Google Shape;208;p33"/>
          <p:cNvCxnSpPr/>
          <p:nvPr/>
        </p:nvCxnSpPr>
        <p:spPr>
          <a:xfrm rot="5400000">
            <a:off x="4229039" y="3390838"/>
            <a:ext cx="381000" cy="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09" name="Google Shape;209;p33"/>
          <p:cNvCxnSpPr/>
          <p:nvPr/>
        </p:nvCxnSpPr>
        <p:spPr>
          <a:xfrm rot="5400000">
            <a:off x="5105339" y="3352738"/>
            <a:ext cx="457200" cy="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10" name="Google Shape;210;p33"/>
          <p:cNvCxnSpPr/>
          <p:nvPr/>
        </p:nvCxnSpPr>
        <p:spPr>
          <a:xfrm rot="5400000">
            <a:off x="6515038" y="3390838"/>
            <a:ext cx="533400" cy="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stealth"/>
          </a:ln>
        </p:spPr>
      </p:cxnSp>
      <p:cxnSp>
        <p:nvCxnSpPr>
          <p:cNvPr id="211" name="Google Shape;211;p33"/>
          <p:cNvCxnSpPr/>
          <p:nvPr/>
        </p:nvCxnSpPr>
        <p:spPr>
          <a:xfrm rot="5400000">
            <a:off x="6857938" y="3352738"/>
            <a:ext cx="457200" cy="3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stealth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4"/>
          <p:cNvSpPr txBox="1"/>
          <p:nvPr>
            <p:ph idx="4294967295" type="title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lang="en-US" sz="3959"/>
            </a:br>
            <a:r>
              <a:rPr lang="en-US" sz="3959"/>
              <a:t>Major points in a communicable disease process except</a:t>
            </a:r>
            <a:br>
              <a:rPr lang="en-US" sz="3959"/>
            </a:br>
            <a:endParaRPr sz="3959"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rotWithShape="0" algn="tl" dir="2700000" dist="10160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7" name="Google Shape;217;p34"/>
          <p:cNvSpPr txBox="1"/>
          <p:nvPr>
            <p:ph idx="4294967295" type="body"/>
          </p:nvPr>
        </p:nvSpPr>
        <p:spPr>
          <a:xfrm>
            <a:off x="1524000" y="1600201"/>
            <a:ext cx="8229600" cy="327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Agent inside the reservoir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Escape of the agent from the reservoir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Transmission of the agent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Entry of the agent into a new host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Agent host interaction   </a:t>
            </a:r>
            <a:br>
              <a:rPr lang="en-US"/>
            </a:b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5"/>
          <p:cNvSpPr txBox="1"/>
          <p:nvPr>
            <p:ph idx="4294967295" type="title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3959"/>
              <a:buFont typeface="Calibri"/>
              <a:buNone/>
            </a:pPr>
            <a:b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Possible levels of prevention or control of communicable diseases.</a:t>
            </a:r>
            <a:b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</a:br>
            <a:endParaRPr sz="3959"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rotWithShape="0" algn="tl" dir="2700000" dist="10160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3" name="Google Shape;223;p35"/>
          <p:cNvSpPr txBox="1"/>
          <p:nvPr>
            <p:ph idx="4294967295" type="body"/>
          </p:nvPr>
        </p:nvSpPr>
        <p:spPr>
          <a:xfrm>
            <a:off x="1524000" y="1600201"/>
            <a:ext cx="8229600" cy="29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/>
              <a:t>1.	At the level of the reservoir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/>
              <a:t>2.	Exit from the reservoir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/>
              <a:t>3.	In the mechanism of transmission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/>
              <a:t>4.	At the level of entry into the host.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en-US"/>
              <a:t>5.	Host agent interaction.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6"/>
          <p:cNvSpPr txBox="1"/>
          <p:nvPr>
            <p:ph idx="4294967295" type="title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3959"/>
              <a:buFont typeface="Calibri"/>
              <a:buNone/>
            </a:pPr>
            <a: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At the level of the reservoir</a:t>
            </a:r>
            <a:br>
              <a:rPr lang="en-US" sz="3959" u="sng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</a:br>
            <a:endParaRPr sz="3959"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rotWithShape="0" algn="tl" dir="2700000" dist="10160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9" name="Google Shape;229;p36"/>
          <p:cNvSpPr txBox="1"/>
          <p:nvPr>
            <p:ph idx="4294967295" type="body"/>
          </p:nvPr>
        </p:nvSpPr>
        <p:spPr>
          <a:xfrm>
            <a:off x="15240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Depends on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The disease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The reservoir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Destruction of the reservoir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E.g. rodents for plague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Treat the reservoir with drugs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E.g. Tuberculosis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7"/>
          <p:cNvSpPr txBox="1"/>
          <p:nvPr>
            <p:ph idx="4294967295" type="title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3959"/>
              <a:buFont typeface="Calibri"/>
              <a:buNone/>
            </a:pPr>
            <a: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Exit from reservoir</a:t>
            </a:r>
            <a:br>
              <a:rPr lang="en-US" sz="3959" u="sng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</a:br>
            <a:endParaRPr sz="3959"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rotWithShape="0" algn="tl" dir="2700000" dist="10160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5" name="Google Shape;235;p37"/>
          <p:cNvSpPr txBox="1"/>
          <p:nvPr>
            <p:ph idx="4294967295" type="body"/>
          </p:nvPr>
        </p:nvSpPr>
        <p:spPr>
          <a:xfrm>
            <a:off x="1524000" y="1600201"/>
            <a:ext cx="8229600" cy="18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Few measures feasible</a:t>
            </a:r>
            <a:endParaRPr/>
          </a:p>
          <a:p>
            <a:pPr indent="-64135" lvl="0" marL="22860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  <a:p>
            <a:pPr indent="-228600" lvl="0" marL="22860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Physiological processes by the reservoir</a:t>
            </a:r>
            <a:endParaRPr/>
          </a:p>
          <a:p>
            <a:pPr indent="-64135" lvl="0" marL="22860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  <a:p>
            <a:pPr indent="-228600" lvl="0" marL="22860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Abnormal route exception.</a:t>
            </a:r>
            <a:endParaRPr/>
          </a:p>
          <a:p>
            <a:pPr indent="-64135" lvl="0" marL="22860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8"/>
          <p:cNvSpPr txBox="1"/>
          <p:nvPr>
            <p:ph idx="4294967295" type="title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3959"/>
              <a:buFont typeface="Calibri"/>
              <a:buNone/>
            </a:pPr>
            <a: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Mechanisms of transmission</a:t>
            </a:r>
            <a:br>
              <a:rPr lang="en-US" sz="3959" u="sng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</a:br>
            <a:endParaRPr sz="3959"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rotWithShape="0" algn="tl" dir="2700000" dist="10160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1" name="Google Shape;241;p38"/>
          <p:cNvSpPr txBox="1"/>
          <p:nvPr>
            <p:ph idx="4294967295" type="body"/>
          </p:nvPr>
        </p:nvSpPr>
        <p:spPr>
          <a:xfrm>
            <a:off x="1524000" y="1600200"/>
            <a:ext cx="8229600" cy="42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Many public health measures taken in combination or separately depending on mode of transmission.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Direct – anatomic, socio-economic, cultural factors important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Decontamination of the vehicle of spread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Treatment of water with chlorine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Interference with the life-cycle of vectors and intermediate host.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9"/>
          <p:cNvSpPr txBox="1"/>
          <p:nvPr>
            <p:ph idx="4294967295" type="title"/>
          </p:nvPr>
        </p:nvSpPr>
        <p:spPr>
          <a:xfrm>
            <a:off x="1524000" y="280988"/>
            <a:ext cx="80646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Entry into the host</a:t>
            </a:r>
            <a:endParaRPr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rotWithShape="0" algn="tl" dir="2700000" dist="10160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47" name="Google Shape;247;p39"/>
          <p:cNvSpPr txBox="1"/>
          <p:nvPr>
            <p:ph idx="4294967295" type="body"/>
          </p:nvPr>
        </p:nvSpPr>
        <p:spPr>
          <a:xfrm>
            <a:off x="1524000" y="1600201"/>
            <a:ext cx="8229600" cy="28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47637" lvl="0" marL="22860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75"/>
              <a:buNone/>
            </a:pPr>
            <a:r>
              <a:t/>
            </a:r>
            <a:endParaRPr b="1" sz="1275" u="sng"/>
          </a:p>
          <a:p>
            <a:pPr indent="-228600" lvl="0" marL="22860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</a:pPr>
            <a:r>
              <a:rPr lang="en-US" sz="2380"/>
              <a:t>Interrupt entry of the organisms</a:t>
            </a:r>
            <a:endParaRPr/>
          </a:p>
          <a:p>
            <a:pPr indent="-77470" lvl="0" marL="22860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2380"/>
          </a:p>
          <a:p>
            <a:pPr indent="-228600" lvl="0" marL="22860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Char char="•"/>
            </a:pPr>
            <a:r>
              <a:rPr lang="en-US" sz="2380"/>
              <a:t>Barrier methods </a:t>
            </a:r>
            <a:endParaRPr/>
          </a:p>
          <a:p>
            <a:pPr indent="-99059" lvl="1" marL="685800" rtl="0" algn="l">
              <a:lnSpc>
                <a:spcPct val="6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r>
              <a:t/>
            </a:r>
            <a:endParaRPr sz="2040"/>
          </a:p>
          <a:p>
            <a:pPr indent="-228600" lvl="1" marL="685800" rtl="0" algn="l">
              <a:lnSpc>
                <a:spcPct val="6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ITNs, </a:t>
            </a:r>
            <a:endParaRPr/>
          </a:p>
          <a:p>
            <a:pPr indent="-99059" lvl="1" marL="685800" rtl="0" algn="l">
              <a:lnSpc>
                <a:spcPct val="6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r>
              <a:t/>
            </a:r>
            <a:endParaRPr sz="2040"/>
          </a:p>
          <a:p>
            <a:pPr indent="-228600" lvl="1" marL="685800" rtl="0" algn="l">
              <a:lnSpc>
                <a:spcPct val="6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House screening</a:t>
            </a:r>
            <a:endParaRPr/>
          </a:p>
          <a:p>
            <a:pPr indent="-99059" lvl="1" marL="685800" rtl="0" algn="l">
              <a:lnSpc>
                <a:spcPct val="6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None/>
            </a:pPr>
            <a:r>
              <a:t/>
            </a:r>
            <a:endParaRPr sz="2040"/>
          </a:p>
          <a:p>
            <a:pPr indent="-228600" lvl="1" marL="685800" rtl="0" algn="l">
              <a:lnSpc>
                <a:spcPct val="6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40"/>
              <a:buChar char="•"/>
            </a:pPr>
            <a:r>
              <a:rPr lang="en-US" sz="2040"/>
              <a:t>Wearing of shoes </a:t>
            </a:r>
            <a:endParaRPr/>
          </a:p>
          <a:p>
            <a:pPr indent="-77470" lvl="0" marL="22860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238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0"/>
          <p:cNvSpPr txBox="1"/>
          <p:nvPr>
            <p:ph idx="4294967295" type="title"/>
          </p:nvPr>
        </p:nvSpPr>
        <p:spPr>
          <a:xfrm>
            <a:off x="1524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3959"/>
              <a:buFont typeface="Calibri"/>
              <a:buNone/>
            </a:pPr>
            <a: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Level of susceptible host</a:t>
            </a:r>
            <a:br>
              <a:rPr lang="en-US" sz="3959" u="sng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</a:br>
            <a:endParaRPr sz="3959"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rotWithShape="0" algn="tl" dir="2700000" dist="10160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3" name="Google Shape;253;p40"/>
          <p:cNvSpPr txBox="1"/>
          <p:nvPr>
            <p:ph idx="4294967295" type="body"/>
          </p:nvPr>
        </p:nvSpPr>
        <p:spPr>
          <a:xfrm>
            <a:off x="15240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US"/>
              <a:t>General health of the body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US"/>
              <a:t>Specific immunity for specific diseases: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Specific antigens administered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Produce antibodies against the diseases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US"/>
              <a:t>Specify drugs capable of prevention of development of diseases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Taken before a specified agent gets inside the body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Chemoprophylactic agents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1"/>
          <p:cNvSpPr txBox="1"/>
          <p:nvPr>
            <p:ph idx="4294967295" type="title"/>
          </p:nvPr>
        </p:nvSpPr>
        <p:spPr>
          <a:xfrm>
            <a:off x="1524000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3959"/>
              <a:buFont typeface="Calibri"/>
              <a:buNone/>
            </a:pPr>
            <a: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Public health control measures</a:t>
            </a:r>
            <a:br>
              <a:rPr lang="en-US" sz="3959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</a:br>
            <a:endParaRPr sz="3959"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14300" rotWithShape="0" algn="tl" dir="2700000" dist="10160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9" name="Google Shape;259;p41"/>
          <p:cNvSpPr txBox="1"/>
          <p:nvPr>
            <p:ph idx="4294967295" type="body"/>
          </p:nvPr>
        </p:nvSpPr>
        <p:spPr>
          <a:xfrm>
            <a:off x="1524000" y="1600200"/>
            <a:ext cx="8229600" cy="3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Several measures applied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More than one level at the same time.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Measure chosen will depend 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Type of agent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Mode of transmission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Host susceptibility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Socio-economic factors.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OUTLINE</a:t>
            </a:r>
            <a:endParaRPr/>
          </a:p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DISEASE TERMINOLOGIES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CONCURRENCE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COMMUNICABLE DISEASES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COMMUNICABLE DISEASE PROCESS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MAJOR POINTS IN COMMUNICABLE DISEASE PROCESS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POINTS IN PREVENTION AND CONTROL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2"/>
          <p:cNvSpPr txBox="1"/>
          <p:nvPr>
            <p:ph idx="4294967295" type="ctrTitle"/>
          </p:nvPr>
        </p:nvSpPr>
        <p:spPr>
          <a:xfrm>
            <a:off x="1524000" y="1371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45700" spcFirstLastPara="1" rIns="45700" wrap="square" tIns="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3200"/>
              <a:buFont typeface="Calibri"/>
              <a:buNone/>
            </a:pPr>
            <a:r>
              <a:rPr b="1" i="0" lang="en-US" sz="3200" u="none" cap="none" strike="noStrike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27000" rotWithShape="0" algn="tl" dir="2700000" dist="200000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TRANSMISSION OF COMMUNICABLE DISEASES</a:t>
            </a:r>
            <a:br>
              <a:rPr b="0" i="0" lang="en-US" sz="4800" u="sng" cap="none" strike="noStrike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27000" rotWithShape="0" algn="tl" dir="2700000" dist="200000">
                    <a:srgbClr val="000000">
                      <a:alpha val="30000"/>
                    </a:srgb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</a:br>
            <a:endParaRPr b="0" i="0" sz="4800" u="none" cap="none" strike="noStrike">
              <a:gradFill>
                <a:gsLst>
                  <a:gs pos="0">
                    <a:srgbClr val="8DBAF0">
                      <a:alpha val="100000"/>
                    </a:srgbClr>
                  </a:gs>
                  <a:gs pos="73000">
                    <a:srgbClr val="8DBAF0">
                      <a:alpha val="100000"/>
                    </a:srgbClr>
                  </a:gs>
                  <a:gs pos="100000">
                    <a:srgbClr val="76B0EF">
                      <a:alpha val="100000"/>
                    </a:srgbClr>
                  </a:gs>
                </a:gsLst>
                <a:lin ang="4800000" scaled="1"/>
              </a:gradFill>
              <a:effectLst>
                <a:outerShdw blurRad="127000" rotWithShape="0" algn="tl" dir="2700000" dist="200000">
                  <a:srgbClr val="000000">
                    <a:alpha val="30000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OUTLINE</a:t>
            </a:r>
            <a:endParaRPr/>
          </a:p>
        </p:txBody>
      </p:sp>
      <p:sp>
        <p:nvSpPr>
          <p:cNvPr id="270" name="Google Shape;270;p4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DIRECT TRANSMISSION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INDIRECT TRANSMISSION AND ITS CONTROL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INDIRECT TRANSMISSION BY VECTORS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VECTOR BIOLOGY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VECTOR BIONOMICS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ADULT BIOLOGY AND BEHAVIOUR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Agent goes directly from one reservoir to the new host.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Sexually transmitted diseases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Respiratory disease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Anatomic and physiological considerations are important.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Also sociological, economic and cultural factors important.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76" name="Google Shape;276;p4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Direct transmission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Indirect transfer the agent passes through another host, usually referred to as a vehicle which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Usually contaminated material.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method of control of such transmission is decontamination.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There are several methods of decontamination used to kill or remove micro-organisms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82" name="Google Shape;282;p4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3959"/>
              <a:buFont typeface="Calibri"/>
              <a:buNone/>
            </a:pPr>
            <a:br>
              <a:rPr i="1" lang="en-US" sz="3959">
                <a:solidFill>
                  <a:srgbClr val="30517D"/>
                </a:solidFill>
              </a:rPr>
            </a:br>
            <a:r>
              <a:rPr lang="en-US" sz="3959"/>
              <a:t>Indirect transmission: vehicle</a:t>
            </a:r>
            <a:br>
              <a:rPr lang="en-US" sz="3959"/>
            </a:br>
            <a:endParaRPr sz="3959"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process used to achieve sterility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Absolute term meaning absence of all viable micro-organisms.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Refers to the freeing of an article from all living organisms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Include viruses, bacteria ad their spores, and fungi and their spores.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Several methods are used for sterilization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88" name="Google Shape;288;p4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</a:t>
            </a:r>
            <a:r>
              <a:rPr i="1" lang="en-US">
                <a:solidFill>
                  <a:srgbClr val="30517D"/>
                </a:solidFill>
              </a:rPr>
              <a:t>ontrol</a:t>
            </a:r>
            <a:r>
              <a:rPr lang="en-US">
                <a:solidFill>
                  <a:srgbClr val="30517D"/>
                </a:solidFill>
              </a:rPr>
              <a:t> of transmission by vehicles</a:t>
            </a:r>
            <a:r>
              <a:rPr i="1" lang="en-US">
                <a:solidFill>
                  <a:srgbClr val="30517D"/>
                </a:solidFill>
              </a:rPr>
              <a:t>:Sterilization</a:t>
            </a: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only method of sterilization that is both reliable and widely applicable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Heating above 100 degrees C to ensure bacterial spores are killed.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There is some concern that even this temperature is insufficient to destroy prions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94" name="Google Shape;294;p4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Heat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Employed in the sterilization of single use disposable items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Include needles and syringes, latex catheters and surgical gloves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Also in the food industry to reduce spoilage and remove pathogens.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00" name="Google Shape;300;p4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i="1" lang="en-US">
                <a:solidFill>
                  <a:srgbClr val="30517D"/>
                </a:solidFill>
              </a:rPr>
              <a:t>Ionizing radiation</a:t>
            </a: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Used to remove bacteria and all larger micro-organisms from liquids that are liable to be spoiled by heat e.g. blood serum and antibiotic solutions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Industrial scale filtration  is widely used to reduce bacterial load and remove cysts of protozoa which are not killed  by chlorination in the production of drinking water.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06" name="Google Shape;306;p4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i="1" lang="en-US">
                <a:solidFill>
                  <a:srgbClr val="30517D"/>
                </a:solidFill>
              </a:rPr>
              <a:t>Filtration</a:t>
            </a: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5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Aprocess which reduces the number of contaminating micro-organisms, particularly those liable to cause infection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To a level which is deemed no longer harmful to health.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Term used to denote the freeing of an article from some or all of its burden of contaminating organisms</a:t>
            </a:r>
            <a:endParaRPr/>
          </a:p>
        </p:txBody>
      </p:sp>
      <p:sp>
        <p:nvSpPr>
          <p:cNvPr id="312" name="Google Shape;312;p5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i="1" lang="en-US">
                <a:solidFill>
                  <a:srgbClr val="30517D"/>
                </a:solidFill>
              </a:rPr>
              <a:t>Disinfection</a:t>
            </a: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general term for the treatment used to make equipment safe to handle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Includes microbiological, chemical, radioactive and other contamination.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18" name="Google Shape;318;p5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i="1" lang="en-US">
                <a:solidFill>
                  <a:srgbClr val="30517D"/>
                </a:solidFill>
              </a:rPr>
              <a:t>Decontamination</a:t>
            </a: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DISEASE TERMINOLOGIES</a:t>
            </a:r>
            <a:br>
              <a:rPr lang="en-US"/>
            </a:b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Infectious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Contagious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Tropical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Agent passes through another mechanism of transfer, usually referred to as an intermediate host or vector, before it gets to the final host.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Host in which the adult or sexually mature forms of parasite are found is referred as the definitive host.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Host in which the intermediate forms are found is referred as the intermediate host. 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24" name="Google Shape;324;p5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Indirect transfer: intermediate host or vector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Many diseases conveyed by blood-sucking vectors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Referred to as vector-borne disease.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Vector acts as an agent of dissemination or inoculation or both of a parasite.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30" name="Google Shape;330;p5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Transmission vectors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4"/>
          <p:cNvSpPr txBox="1"/>
          <p:nvPr>
            <p:ph idx="1" type="body"/>
          </p:nvPr>
        </p:nvSpPr>
        <p:spPr>
          <a:xfrm>
            <a:off x="1905000" y="1524001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Transmission by a vector is said to be biological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When an essential part of the life-cycle of the parasite takes place in the body of the vector.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An interval of time elapses before the vector can transmit the parasite to another host.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This period is known as the extrinsic incubation period and is temperature dependent.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36" name="Google Shape;336;p5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Biological</a:t>
            </a:r>
            <a:r>
              <a:rPr lang="en-US">
                <a:solidFill>
                  <a:srgbClr val="30517D"/>
                </a:solidFill>
              </a:rPr>
              <a:t> transmission by vectors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1116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Agents of dissemination or inoculation of parasite.</a:t>
            </a:r>
            <a:endParaRPr/>
          </a:p>
          <a:p>
            <a:pPr indent="-228600" lvl="0" marL="411162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Association between insects and humans </a:t>
            </a:r>
            <a:endParaRPr/>
          </a:p>
          <a:p>
            <a:pPr indent="-228600" lvl="1" marL="739775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Recognized from antiquity</a:t>
            </a:r>
            <a:endParaRPr/>
          </a:p>
          <a:p>
            <a:pPr indent="-228600" lvl="1" marL="739775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Religious texts, Bible Exodus</a:t>
            </a:r>
            <a:endParaRPr/>
          </a:p>
          <a:p>
            <a:pPr indent="-228600" lvl="1" marL="739775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50800" lvl="0" marL="411162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42" name="Google Shape;342;p5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Introduction: vectors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73977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Fedtschenko in 1868  </a:t>
            </a:r>
            <a:endParaRPr/>
          </a:p>
          <a:p>
            <a:pPr indent="-228600" lvl="2" marL="995362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i="1" lang="en-US"/>
              <a:t>Dracunculus medinesis</a:t>
            </a:r>
            <a:r>
              <a:rPr lang="en-US"/>
              <a:t> and Cyclops. </a:t>
            </a:r>
            <a:endParaRPr/>
          </a:p>
          <a:p>
            <a:pPr indent="-228600" lvl="1" marL="739775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Patrick Manson, phsician and parasitologist in 1877</a:t>
            </a:r>
            <a:endParaRPr/>
          </a:p>
          <a:p>
            <a:pPr indent="-228600" lvl="2" marL="995362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Fiariasis, </a:t>
            </a:r>
            <a:r>
              <a:rPr i="1" lang="en-US"/>
              <a:t>Wuchereria bancrofti</a:t>
            </a:r>
            <a:r>
              <a:rPr lang="en-US"/>
              <a:t>  and </a:t>
            </a:r>
            <a:r>
              <a:rPr i="1" lang="en-US"/>
              <a:t>Culex quinquefasciatus</a:t>
            </a:r>
            <a:r>
              <a:rPr lang="en-US"/>
              <a:t>). </a:t>
            </a:r>
            <a:endParaRPr/>
          </a:p>
          <a:p>
            <a:pPr indent="-228600" lvl="1" marL="739775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Ronald Ross in 1897 </a:t>
            </a:r>
            <a:endParaRPr/>
          </a:p>
          <a:p>
            <a:pPr indent="-228600" lvl="2" marL="995362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i="1" lang="en-US"/>
              <a:t>Anopheles</a:t>
            </a:r>
            <a:r>
              <a:rPr lang="en-US"/>
              <a:t> and malaria.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48" name="Google Shape;348;p5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Association between insects and ill health 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5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Transmit diseases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Nuisance and annoyance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Induce allergies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True parasites - live in the superficial layers of the skin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54" name="Google Shape;354;p5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Effects of insects on human health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Biological or cyclical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Transformation/ multiplication of agent in vector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Extrinsic incubation period (7-21 days)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Mechanical vectors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Accidental vectors 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Carry agents on their bodies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No obvious morphological changes or development</a:t>
            </a:r>
            <a:endParaRPr/>
          </a:p>
          <a:p>
            <a:pPr indent="-228600" lvl="2" marL="11430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Char char="•"/>
            </a:pPr>
            <a:r>
              <a:rPr lang="en-US" sz="1850"/>
              <a:t>Example: Housefly in dysentry. </a:t>
            </a:r>
            <a:endParaRPr/>
          </a:p>
          <a:p>
            <a:pPr indent="-342900" lvl="1" marL="342900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Transovarial transmission.</a:t>
            </a:r>
            <a:endParaRPr/>
          </a:p>
          <a:p>
            <a:pPr indent="-228600" lvl="1" marL="740664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–"/>
            </a:pPr>
            <a:r>
              <a:rPr lang="en-US" sz="2220"/>
              <a:t>Pathogens actually penetrate the ovaries </a:t>
            </a:r>
            <a:endParaRPr/>
          </a:p>
          <a:p>
            <a:pPr indent="-228600" lvl="1" marL="740664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–"/>
            </a:pPr>
            <a:r>
              <a:rPr lang="en-US" sz="2220"/>
              <a:t>Immature stages from eggs infected,</a:t>
            </a:r>
            <a:endParaRPr/>
          </a:p>
          <a:p>
            <a:pPr indent="-228600" lvl="1" marL="740664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Char char="–"/>
            </a:pPr>
            <a:r>
              <a:rPr lang="en-US" sz="2220"/>
              <a:t>Infection persists to the adult stage.</a:t>
            </a:r>
            <a:endParaRPr/>
          </a:p>
          <a:p>
            <a:pPr indent="-8763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None/>
            </a:pPr>
            <a:r>
              <a:t/>
            </a:r>
            <a:endParaRPr sz="2220"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t/>
            </a:r>
            <a:endParaRPr sz="2590"/>
          </a:p>
          <a:p>
            <a:pPr indent="-64135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/>
          </a:p>
        </p:txBody>
      </p:sp>
      <p:sp>
        <p:nvSpPr>
          <p:cNvPr id="360" name="Google Shape;360;p5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Methods of disease transmission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5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Insect-human contact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  <p:sp>
        <p:nvSpPr>
          <p:cNvPr id="366" name="Google Shape;366;p59"/>
          <p:cNvSpPr txBox="1"/>
          <p:nvPr>
            <p:ph idx="1" type="body"/>
          </p:nvPr>
        </p:nvSpPr>
        <p:spPr>
          <a:xfrm>
            <a:off x="1981200" y="1600200"/>
            <a:ext cx="8229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Relatively short periods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Biting flies such as mosquitoes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Longer while taking blood-meals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Triatomine bugs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Several days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Some species of ticks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Emerge at night rest during the day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Bedbugs.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Insect-human contact</a:t>
            </a:r>
            <a:endParaRPr/>
          </a:p>
        </p:txBody>
      </p:sp>
      <p:sp>
        <p:nvSpPr>
          <p:cNvPr id="372" name="Google Shape;372;p6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Spend much longer periods on host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Fleas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True ectoparasites, permanently attached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Head, body and pubic lice 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Live in the surface layer of skin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Specialised myiasis-producing flies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6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Vector biology: General characteristics.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  <p:sp>
        <p:nvSpPr>
          <p:cNvPr id="378" name="Google Shape;378;p6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Numerous segments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Cuticle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Covers entire body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Protective exoskeleton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Chemically hardened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Three regions</a:t>
            </a:r>
            <a:endParaRPr u="sng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Head, thorax and abdomen. </a:t>
            </a:r>
            <a:endParaRPr u="sng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idx="4294967295" type="title"/>
          </p:nvPr>
        </p:nvSpPr>
        <p:spPr>
          <a:xfrm>
            <a:off x="1524000" y="280988"/>
            <a:ext cx="8064600" cy="9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Disease terminologies</a:t>
            </a:r>
            <a:endParaRPr/>
          </a:p>
        </p:txBody>
      </p:sp>
      <p:sp>
        <p:nvSpPr>
          <p:cNvPr id="109" name="Google Shape;109;p17"/>
          <p:cNvSpPr txBox="1"/>
          <p:nvPr>
            <p:ph idx="4294967295" type="body"/>
          </p:nvPr>
        </p:nvSpPr>
        <p:spPr>
          <a:xfrm>
            <a:off x="15240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Infectious disease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Historical diseases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Conventionally indirectly transmitted – cause unknown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1 Samuel 4, 5 and in particular 6:3-5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6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Head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  <p:sp>
        <p:nvSpPr>
          <p:cNvPr id="384" name="Google Shape;384;p6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4114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Pair of compound eyes</a:t>
            </a:r>
            <a:endParaRPr/>
          </a:p>
          <a:p>
            <a:pPr indent="-256032" lvl="0" marL="41148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pair segmented antennae</a:t>
            </a:r>
            <a:endParaRPr/>
          </a:p>
          <a:p>
            <a:pPr indent="-256032" lvl="0" marL="41148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Pair of palps </a:t>
            </a:r>
            <a:endParaRPr/>
          </a:p>
          <a:p>
            <a:pPr indent="-228600" lvl="1" marL="740664" rtl="0" algn="l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Near the mouthparts </a:t>
            </a:r>
            <a:endParaRPr/>
          </a:p>
          <a:p>
            <a:pPr indent="-228600" lvl="1" marL="740664" rtl="0" algn="l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Chemoreceptors which detect smell and taste.</a:t>
            </a:r>
            <a:endParaRPr/>
          </a:p>
          <a:p>
            <a:pPr indent="-256032" lvl="0" marL="41148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mouthparts</a:t>
            </a:r>
            <a:endParaRPr/>
          </a:p>
          <a:p>
            <a:pPr indent="-228600" lvl="1" marL="740664" rtl="0" algn="l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Consist of a number of components.</a:t>
            </a:r>
            <a:endParaRPr/>
          </a:p>
          <a:p>
            <a:pPr indent="-228600" lvl="1" marL="740664" rtl="0" algn="l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Vary greatly according to the feeding habits of the insects.</a:t>
            </a:r>
            <a:endParaRPr/>
          </a:p>
          <a:p>
            <a:pPr indent="-78232" lvl="0" marL="41148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" name="Google Shape;389;p6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43425" y="1481138"/>
            <a:ext cx="3105300" cy="4526100"/>
          </a:xfrm>
          <a:prstGeom prst="rect">
            <a:avLst/>
          </a:prstGeom>
          <a:noFill/>
          <a:ln>
            <a:noFill/>
          </a:ln>
        </p:spPr>
      </p:pic>
      <p:sp>
        <p:nvSpPr>
          <p:cNvPr id="390" name="Google Shape;390;p6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Insect mouthparts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5" name="Google Shape;395;p6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19514" y="1481138"/>
            <a:ext cx="4752900" cy="4526100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6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Insect mouthparts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6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Thorax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  <p:sp>
        <p:nvSpPr>
          <p:cNvPr id="402" name="Google Shape;402;p6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Walking legs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Wings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 pair of fore and hind wings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Halteres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A pair of knob-like structures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Sensory organs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Flight orientation and balance.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6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General characteristics contd…</a:t>
            </a:r>
            <a:endParaRPr/>
          </a:p>
        </p:txBody>
      </p:sp>
      <p:sp>
        <p:nvSpPr>
          <p:cNvPr id="408" name="Google Shape;408;p6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Abdomen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Usually sub-cylindrical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Upto eleven segments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Hairs and scales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Cover body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Impart color to head, thorax, abdomen, legs and wings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6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Respiratory system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  <p:sp>
        <p:nvSpPr>
          <p:cNvPr id="414" name="Google Shape;414;p6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Direct gaseous diffusion of oxygen to tissues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Spiracles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Small circular openings on cuticle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Allow air to enter the body.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6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Special sensory organs 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  <p:sp>
        <p:nvSpPr>
          <p:cNvPr id="420" name="Google Shape;420;p6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4114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Special sensory organs </a:t>
            </a:r>
            <a:endParaRPr/>
          </a:p>
          <a:p>
            <a:pPr indent="-228600" lvl="1" marL="740664" rtl="0" algn="l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Compound and simple eyes (ocelli). </a:t>
            </a:r>
            <a:endParaRPr/>
          </a:p>
          <a:p>
            <a:pPr indent="-228600" lvl="1" marL="740664" rtl="0" algn="l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Antennae, halteres and palps and also various receptors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Respond to temperature, humidity, food stimuli and host odours.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Blood-sucking insects, such as tse-tse flies and tabanids,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Sight is important in locating hosts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Alimentary canal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  <p:sp>
        <p:nvSpPr>
          <p:cNvPr id="426" name="Google Shape;426;p6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Mouthparts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Structure, size and formation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Complex and varied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Three regions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Fore, mid and hind gut.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7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Alimentary canal</a:t>
            </a:r>
            <a:endParaRPr>
              <a:solidFill>
                <a:srgbClr val="30517D"/>
              </a:solidFill>
            </a:endParaRPr>
          </a:p>
        </p:txBody>
      </p:sp>
      <p:sp>
        <p:nvSpPr>
          <p:cNvPr id="432" name="Google Shape;432;p7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fore gut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Mouth and leads to the buccal cavity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Pharynx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Oesophagus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Proventriculus (gizzard).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The muscular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Acts as a valve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Prevents food being regurgitated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7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Alimentary canal contd…</a:t>
            </a:r>
            <a:endParaRPr/>
          </a:p>
        </p:txBody>
      </p:sp>
      <p:sp>
        <p:nvSpPr>
          <p:cNvPr id="438" name="Google Shape;438;p7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 pair of salivary glands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Ventrally in the thorax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composition of the saliva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Varies according to the insects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Contains anticoagulins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Prevent blood sucked from the host from clotting a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Contains allergens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Disease terminologies</a:t>
            </a:r>
            <a:endParaRPr/>
          </a:p>
        </p:txBody>
      </p:sp>
      <p:sp>
        <p:nvSpPr>
          <p:cNvPr id="115" name="Google Shape;115;p1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Contagious disease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Contact – </a:t>
            </a:r>
            <a:r>
              <a:rPr i="1" lang="en-US"/>
              <a:t>contagiore</a:t>
            </a:r>
            <a:endParaRPr i="1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i="1" lang="en-US"/>
              <a:t>Dreaded diseases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Transmitted directly or nearly so by contact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7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Alimentary canal contd…</a:t>
            </a:r>
            <a:endParaRPr/>
          </a:p>
        </p:txBody>
      </p:sp>
      <p:sp>
        <p:nvSpPr>
          <p:cNvPr id="444" name="Google Shape;444;p7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Localised swelling, itching and irritation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Host reaction to saliva injected into the skin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Severity of irritation depends on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Species of blood-sucking insect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Individual reaction of the host.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7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Reproductive system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  <p:sp>
        <p:nvSpPr>
          <p:cNvPr id="450" name="Google Shape;450;p7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Females reproductive organs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 pair of ovaries with several egg-tubes or ovarioles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Within which the eggs are developed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Paired oviducts,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Common oviduct  or the uterus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One or two pairs of accessory glands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Secrete a mucous cement-like substance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Deposited on the eggs as laid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7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Reproductive system contd…</a:t>
            </a:r>
            <a:endParaRPr/>
          </a:p>
        </p:txBody>
      </p:sp>
      <p:sp>
        <p:nvSpPr>
          <p:cNvPr id="456" name="Google Shape;456;p74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Accessory glands produce water-proofing agent or an adhesive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Glues the eggs to variuos substrates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Provide material for the formation of the egg-pod</a:t>
            </a: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7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Reproductive system contd…</a:t>
            </a:r>
            <a:endParaRPr/>
          </a:p>
        </p:txBody>
      </p:sp>
      <p:sp>
        <p:nvSpPr>
          <p:cNvPr id="462" name="Google Shape;462;p7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Spermatheca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Lined with cuticle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Consists of one to three receptacles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Filled with spermatozoa from the male during copulation.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Fertlizes each egg as passes down the oviduct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Insects need mate only once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7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Reproductive system contd…</a:t>
            </a:r>
            <a:endParaRPr/>
          </a:p>
        </p:txBody>
      </p:sp>
      <p:sp>
        <p:nvSpPr>
          <p:cNvPr id="468" name="Google Shape;468;p7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Spermatheca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Lined with cuticle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Consists of one to three receptacles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Filled with spermatozoa from the male during copulation. 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/>
              <a:t>Fertlizes each egg as passes down the oviduct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Insects need mate only once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7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Spermatheca</a:t>
            </a:r>
            <a:endParaRPr/>
          </a:p>
        </p:txBody>
      </p:sp>
      <p:pic>
        <p:nvPicPr>
          <p:cNvPr id="474" name="Google Shape;474;p7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62475" y="2395539"/>
            <a:ext cx="3067200" cy="269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7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Quiescence.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Temporarily cease to develop or become active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Resist environmentally unfavorable periods. </a:t>
            </a:r>
            <a:endParaRPr/>
          </a:p>
        </p:txBody>
      </p:sp>
      <p:sp>
        <p:nvSpPr>
          <p:cNvPr id="480" name="Google Shape;480;p7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3959"/>
              <a:buFont typeface="Calibri"/>
              <a:buNone/>
            </a:pPr>
            <a:br>
              <a:rPr lang="en-US" sz="3959">
                <a:solidFill>
                  <a:srgbClr val="30517D"/>
                </a:solidFill>
              </a:rPr>
            </a:br>
            <a:r>
              <a:rPr lang="en-US" sz="3959">
                <a:solidFill>
                  <a:srgbClr val="30517D"/>
                </a:solidFill>
              </a:rPr>
              <a:t>Vector bionomics: </a:t>
            </a:r>
            <a:r>
              <a:rPr lang="en-US" sz="3959"/>
              <a:t>Quiescence.</a:t>
            </a:r>
            <a:br>
              <a:rPr lang="en-US" sz="3959"/>
            </a:br>
            <a:br>
              <a:rPr lang="en-US" sz="3959">
                <a:solidFill>
                  <a:srgbClr val="30517D"/>
                </a:solidFill>
              </a:rPr>
            </a:br>
            <a:endParaRPr sz="3959"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Hibernation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Quiescence to resist cold conditions such as during winter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Aestivation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Quiescence to resist drought or high temperatures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486" name="Google Shape;486;p7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3959"/>
              <a:buFont typeface="Calibri"/>
              <a:buNone/>
            </a:pPr>
            <a:br>
              <a:rPr lang="en-US" sz="3959">
                <a:solidFill>
                  <a:srgbClr val="30517D"/>
                </a:solidFill>
              </a:rPr>
            </a:br>
            <a:r>
              <a:rPr lang="en-US" sz="3959">
                <a:solidFill>
                  <a:srgbClr val="30517D"/>
                </a:solidFill>
              </a:rPr>
              <a:t>Vector bionomics: Hibernation and aestivation</a:t>
            </a:r>
            <a:br>
              <a:rPr lang="en-US" sz="3959">
                <a:solidFill>
                  <a:srgbClr val="30517D"/>
                </a:solidFill>
              </a:rPr>
            </a:br>
            <a:endParaRPr sz="3959"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8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Development of the egg, larva, nymph or adult arrested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May last a few weeks or several years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Initiated by many external factors including changes in day length and temperatures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Must be subjected to appropriate stimuli to ‘break’ the diapause.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Eggs of many </a:t>
            </a:r>
            <a:r>
              <a:rPr i="1" lang="en-US"/>
              <a:t>Aedes</a:t>
            </a:r>
            <a:r>
              <a:rPr lang="en-US"/>
              <a:t> mosquitoes enter diapause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Allows various stages of insects to survive under adverse conditions.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492" name="Google Shape;492;p8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Vector bionomics: Diapause</a:t>
            </a: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8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41148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25"/>
              <a:buChar char="•"/>
            </a:pPr>
            <a:r>
              <a:rPr lang="en-US" sz="3825"/>
              <a:t>Blood meal required for </a:t>
            </a:r>
            <a:endParaRPr/>
          </a:p>
          <a:p>
            <a:pPr indent="-242887" lvl="1" marL="740664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3825"/>
              <a:buFont typeface="Arial"/>
              <a:buChar char="–"/>
            </a:pPr>
            <a:r>
              <a:rPr lang="en-US" sz="3825"/>
              <a:t>Successful completion of the reproductive cycle. </a:t>
            </a:r>
            <a:endParaRPr/>
          </a:p>
          <a:p>
            <a:pPr indent="-256032" lvl="0" marL="41148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25"/>
              <a:buChar char="•"/>
            </a:pPr>
            <a:r>
              <a:rPr lang="en-US" sz="3825"/>
              <a:t>Anaautogenous development. </a:t>
            </a:r>
            <a:endParaRPr/>
          </a:p>
          <a:p>
            <a:pPr indent="-242887" lvl="1" marL="740664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3825"/>
              <a:buFont typeface="Arial"/>
              <a:buChar char="–"/>
            </a:pPr>
            <a:r>
              <a:rPr lang="en-US" sz="3825"/>
              <a:t>Blood-meal is necessary to obtain nutrients for the development of the eggs </a:t>
            </a:r>
            <a:endParaRPr/>
          </a:p>
          <a:p>
            <a:pPr indent="-256032" lvl="0" marL="41148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25"/>
              <a:buChar char="•"/>
            </a:pPr>
            <a:r>
              <a:rPr lang="en-US" sz="3825"/>
              <a:t>Speed of digestion of the blood-meal depends </a:t>
            </a:r>
            <a:endParaRPr/>
          </a:p>
          <a:p>
            <a:pPr indent="-242887" lvl="1" marL="740664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3825"/>
              <a:buFont typeface="Arial"/>
              <a:buChar char="–"/>
            </a:pPr>
            <a:r>
              <a:rPr lang="en-US" sz="3825"/>
              <a:t>On temperature and </a:t>
            </a:r>
            <a:endParaRPr/>
          </a:p>
          <a:p>
            <a:pPr indent="-242887" lvl="1" marL="740664" rtl="0" algn="l">
              <a:lnSpc>
                <a:spcPct val="8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3825"/>
              <a:buFont typeface="Arial"/>
              <a:buChar char="–"/>
            </a:pPr>
            <a:r>
              <a:rPr lang="en-US" sz="3825"/>
              <a:t>Most tropical  species is 2-3 days.</a:t>
            </a:r>
            <a:endParaRPr/>
          </a:p>
          <a:p>
            <a:pPr indent="-104902" lvl="0" marL="41148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2380"/>
          </a:p>
        </p:txBody>
      </p:sp>
      <p:sp>
        <p:nvSpPr>
          <p:cNvPr id="498" name="Google Shape;498;p8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Blood-feeding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DBAF0"/>
              </a:buClr>
              <a:buSzPts val="4400"/>
              <a:buFont typeface="Calibri"/>
              <a:buNone/>
            </a:pPr>
            <a:r>
              <a:rPr lang="en-US">
                <a:gradFill>
                  <a:gsLst>
                    <a:gs pos="0">
                      <a:srgbClr val="8DBAF0">
                        <a:alpha val="100000"/>
                      </a:srgbClr>
                    </a:gs>
                    <a:gs pos="73000">
                      <a:srgbClr val="8DBAF0">
                        <a:alpha val="100000"/>
                      </a:srgbClr>
                    </a:gs>
                    <a:gs pos="100000">
                      <a:srgbClr val="76B0EF">
                        <a:alpha val="100000"/>
                      </a:srgbClr>
                    </a:gs>
                  </a:gsLst>
                  <a:lin ang="4800000" scaled="1"/>
                </a:gradFill>
                <a:effectLst>
                  <a:outerShdw blurRad="114300" rotWithShape="0" algn="tl" dir="2700000" dist="101600">
                    <a:srgbClr val="000000">
                      <a:alpha val="40000"/>
                    </a:srgbClr>
                  </a:outerShdw>
                </a:effectLst>
              </a:rPr>
              <a:t>Disease terminologies</a:t>
            </a:r>
            <a:endParaRPr/>
          </a:p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Tropical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More common in the tropics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Prevailing factors – social, economic, environment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82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Searches for suitable larval habitat for oviposition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Takes another blood-meal and after 2-3 days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Further batch of eggs is matured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Gonotrophic cycle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The  process of blood-feeding and egg-maturation, followed by  oviposition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Repeated several times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u="sng"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504" name="Google Shape;504;p82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Blood-feeding</a:t>
            </a: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83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After mating and blood-feeding vectors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Preferred larval habitat sought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Many different types preferred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Large and more or less permanent habitats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Small and often temporary breeding places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Habitats with or without acquatic vegetation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Exposed sunlit waters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More shaded breeding places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510" name="Google Shape;510;p8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Oviposition.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84"/>
          <p:cNvSpPr txBox="1"/>
          <p:nvPr>
            <p:ph idx="1" type="body"/>
          </p:nvPr>
        </p:nvSpPr>
        <p:spPr>
          <a:xfrm>
            <a:off x="1676400" y="1143001"/>
            <a:ext cx="8991600" cy="49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41148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60"/>
              <a:buNone/>
            </a:pPr>
            <a:r>
              <a:t/>
            </a:r>
            <a:endParaRPr sz="4160"/>
          </a:p>
          <a:p>
            <a:pPr indent="0" lvl="0" marL="41148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160"/>
              <a:buNone/>
            </a:pPr>
            <a:r>
              <a:t/>
            </a:r>
            <a:endParaRPr sz="4160"/>
          </a:p>
          <a:p>
            <a:pPr indent="-264160" lvl="0" marL="41148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160"/>
              <a:buChar char="•"/>
            </a:pPr>
            <a:r>
              <a:rPr lang="en-US" sz="4160"/>
              <a:t>Crepuscular or nocturnal</a:t>
            </a:r>
            <a:endParaRPr/>
          </a:p>
          <a:p>
            <a:pPr indent="-264160" lvl="1" marL="740664" rtl="0" algn="l">
              <a:lnSpc>
                <a:spcPct val="70000"/>
              </a:lnSpc>
              <a:spcBef>
                <a:spcPts val="324"/>
              </a:spcBef>
              <a:spcAft>
                <a:spcPts val="0"/>
              </a:spcAft>
              <a:buClr>
                <a:schemeClr val="dk1"/>
              </a:buClr>
              <a:buSzPts val="4160"/>
              <a:buFont typeface="Arial"/>
              <a:buChar char="–"/>
            </a:pPr>
            <a:r>
              <a:rPr lang="en-US" sz="4160"/>
              <a:t>Blood-feeding and oviposition occur in the evenings, at night or early in the morning around sunrise.</a:t>
            </a:r>
            <a:endParaRPr/>
          </a:p>
          <a:p>
            <a:pPr indent="-78549" lvl="0" marL="41148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95"/>
              <a:buNone/>
            </a:pPr>
            <a:r>
              <a:t/>
            </a:r>
            <a:endParaRPr sz="2795"/>
          </a:p>
          <a:p>
            <a:pPr indent="-78549" lvl="0" marL="41148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95"/>
              <a:buNone/>
            </a:pPr>
            <a:r>
              <a:t/>
            </a:r>
            <a:endParaRPr sz="2795"/>
          </a:p>
          <a:p>
            <a:pPr indent="-256032" lvl="0" marL="41148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95"/>
              <a:buNone/>
            </a:pPr>
            <a:r>
              <a:rPr lang="en-US" sz="2795"/>
              <a:t> </a:t>
            </a:r>
            <a:endParaRPr/>
          </a:p>
          <a:p>
            <a:pPr indent="-198247" lvl="0" marL="41148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10"/>
              <a:buNone/>
            </a:pPr>
            <a:r>
              <a:t/>
            </a:r>
            <a:endParaRPr sz="910"/>
          </a:p>
        </p:txBody>
      </p:sp>
      <p:sp>
        <p:nvSpPr>
          <p:cNvPr id="516" name="Google Shape;516;p8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Adult biology and behaviour      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8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Anthrophilic</a:t>
            </a:r>
            <a:endParaRPr sz="36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Species that usually bite human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Zoophilic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Feed mainly on other animals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 </a:t>
            </a:r>
            <a:r>
              <a:rPr lang="en-US"/>
              <a:t>Ornothophilic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Feed mainly on birds</a:t>
            </a:r>
            <a:endParaRPr sz="3600"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</p:txBody>
      </p:sp>
      <p:sp>
        <p:nvSpPr>
          <p:cNvPr id="522" name="Google Shape;522;p8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Adult biology and behaviour      </a:t>
            </a:r>
            <a:br>
              <a:rPr lang="en-US">
                <a:solidFill>
                  <a:srgbClr val="30517D"/>
                </a:solidFill>
              </a:rPr>
            </a:b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8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0953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Endophagic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Enter houses to feed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Exophagic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/>
              <a:t>Bite their hosts outside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528" name="Google Shape;528;p8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Feeding behavior</a:t>
            </a:r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8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Endophilic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Rest inside houses after feeding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Exophilic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Rest outdoors after feeding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534" name="Google Shape;534;p8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Resting behaviour</a:t>
            </a:r>
            <a:endParaRPr>
              <a:solidFill>
                <a:srgbClr val="30517D"/>
              </a:solidFill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8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biting behavior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Important in the epidemiology of disease transmission.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The resting behavior 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Important consideration in planning control measures.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540" name="Google Shape;540;p8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0517D"/>
              </a:buClr>
              <a:buSzPts val="4400"/>
              <a:buFont typeface="Calibri"/>
              <a:buNone/>
            </a:pPr>
            <a:r>
              <a:rPr lang="en-US">
                <a:solidFill>
                  <a:srgbClr val="30517D"/>
                </a:solidFill>
              </a:rPr>
              <a:t>Adult biology and behaviour</a:t>
            </a:r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8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546" name="Google Shape;546;p89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>
                <a:latin typeface="Arial"/>
                <a:ea typeface="Arial"/>
                <a:cs typeface="Arial"/>
                <a:sym typeface="Arial"/>
              </a:rPr>
              <a:t>THANK YOU!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t/>
            </a:r>
            <a:endParaRPr sz="6000">
              <a:latin typeface="Arial"/>
              <a:ea typeface="Arial"/>
              <a:cs typeface="Arial"/>
              <a:sym typeface="Arial"/>
            </a:endParaRPr>
          </a:p>
          <a:p>
            <a:pPr indent="-381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000"/>
              <a:buChar char="•"/>
            </a:pPr>
            <a:r>
              <a:rPr lang="en-US" sz="6000">
                <a:latin typeface="Arial"/>
                <a:ea typeface="Arial"/>
                <a:cs typeface="Arial"/>
                <a:sym typeface="Arial"/>
              </a:rPr>
              <a:t>ANY QUESTIONS?</a:t>
            </a:r>
            <a:endParaRPr sz="6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Better terminology/</a:t>
            </a:r>
            <a:r>
              <a:rPr i="1" lang="en-US"/>
              <a:t>Sensu stricto</a:t>
            </a:r>
            <a:endParaRPr i="1"/>
          </a:p>
        </p:txBody>
      </p:sp>
      <p:sp>
        <p:nvSpPr>
          <p:cNvPr id="127" name="Google Shape;127;p2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Communicable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Due to specific agent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Agent in reservoir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Exit of agent from reservoir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Transmission of that agent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Entry of agent into host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Host agent interaction</a:t>
            </a:r>
            <a:endParaRPr/>
          </a:p>
          <a:p>
            <a:pPr indent="-762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3" name="Google Shape;133;p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br>
              <a:rPr lang="en-US" sz="3959"/>
            </a:br>
            <a:r>
              <a:rPr lang="en-US" sz="3959"/>
              <a:t>Concurrence/similarities</a:t>
            </a:r>
            <a:br>
              <a:rPr lang="en-US" sz="3959"/>
            </a:br>
            <a:endParaRPr sz="3959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