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sldIdLst>
    <p:sldId id="257" r:id="rId2"/>
    <p:sldId id="258" r:id="rId3"/>
    <p:sldId id="259" r:id="rId4"/>
    <p:sldId id="260" r:id="rId5"/>
    <p:sldId id="261" r:id="rId6"/>
    <p:sldId id="262" r:id="rId7"/>
    <p:sldId id="263" r:id="rId8"/>
    <p:sldId id="264" r:id="rId9"/>
    <p:sldId id="265" r:id="rId10"/>
    <p:sldId id="431" r:id="rId11"/>
    <p:sldId id="432" r:id="rId12"/>
    <p:sldId id="434" r:id="rId13"/>
    <p:sldId id="429" r:id="rId14"/>
    <p:sldId id="266" r:id="rId15"/>
    <p:sldId id="267" r:id="rId16"/>
    <p:sldId id="268" r:id="rId17"/>
    <p:sldId id="269" r:id="rId18"/>
    <p:sldId id="270" r:id="rId19"/>
    <p:sldId id="271" r:id="rId20"/>
    <p:sldId id="273" r:id="rId21"/>
    <p:sldId id="274" r:id="rId22"/>
    <p:sldId id="275" r:id="rId23"/>
    <p:sldId id="276" r:id="rId24"/>
    <p:sldId id="281" r:id="rId25"/>
    <p:sldId id="282" r:id="rId26"/>
    <p:sldId id="283" r:id="rId27"/>
    <p:sldId id="284" r:id="rId28"/>
    <p:sldId id="288" r:id="rId29"/>
    <p:sldId id="289" r:id="rId30"/>
    <p:sldId id="290" r:id="rId31"/>
    <p:sldId id="291" r:id="rId32"/>
    <p:sldId id="292" r:id="rId33"/>
    <p:sldId id="293" r:id="rId34"/>
    <p:sldId id="329" r:id="rId35"/>
    <p:sldId id="330" r:id="rId36"/>
    <p:sldId id="333" r:id="rId37"/>
    <p:sldId id="335" r:id="rId38"/>
    <p:sldId id="337" r:id="rId39"/>
    <p:sldId id="338" r:id="rId40"/>
    <p:sldId id="359" r:id="rId41"/>
    <p:sldId id="349" r:id="rId42"/>
    <p:sldId id="353" r:id="rId43"/>
    <p:sldId id="354" r:id="rId44"/>
    <p:sldId id="355" r:id="rId45"/>
    <p:sldId id="356" r:id="rId46"/>
    <p:sldId id="339" r:id="rId47"/>
    <p:sldId id="340" r:id="rId48"/>
    <p:sldId id="341" r:id="rId49"/>
    <p:sldId id="342" r:id="rId50"/>
    <p:sldId id="343" r:id="rId51"/>
    <p:sldId id="344" r:id="rId52"/>
    <p:sldId id="345" r:id="rId53"/>
    <p:sldId id="346" r:id="rId54"/>
    <p:sldId id="347" r:id="rId55"/>
    <p:sldId id="348" r:id="rId56"/>
    <p:sldId id="306" r:id="rId57"/>
    <p:sldId id="309" r:id="rId58"/>
    <p:sldId id="319" r:id="rId59"/>
    <p:sldId id="320" r:id="rId60"/>
    <p:sldId id="323" r:id="rId61"/>
    <p:sldId id="391" r:id="rId62"/>
    <p:sldId id="392" r:id="rId63"/>
    <p:sldId id="393" r:id="rId64"/>
    <p:sldId id="394" r:id="rId65"/>
    <p:sldId id="395" r:id="rId66"/>
    <p:sldId id="396" r:id="rId67"/>
    <p:sldId id="397" r:id="rId68"/>
    <p:sldId id="398" r:id="rId69"/>
    <p:sldId id="399" r:id="rId70"/>
    <p:sldId id="400" r:id="rId71"/>
    <p:sldId id="401" r:id="rId72"/>
    <p:sldId id="402" r:id="rId73"/>
    <p:sldId id="405" r:id="rId74"/>
    <p:sldId id="406" r:id="rId75"/>
    <p:sldId id="407" r:id="rId76"/>
    <p:sldId id="408" r:id="rId77"/>
    <p:sldId id="409" r:id="rId78"/>
    <p:sldId id="410" r:id="rId79"/>
    <p:sldId id="411" r:id="rId80"/>
    <p:sldId id="412" r:id="rId81"/>
    <p:sldId id="413" r:id="rId82"/>
    <p:sldId id="414" r:id="rId83"/>
    <p:sldId id="415" r:id="rId84"/>
    <p:sldId id="417" r:id="rId85"/>
    <p:sldId id="418" r:id="rId86"/>
    <p:sldId id="419" r:id="rId87"/>
    <p:sldId id="420" r:id="rId88"/>
    <p:sldId id="421" r:id="rId89"/>
    <p:sldId id="422" r:id="rId90"/>
    <p:sldId id="424" r:id="rId91"/>
    <p:sldId id="426" r:id="rId92"/>
    <p:sldId id="423" r:id="rId93"/>
    <p:sldId id="427" r:id="rId9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94" autoAdjust="0"/>
    <p:restoredTop sz="94660"/>
  </p:normalViewPr>
  <p:slideViewPr>
    <p:cSldViewPr snapToGrid="0" showGuides="1">
      <p:cViewPr varScale="1">
        <p:scale>
          <a:sx n="71" d="100"/>
          <a:sy n="71" d="100"/>
        </p:scale>
        <p:origin x="48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6AB44C-F15E-4C90-AE54-4B4629A96A3E}" type="datetimeFigureOut">
              <a:rPr lang="en-US" smtClean="0"/>
              <a:t>10/1/2019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37EDF0-47E5-47CF-ACBB-31CD76F50005}" type="slidenum">
              <a:rPr lang="en-US" smtClean="0"/>
              <a:t>‹#›</a:t>
            </a:fld>
            <a:endParaRPr lang="en-US"/>
          </a:p>
        </p:txBody>
      </p:sp>
    </p:spTree>
    <p:extLst>
      <p:ext uri="{BB962C8B-B14F-4D97-AF65-F5344CB8AC3E}">
        <p14:creationId xmlns:p14="http://schemas.microsoft.com/office/powerpoint/2010/main" val="3982305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508706-8BD4-4BB4-A6BD-AF1BDF800522}" type="slidenum">
              <a:rPr lang="en-US" altLang="en-US" smtClean="0">
                <a:latin typeface="Arial" panose="020B0604020202020204" pitchFamily="34" charset="0"/>
              </a:rPr>
              <a:pPr>
                <a:spcBef>
                  <a:spcPct val="0"/>
                </a:spcBef>
              </a:pPr>
              <a:t>8</a:t>
            </a:fld>
            <a:endParaRPr lang="en-US" altLang="en-US" smtClean="0">
              <a:latin typeface="Arial" panose="020B0604020202020204" pitchFamily="34" charset="0"/>
            </a:endParaRPr>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438394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0A009C2-3ADD-445B-99A7-5B383C1A54E9}" type="slidenum">
              <a:rPr lang="en-US" altLang="en-US" smtClean="0">
                <a:latin typeface="Arial" panose="020B0604020202020204" pitchFamily="34" charset="0"/>
              </a:rPr>
              <a:pPr>
                <a:spcBef>
                  <a:spcPct val="0"/>
                </a:spcBef>
              </a:pPr>
              <a:t>12</a:t>
            </a:fld>
            <a:endParaRPr lang="en-US" altLang="en-US" smtClean="0">
              <a:latin typeface="Arial" panose="020B0604020202020204" pitchFamily="34" charset="0"/>
            </a:endParaRP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550959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97CCA1A-610F-4AFB-AA2D-73D2C92C3F8C}" type="slidenum">
              <a:rPr lang="en-US" altLang="en-US" smtClean="0">
                <a:latin typeface="Arial" panose="020B0604020202020204" pitchFamily="34" charset="0"/>
              </a:rPr>
              <a:pPr>
                <a:spcBef>
                  <a:spcPct val="0"/>
                </a:spcBef>
              </a:pPr>
              <a:t>13</a:t>
            </a:fld>
            <a:endParaRPr lang="en-US" altLang="en-US" smtClean="0">
              <a:latin typeface="Arial" panose="020B0604020202020204" pitchFamily="34"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4020703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70EF8F3-FE3A-4BED-AB3F-3EBF83454099}" type="slidenum">
              <a:rPr lang="en-US" altLang="en-US" smtClean="0">
                <a:latin typeface="Arial" panose="020B0604020202020204" pitchFamily="34" charset="0"/>
              </a:rPr>
              <a:pPr>
                <a:spcBef>
                  <a:spcPct val="0"/>
                </a:spcBef>
              </a:pPr>
              <a:t>15</a:t>
            </a:fld>
            <a:endParaRPr lang="en-US" altLang="en-US" smtClean="0">
              <a:latin typeface="Arial" panose="020B0604020202020204" pitchFamily="34"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endParaRPr lang="en-US" altLang="en-US" smtClean="0"/>
          </a:p>
        </p:txBody>
      </p:sp>
    </p:spTree>
    <p:extLst>
      <p:ext uri="{BB962C8B-B14F-4D97-AF65-F5344CB8AC3E}">
        <p14:creationId xmlns:p14="http://schemas.microsoft.com/office/powerpoint/2010/main" val="3960361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0A009C2-3ADD-445B-99A7-5B383C1A54E9}" type="slidenum">
              <a:rPr lang="en-US" altLang="en-US" smtClean="0">
                <a:latin typeface="Arial" panose="020B0604020202020204" pitchFamily="34" charset="0"/>
              </a:rPr>
              <a:pPr>
                <a:spcBef>
                  <a:spcPct val="0"/>
                </a:spcBef>
              </a:pPr>
              <a:t>32</a:t>
            </a:fld>
            <a:endParaRPr lang="en-US" altLang="en-US" smtClean="0">
              <a:latin typeface="Arial" panose="020B0604020202020204" pitchFamily="34" charset="0"/>
            </a:endParaRP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209219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2DB854-B593-4133-9FA2-704D7AB3D5CF}" type="slidenum">
              <a:rPr lang="en-US" altLang="en-US" smtClean="0">
                <a:latin typeface="Arial" panose="020B0604020202020204" pitchFamily="34" charset="0"/>
              </a:rPr>
              <a:pPr>
                <a:spcBef>
                  <a:spcPct val="0"/>
                </a:spcBef>
              </a:pPr>
              <a:t>33</a:t>
            </a:fld>
            <a:endParaRPr lang="en-US" altLang="en-US" smtClean="0">
              <a:latin typeface="Arial" panose="020B0604020202020204" pitchFamily="34" charset="0"/>
            </a:endParaRPr>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131798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AD89C5-1463-446A-A4A0-B60E9335F397}" type="slidenum">
              <a:rPr lang="en-US" altLang="en-US" smtClean="0">
                <a:latin typeface="Arial" panose="020B0604020202020204" pitchFamily="34" charset="0"/>
              </a:rPr>
              <a:pPr>
                <a:spcBef>
                  <a:spcPct val="0"/>
                </a:spcBef>
              </a:pPr>
              <a:t>40</a:t>
            </a:fld>
            <a:endParaRPr lang="en-US" altLang="en-US" smtClean="0">
              <a:latin typeface="Arial" panose="020B0604020202020204" pitchFamily="34" charset="0"/>
            </a:endParaRPr>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502234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C90A29-1F04-4308-875F-80E6C75879A1}" type="datetimeFigureOut">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03D86-66EF-4121-96FA-6968E939C76C}" type="slidenum">
              <a:rPr lang="en-US" smtClean="0"/>
              <a:t>‹#›</a:t>
            </a:fld>
            <a:endParaRPr lang="en-US"/>
          </a:p>
        </p:txBody>
      </p:sp>
    </p:spTree>
    <p:extLst>
      <p:ext uri="{BB962C8B-B14F-4D97-AF65-F5344CB8AC3E}">
        <p14:creationId xmlns:p14="http://schemas.microsoft.com/office/powerpoint/2010/main" val="4115735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C90A29-1F04-4308-875F-80E6C75879A1}" type="datetimeFigureOut">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03D86-66EF-4121-96FA-6968E939C76C}" type="slidenum">
              <a:rPr lang="en-US" smtClean="0"/>
              <a:t>‹#›</a:t>
            </a:fld>
            <a:endParaRPr lang="en-US"/>
          </a:p>
        </p:txBody>
      </p:sp>
    </p:spTree>
    <p:extLst>
      <p:ext uri="{BB962C8B-B14F-4D97-AF65-F5344CB8AC3E}">
        <p14:creationId xmlns:p14="http://schemas.microsoft.com/office/powerpoint/2010/main" val="2290503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C90A29-1F04-4308-875F-80E6C75879A1}" type="datetimeFigureOut">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03D86-66EF-4121-96FA-6968E939C76C}" type="slidenum">
              <a:rPr lang="en-US" smtClean="0"/>
              <a:t>‹#›</a:t>
            </a:fld>
            <a:endParaRPr lang="en-US"/>
          </a:p>
        </p:txBody>
      </p:sp>
    </p:spTree>
    <p:extLst>
      <p:ext uri="{BB962C8B-B14F-4D97-AF65-F5344CB8AC3E}">
        <p14:creationId xmlns:p14="http://schemas.microsoft.com/office/powerpoint/2010/main" val="630546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C90A29-1F04-4308-875F-80E6C75879A1}" type="datetimeFigureOut">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03D86-66EF-4121-96FA-6968E939C76C}" type="slidenum">
              <a:rPr lang="en-US" smtClean="0"/>
              <a:t>‹#›</a:t>
            </a:fld>
            <a:endParaRPr lang="en-US"/>
          </a:p>
        </p:txBody>
      </p:sp>
    </p:spTree>
    <p:extLst>
      <p:ext uri="{BB962C8B-B14F-4D97-AF65-F5344CB8AC3E}">
        <p14:creationId xmlns:p14="http://schemas.microsoft.com/office/powerpoint/2010/main" val="3399889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C90A29-1F04-4308-875F-80E6C75879A1}" type="datetimeFigureOut">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03D86-66EF-4121-96FA-6968E939C76C}" type="slidenum">
              <a:rPr lang="en-US" smtClean="0"/>
              <a:t>‹#›</a:t>
            </a:fld>
            <a:endParaRPr lang="en-US"/>
          </a:p>
        </p:txBody>
      </p:sp>
    </p:spTree>
    <p:extLst>
      <p:ext uri="{BB962C8B-B14F-4D97-AF65-F5344CB8AC3E}">
        <p14:creationId xmlns:p14="http://schemas.microsoft.com/office/powerpoint/2010/main" val="4019625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C90A29-1F04-4308-875F-80E6C75879A1}" type="datetimeFigureOut">
              <a:rPr lang="en-US" smtClean="0"/>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03D86-66EF-4121-96FA-6968E939C76C}" type="slidenum">
              <a:rPr lang="en-US" smtClean="0"/>
              <a:t>‹#›</a:t>
            </a:fld>
            <a:endParaRPr lang="en-US"/>
          </a:p>
        </p:txBody>
      </p:sp>
    </p:spTree>
    <p:extLst>
      <p:ext uri="{BB962C8B-B14F-4D97-AF65-F5344CB8AC3E}">
        <p14:creationId xmlns:p14="http://schemas.microsoft.com/office/powerpoint/2010/main" val="3334190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C90A29-1F04-4308-875F-80E6C75879A1}" type="datetimeFigureOut">
              <a:rPr lang="en-US" smtClean="0"/>
              <a:t>10/1/2019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103D86-66EF-4121-96FA-6968E939C76C}" type="slidenum">
              <a:rPr lang="en-US" smtClean="0"/>
              <a:t>‹#›</a:t>
            </a:fld>
            <a:endParaRPr lang="en-US"/>
          </a:p>
        </p:txBody>
      </p:sp>
    </p:spTree>
    <p:extLst>
      <p:ext uri="{BB962C8B-B14F-4D97-AF65-F5344CB8AC3E}">
        <p14:creationId xmlns:p14="http://schemas.microsoft.com/office/powerpoint/2010/main" val="273929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90A29-1F04-4308-875F-80E6C75879A1}" type="datetimeFigureOut">
              <a:rPr lang="en-US" smtClean="0"/>
              <a:t>10/1/2019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103D86-66EF-4121-96FA-6968E939C76C}" type="slidenum">
              <a:rPr lang="en-US" smtClean="0"/>
              <a:t>‹#›</a:t>
            </a:fld>
            <a:endParaRPr lang="en-US"/>
          </a:p>
        </p:txBody>
      </p:sp>
    </p:spTree>
    <p:extLst>
      <p:ext uri="{BB962C8B-B14F-4D97-AF65-F5344CB8AC3E}">
        <p14:creationId xmlns:p14="http://schemas.microsoft.com/office/powerpoint/2010/main" val="1742453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C90A29-1F04-4308-875F-80E6C75879A1}" type="datetimeFigureOut">
              <a:rPr lang="en-US" smtClean="0"/>
              <a:t>10/1/2019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103D86-66EF-4121-96FA-6968E939C76C}" type="slidenum">
              <a:rPr lang="en-US" smtClean="0"/>
              <a:t>‹#›</a:t>
            </a:fld>
            <a:endParaRPr lang="en-US"/>
          </a:p>
        </p:txBody>
      </p:sp>
    </p:spTree>
    <p:extLst>
      <p:ext uri="{BB962C8B-B14F-4D97-AF65-F5344CB8AC3E}">
        <p14:creationId xmlns:p14="http://schemas.microsoft.com/office/powerpoint/2010/main" val="62823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C90A29-1F04-4308-875F-80E6C75879A1}" type="datetimeFigureOut">
              <a:rPr lang="en-US" smtClean="0"/>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03D86-66EF-4121-96FA-6968E939C76C}" type="slidenum">
              <a:rPr lang="en-US" smtClean="0"/>
              <a:t>‹#›</a:t>
            </a:fld>
            <a:endParaRPr lang="en-US"/>
          </a:p>
        </p:txBody>
      </p:sp>
    </p:spTree>
    <p:extLst>
      <p:ext uri="{BB962C8B-B14F-4D97-AF65-F5344CB8AC3E}">
        <p14:creationId xmlns:p14="http://schemas.microsoft.com/office/powerpoint/2010/main" val="1044548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C90A29-1F04-4308-875F-80E6C75879A1}" type="datetimeFigureOut">
              <a:rPr lang="en-US" smtClean="0"/>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03D86-66EF-4121-96FA-6968E939C76C}" type="slidenum">
              <a:rPr lang="en-US" smtClean="0"/>
              <a:t>‹#›</a:t>
            </a:fld>
            <a:endParaRPr lang="en-US"/>
          </a:p>
        </p:txBody>
      </p:sp>
    </p:spTree>
    <p:extLst>
      <p:ext uri="{BB962C8B-B14F-4D97-AF65-F5344CB8AC3E}">
        <p14:creationId xmlns:p14="http://schemas.microsoft.com/office/powerpoint/2010/main" val="1898091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C90A29-1F04-4308-875F-80E6C75879A1}" type="datetimeFigureOut">
              <a:rPr lang="en-US" smtClean="0"/>
              <a:t>10/1/2019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103D86-66EF-4121-96FA-6968E939C76C}" type="slidenum">
              <a:rPr lang="en-US" smtClean="0"/>
              <a:t>‹#›</a:t>
            </a:fld>
            <a:endParaRPr lang="en-US"/>
          </a:p>
        </p:txBody>
      </p:sp>
    </p:spTree>
    <p:extLst>
      <p:ext uri="{BB962C8B-B14F-4D97-AF65-F5344CB8AC3E}">
        <p14:creationId xmlns:p14="http://schemas.microsoft.com/office/powerpoint/2010/main" val="3741771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en.wikipedia.org/wiki/Circumsporozoite_protein" TargetMode="External"/><Relationship Id="rId2" Type="http://schemas.openxmlformats.org/officeDocument/2006/relationships/hyperlink" Target="https://en.wikipedia.org/wiki/Recombinant_DNA" TargetMode="External"/><Relationship Id="rId1" Type="http://schemas.openxmlformats.org/officeDocument/2006/relationships/slideLayout" Target="../slideLayouts/slideLayout2.xml"/><Relationship Id="rId4" Type="http://schemas.openxmlformats.org/officeDocument/2006/relationships/hyperlink" Target="https://en.wikipedia.org/wiki/Hepatocyte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en.wikipedia.org/wiki/Natural_reservoir" TargetMode="External"/><Relationship Id="rId7" Type="http://schemas.openxmlformats.org/officeDocument/2006/relationships/hyperlink" Target="http://en.wikipedia.org/wiki/Symbiotic" TargetMode="External"/><Relationship Id="rId2" Type="http://schemas.openxmlformats.org/officeDocument/2006/relationships/hyperlink" Target="http://en.wikipedia.org/wiki/Infectious_disease" TargetMode="External"/><Relationship Id="rId1" Type="http://schemas.openxmlformats.org/officeDocument/2006/relationships/slideLayout" Target="../slideLayouts/slideLayout2.xml"/><Relationship Id="rId6" Type="http://schemas.openxmlformats.org/officeDocument/2006/relationships/hyperlink" Target="http://en.wikipedia.org/wiki/Exoskeleton" TargetMode="External"/><Relationship Id="rId5" Type="http://schemas.openxmlformats.org/officeDocument/2006/relationships/hyperlink" Target="http://en.wikipedia.org/wiki/Cholera" TargetMode="External"/><Relationship Id="rId4" Type="http://schemas.openxmlformats.org/officeDocument/2006/relationships/hyperlink" Target="http://en.wikipedia.org/wiki/Vibrio_cholerae"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a:defRPr/>
            </a:pPr>
            <a:r>
              <a:rPr lang="en-US" dirty="0" smtClean="0"/>
              <a:t>MALARIA</a:t>
            </a:r>
            <a:br>
              <a:rPr lang="en-US" dirty="0" smtClean="0"/>
            </a:br>
            <a:r>
              <a:rPr lang="en-US" dirty="0" smtClean="0"/>
              <a:t>DIARRHOEAL DISEASES</a:t>
            </a:r>
            <a:br>
              <a:rPr lang="en-US" dirty="0" smtClean="0"/>
            </a:br>
            <a:r>
              <a:rPr lang="en-US" dirty="0" smtClean="0"/>
              <a:t>HELMINTHS</a:t>
            </a:r>
            <a:r>
              <a:rPr lang="en-US" dirty="0"/>
              <a:t/>
            </a:r>
            <a:br>
              <a:rPr lang="en-US" dirty="0"/>
            </a:br>
            <a:endParaRPr lang="en-US" dirty="0"/>
          </a:p>
        </p:txBody>
      </p:sp>
      <p:sp>
        <p:nvSpPr>
          <p:cNvPr id="10243" name="Subtitle 4"/>
          <p:cNvSpPr>
            <a:spLocks noGrp="1"/>
          </p:cNvSpPr>
          <p:nvPr>
            <p:ph type="subTitle" idx="1"/>
          </p:nvPr>
        </p:nvSpPr>
        <p:spPr>
          <a:xfrm>
            <a:off x="2209800" y="3611563"/>
            <a:ext cx="7772400" cy="1200150"/>
          </a:xfrm>
        </p:spPr>
        <p:txBody>
          <a:bodyPr/>
          <a:lstStyle/>
          <a:p>
            <a:r>
              <a:rPr lang="en-US" altLang="en-US" smtClean="0"/>
              <a:t>Dr. Dismas Ongore MBChB, MPH, PhD</a:t>
            </a:r>
          </a:p>
        </p:txBody>
      </p:sp>
    </p:spTree>
    <p:extLst>
      <p:ext uri="{BB962C8B-B14F-4D97-AF65-F5344CB8AC3E}">
        <p14:creationId xmlns:p14="http://schemas.microsoft.com/office/powerpoint/2010/main" val="2863363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err="1" smtClean="0"/>
              <a:t>Merozoite</a:t>
            </a:r>
            <a:endParaRPr lang="en-US" dirty="0"/>
          </a:p>
        </p:txBody>
      </p:sp>
      <p:pic>
        <p:nvPicPr>
          <p:cNvPr id="67587" name="Picture 2" descr="Image result for structure of plasmodium merozoit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71800" y="2438401"/>
            <a:ext cx="5475288" cy="3148013"/>
          </a:xfrm>
          <a:noFill/>
        </p:spPr>
      </p:pic>
    </p:spTree>
    <p:extLst>
      <p:ext uri="{BB962C8B-B14F-4D97-AF65-F5344CB8AC3E}">
        <p14:creationId xmlns:p14="http://schemas.microsoft.com/office/powerpoint/2010/main" val="33606182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t>E</a:t>
            </a:r>
            <a:r>
              <a:rPr lang="en-US" dirty="0" smtClean="0"/>
              <a:t>rythrocyte invasion</a:t>
            </a:r>
            <a:endParaRPr lang="en-US" dirty="0"/>
          </a:p>
        </p:txBody>
      </p:sp>
      <p:pic>
        <p:nvPicPr>
          <p:cNvPr id="68611" name="Picture 2" descr="Image result for merozoite invasion of red blood cell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19425" y="2109789"/>
            <a:ext cx="6153150" cy="3267075"/>
          </a:xfrm>
          <a:noFill/>
        </p:spPr>
      </p:pic>
    </p:spTree>
    <p:extLst>
      <p:ext uri="{BB962C8B-B14F-4D97-AF65-F5344CB8AC3E}">
        <p14:creationId xmlns:p14="http://schemas.microsoft.com/office/powerpoint/2010/main" val="2156655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5" descr="AlanFCowman-c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057401"/>
            <a:ext cx="28194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7" name="Picture 9" descr="knob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28600"/>
            <a:ext cx="53340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Line 10"/>
          <p:cNvSpPr>
            <a:spLocks noChangeShapeType="1"/>
          </p:cNvSpPr>
          <p:nvPr/>
        </p:nvSpPr>
        <p:spPr bwMode="auto">
          <a:xfrm>
            <a:off x="4724400" y="3124200"/>
            <a:ext cx="533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7830" name="Text Box 13"/>
          <p:cNvSpPr txBox="1">
            <a:spLocks noChangeArrowheads="1"/>
          </p:cNvSpPr>
          <p:nvPr/>
        </p:nvSpPr>
        <p:spPr bwMode="auto">
          <a:xfrm>
            <a:off x="1981200" y="381000"/>
            <a:ext cx="533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800" i="1">
                <a:latin typeface="Calibri" panose="020F0502020204030204" pitchFamily="34" charset="0"/>
              </a:rPr>
              <a:t>P. falciparum</a:t>
            </a:r>
            <a:r>
              <a:rPr lang="en-US" altLang="en-US" sz="1800">
                <a:latin typeface="Calibri" panose="020F0502020204030204" pitchFamily="34" charset="0"/>
              </a:rPr>
              <a:t> and expression of Pf erythrocyte</a:t>
            </a:r>
          </a:p>
          <a:p>
            <a:pPr eaLnBrk="1" hangingPunct="1">
              <a:spcBef>
                <a:spcPct val="0"/>
              </a:spcBef>
              <a:buClrTx/>
              <a:buSzTx/>
              <a:buFontTx/>
              <a:buNone/>
            </a:pPr>
            <a:r>
              <a:rPr lang="en-US" altLang="en-US" sz="1800">
                <a:latin typeface="Calibri" panose="020F0502020204030204" pitchFamily="34" charset="0"/>
              </a:rPr>
              <a:t>Membrane </a:t>
            </a:r>
            <a:r>
              <a:rPr lang="en-US" altLang="en-US" sz="2400">
                <a:latin typeface="Calibri" panose="020F0502020204030204" pitchFamily="34" charset="0"/>
              </a:rPr>
              <a:t>binding</a:t>
            </a:r>
            <a:r>
              <a:rPr lang="en-US" altLang="en-US" sz="1800">
                <a:latin typeface="Calibri" panose="020F0502020204030204" pitchFamily="34" charset="0"/>
              </a:rPr>
              <a:t> protein (PfEMP1)</a:t>
            </a:r>
          </a:p>
        </p:txBody>
      </p:sp>
    </p:spTree>
    <p:extLst>
      <p:ext uri="{BB962C8B-B14F-4D97-AF65-F5344CB8AC3E}">
        <p14:creationId xmlns:p14="http://schemas.microsoft.com/office/powerpoint/2010/main" val="126335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57201"/>
            <a:ext cx="8153400" cy="606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10108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p:txBody>
          <a:bodyPr>
            <a:normAutofit fontScale="92500" lnSpcReduction="20000"/>
          </a:bodyPr>
          <a:lstStyle/>
          <a:p>
            <a:pPr marL="547688" indent="-411163">
              <a:buClr>
                <a:srgbClr val="000000"/>
              </a:buClr>
              <a:buFont typeface="Wingdings 2" panose="05020102010507070707" pitchFamily="18" charset="2"/>
              <a:buChar char=""/>
            </a:pPr>
            <a:r>
              <a:rPr lang="en-US" altLang="en-US" smtClean="0"/>
              <a:t>Gametocytes transform into gametes</a:t>
            </a:r>
          </a:p>
          <a:p>
            <a:pPr marL="547688" indent="-411163">
              <a:buClr>
                <a:srgbClr val="000000"/>
              </a:buClr>
              <a:buFont typeface="Wingdings 2" panose="05020102010507070707" pitchFamily="18" charset="2"/>
              <a:buChar char=""/>
            </a:pPr>
            <a:r>
              <a:rPr lang="en-US" altLang="en-US" smtClean="0"/>
              <a:t>Fertilization occurs</a:t>
            </a:r>
          </a:p>
          <a:p>
            <a:pPr marL="547688" indent="-411163">
              <a:buClr>
                <a:srgbClr val="000000"/>
              </a:buClr>
              <a:buFont typeface="Wingdings 2" panose="05020102010507070707" pitchFamily="18" charset="2"/>
              <a:buChar char=""/>
            </a:pPr>
            <a:r>
              <a:rPr lang="en-US" altLang="en-US" smtClean="0"/>
              <a:t>Rounded zygote formed</a:t>
            </a:r>
          </a:p>
          <a:p>
            <a:pPr marL="547688" indent="-411163">
              <a:buClr>
                <a:srgbClr val="000000"/>
              </a:buClr>
              <a:buFont typeface="Wingdings 2" panose="05020102010507070707" pitchFamily="18" charset="2"/>
              <a:buChar char=""/>
            </a:pPr>
            <a:r>
              <a:rPr lang="en-US" altLang="en-US" smtClean="0"/>
              <a:t>Transforms into elongated ookinete</a:t>
            </a:r>
          </a:p>
          <a:p>
            <a:pPr marL="547688" indent="-411163">
              <a:buClr>
                <a:srgbClr val="000000"/>
              </a:buClr>
              <a:buFont typeface="Wingdings 2" panose="05020102010507070707" pitchFamily="18" charset="2"/>
              <a:buChar char=""/>
            </a:pPr>
            <a:r>
              <a:rPr lang="en-US" altLang="en-US" smtClean="0"/>
              <a:t>Oocyst. </a:t>
            </a:r>
          </a:p>
          <a:p>
            <a:pPr marL="547688" indent="-411163">
              <a:buClr>
                <a:srgbClr val="000000"/>
              </a:buClr>
              <a:buFont typeface="Wingdings 2" panose="05020102010507070707" pitchFamily="18" charset="2"/>
              <a:buChar char=""/>
            </a:pPr>
            <a:r>
              <a:rPr lang="en-US" altLang="en-US" smtClean="0"/>
              <a:t>Asexually sporogony </a:t>
            </a:r>
          </a:p>
          <a:p>
            <a:pPr marL="547688" indent="-411163">
              <a:buClr>
                <a:srgbClr val="000000"/>
              </a:buClr>
              <a:buFont typeface="Wingdings 2" panose="05020102010507070707" pitchFamily="18" charset="2"/>
              <a:buChar char=""/>
            </a:pPr>
            <a:r>
              <a:rPr lang="en-US" altLang="en-US" smtClean="0"/>
              <a:t>Sporozoites.</a:t>
            </a:r>
          </a:p>
          <a:p>
            <a:pPr marL="547688" indent="-411163">
              <a:buClr>
                <a:srgbClr val="000000"/>
              </a:buClr>
              <a:buFont typeface="Wingdings 2" panose="05020102010507070707" pitchFamily="18" charset="2"/>
              <a:buChar char=""/>
            </a:pPr>
            <a:r>
              <a:rPr lang="en-US" altLang="en-US" smtClean="0"/>
              <a:t>Temperature dependent</a:t>
            </a:r>
          </a:p>
          <a:p>
            <a:pPr marL="547688" indent="-411163">
              <a:buClr>
                <a:srgbClr val="000000"/>
              </a:buClr>
              <a:buFont typeface="Wingdings 2" panose="05020102010507070707" pitchFamily="18" charset="2"/>
              <a:buChar char=""/>
            </a:pPr>
            <a:r>
              <a:rPr lang="en-US" altLang="en-US" smtClean="0"/>
              <a:t>8-16 days</a:t>
            </a:r>
          </a:p>
          <a:p>
            <a:pPr marL="547688" indent="-411163">
              <a:buClr>
                <a:srgbClr val="000000"/>
              </a:buClr>
              <a:buFont typeface="Wingdings 2" panose="05020102010507070707" pitchFamily="18" charset="2"/>
              <a:buChar char=""/>
            </a:pPr>
            <a:r>
              <a:rPr lang="en-US" altLang="en-US" smtClean="0"/>
              <a:t>Does not occur below 15.6</a:t>
            </a:r>
            <a:r>
              <a:rPr lang="en-US" altLang="en-US" baseline="30000" smtClean="0"/>
              <a:t>0</a:t>
            </a:r>
            <a:r>
              <a:rPr lang="en-US" altLang="en-US" smtClean="0"/>
              <a:t>C.</a:t>
            </a:r>
          </a:p>
          <a:p>
            <a:pPr marL="547688" indent="-411163">
              <a:buClr>
                <a:srgbClr val="000000"/>
              </a:buClr>
              <a:buFont typeface="Wingdings 2" panose="05020102010507070707" pitchFamily="18" charset="2"/>
              <a:buChar char=""/>
            </a:pPr>
            <a:endParaRPr lang="en-US" altLang="en-US" smtClean="0"/>
          </a:p>
        </p:txBody>
      </p:sp>
      <p:sp>
        <p:nvSpPr>
          <p:cNvPr id="2" name="Title 1"/>
          <p:cNvSpPr>
            <a:spLocks noGrp="1"/>
          </p:cNvSpPr>
          <p:nvPr>
            <p:ph type="title"/>
          </p:nvPr>
        </p:nvSpPr>
        <p:spPr/>
        <p:txBody>
          <a:bodyPr/>
          <a:lstStyle/>
          <a:p>
            <a:pPr>
              <a:defRPr/>
            </a:pPr>
            <a:r>
              <a:rPr lang="en-US" dirty="0" smtClean="0"/>
              <a:t>Sexual phase.</a:t>
            </a:r>
            <a:endParaRPr lang="en-US" dirty="0"/>
          </a:p>
        </p:txBody>
      </p:sp>
    </p:spTree>
    <p:extLst>
      <p:ext uri="{BB962C8B-B14F-4D97-AF65-F5344CB8AC3E}">
        <p14:creationId xmlns:p14="http://schemas.microsoft.com/office/powerpoint/2010/main" val="933160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defRPr/>
            </a:pPr>
            <a:r>
              <a:rPr lang="en-US" sz="3600"/>
              <a:t>Sporozoites - The Infective Stage</a:t>
            </a:r>
            <a:endParaRPr lang="en-US" smtClean="0"/>
          </a:p>
        </p:txBody>
      </p:sp>
      <p:graphicFrame>
        <p:nvGraphicFramePr>
          <p:cNvPr id="22531" name="Object 3"/>
          <p:cNvGraphicFramePr>
            <a:graphicFrameLocks noChangeAspect="1"/>
          </p:cNvGraphicFramePr>
          <p:nvPr/>
        </p:nvGraphicFramePr>
        <p:xfrm>
          <a:off x="3124200" y="1600200"/>
          <a:ext cx="6096000" cy="4622800"/>
        </p:xfrm>
        <a:graphic>
          <a:graphicData uri="http://schemas.openxmlformats.org/presentationml/2006/ole">
            <mc:AlternateContent xmlns:mc="http://schemas.openxmlformats.org/markup-compatibility/2006">
              <mc:Choice xmlns:v="urn:schemas-microsoft-com:vml" Requires="v">
                <p:oleObj spid="_x0000_s1040" name="Photo Editor Photo" r:id="rId4" imgW="3390476" imgH="2572109" progId="MSPhotoEd.3">
                  <p:embed/>
                </p:oleObj>
              </mc:Choice>
              <mc:Fallback>
                <p:oleObj name="Photo Editor Photo" r:id="rId4" imgW="3390476" imgH="2572109"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1600200"/>
                        <a:ext cx="6096000" cy="462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564005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133600" y="1143000"/>
          <a:ext cx="7391400" cy="3657600"/>
        </p:xfrm>
        <a:graphic>
          <a:graphicData uri="http://schemas.openxmlformats.org/drawingml/2006/table">
            <a:tbl>
              <a:tblPr/>
              <a:tblGrid>
                <a:gridCol w="1057275"/>
                <a:gridCol w="930275"/>
                <a:gridCol w="993775"/>
                <a:gridCol w="1346200"/>
                <a:gridCol w="1139825"/>
                <a:gridCol w="1924050"/>
              </a:tblGrid>
              <a:tr h="1625600">
                <a:tc>
                  <a:txBody>
                    <a:bodyPr/>
                    <a:lstStyle/>
                    <a:p>
                      <a:pPr marL="0" marR="0" lvl="0" indent="0" algn="just" defTabSz="914400" rtl="0" eaLnBrk="1" fontAlgn="base" latinLnBrk="0" hangingPunct="1">
                        <a:lnSpc>
                          <a:spcPct val="115000"/>
                        </a:lnSpc>
                        <a:spcBef>
                          <a:spcPts val="450"/>
                        </a:spcBef>
                        <a:spcAft>
                          <a:spcPts val="275"/>
                        </a:spcAft>
                        <a:buClrTx/>
                        <a:buSzTx/>
                        <a:buFontTx/>
                        <a:buNone/>
                        <a:tabLst>
                          <a:tab pos="-457200" algn="l"/>
                          <a:tab pos="0" algn="l"/>
                        </a:tabLst>
                      </a:pP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
                      </a:r>
                      <a:br>
                        <a:rPr kumimoji="0" lang="en-GB" sz="1200" b="0" i="0" u="none" strike="noStrike" cap="none" normalizeH="0" baseline="0" smtClean="0">
                          <a:ln>
                            <a:noFill/>
                          </a:ln>
                          <a:solidFill>
                            <a:schemeClr val="tx1"/>
                          </a:solidFill>
                          <a:effectLst/>
                          <a:latin typeface="Times New Roman" pitchFamily="18" charset="0"/>
                          <a:cs typeface="Times New Roman" pitchFamily="18" charset="0"/>
                        </a:rPr>
                      </a:b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Species</a:t>
                      </a:r>
                      <a:endParaRPr kumimoji="0" lang="en-US" sz="1200" b="0" i="0" u="none" strike="noStrike" cap="none" normalizeH="0" baseline="0" smtClean="0">
                        <a:ln>
                          <a:noFill/>
                        </a:ln>
                        <a:solidFill>
                          <a:schemeClr val="tx1"/>
                        </a:solidFill>
                        <a:effectLst/>
                        <a:latin typeface="Courier"/>
                        <a:cs typeface="Times New Roman" pitchFamily="18" charset="0"/>
                      </a:endParaRPr>
                    </a:p>
                  </a:txBody>
                  <a:tcPr marL="76200" marR="76200" marT="0" marB="0" horzOverflow="overflow">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ts val="450"/>
                        </a:spcBef>
                        <a:spcAft>
                          <a:spcPct val="0"/>
                        </a:spcAft>
                        <a:buClrTx/>
                        <a:buSzTx/>
                        <a:buFontTx/>
                        <a:buNone/>
                        <a:tabLst>
                          <a:tab pos="-457200" algn="l"/>
                          <a:tab pos="0" algn="l"/>
                        </a:tabLst>
                      </a:pP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E-E Schizogony</a:t>
                      </a:r>
                      <a:endParaRPr kumimoji="0" lang="en-US" sz="1200" b="0" i="0" u="none" strike="noStrike" cap="none" normalizeH="0" baseline="0" smtClean="0">
                        <a:ln>
                          <a:noFill/>
                        </a:ln>
                        <a:solidFill>
                          <a:schemeClr val="tx1"/>
                        </a:solidFill>
                        <a:effectLst/>
                        <a:latin typeface="Courier"/>
                        <a:cs typeface="Times New Roman" pitchFamily="18" charset="0"/>
                      </a:endParaRPr>
                    </a:p>
                    <a:p>
                      <a:pPr marL="0" marR="0" lvl="0" indent="0" algn="just" defTabSz="914400" rtl="0" eaLnBrk="1" fontAlgn="base" latinLnBrk="0" hangingPunct="1">
                        <a:lnSpc>
                          <a:spcPct val="115000"/>
                        </a:lnSpc>
                        <a:spcBef>
                          <a:spcPct val="0"/>
                        </a:spcBef>
                        <a:spcAft>
                          <a:spcPts val="275"/>
                        </a:spcAft>
                        <a:buClrTx/>
                        <a:buSzTx/>
                        <a:buFontTx/>
                        <a:buNone/>
                        <a:tabLst>
                          <a:tab pos="-457200" algn="l"/>
                          <a:tab pos="0" algn="l"/>
                        </a:tabLst>
                      </a:pP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(days)</a:t>
                      </a:r>
                      <a:endParaRPr kumimoji="0" lang="en-US" sz="1200" b="0" i="0" u="none" strike="noStrike" cap="none" normalizeH="0" baseline="0" smtClean="0">
                        <a:ln>
                          <a:noFill/>
                        </a:ln>
                        <a:solidFill>
                          <a:schemeClr val="tx1"/>
                        </a:solidFill>
                        <a:effectLst/>
                        <a:latin typeface="Courier"/>
                        <a:cs typeface="Times New Roman" pitchFamily="18" charset="0"/>
                      </a:endParaRPr>
                    </a:p>
                  </a:txBody>
                  <a:tcPr marL="76200" marR="762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ts val="450"/>
                        </a:spcBef>
                        <a:spcAft>
                          <a:spcPct val="0"/>
                        </a:spcAft>
                        <a:buClrTx/>
                        <a:buSzTx/>
                        <a:buFontTx/>
                        <a:buNone/>
                        <a:tabLst>
                          <a:tab pos="-457200" algn="l"/>
                          <a:tab pos="0" algn="l"/>
                        </a:tabLst>
                      </a:pP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Merozoites/</a:t>
                      </a:r>
                      <a:endParaRPr kumimoji="0" lang="en-US" sz="1200" b="0" i="0" u="none" strike="noStrike" cap="none" normalizeH="0" baseline="0" smtClean="0">
                        <a:ln>
                          <a:noFill/>
                        </a:ln>
                        <a:solidFill>
                          <a:schemeClr val="tx1"/>
                        </a:solidFill>
                        <a:effectLst/>
                        <a:latin typeface="Courier"/>
                        <a:cs typeface="Times New Roman" pitchFamily="18" charset="0"/>
                      </a:endParaRPr>
                    </a:p>
                    <a:p>
                      <a:pPr marL="0" marR="0" lvl="0" indent="0" algn="just" defTabSz="914400" rtl="0" eaLnBrk="1" fontAlgn="base" latinLnBrk="0" hangingPunct="1">
                        <a:lnSpc>
                          <a:spcPct val="115000"/>
                        </a:lnSpc>
                        <a:spcBef>
                          <a:spcPct val="0"/>
                        </a:spcBef>
                        <a:spcAft>
                          <a:spcPts val="275"/>
                        </a:spcAft>
                        <a:buClrTx/>
                        <a:buSzTx/>
                        <a:buFontTx/>
                        <a:buNone/>
                        <a:tabLst>
                          <a:tab pos="-457200" algn="l"/>
                          <a:tab pos="0" algn="l"/>
                        </a:tabLst>
                      </a:pP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tissue schizont</a:t>
                      </a:r>
                      <a:endParaRPr kumimoji="0" lang="en-US" sz="1200" b="0" i="0" u="none" strike="noStrike" cap="none" normalizeH="0" baseline="0" smtClean="0">
                        <a:ln>
                          <a:noFill/>
                        </a:ln>
                        <a:solidFill>
                          <a:schemeClr val="tx1"/>
                        </a:solidFill>
                        <a:effectLst/>
                        <a:latin typeface="Courier"/>
                        <a:cs typeface="Times New Roman" pitchFamily="18" charset="0"/>
                      </a:endParaRPr>
                    </a:p>
                  </a:txBody>
                  <a:tcPr marL="76200" marR="762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ts val="450"/>
                        </a:spcBef>
                        <a:spcAft>
                          <a:spcPts val="275"/>
                        </a:spcAft>
                        <a:buClrTx/>
                        <a:buSzTx/>
                        <a:buFontTx/>
                        <a:buNone/>
                        <a:tabLst>
                          <a:tab pos="-457200" algn="l"/>
                          <a:tab pos="0" algn="l"/>
                        </a:tabLst>
                      </a:pP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Hypnozoites</a:t>
                      </a:r>
                      <a:endParaRPr kumimoji="0" lang="en-US" sz="1200" b="0" i="0" u="none" strike="noStrike" cap="none" normalizeH="0" baseline="0" smtClean="0">
                        <a:ln>
                          <a:noFill/>
                        </a:ln>
                        <a:solidFill>
                          <a:schemeClr val="tx1"/>
                        </a:solidFill>
                        <a:effectLst/>
                        <a:latin typeface="Courier"/>
                        <a:cs typeface="Times New Roman" pitchFamily="18" charset="0"/>
                      </a:endParaRPr>
                    </a:p>
                  </a:txBody>
                  <a:tcPr marL="76200" marR="762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ts val="450"/>
                        </a:spcBef>
                        <a:spcAft>
                          <a:spcPts val="275"/>
                        </a:spcAft>
                        <a:buClrTx/>
                        <a:buSzTx/>
                        <a:buFontTx/>
                        <a:buNone/>
                        <a:tabLst>
                          <a:tab pos="-457200" algn="l"/>
                          <a:tab pos="0" algn="l"/>
                        </a:tabLst>
                      </a:pP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Periodicty</a:t>
                      </a:r>
                      <a:endParaRPr kumimoji="0" lang="en-US" sz="1200" b="0" i="0" u="none" strike="noStrike" cap="none" normalizeH="0" baseline="0" smtClean="0">
                        <a:ln>
                          <a:noFill/>
                        </a:ln>
                        <a:solidFill>
                          <a:schemeClr val="tx1"/>
                        </a:solidFill>
                        <a:effectLst/>
                        <a:latin typeface="Courier"/>
                        <a:cs typeface="Times New Roman" pitchFamily="18" charset="0"/>
                      </a:endParaRPr>
                    </a:p>
                    <a:p>
                      <a:pPr marL="0" marR="0" lvl="0" indent="0" algn="just" defTabSz="914400" rtl="0" eaLnBrk="1" fontAlgn="base" latinLnBrk="0" hangingPunct="1">
                        <a:lnSpc>
                          <a:spcPct val="115000"/>
                        </a:lnSpc>
                        <a:spcBef>
                          <a:spcPts val="450"/>
                        </a:spcBef>
                        <a:spcAft>
                          <a:spcPts val="275"/>
                        </a:spcAft>
                        <a:buClrTx/>
                        <a:buSzTx/>
                        <a:buFontTx/>
                        <a:buNone/>
                        <a:tabLst>
                          <a:tab pos="-457200" algn="l"/>
                          <a:tab pos="0" algn="l"/>
                        </a:tabLst>
                      </a:pP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(hours)</a:t>
                      </a:r>
                      <a:endParaRPr kumimoji="0" lang="en-US" sz="1200" b="0" i="0" u="none" strike="noStrike" cap="none" normalizeH="0" baseline="0" smtClean="0">
                        <a:ln>
                          <a:noFill/>
                        </a:ln>
                        <a:solidFill>
                          <a:schemeClr val="tx1"/>
                        </a:solidFill>
                        <a:effectLst/>
                        <a:latin typeface="Courier"/>
                        <a:cs typeface="Times New Roman" pitchFamily="18" charset="0"/>
                      </a:endParaRPr>
                    </a:p>
                  </a:txBody>
                  <a:tcPr marL="76200" marR="762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ts val="450"/>
                        </a:spcBef>
                        <a:spcAft>
                          <a:spcPts val="275"/>
                        </a:spcAft>
                        <a:buClrTx/>
                        <a:buSzTx/>
                        <a:buFontTx/>
                        <a:buNone/>
                        <a:tabLst>
                          <a:tab pos="-457200" algn="l"/>
                          <a:tab pos="0" algn="l"/>
                        </a:tabLst>
                      </a:pP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Merozoites per erythrocytic schizont</a:t>
                      </a:r>
                      <a:endParaRPr kumimoji="0" lang="en-US" sz="1200" b="0" i="0" u="none" strike="noStrike" cap="none" normalizeH="0" baseline="0" smtClean="0">
                        <a:ln>
                          <a:noFill/>
                        </a:ln>
                        <a:solidFill>
                          <a:schemeClr val="tx1"/>
                        </a:solidFill>
                        <a:effectLst/>
                        <a:latin typeface="Courier"/>
                        <a:cs typeface="Times New Roman" pitchFamily="18" charset="0"/>
                      </a:endParaRPr>
                    </a:p>
                  </a:txBody>
                  <a:tcPr marL="76200" marR="76200" marT="0" marB="0" horzOverflow="overflow">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12800">
                <a:tc>
                  <a:txBody>
                    <a:bodyPr/>
                    <a:lstStyle/>
                    <a:p>
                      <a:pPr marL="0" marR="0" lvl="0" indent="0" algn="just" defTabSz="914400" rtl="0" eaLnBrk="1" fontAlgn="base" latinLnBrk="0" hangingPunct="1">
                        <a:lnSpc>
                          <a:spcPct val="115000"/>
                        </a:lnSpc>
                        <a:spcBef>
                          <a:spcPts val="450"/>
                        </a:spcBef>
                        <a:spcAft>
                          <a:spcPts val="275"/>
                        </a:spcAft>
                        <a:buClrTx/>
                        <a:buSzTx/>
                        <a:buFontTx/>
                        <a:buNone/>
                        <a:tabLst>
                          <a:tab pos="-457200" algn="l"/>
                          <a:tab pos="0" algn="l"/>
                        </a:tabLst>
                      </a:pP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P.falcipar</a:t>
                      </a:r>
                      <a:r>
                        <a:rPr kumimoji="0" lang="en-GB" sz="1200" b="0" i="1" u="none" strike="noStrike" cap="none" normalizeH="0" baseline="0" smtClean="0">
                          <a:ln>
                            <a:noFill/>
                          </a:ln>
                          <a:solidFill>
                            <a:schemeClr val="tx1"/>
                          </a:solidFill>
                          <a:effectLst/>
                          <a:latin typeface="Times New Roman" pitchFamily="18" charset="0"/>
                          <a:cs typeface="Times New Roman" pitchFamily="18" charset="0"/>
                        </a:rPr>
                        <a:t>um</a:t>
                      </a:r>
                      <a:endParaRPr kumimoji="0" lang="en-US" sz="1200" b="0" i="0" u="none" strike="noStrike" cap="none" normalizeH="0" baseline="0" smtClean="0">
                        <a:ln>
                          <a:noFill/>
                        </a:ln>
                        <a:solidFill>
                          <a:schemeClr val="tx1"/>
                        </a:solidFill>
                        <a:effectLst/>
                        <a:latin typeface="Courier"/>
                        <a:cs typeface="Times New Roman" pitchFamily="18" charset="0"/>
                      </a:endParaRPr>
                    </a:p>
                  </a:txBody>
                  <a:tcPr marL="76200" marR="76200" marT="0" marB="0" horzOverflow="overflow">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ts val="450"/>
                        </a:spcBef>
                        <a:spcAft>
                          <a:spcPts val="275"/>
                        </a:spcAft>
                        <a:buClrTx/>
                        <a:buSzTx/>
                        <a:buFontTx/>
                        <a:buNone/>
                        <a:tabLst>
                          <a:tab pos="-457200" algn="l"/>
                          <a:tab pos="0" algn="l"/>
                        </a:tabLst>
                      </a:pPr>
                      <a:r>
                        <a:rPr kumimoji="0" lang="en-GB" sz="1200" b="0" i="1" u="none" strike="noStrike" cap="none" normalizeH="0" baseline="0" smtClean="0">
                          <a:ln>
                            <a:noFill/>
                          </a:ln>
                          <a:solidFill>
                            <a:schemeClr val="tx1"/>
                          </a:solidFill>
                          <a:effectLst/>
                          <a:latin typeface="Times New Roman" pitchFamily="18" charset="0"/>
                          <a:cs typeface="Times New Roman" pitchFamily="18" charset="0"/>
                        </a:rPr>
                        <a:t>5.5</a:t>
                      </a:r>
                      <a:endParaRPr kumimoji="0" lang="en-US" sz="1200" b="0" i="0" u="none" strike="noStrike" cap="none" normalizeH="0" baseline="0" smtClean="0">
                        <a:ln>
                          <a:noFill/>
                        </a:ln>
                        <a:solidFill>
                          <a:schemeClr val="tx1"/>
                        </a:solidFill>
                        <a:effectLst/>
                        <a:latin typeface="Courier"/>
                        <a:cs typeface="Times New Roman" pitchFamily="18" charset="0"/>
                      </a:endParaRPr>
                    </a:p>
                  </a:txBody>
                  <a:tcPr marL="76200" marR="762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ts val="450"/>
                        </a:spcBef>
                        <a:spcAft>
                          <a:spcPts val="275"/>
                        </a:spcAft>
                        <a:buClrTx/>
                        <a:buSzTx/>
                        <a:buFontTx/>
                        <a:buNone/>
                        <a:tabLst>
                          <a:tab pos="-457200" algn="l"/>
                          <a:tab pos="0" algn="l"/>
                        </a:tabLst>
                      </a:pPr>
                      <a:r>
                        <a:rPr kumimoji="0" lang="en-GB" sz="1200" b="0" i="1" u="none" strike="noStrike" cap="none" normalizeH="0" baseline="0" smtClean="0">
                          <a:ln>
                            <a:noFill/>
                          </a:ln>
                          <a:solidFill>
                            <a:schemeClr val="tx1"/>
                          </a:solidFill>
                          <a:effectLst/>
                          <a:latin typeface="Times New Roman" pitchFamily="18" charset="0"/>
                          <a:cs typeface="Times New Roman" pitchFamily="18" charset="0"/>
                        </a:rPr>
                        <a:t>40,000</a:t>
                      </a:r>
                      <a:endParaRPr kumimoji="0" lang="en-US" sz="1200" b="0" i="0" u="none" strike="noStrike" cap="none" normalizeH="0" baseline="0" smtClean="0">
                        <a:ln>
                          <a:noFill/>
                        </a:ln>
                        <a:solidFill>
                          <a:schemeClr val="tx1"/>
                        </a:solidFill>
                        <a:effectLst/>
                        <a:latin typeface="Courier"/>
                        <a:cs typeface="Times New Roman" pitchFamily="18" charset="0"/>
                      </a:endParaRPr>
                    </a:p>
                  </a:txBody>
                  <a:tcPr marL="76200" marR="762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ts val="450"/>
                        </a:spcBef>
                        <a:spcAft>
                          <a:spcPts val="275"/>
                        </a:spcAft>
                        <a:buClrTx/>
                        <a:buSzTx/>
                        <a:buFontTx/>
                        <a:buNone/>
                        <a:tabLst>
                          <a:tab pos="-457200" algn="l"/>
                          <a:tab pos="0" algn="l"/>
                        </a:tabLst>
                      </a:pPr>
                      <a:r>
                        <a:rPr kumimoji="0" lang="en-GB" sz="1200" b="0" i="1" u="none" strike="noStrike" cap="none" normalizeH="0" baseline="0" smtClean="0">
                          <a:ln>
                            <a:noFill/>
                          </a:ln>
                          <a:solidFill>
                            <a:schemeClr val="tx1"/>
                          </a:solidFill>
                          <a:effectLst/>
                          <a:latin typeface="Times New Roman" pitchFamily="18" charset="0"/>
                          <a:cs typeface="Times New Roman" pitchFamily="18" charset="0"/>
                        </a:rPr>
                        <a:t>NIL</a:t>
                      </a:r>
                      <a:endParaRPr kumimoji="0" lang="en-US" sz="1200" b="0" i="0" u="none" strike="noStrike" cap="none" normalizeH="0" baseline="0" smtClean="0">
                        <a:ln>
                          <a:noFill/>
                        </a:ln>
                        <a:solidFill>
                          <a:schemeClr val="tx1"/>
                        </a:solidFill>
                        <a:effectLst/>
                        <a:latin typeface="Courier"/>
                        <a:cs typeface="Times New Roman" pitchFamily="18" charset="0"/>
                      </a:endParaRPr>
                    </a:p>
                  </a:txBody>
                  <a:tcPr marL="76200" marR="762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ts val="450"/>
                        </a:spcBef>
                        <a:spcAft>
                          <a:spcPts val="275"/>
                        </a:spcAft>
                        <a:buClrTx/>
                        <a:buSzTx/>
                        <a:buFontTx/>
                        <a:buNone/>
                        <a:tabLst>
                          <a:tab pos="-457200" algn="l"/>
                          <a:tab pos="0" algn="l"/>
                        </a:tabLst>
                      </a:pPr>
                      <a:r>
                        <a:rPr kumimoji="0" lang="en-GB" sz="1200" b="0" i="1" u="none" strike="noStrike" cap="none" normalizeH="0" baseline="0" smtClean="0">
                          <a:ln>
                            <a:noFill/>
                          </a:ln>
                          <a:solidFill>
                            <a:schemeClr val="tx1"/>
                          </a:solidFill>
                          <a:effectLst/>
                          <a:latin typeface="Times New Roman" pitchFamily="18" charset="0"/>
                          <a:cs typeface="Times New Roman" pitchFamily="18" charset="0"/>
                        </a:rPr>
                        <a:t>48</a:t>
                      </a:r>
                      <a:endParaRPr kumimoji="0" lang="en-US" sz="1200" b="0" i="0" u="none" strike="noStrike" cap="none" normalizeH="0" baseline="0" smtClean="0">
                        <a:ln>
                          <a:noFill/>
                        </a:ln>
                        <a:solidFill>
                          <a:schemeClr val="tx1"/>
                        </a:solidFill>
                        <a:effectLst/>
                        <a:latin typeface="Courier"/>
                        <a:cs typeface="Times New Roman" pitchFamily="18" charset="0"/>
                      </a:endParaRPr>
                    </a:p>
                  </a:txBody>
                  <a:tcPr marL="76200" marR="762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ts val="450"/>
                        </a:spcBef>
                        <a:spcAft>
                          <a:spcPts val="275"/>
                        </a:spcAft>
                        <a:buClrTx/>
                        <a:buSzTx/>
                        <a:buFontTx/>
                        <a:buNone/>
                        <a:tabLst>
                          <a:tab pos="-457200" algn="l"/>
                          <a:tab pos="0" algn="l"/>
                        </a:tabLst>
                      </a:pPr>
                      <a:r>
                        <a:rPr kumimoji="0" lang="en-GB" sz="1200" b="0" i="1" u="none" strike="noStrike" cap="none" normalizeH="0" baseline="0" smtClean="0">
                          <a:ln>
                            <a:noFill/>
                          </a:ln>
                          <a:solidFill>
                            <a:schemeClr val="tx1"/>
                          </a:solidFill>
                          <a:effectLst/>
                          <a:latin typeface="Times New Roman" pitchFamily="18" charset="0"/>
                          <a:cs typeface="Times New Roman" pitchFamily="18" charset="0"/>
                        </a:rPr>
                        <a:t>8-32</a:t>
                      </a:r>
                      <a:endParaRPr kumimoji="0" lang="en-US" sz="1200" b="0" i="0" u="none" strike="noStrike" cap="none" normalizeH="0" baseline="0" smtClean="0">
                        <a:ln>
                          <a:noFill/>
                        </a:ln>
                        <a:solidFill>
                          <a:schemeClr val="tx1"/>
                        </a:solidFill>
                        <a:effectLst/>
                        <a:latin typeface="Courier"/>
                        <a:cs typeface="Times New Roman" pitchFamily="18" charset="0"/>
                      </a:endParaRPr>
                    </a:p>
                  </a:txBody>
                  <a:tcPr marL="76200" marR="76200" marT="0" marB="0" horzOverflow="overflow">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6400">
                <a:tc>
                  <a:txBody>
                    <a:bodyPr/>
                    <a:lstStyle/>
                    <a:p>
                      <a:pPr marL="0" marR="0" lvl="0" indent="0" algn="just" defTabSz="914400" rtl="0" eaLnBrk="1" fontAlgn="base" latinLnBrk="0" hangingPunct="1">
                        <a:lnSpc>
                          <a:spcPct val="115000"/>
                        </a:lnSpc>
                        <a:spcBef>
                          <a:spcPts val="450"/>
                        </a:spcBef>
                        <a:spcAft>
                          <a:spcPts val="275"/>
                        </a:spcAft>
                        <a:buClrTx/>
                        <a:buSzTx/>
                        <a:buFontTx/>
                        <a:buNone/>
                        <a:tabLst>
                          <a:tab pos="-457200" algn="l"/>
                          <a:tab pos="0" algn="l"/>
                        </a:tabLst>
                      </a:pPr>
                      <a:r>
                        <a:rPr kumimoji="0" lang="en-GB" sz="1200" b="0" i="1" u="none" strike="noStrike" cap="none" normalizeH="0" baseline="0" smtClean="0">
                          <a:ln>
                            <a:noFill/>
                          </a:ln>
                          <a:solidFill>
                            <a:schemeClr val="tx1"/>
                          </a:solidFill>
                          <a:effectLst/>
                          <a:latin typeface="Times New Roman" pitchFamily="18" charset="0"/>
                          <a:cs typeface="Times New Roman" pitchFamily="18" charset="0"/>
                        </a:rPr>
                        <a:t>P.vivax</a:t>
                      </a:r>
                      <a:endParaRPr kumimoji="0" lang="en-US" sz="1200" b="0" i="0" u="none" strike="noStrike" cap="none" normalizeH="0" baseline="0" smtClean="0">
                        <a:ln>
                          <a:noFill/>
                        </a:ln>
                        <a:solidFill>
                          <a:schemeClr val="tx1"/>
                        </a:solidFill>
                        <a:effectLst/>
                        <a:latin typeface="Courier"/>
                        <a:cs typeface="Times New Roman" pitchFamily="18" charset="0"/>
                      </a:endParaRPr>
                    </a:p>
                  </a:txBody>
                  <a:tcPr marL="76200" marR="76200" marT="0" marB="0" horzOverflow="overflow">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ts val="450"/>
                        </a:spcBef>
                        <a:spcAft>
                          <a:spcPts val="275"/>
                        </a:spcAft>
                        <a:buClrTx/>
                        <a:buSzTx/>
                        <a:buFontTx/>
                        <a:buNone/>
                        <a:tabLst>
                          <a:tab pos="-457200" algn="l"/>
                          <a:tab pos="0" algn="l"/>
                        </a:tabLst>
                      </a:pPr>
                      <a:r>
                        <a:rPr kumimoji="0" lang="en-GB" sz="1200" b="0" i="1" u="none" strike="noStrike" cap="none" normalizeH="0" baseline="0" smtClean="0">
                          <a:ln>
                            <a:noFill/>
                          </a:ln>
                          <a:solidFill>
                            <a:schemeClr val="tx1"/>
                          </a:solidFill>
                          <a:effectLst/>
                          <a:latin typeface="Times New Roman" pitchFamily="18" charset="0"/>
                          <a:cs typeface="Times New Roman" pitchFamily="18" charset="0"/>
                        </a:rPr>
                        <a:t>8</a:t>
                      </a:r>
                      <a:endParaRPr kumimoji="0" lang="en-US" sz="1200" b="0" i="0" u="none" strike="noStrike" cap="none" normalizeH="0" baseline="0" smtClean="0">
                        <a:ln>
                          <a:noFill/>
                        </a:ln>
                        <a:solidFill>
                          <a:schemeClr val="tx1"/>
                        </a:solidFill>
                        <a:effectLst/>
                        <a:latin typeface="Courier"/>
                        <a:cs typeface="Times New Roman" pitchFamily="18" charset="0"/>
                      </a:endParaRPr>
                    </a:p>
                  </a:txBody>
                  <a:tcPr marL="76200" marR="762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ts val="450"/>
                        </a:spcBef>
                        <a:spcAft>
                          <a:spcPts val="275"/>
                        </a:spcAft>
                        <a:buClrTx/>
                        <a:buSzTx/>
                        <a:buFontTx/>
                        <a:buNone/>
                        <a:tabLst>
                          <a:tab pos="-457200" algn="l"/>
                          <a:tab pos="0" algn="l"/>
                        </a:tabLst>
                      </a:pPr>
                      <a:r>
                        <a:rPr kumimoji="0" lang="en-GB" sz="1200" b="0" i="1" u="none" strike="noStrike" cap="none" normalizeH="0" baseline="0" smtClean="0">
                          <a:ln>
                            <a:noFill/>
                          </a:ln>
                          <a:solidFill>
                            <a:schemeClr val="tx1"/>
                          </a:solidFill>
                          <a:effectLst/>
                          <a:latin typeface="Times New Roman" pitchFamily="18" charset="0"/>
                          <a:cs typeface="Times New Roman" pitchFamily="18" charset="0"/>
                        </a:rPr>
                        <a:t>10,000</a:t>
                      </a:r>
                      <a:endParaRPr kumimoji="0" lang="en-US" sz="1200" b="0" i="0" u="none" strike="noStrike" cap="none" normalizeH="0" baseline="0" smtClean="0">
                        <a:ln>
                          <a:noFill/>
                        </a:ln>
                        <a:solidFill>
                          <a:schemeClr val="tx1"/>
                        </a:solidFill>
                        <a:effectLst/>
                        <a:latin typeface="Courier"/>
                        <a:cs typeface="Times New Roman" pitchFamily="18" charset="0"/>
                      </a:endParaRPr>
                    </a:p>
                  </a:txBody>
                  <a:tcPr marL="76200" marR="762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ts val="450"/>
                        </a:spcBef>
                        <a:spcAft>
                          <a:spcPts val="275"/>
                        </a:spcAft>
                        <a:buClrTx/>
                        <a:buSzTx/>
                        <a:buFontTx/>
                        <a:buNone/>
                        <a:tabLst>
                          <a:tab pos="-457200" algn="l"/>
                          <a:tab pos="0" algn="l"/>
                        </a:tabLst>
                      </a:pPr>
                      <a:r>
                        <a:rPr kumimoji="0" lang="en-GB" sz="1200" b="0" i="1" u="none" strike="noStrike" cap="none" normalizeH="0" baseline="0" smtClean="0">
                          <a:ln>
                            <a:noFill/>
                          </a:ln>
                          <a:solidFill>
                            <a:schemeClr val="tx1"/>
                          </a:solidFill>
                          <a:effectLst/>
                          <a:latin typeface="Times New Roman" pitchFamily="18" charset="0"/>
                          <a:cs typeface="Times New Roman" pitchFamily="18" charset="0"/>
                        </a:rPr>
                        <a:t>Present</a:t>
                      </a:r>
                      <a:endParaRPr kumimoji="0" lang="en-US" sz="1200" b="0" i="0" u="none" strike="noStrike" cap="none" normalizeH="0" baseline="0" smtClean="0">
                        <a:ln>
                          <a:noFill/>
                        </a:ln>
                        <a:solidFill>
                          <a:schemeClr val="tx1"/>
                        </a:solidFill>
                        <a:effectLst/>
                        <a:latin typeface="Courier"/>
                        <a:cs typeface="Times New Roman" pitchFamily="18" charset="0"/>
                      </a:endParaRPr>
                    </a:p>
                  </a:txBody>
                  <a:tcPr marL="76200" marR="762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ts val="450"/>
                        </a:spcBef>
                        <a:spcAft>
                          <a:spcPts val="275"/>
                        </a:spcAft>
                        <a:buClrTx/>
                        <a:buSzTx/>
                        <a:buFontTx/>
                        <a:buNone/>
                        <a:tabLst>
                          <a:tab pos="-457200" algn="l"/>
                          <a:tab pos="0" algn="l"/>
                        </a:tabLst>
                      </a:pPr>
                      <a:r>
                        <a:rPr kumimoji="0" lang="en-GB" sz="1200" b="0" i="1" u="none" strike="noStrike" cap="none" normalizeH="0" baseline="0" smtClean="0">
                          <a:ln>
                            <a:noFill/>
                          </a:ln>
                          <a:solidFill>
                            <a:schemeClr val="tx1"/>
                          </a:solidFill>
                          <a:effectLst/>
                          <a:latin typeface="Times New Roman" pitchFamily="18" charset="0"/>
                          <a:cs typeface="Times New Roman" pitchFamily="18" charset="0"/>
                        </a:rPr>
                        <a:t>48</a:t>
                      </a:r>
                      <a:endParaRPr kumimoji="0" lang="en-US" sz="1200" b="0" i="0" u="none" strike="noStrike" cap="none" normalizeH="0" baseline="0" smtClean="0">
                        <a:ln>
                          <a:noFill/>
                        </a:ln>
                        <a:solidFill>
                          <a:schemeClr val="tx1"/>
                        </a:solidFill>
                        <a:effectLst/>
                        <a:latin typeface="Courier"/>
                        <a:cs typeface="Times New Roman" pitchFamily="18" charset="0"/>
                      </a:endParaRPr>
                    </a:p>
                  </a:txBody>
                  <a:tcPr marL="76200" marR="762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ts val="450"/>
                        </a:spcBef>
                        <a:spcAft>
                          <a:spcPts val="275"/>
                        </a:spcAft>
                        <a:buClrTx/>
                        <a:buSzTx/>
                        <a:buFontTx/>
                        <a:buNone/>
                        <a:tabLst>
                          <a:tab pos="-457200" algn="l"/>
                          <a:tab pos="0" algn="l"/>
                        </a:tabLst>
                      </a:pPr>
                      <a:r>
                        <a:rPr kumimoji="0" lang="en-GB" sz="1200" b="0" i="1" u="none" strike="noStrike" cap="none" normalizeH="0" baseline="0" smtClean="0">
                          <a:ln>
                            <a:noFill/>
                          </a:ln>
                          <a:solidFill>
                            <a:schemeClr val="tx1"/>
                          </a:solidFill>
                          <a:effectLst/>
                          <a:latin typeface="Times New Roman" pitchFamily="18" charset="0"/>
                          <a:cs typeface="Times New Roman" pitchFamily="18" charset="0"/>
                        </a:rPr>
                        <a:t>8-24</a:t>
                      </a:r>
                      <a:endParaRPr kumimoji="0" lang="en-US" sz="1200" b="0" i="0" u="none" strike="noStrike" cap="none" normalizeH="0" baseline="0" smtClean="0">
                        <a:ln>
                          <a:noFill/>
                        </a:ln>
                        <a:solidFill>
                          <a:schemeClr val="tx1"/>
                        </a:solidFill>
                        <a:effectLst/>
                        <a:latin typeface="Courier"/>
                        <a:cs typeface="Times New Roman" pitchFamily="18" charset="0"/>
                      </a:endParaRPr>
                    </a:p>
                  </a:txBody>
                  <a:tcPr marL="76200" marR="76200" marT="0" marB="0" horzOverflow="overflow">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6400">
                <a:tc>
                  <a:txBody>
                    <a:bodyPr/>
                    <a:lstStyle/>
                    <a:p>
                      <a:pPr marL="0" marR="0" lvl="0" indent="0" algn="just" defTabSz="914400" rtl="0" eaLnBrk="1" fontAlgn="base" latinLnBrk="0" hangingPunct="1">
                        <a:lnSpc>
                          <a:spcPct val="115000"/>
                        </a:lnSpc>
                        <a:spcBef>
                          <a:spcPts val="450"/>
                        </a:spcBef>
                        <a:spcAft>
                          <a:spcPts val="275"/>
                        </a:spcAft>
                        <a:buClrTx/>
                        <a:buSzTx/>
                        <a:buFontTx/>
                        <a:buNone/>
                        <a:tabLst>
                          <a:tab pos="-457200" algn="l"/>
                          <a:tab pos="0" algn="l"/>
                        </a:tabLst>
                      </a:pPr>
                      <a:r>
                        <a:rPr kumimoji="0" lang="en-GB" sz="1200" b="0" i="1" u="none" strike="noStrike" cap="none" normalizeH="0" baseline="0" smtClean="0">
                          <a:ln>
                            <a:noFill/>
                          </a:ln>
                          <a:solidFill>
                            <a:schemeClr val="tx1"/>
                          </a:solidFill>
                          <a:effectLst/>
                          <a:latin typeface="Times New Roman" pitchFamily="18" charset="0"/>
                          <a:cs typeface="Times New Roman" pitchFamily="18" charset="0"/>
                        </a:rPr>
                        <a:t>P.ovale</a:t>
                      </a:r>
                      <a:endParaRPr kumimoji="0" lang="en-US" sz="1200" b="0" i="0" u="none" strike="noStrike" cap="none" normalizeH="0" baseline="0" smtClean="0">
                        <a:ln>
                          <a:noFill/>
                        </a:ln>
                        <a:solidFill>
                          <a:schemeClr val="tx1"/>
                        </a:solidFill>
                        <a:effectLst/>
                        <a:latin typeface="Courier"/>
                        <a:cs typeface="Times New Roman" pitchFamily="18" charset="0"/>
                      </a:endParaRPr>
                    </a:p>
                  </a:txBody>
                  <a:tcPr marL="76200" marR="76200" marT="0" marB="0" horzOverflow="overflow">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ts val="450"/>
                        </a:spcBef>
                        <a:spcAft>
                          <a:spcPts val="275"/>
                        </a:spcAft>
                        <a:buClrTx/>
                        <a:buSzTx/>
                        <a:buFontTx/>
                        <a:buNone/>
                        <a:tabLst>
                          <a:tab pos="-457200" algn="l"/>
                          <a:tab pos="0" algn="l"/>
                        </a:tabLst>
                      </a:pPr>
                      <a:r>
                        <a:rPr kumimoji="0" lang="en-GB" sz="1200" b="0" i="1" u="none" strike="noStrike" cap="none" normalizeH="0" baseline="0" smtClean="0">
                          <a:ln>
                            <a:noFill/>
                          </a:ln>
                          <a:solidFill>
                            <a:schemeClr val="tx1"/>
                          </a:solidFill>
                          <a:effectLst/>
                          <a:latin typeface="Times New Roman" pitchFamily="18" charset="0"/>
                          <a:cs typeface="Times New Roman" pitchFamily="18" charset="0"/>
                        </a:rPr>
                        <a:t>9</a:t>
                      </a:r>
                      <a:endParaRPr kumimoji="0" lang="en-US" sz="1200" b="0" i="0" u="none" strike="noStrike" cap="none" normalizeH="0" baseline="0" smtClean="0">
                        <a:ln>
                          <a:noFill/>
                        </a:ln>
                        <a:solidFill>
                          <a:schemeClr val="tx1"/>
                        </a:solidFill>
                        <a:effectLst/>
                        <a:latin typeface="Courier"/>
                        <a:cs typeface="Times New Roman" pitchFamily="18" charset="0"/>
                      </a:endParaRPr>
                    </a:p>
                  </a:txBody>
                  <a:tcPr marL="76200" marR="762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ts val="450"/>
                        </a:spcBef>
                        <a:spcAft>
                          <a:spcPts val="275"/>
                        </a:spcAft>
                        <a:buClrTx/>
                        <a:buSzTx/>
                        <a:buFontTx/>
                        <a:buNone/>
                        <a:tabLst>
                          <a:tab pos="-457200" algn="l"/>
                          <a:tab pos="0" algn="l"/>
                        </a:tabLst>
                      </a:pPr>
                      <a:r>
                        <a:rPr kumimoji="0" lang="en-GB" sz="1200" b="0" i="1" u="none" strike="noStrike" cap="none" normalizeH="0" baseline="0" smtClean="0">
                          <a:ln>
                            <a:noFill/>
                          </a:ln>
                          <a:solidFill>
                            <a:schemeClr val="tx1"/>
                          </a:solidFill>
                          <a:effectLst/>
                          <a:latin typeface="Times New Roman" pitchFamily="18" charset="0"/>
                          <a:cs typeface="Times New Roman" pitchFamily="18" charset="0"/>
                        </a:rPr>
                        <a:t>15,000</a:t>
                      </a:r>
                      <a:endParaRPr kumimoji="0" lang="en-US" sz="1200" b="0" i="0" u="none" strike="noStrike" cap="none" normalizeH="0" baseline="0" smtClean="0">
                        <a:ln>
                          <a:noFill/>
                        </a:ln>
                        <a:solidFill>
                          <a:schemeClr val="tx1"/>
                        </a:solidFill>
                        <a:effectLst/>
                        <a:latin typeface="Courier"/>
                        <a:cs typeface="Times New Roman" pitchFamily="18" charset="0"/>
                      </a:endParaRPr>
                    </a:p>
                  </a:txBody>
                  <a:tcPr marL="76200" marR="762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ts val="450"/>
                        </a:spcBef>
                        <a:spcAft>
                          <a:spcPts val="275"/>
                        </a:spcAft>
                        <a:buClrTx/>
                        <a:buSzTx/>
                        <a:buFontTx/>
                        <a:buNone/>
                        <a:tabLst>
                          <a:tab pos="-457200" algn="l"/>
                          <a:tab pos="0" algn="l"/>
                        </a:tabLst>
                      </a:pPr>
                      <a:r>
                        <a:rPr kumimoji="0" lang="en-GB" sz="1200" b="0" i="1" u="none" strike="noStrike" cap="none" normalizeH="0" baseline="0" smtClean="0">
                          <a:ln>
                            <a:noFill/>
                          </a:ln>
                          <a:solidFill>
                            <a:schemeClr val="tx1"/>
                          </a:solidFill>
                          <a:effectLst/>
                          <a:latin typeface="Times New Roman" pitchFamily="18" charset="0"/>
                          <a:cs typeface="Times New Roman" pitchFamily="18" charset="0"/>
                        </a:rPr>
                        <a:t>Present</a:t>
                      </a:r>
                      <a:endParaRPr kumimoji="0" lang="en-US" sz="1200" b="0" i="0" u="none" strike="noStrike" cap="none" normalizeH="0" baseline="0" smtClean="0">
                        <a:ln>
                          <a:noFill/>
                        </a:ln>
                        <a:solidFill>
                          <a:schemeClr val="tx1"/>
                        </a:solidFill>
                        <a:effectLst/>
                        <a:latin typeface="Courier"/>
                        <a:cs typeface="Times New Roman" pitchFamily="18" charset="0"/>
                      </a:endParaRPr>
                    </a:p>
                  </a:txBody>
                  <a:tcPr marL="76200" marR="762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ts val="450"/>
                        </a:spcBef>
                        <a:spcAft>
                          <a:spcPts val="275"/>
                        </a:spcAft>
                        <a:buClrTx/>
                        <a:buSzTx/>
                        <a:buFontTx/>
                        <a:buNone/>
                        <a:tabLst>
                          <a:tab pos="-457200" algn="l"/>
                          <a:tab pos="0" algn="l"/>
                        </a:tabLst>
                      </a:pPr>
                      <a:r>
                        <a:rPr kumimoji="0" lang="en-GB" sz="1200" b="0" i="1" u="none" strike="noStrike" cap="none" normalizeH="0" baseline="0" smtClean="0">
                          <a:ln>
                            <a:noFill/>
                          </a:ln>
                          <a:solidFill>
                            <a:schemeClr val="tx1"/>
                          </a:solidFill>
                          <a:effectLst/>
                          <a:latin typeface="Times New Roman" pitchFamily="18" charset="0"/>
                          <a:cs typeface="Times New Roman" pitchFamily="18" charset="0"/>
                        </a:rPr>
                        <a:t>48</a:t>
                      </a:r>
                      <a:endParaRPr kumimoji="0" lang="en-US" sz="1200" b="0" i="0" u="none" strike="noStrike" cap="none" normalizeH="0" baseline="0" smtClean="0">
                        <a:ln>
                          <a:noFill/>
                        </a:ln>
                        <a:solidFill>
                          <a:schemeClr val="tx1"/>
                        </a:solidFill>
                        <a:effectLst/>
                        <a:latin typeface="Courier"/>
                        <a:cs typeface="Times New Roman" pitchFamily="18" charset="0"/>
                      </a:endParaRPr>
                    </a:p>
                  </a:txBody>
                  <a:tcPr marL="76200" marR="762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ts val="450"/>
                        </a:spcBef>
                        <a:spcAft>
                          <a:spcPts val="275"/>
                        </a:spcAft>
                        <a:buClrTx/>
                        <a:buSzTx/>
                        <a:buFontTx/>
                        <a:buNone/>
                        <a:tabLst>
                          <a:tab pos="-457200" algn="l"/>
                          <a:tab pos="0" algn="l"/>
                        </a:tabLst>
                      </a:pPr>
                      <a:r>
                        <a:rPr kumimoji="0" lang="en-GB" sz="1200" b="0" i="1" u="none" strike="noStrike" cap="none" normalizeH="0" baseline="0" smtClean="0">
                          <a:ln>
                            <a:noFill/>
                          </a:ln>
                          <a:solidFill>
                            <a:schemeClr val="tx1"/>
                          </a:solidFill>
                          <a:effectLst/>
                          <a:latin typeface="Times New Roman" pitchFamily="18" charset="0"/>
                          <a:cs typeface="Times New Roman" pitchFamily="18" charset="0"/>
                        </a:rPr>
                        <a:t>6-12</a:t>
                      </a:r>
                      <a:endParaRPr kumimoji="0" lang="en-US" sz="1200" b="0" i="0" u="none" strike="noStrike" cap="none" normalizeH="0" baseline="0" smtClean="0">
                        <a:ln>
                          <a:noFill/>
                        </a:ln>
                        <a:solidFill>
                          <a:schemeClr val="tx1"/>
                        </a:solidFill>
                        <a:effectLst/>
                        <a:latin typeface="Courier"/>
                        <a:cs typeface="Times New Roman" pitchFamily="18" charset="0"/>
                      </a:endParaRPr>
                    </a:p>
                  </a:txBody>
                  <a:tcPr marL="76200" marR="76200" marT="0" marB="0" horzOverflow="overflow">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6400">
                <a:tc>
                  <a:txBody>
                    <a:bodyPr/>
                    <a:lstStyle/>
                    <a:p>
                      <a:pPr marL="0" marR="0" lvl="0" indent="0" algn="just" defTabSz="914400" rtl="0" eaLnBrk="1" fontAlgn="base" latinLnBrk="0" hangingPunct="1">
                        <a:lnSpc>
                          <a:spcPct val="115000"/>
                        </a:lnSpc>
                        <a:spcBef>
                          <a:spcPts val="450"/>
                        </a:spcBef>
                        <a:spcAft>
                          <a:spcPts val="275"/>
                        </a:spcAft>
                        <a:buClrTx/>
                        <a:buSzTx/>
                        <a:buFontTx/>
                        <a:buNone/>
                        <a:tabLst>
                          <a:tab pos="-457200" algn="l"/>
                          <a:tab pos="0" algn="l"/>
                        </a:tabLst>
                      </a:pPr>
                      <a:r>
                        <a:rPr kumimoji="0" lang="en-GB" sz="1200" b="0" i="1" u="none" strike="noStrike" cap="none" normalizeH="0" baseline="0" smtClean="0">
                          <a:ln>
                            <a:noFill/>
                          </a:ln>
                          <a:solidFill>
                            <a:schemeClr val="tx1"/>
                          </a:solidFill>
                          <a:effectLst/>
                          <a:latin typeface="Times New Roman" pitchFamily="18" charset="0"/>
                          <a:cs typeface="Times New Roman" pitchFamily="18" charset="0"/>
                        </a:rPr>
                        <a:t>P.malariae</a:t>
                      </a:r>
                      <a:endParaRPr kumimoji="0" lang="en-US" sz="1200" b="0" i="0" u="none" strike="noStrike" cap="none" normalizeH="0" baseline="0" smtClean="0">
                        <a:ln>
                          <a:noFill/>
                        </a:ln>
                        <a:solidFill>
                          <a:schemeClr val="tx1"/>
                        </a:solidFill>
                        <a:effectLst/>
                        <a:latin typeface="Courier"/>
                        <a:cs typeface="Times New Roman" pitchFamily="18" charset="0"/>
                      </a:endParaRPr>
                    </a:p>
                  </a:txBody>
                  <a:tcPr marL="76200" marR="76200" marT="0" marB="0" horzOverflow="overflow">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ts val="450"/>
                        </a:spcBef>
                        <a:spcAft>
                          <a:spcPts val="275"/>
                        </a:spcAft>
                        <a:buClrTx/>
                        <a:buSzTx/>
                        <a:buFontTx/>
                        <a:buNone/>
                        <a:tabLst>
                          <a:tab pos="-457200" algn="l"/>
                          <a:tab pos="0" algn="l"/>
                        </a:tabLst>
                      </a:pP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15</a:t>
                      </a:r>
                      <a:endParaRPr kumimoji="0" lang="en-US" sz="1200" b="0" i="0" u="none" strike="noStrike" cap="none" normalizeH="0" baseline="0" smtClean="0">
                        <a:ln>
                          <a:noFill/>
                        </a:ln>
                        <a:solidFill>
                          <a:schemeClr val="tx1"/>
                        </a:solidFill>
                        <a:effectLst/>
                        <a:latin typeface="Courier"/>
                        <a:cs typeface="Times New Roman" pitchFamily="18" charset="0"/>
                      </a:endParaRPr>
                    </a:p>
                  </a:txBody>
                  <a:tcPr marL="76200" marR="762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ts val="450"/>
                        </a:spcBef>
                        <a:spcAft>
                          <a:spcPts val="275"/>
                        </a:spcAft>
                        <a:buClrTx/>
                        <a:buSzTx/>
                        <a:buFontTx/>
                        <a:buNone/>
                        <a:tabLst>
                          <a:tab pos="-457200" algn="l"/>
                          <a:tab pos="0" algn="l"/>
                        </a:tabLst>
                      </a:pP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15,000</a:t>
                      </a:r>
                      <a:endParaRPr kumimoji="0" lang="en-US" sz="1200" b="0" i="0" u="none" strike="noStrike" cap="none" normalizeH="0" baseline="0" smtClean="0">
                        <a:ln>
                          <a:noFill/>
                        </a:ln>
                        <a:solidFill>
                          <a:schemeClr val="tx1"/>
                        </a:solidFill>
                        <a:effectLst/>
                        <a:latin typeface="Courier"/>
                        <a:cs typeface="Times New Roman" pitchFamily="18" charset="0"/>
                      </a:endParaRPr>
                    </a:p>
                  </a:txBody>
                  <a:tcPr marL="76200" marR="762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ts val="450"/>
                        </a:spcBef>
                        <a:spcAft>
                          <a:spcPts val="275"/>
                        </a:spcAft>
                        <a:buClrTx/>
                        <a:buSzTx/>
                        <a:buFontTx/>
                        <a:buNone/>
                        <a:tabLst>
                          <a:tab pos="-457200" algn="l"/>
                          <a:tab pos="0" algn="l"/>
                        </a:tabLst>
                      </a:pP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NIL</a:t>
                      </a:r>
                      <a:endParaRPr kumimoji="0" lang="en-US" sz="1200" b="0" i="0" u="none" strike="noStrike" cap="none" normalizeH="0" baseline="0" smtClean="0">
                        <a:ln>
                          <a:noFill/>
                        </a:ln>
                        <a:solidFill>
                          <a:schemeClr val="tx1"/>
                        </a:solidFill>
                        <a:effectLst/>
                        <a:latin typeface="Courier"/>
                        <a:cs typeface="Times New Roman" pitchFamily="18" charset="0"/>
                      </a:endParaRPr>
                    </a:p>
                  </a:txBody>
                  <a:tcPr marL="76200" marR="762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ts val="450"/>
                        </a:spcBef>
                        <a:spcAft>
                          <a:spcPts val="275"/>
                        </a:spcAft>
                        <a:buClrTx/>
                        <a:buSzTx/>
                        <a:buFontTx/>
                        <a:buNone/>
                        <a:tabLst>
                          <a:tab pos="-457200" algn="l"/>
                          <a:tab pos="0" algn="l"/>
                        </a:tabLst>
                      </a:pP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72</a:t>
                      </a:r>
                      <a:endParaRPr kumimoji="0" lang="en-US" sz="1200" b="0" i="0" u="none" strike="noStrike" cap="none" normalizeH="0" baseline="0" smtClean="0">
                        <a:ln>
                          <a:noFill/>
                        </a:ln>
                        <a:solidFill>
                          <a:schemeClr val="tx1"/>
                        </a:solidFill>
                        <a:effectLst/>
                        <a:latin typeface="Courier"/>
                        <a:cs typeface="Times New Roman" pitchFamily="18" charset="0"/>
                      </a:endParaRPr>
                    </a:p>
                  </a:txBody>
                  <a:tcPr marL="76200" marR="762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ts val="450"/>
                        </a:spcBef>
                        <a:spcAft>
                          <a:spcPts val="275"/>
                        </a:spcAft>
                        <a:buClrTx/>
                        <a:buSzTx/>
                        <a:buFontTx/>
                        <a:buNone/>
                        <a:tabLst>
                          <a:tab pos="-457200" algn="l"/>
                          <a:tab pos="0" algn="l"/>
                        </a:tabLst>
                      </a:pP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6-12</a:t>
                      </a:r>
                      <a:endParaRPr kumimoji="0" lang="en-US" sz="1200" b="0" i="0" u="none" strike="noStrike" cap="none" normalizeH="0" baseline="0" smtClean="0">
                        <a:ln>
                          <a:noFill/>
                        </a:ln>
                        <a:solidFill>
                          <a:schemeClr val="tx1"/>
                        </a:solidFill>
                        <a:effectLst/>
                        <a:latin typeface="Courier"/>
                        <a:cs typeface="Times New Roman" pitchFamily="18" charset="0"/>
                      </a:endParaRPr>
                    </a:p>
                  </a:txBody>
                  <a:tcPr marL="76200" marR="76200" marT="0" marB="0" horzOverflow="overflow">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2112296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p:txBody>
          <a:bodyPr/>
          <a:lstStyle/>
          <a:p>
            <a:pPr eaLnBrk="1" hangingPunct="1"/>
            <a:r>
              <a:rPr lang="en-US" altLang="en-US" dirty="0" smtClean="0"/>
              <a:t>Humans</a:t>
            </a:r>
          </a:p>
          <a:p>
            <a:pPr eaLnBrk="1" hangingPunct="1"/>
            <a:r>
              <a:rPr lang="en-US" altLang="en-US" dirty="0" smtClean="0"/>
              <a:t>Children </a:t>
            </a:r>
          </a:p>
          <a:p>
            <a:pPr eaLnBrk="1" hangingPunct="1"/>
            <a:r>
              <a:rPr lang="en-US" altLang="en-US" dirty="0" smtClean="0"/>
              <a:t>Especially infants  who are the major gametocyte carriers.</a:t>
            </a:r>
          </a:p>
          <a:p>
            <a:pPr eaLnBrk="1" hangingPunct="1"/>
            <a:r>
              <a:rPr lang="en-US" altLang="en-US" i="1" dirty="0" err="1" smtClean="0"/>
              <a:t>P.malariae</a:t>
            </a:r>
            <a:r>
              <a:rPr lang="en-US" altLang="en-US" dirty="0" smtClean="0"/>
              <a:t> </a:t>
            </a:r>
          </a:p>
          <a:p>
            <a:pPr lvl="1" eaLnBrk="1" hangingPunct="1"/>
            <a:r>
              <a:rPr lang="en-US" altLang="en-US" dirty="0" smtClean="0"/>
              <a:t>Common to humans and the great apes</a:t>
            </a:r>
          </a:p>
          <a:p>
            <a:pPr eaLnBrk="1" hangingPunct="1"/>
            <a:endParaRPr lang="en-US" altLang="en-US" dirty="0" smtClean="0"/>
          </a:p>
        </p:txBody>
      </p:sp>
      <p:sp>
        <p:nvSpPr>
          <p:cNvPr id="2" name="Title 1"/>
          <p:cNvSpPr>
            <a:spLocks noGrp="1"/>
          </p:cNvSpPr>
          <p:nvPr>
            <p:ph type="title"/>
          </p:nvPr>
        </p:nvSpPr>
        <p:spPr/>
        <p:txBody>
          <a:bodyPr>
            <a:normAutofit/>
          </a:bodyPr>
          <a:lstStyle/>
          <a:p>
            <a:pPr>
              <a:defRPr/>
            </a:pPr>
            <a:r>
              <a:rPr lang="en-US" dirty="0"/>
              <a:t>Reservoir</a:t>
            </a:r>
            <a:br>
              <a:rPr lang="en-US" dirty="0"/>
            </a:br>
            <a:endParaRPr lang="en-US" dirty="0"/>
          </a:p>
        </p:txBody>
      </p:sp>
    </p:spTree>
    <p:extLst>
      <p:ext uri="{BB962C8B-B14F-4D97-AF65-F5344CB8AC3E}">
        <p14:creationId xmlns:p14="http://schemas.microsoft.com/office/powerpoint/2010/main" val="94270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p:txBody>
          <a:bodyPr/>
          <a:lstStyle/>
          <a:p>
            <a:pPr eaLnBrk="1" hangingPunct="1"/>
            <a:r>
              <a:rPr lang="en-GB" altLang="en-US" smtClean="0"/>
              <a:t>Natural transmission</a:t>
            </a:r>
          </a:p>
          <a:p>
            <a:pPr eaLnBrk="1" hangingPunct="1"/>
            <a:r>
              <a:rPr lang="en-GB" altLang="en-US" smtClean="0"/>
              <a:t>Bite of certain species of </a:t>
            </a:r>
            <a:r>
              <a:rPr lang="en-GB" altLang="en-US" i="1" smtClean="0"/>
              <a:t>Anopheles</a:t>
            </a:r>
            <a:r>
              <a:rPr lang="en-GB" altLang="en-US" smtClean="0"/>
              <a:t> mosquitoes.</a:t>
            </a:r>
          </a:p>
          <a:p>
            <a:pPr eaLnBrk="1" hangingPunct="1"/>
            <a:r>
              <a:rPr lang="en-GB" altLang="en-US" smtClean="0"/>
              <a:t> Blood transfusion with unscreened blood</a:t>
            </a:r>
          </a:p>
          <a:p>
            <a:pPr eaLnBrk="1" hangingPunct="1"/>
            <a:r>
              <a:rPr lang="en-GB" altLang="en-US" smtClean="0"/>
              <a:t>Syringe transmission by intravenous drug users.</a:t>
            </a:r>
            <a:endParaRPr lang="en-US" altLang="en-US" smtClean="0"/>
          </a:p>
          <a:p>
            <a:pPr eaLnBrk="1" hangingPunct="1"/>
            <a:r>
              <a:rPr lang="en-GB" altLang="en-US" smtClean="0"/>
              <a:t>Therapeutic </a:t>
            </a:r>
            <a:endParaRPr lang="en-US" altLang="en-US" smtClean="0"/>
          </a:p>
        </p:txBody>
      </p:sp>
      <p:sp>
        <p:nvSpPr>
          <p:cNvPr id="2" name="Title 1"/>
          <p:cNvSpPr>
            <a:spLocks noGrp="1"/>
          </p:cNvSpPr>
          <p:nvPr>
            <p:ph type="title"/>
          </p:nvPr>
        </p:nvSpPr>
        <p:spPr/>
        <p:txBody>
          <a:bodyPr>
            <a:normAutofit/>
          </a:bodyPr>
          <a:lstStyle/>
          <a:p>
            <a:pPr>
              <a:defRPr/>
            </a:pPr>
            <a:r>
              <a:rPr lang="en-GB" dirty="0"/>
              <a:t>Transmission</a:t>
            </a:r>
            <a:r>
              <a:rPr lang="en-US" dirty="0"/>
              <a:t/>
            </a:r>
            <a:br>
              <a:rPr lang="en-US" dirty="0"/>
            </a:br>
            <a:endParaRPr lang="en-US" dirty="0"/>
          </a:p>
        </p:txBody>
      </p:sp>
    </p:spTree>
    <p:extLst>
      <p:ext uri="{BB962C8B-B14F-4D97-AF65-F5344CB8AC3E}">
        <p14:creationId xmlns:p14="http://schemas.microsoft.com/office/powerpoint/2010/main" val="15401846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smtClean="0"/>
              <a:t>Anopheles mosquito</a:t>
            </a:r>
          </a:p>
        </p:txBody>
      </p:sp>
      <p:sp>
        <p:nvSpPr>
          <p:cNvPr id="48131" name="Rectangle 3"/>
          <p:cNvSpPr>
            <a:spLocks noGrp="1" noChangeArrowheads="1"/>
          </p:cNvSpPr>
          <p:nvPr>
            <p:ph type="body" idx="1"/>
          </p:nvPr>
        </p:nvSpPr>
        <p:spPr/>
        <p:txBody>
          <a:bodyPr/>
          <a:lstStyle/>
          <a:p>
            <a:pPr eaLnBrk="1" hangingPunct="1"/>
            <a:r>
              <a:rPr lang="en-US" altLang="en-US" smtClean="0"/>
              <a:t>Mosquitoes of genus Anopheles</a:t>
            </a:r>
          </a:p>
          <a:p>
            <a:pPr eaLnBrk="1" hangingPunct="1"/>
            <a:r>
              <a:rPr lang="en-US" altLang="en-US" smtClean="0"/>
              <a:t>Have world wide distribution. </a:t>
            </a:r>
          </a:p>
          <a:p>
            <a:pPr eaLnBrk="1" hangingPunct="1"/>
            <a:r>
              <a:rPr lang="en-US" altLang="en-US" smtClean="0"/>
              <a:t>The genus has 416 species</a:t>
            </a:r>
          </a:p>
          <a:p>
            <a:pPr eaLnBrk="1" hangingPunct="1"/>
            <a:r>
              <a:rPr lang="en-US" altLang="en-US" smtClean="0"/>
              <a:t>40 can transmit malaria </a:t>
            </a:r>
          </a:p>
          <a:p>
            <a:pPr eaLnBrk="1" hangingPunct="1"/>
            <a:r>
              <a:rPr lang="en-US" altLang="en-US" smtClean="0"/>
              <a:t>Only 15 are major vectors of malaria.</a:t>
            </a:r>
          </a:p>
        </p:txBody>
      </p:sp>
    </p:spTree>
    <p:extLst>
      <p:ext uri="{BB962C8B-B14F-4D97-AF65-F5344CB8AC3E}">
        <p14:creationId xmlns:p14="http://schemas.microsoft.com/office/powerpoint/2010/main" val="69625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p:txBody>
          <a:bodyPr/>
          <a:lstStyle/>
          <a:p>
            <a:pPr eaLnBrk="1" hangingPunct="1"/>
            <a:r>
              <a:rPr lang="en-GB" altLang="en-US" b="1" smtClean="0"/>
              <a:t>Italian </a:t>
            </a:r>
            <a:r>
              <a:rPr lang="en-GB" altLang="en-US" b="1" i="1" smtClean="0"/>
              <a:t>mal’aria</a:t>
            </a:r>
            <a:r>
              <a:rPr lang="en-GB" altLang="en-US" b="1" smtClean="0"/>
              <a:t> or “bad air”</a:t>
            </a:r>
          </a:p>
          <a:p>
            <a:pPr eaLnBrk="1" hangingPunct="1"/>
            <a:r>
              <a:rPr lang="en-GB" altLang="en-US" b="1" smtClean="0"/>
              <a:t>paludism, latin for ‘palus’ or marsh. </a:t>
            </a:r>
          </a:p>
          <a:p>
            <a:pPr eaLnBrk="1" hangingPunct="1"/>
            <a:r>
              <a:rPr lang="en-GB" altLang="en-US" b="1" smtClean="0"/>
              <a:t>Most important cause of fever-related morbidity and mortality in most of sub-Saharan Africa.</a:t>
            </a:r>
            <a:endParaRPr lang="en-US" altLang="en-US" b="1" smtClean="0"/>
          </a:p>
          <a:p>
            <a:pPr eaLnBrk="1" hangingPunct="1"/>
            <a:endParaRPr lang="en-US" altLang="en-US" smtClean="0"/>
          </a:p>
        </p:txBody>
      </p:sp>
      <p:sp>
        <p:nvSpPr>
          <p:cNvPr id="2" name="Title 1"/>
          <p:cNvSpPr>
            <a:spLocks noGrp="1"/>
          </p:cNvSpPr>
          <p:nvPr>
            <p:ph type="title"/>
          </p:nvPr>
        </p:nvSpPr>
        <p:spPr/>
        <p:txBody>
          <a:bodyPr>
            <a:normAutofit/>
          </a:bodyPr>
          <a:lstStyle/>
          <a:p>
            <a:pPr>
              <a:defRPr/>
            </a:pPr>
            <a:r>
              <a:rPr lang="en-US" dirty="0"/>
              <a:t>MALARIA</a:t>
            </a:r>
            <a:br>
              <a:rPr lang="en-US" dirty="0"/>
            </a:br>
            <a:endParaRPr lang="en-US" dirty="0"/>
          </a:p>
        </p:txBody>
      </p:sp>
    </p:spTree>
    <p:extLst>
      <p:ext uri="{BB962C8B-B14F-4D97-AF65-F5344CB8AC3E}">
        <p14:creationId xmlns:p14="http://schemas.microsoft.com/office/powerpoint/2010/main" val="36112086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smtClean="0"/>
              <a:t>Life cycle</a:t>
            </a:r>
          </a:p>
        </p:txBody>
      </p:sp>
      <p:sp>
        <p:nvSpPr>
          <p:cNvPr id="52227" name="Rectangle 3"/>
          <p:cNvSpPr>
            <a:spLocks noGrp="1" noChangeArrowheads="1"/>
          </p:cNvSpPr>
          <p:nvPr>
            <p:ph type="body" idx="1"/>
          </p:nvPr>
        </p:nvSpPr>
        <p:spPr/>
        <p:txBody>
          <a:bodyPr/>
          <a:lstStyle/>
          <a:p>
            <a:pPr eaLnBrk="1" hangingPunct="1"/>
            <a:r>
              <a:rPr lang="en-US" altLang="en-US" dirty="0" smtClean="0"/>
              <a:t>Adult mosquitoes emergence from the pupa and mate shortly after wards</a:t>
            </a:r>
          </a:p>
          <a:p>
            <a:pPr eaLnBrk="1" hangingPunct="1"/>
            <a:r>
              <a:rPr lang="en-US" altLang="en-US" dirty="0" smtClean="0"/>
              <a:t>One mated the female stores enough sperm in </a:t>
            </a:r>
            <a:r>
              <a:rPr lang="en-US" altLang="en-US" dirty="0" err="1" smtClean="0"/>
              <a:t>spermtheca</a:t>
            </a:r>
            <a:r>
              <a:rPr lang="en-US" altLang="en-US" dirty="0" smtClean="0"/>
              <a:t> </a:t>
            </a:r>
          </a:p>
          <a:p>
            <a:pPr eaLnBrk="1" hangingPunct="1"/>
            <a:r>
              <a:rPr lang="en-US" altLang="en-US" dirty="0" smtClean="0"/>
              <a:t>Females produces eggs in masses which are fertilized by the sperms from the </a:t>
            </a:r>
            <a:r>
              <a:rPr lang="en-US" altLang="en-US" dirty="0" err="1" smtClean="0"/>
              <a:t>spermatheca</a:t>
            </a:r>
            <a:r>
              <a:rPr lang="en-US" altLang="en-US" dirty="0" smtClean="0"/>
              <a:t> </a:t>
            </a:r>
          </a:p>
        </p:txBody>
      </p:sp>
    </p:spTree>
    <p:extLst>
      <p:ext uri="{BB962C8B-B14F-4D97-AF65-F5344CB8AC3E}">
        <p14:creationId xmlns:p14="http://schemas.microsoft.com/office/powerpoint/2010/main" val="120404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smtClean="0"/>
              <a:t>Gonotrophic cycle cont.</a:t>
            </a:r>
          </a:p>
        </p:txBody>
      </p:sp>
      <p:sp>
        <p:nvSpPr>
          <p:cNvPr id="53251" name="Rectangle 3"/>
          <p:cNvSpPr>
            <a:spLocks noGrp="1" noChangeArrowheads="1"/>
          </p:cNvSpPr>
          <p:nvPr>
            <p:ph type="body" idx="1"/>
          </p:nvPr>
        </p:nvSpPr>
        <p:spPr/>
        <p:txBody>
          <a:bodyPr/>
          <a:lstStyle/>
          <a:p>
            <a:pPr eaLnBrk="1" hangingPunct="1">
              <a:lnSpc>
                <a:spcPct val="90000"/>
              </a:lnSpc>
            </a:pPr>
            <a:r>
              <a:rPr lang="en-US" altLang="en-US"/>
              <a:t>In the tropical, digestion takes 3 days and during this time the eggs are mature- 24 hours half gravid, 72 hours full gravid</a:t>
            </a:r>
          </a:p>
          <a:p>
            <a:pPr eaLnBrk="1" hangingPunct="1">
              <a:lnSpc>
                <a:spcPct val="90000"/>
              </a:lnSpc>
            </a:pPr>
            <a:r>
              <a:rPr lang="en-US" altLang="en-US"/>
              <a:t>A gravid mosquito leaves the resting place either indoor or out door to look for a suitable oviposition site</a:t>
            </a:r>
          </a:p>
          <a:p>
            <a:pPr eaLnBrk="1" hangingPunct="1">
              <a:lnSpc>
                <a:spcPct val="90000"/>
              </a:lnSpc>
            </a:pPr>
            <a:r>
              <a:rPr lang="en-US" altLang="en-US"/>
              <a:t>After laying the eggs the mosquito seeks another blood meal, after which it also rest for 3-4  days to digest the blood meal, develop eggs and lay</a:t>
            </a:r>
          </a:p>
        </p:txBody>
      </p:sp>
    </p:spTree>
    <p:extLst>
      <p:ext uri="{BB962C8B-B14F-4D97-AF65-F5344CB8AC3E}">
        <p14:creationId xmlns:p14="http://schemas.microsoft.com/office/powerpoint/2010/main" val="486837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5" y="836614"/>
            <a:ext cx="8675688"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59670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p:txBody>
          <a:bodyPr/>
          <a:lstStyle/>
          <a:p>
            <a:pPr eaLnBrk="1" hangingPunct="1"/>
            <a:r>
              <a:rPr lang="en-US" altLang="en-US" i="1" dirty="0" smtClean="0"/>
              <a:t>Anopheles </a:t>
            </a:r>
            <a:r>
              <a:rPr lang="en-US" altLang="en-US" i="1" dirty="0" err="1" smtClean="0"/>
              <a:t>gambiae</a:t>
            </a:r>
            <a:r>
              <a:rPr lang="en-US" altLang="en-US" dirty="0" smtClean="0"/>
              <a:t> complex</a:t>
            </a:r>
          </a:p>
          <a:p>
            <a:pPr eaLnBrk="1" hangingPunct="1"/>
            <a:r>
              <a:rPr lang="en-US" altLang="en-US" dirty="0" smtClean="0"/>
              <a:t>Major vector</a:t>
            </a:r>
          </a:p>
          <a:p>
            <a:pPr eaLnBrk="1" hangingPunct="1"/>
            <a:r>
              <a:rPr lang="en-US" altLang="en-US" dirty="0" smtClean="0"/>
              <a:t>Widespread sub-Saharan Africa</a:t>
            </a:r>
          </a:p>
          <a:p>
            <a:pPr eaLnBrk="1" hangingPunct="1"/>
            <a:r>
              <a:rPr lang="en-US" altLang="en-US" dirty="0" smtClean="0"/>
              <a:t>World’s most efficient malaria vector.</a:t>
            </a:r>
          </a:p>
          <a:p>
            <a:pPr eaLnBrk="1" hangingPunct="1"/>
            <a:r>
              <a:rPr lang="en-US" altLang="en-US" dirty="0" smtClean="0"/>
              <a:t>Larvae in temporary habitats</a:t>
            </a:r>
          </a:p>
          <a:p>
            <a:pPr eaLnBrk="1" hangingPunct="1"/>
            <a:r>
              <a:rPr lang="en-US" altLang="en-US" dirty="0" smtClean="0"/>
              <a:t>Pools, puddles, hoof prints and borrow pits, but also rice fields. </a:t>
            </a:r>
          </a:p>
          <a:p>
            <a:pPr eaLnBrk="1" hangingPunct="1"/>
            <a:endParaRPr lang="en-US" altLang="en-US" dirty="0" smtClean="0"/>
          </a:p>
        </p:txBody>
      </p:sp>
      <p:sp>
        <p:nvSpPr>
          <p:cNvPr id="2" name="Title 1"/>
          <p:cNvSpPr>
            <a:spLocks noGrp="1"/>
          </p:cNvSpPr>
          <p:nvPr>
            <p:ph type="title"/>
          </p:nvPr>
        </p:nvSpPr>
        <p:spPr/>
        <p:txBody>
          <a:bodyPr/>
          <a:lstStyle/>
          <a:p>
            <a:pPr>
              <a:defRPr/>
            </a:pPr>
            <a:r>
              <a:rPr lang="en-US" dirty="0" smtClean="0"/>
              <a:t>The vector</a:t>
            </a:r>
            <a:endParaRPr lang="en-US" dirty="0"/>
          </a:p>
        </p:txBody>
      </p:sp>
    </p:spTree>
    <p:extLst>
      <p:ext uri="{BB962C8B-B14F-4D97-AF65-F5344CB8AC3E}">
        <p14:creationId xmlns:p14="http://schemas.microsoft.com/office/powerpoint/2010/main" val="31643854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p:cNvSpPr>
            <a:spLocks noGrp="1"/>
          </p:cNvSpPr>
          <p:nvPr>
            <p:ph idx="1"/>
          </p:nvPr>
        </p:nvSpPr>
        <p:spPr/>
        <p:txBody>
          <a:bodyPr/>
          <a:lstStyle/>
          <a:p>
            <a:r>
              <a:rPr lang="en-US" altLang="en-US" dirty="0"/>
              <a:t>Predominantly feeds on humans - </a:t>
            </a:r>
            <a:r>
              <a:rPr lang="en-US" altLang="en-US" dirty="0" err="1"/>
              <a:t>anthrophilic</a:t>
            </a:r>
            <a:endParaRPr lang="en-US" altLang="en-US" dirty="0"/>
          </a:p>
          <a:p>
            <a:r>
              <a:rPr lang="en-US" altLang="en-US" dirty="0"/>
              <a:t>Comes inside houses to feed - </a:t>
            </a:r>
            <a:r>
              <a:rPr lang="en-US" altLang="en-US" dirty="0" err="1"/>
              <a:t>endophagic</a:t>
            </a:r>
            <a:endParaRPr lang="en-US" altLang="en-US" dirty="0"/>
          </a:p>
          <a:p>
            <a:r>
              <a:rPr lang="en-US" altLang="en-US" dirty="0"/>
              <a:t>Rests predominantly indoors after feeding - </a:t>
            </a:r>
            <a:r>
              <a:rPr lang="en-US" altLang="en-US" dirty="0" err="1"/>
              <a:t>endophilic</a:t>
            </a:r>
            <a:endParaRPr lang="en-US" altLang="en-US" dirty="0"/>
          </a:p>
          <a:p>
            <a:endParaRPr lang="en-US" altLang="en-US" dirty="0"/>
          </a:p>
          <a:p>
            <a:pPr eaLnBrk="1" hangingPunct="1"/>
            <a:endParaRPr lang="en-US" altLang="en-US" dirty="0" smtClean="0"/>
          </a:p>
        </p:txBody>
      </p:sp>
      <p:sp>
        <p:nvSpPr>
          <p:cNvPr id="2" name="Title 1"/>
          <p:cNvSpPr>
            <a:spLocks noGrp="1"/>
          </p:cNvSpPr>
          <p:nvPr>
            <p:ph type="title"/>
          </p:nvPr>
        </p:nvSpPr>
        <p:spPr/>
        <p:txBody>
          <a:bodyPr/>
          <a:lstStyle/>
          <a:p>
            <a:pPr>
              <a:defRPr/>
            </a:pPr>
            <a:r>
              <a:rPr lang="en-US" dirty="0" smtClean="0"/>
              <a:t>Vector</a:t>
            </a:r>
            <a:endParaRPr lang="en-US" dirty="0"/>
          </a:p>
        </p:txBody>
      </p:sp>
    </p:spTree>
    <p:extLst>
      <p:ext uri="{BB962C8B-B14F-4D97-AF65-F5344CB8AC3E}">
        <p14:creationId xmlns:p14="http://schemas.microsoft.com/office/powerpoint/2010/main" val="32201811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noGrp="1"/>
          </p:cNvSpPr>
          <p:nvPr>
            <p:ph idx="1"/>
          </p:nvPr>
        </p:nvSpPr>
        <p:spPr/>
        <p:txBody>
          <a:bodyPr/>
          <a:lstStyle/>
          <a:p>
            <a:pPr eaLnBrk="1" hangingPunct="1"/>
            <a:r>
              <a:rPr lang="en-US" altLang="en-US" i="1" smtClean="0"/>
              <a:t>An.funestus</a:t>
            </a:r>
            <a:r>
              <a:rPr lang="en-US" altLang="en-US" smtClean="0"/>
              <a:t> </a:t>
            </a:r>
          </a:p>
          <a:p>
            <a:pPr eaLnBrk="1" hangingPunct="1"/>
            <a:r>
              <a:rPr lang="en-US" altLang="en-US" smtClean="0"/>
              <a:t>Other major vector in sub-Saharan Africa. </a:t>
            </a:r>
          </a:p>
          <a:p>
            <a:pPr eaLnBrk="1" hangingPunct="1"/>
            <a:r>
              <a:rPr lang="en-US" altLang="en-US" smtClean="0"/>
              <a:t>Widespread in Africa south of the Sahara</a:t>
            </a:r>
          </a:p>
          <a:p>
            <a:pPr eaLnBrk="1" hangingPunct="1"/>
            <a:r>
              <a:rPr lang="en-US" altLang="en-US" smtClean="0"/>
              <a:t>Breeds in more or less permamnent waters,</a:t>
            </a:r>
          </a:p>
          <a:p>
            <a:pPr eaLnBrk="1" hangingPunct="1"/>
            <a:r>
              <a:rPr lang="en-US" altLang="en-US" smtClean="0"/>
              <a:t>Vegetation, such as swamps, marshes, edges of streams, rivers and ditches. </a:t>
            </a:r>
          </a:p>
          <a:p>
            <a:pPr eaLnBrk="1" hangingPunct="1"/>
            <a:r>
              <a:rPr lang="en-US" altLang="en-US" smtClean="0"/>
              <a:t>Overhanging shade</a:t>
            </a:r>
          </a:p>
          <a:p>
            <a:pPr eaLnBrk="1" hangingPunct="1"/>
            <a:endParaRPr lang="en-US" altLang="en-US" smtClean="0"/>
          </a:p>
        </p:txBody>
      </p:sp>
      <p:sp>
        <p:nvSpPr>
          <p:cNvPr id="2" name="Title 1"/>
          <p:cNvSpPr>
            <a:spLocks noGrp="1"/>
          </p:cNvSpPr>
          <p:nvPr>
            <p:ph type="title"/>
          </p:nvPr>
        </p:nvSpPr>
        <p:spPr/>
        <p:txBody>
          <a:bodyPr/>
          <a:lstStyle/>
          <a:p>
            <a:pPr>
              <a:defRPr/>
            </a:pPr>
            <a:r>
              <a:rPr lang="en-US" dirty="0" smtClean="0"/>
              <a:t>Vector</a:t>
            </a:r>
            <a:endParaRPr lang="en-US" dirty="0"/>
          </a:p>
        </p:txBody>
      </p:sp>
    </p:spTree>
    <p:extLst>
      <p:ext uri="{BB962C8B-B14F-4D97-AF65-F5344CB8AC3E}">
        <p14:creationId xmlns:p14="http://schemas.microsoft.com/office/powerpoint/2010/main" val="4522651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2"/>
          <p:cNvSpPr>
            <a:spLocks noGrp="1"/>
          </p:cNvSpPr>
          <p:nvPr>
            <p:ph idx="1"/>
          </p:nvPr>
        </p:nvSpPr>
        <p:spPr/>
        <p:txBody>
          <a:bodyPr/>
          <a:lstStyle/>
          <a:p>
            <a:r>
              <a:rPr lang="en-US" altLang="en-US" dirty="0"/>
              <a:t>Predominantly feeds on humans - </a:t>
            </a:r>
            <a:r>
              <a:rPr lang="en-US" altLang="en-US" dirty="0" err="1"/>
              <a:t>anthrophilic</a:t>
            </a:r>
            <a:endParaRPr lang="en-US" altLang="en-US" dirty="0"/>
          </a:p>
          <a:p>
            <a:r>
              <a:rPr lang="en-US" altLang="en-US" dirty="0"/>
              <a:t>Comes inside houses to feed - </a:t>
            </a:r>
            <a:r>
              <a:rPr lang="en-US" altLang="en-US" dirty="0" err="1"/>
              <a:t>endophagic</a:t>
            </a:r>
            <a:endParaRPr lang="en-US" altLang="en-US" dirty="0"/>
          </a:p>
          <a:p>
            <a:r>
              <a:rPr lang="en-US" altLang="en-US" dirty="0"/>
              <a:t>Rests predominantly indoors after feeding - </a:t>
            </a:r>
            <a:r>
              <a:rPr lang="en-US" altLang="en-US" dirty="0" err="1"/>
              <a:t>endophilic</a:t>
            </a:r>
            <a:endParaRPr lang="en-US" altLang="en-US" dirty="0"/>
          </a:p>
          <a:p>
            <a:endParaRPr lang="en-US" altLang="en-US" dirty="0"/>
          </a:p>
          <a:p>
            <a:pPr eaLnBrk="1" hangingPunct="1"/>
            <a:endParaRPr lang="en-US" altLang="en-US" dirty="0" smtClean="0"/>
          </a:p>
        </p:txBody>
      </p:sp>
      <p:sp>
        <p:nvSpPr>
          <p:cNvPr id="2" name="Title 1"/>
          <p:cNvSpPr>
            <a:spLocks noGrp="1"/>
          </p:cNvSpPr>
          <p:nvPr>
            <p:ph type="title"/>
          </p:nvPr>
        </p:nvSpPr>
        <p:spPr/>
        <p:txBody>
          <a:bodyPr/>
          <a:lstStyle/>
          <a:p>
            <a:pPr>
              <a:defRPr/>
            </a:pPr>
            <a:r>
              <a:rPr lang="en-US" dirty="0" smtClean="0"/>
              <a:t>Vector </a:t>
            </a:r>
            <a:r>
              <a:rPr lang="en-US" i="1" dirty="0" smtClean="0"/>
              <a:t>A </a:t>
            </a:r>
            <a:r>
              <a:rPr lang="en-US" i="1" dirty="0" err="1" smtClean="0"/>
              <a:t>funestus</a:t>
            </a:r>
            <a:endParaRPr lang="en-US" i="1" dirty="0"/>
          </a:p>
        </p:txBody>
      </p:sp>
    </p:spTree>
    <p:extLst>
      <p:ext uri="{BB962C8B-B14F-4D97-AF65-F5344CB8AC3E}">
        <p14:creationId xmlns:p14="http://schemas.microsoft.com/office/powerpoint/2010/main" val="38530592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1"/>
          <p:cNvSpPr>
            <a:spLocks noGrp="1"/>
          </p:cNvSpPr>
          <p:nvPr>
            <p:ph idx="1"/>
          </p:nvPr>
        </p:nvSpPr>
        <p:spPr/>
        <p:txBody>
          <a:bodyPr/>
          <a:lstStyle/>
          <a:p>
            <a:r>
              <a:rPr lang="en-US" altLang="en-US" smtClean="0"/>
              <a:t>All the manifestations of malarial illness are caused by the infection and subsequent destruction of the red blood cells by the asexual forms of the malaria parasite</a:t>
            </a:r>
          </a:p>
          <a:p>
            <a:r>
              <a:rPr lang="en-US" altLang="en-US" smtClean="0"/>
              <a:t>All types of malaria manifest with common symptoms such as fever. </a:t>
            </a:r>
          </a:p>
          <a:p>
            <a:r>
              <a:rPr lang="en-US" altLang="en-US" smtClean="0"/>
              <a:t>Severe malaria and death is more often seen in cases of </a:t>
            </a:r>
            <a:r>
              <a:rPr lang="en-US" altLang="en-US" i="1" smtClean="0"/>
              <a:t>P. falciparum</a:t>
            </a:r>
            <a:r>
              <a:rPr lang="en-US" altLang="en-US" smtClean="0"/>
              <a:t>infection</a:t>
            </a:r>
          </a:p>
          <a:p>
            <a:endParaRPr lang="en-US" altLang="en-US" smtClean="0"/>
          </a:p>
        </p:txBody>
      </p:sp>
      <p:sp>
        <p:nvSpPr>
          <p:cNvPr id="3" name="Title 2"/>
          <p:cNvSpPr>
            <a:spLocks noGrp="1"/>
          </p:cNvSpPr>
          <p:nvPr>
            <p:ph type="title"/>
          </p:nvPr>
        </p:nvSpPr>
        <p:spPr/>
        <p:txBody>
          <a:bodyPr/>
          <a:lstStyle/>
          <a:p>
            <a:pPr>
              <a:defRPr/>
            </a:pPr>
            <a:r>
              <a:rPr lang="en-US" dirty="0" smtClean="0"/>
              <a:t>Pathogenesis</a:t>
            </a:r>
            <a:endParaRPr lang="en-US" dirty="0"/>
          </a:p>
        </p:txBody>
      </p:sp>
    </p:spTree>
    <p:extLst>
      <p:ext uri="{BB962C8B-B14F-4D97-AF65-F5344CB8AC3E}">
        <p14:creationId xmlns:p14="http://schemas.microsoft.com/office/powerpoint/2010/main" val="38290876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p:cNvSpPr>
            <a:spLocks noGrp="1"/>
          </p:cNvSpPr>
          <p:nvPr>
            <p:ph idx="1"/>
          </p:nvPr>
        </p:nvSpPr>
        <p:spPr/>
        <p:txBody>
          <a:bodyPr/>
          <a:lstStyle/>
          <a:p>
            <a:pPr eaLnBrk="1" hangingPunct="1"/>
            <a:r>
              <a:rPr lang="en-US" altLang="en-US" smtClean="0"/>
              <a:t>Invasion and subsequent destruction the red cells basis of pathogenesis</a:t>
            </a:r>
          </a:p>
          <a:p>
            <a:pPr eaLnBrk="1" hangingPunct="1"/>
            <a:r>
              <a:rPr lang="en-US" altLang="en-US"/>
              <a:t>Cyclic rupture of RBC, release of lipid ‘toxins’ and induction of pro-inflammatory cytokine production by host endothelial cells.</a:t>
            </a:r>
            <a:endParaRPr lang="en-US" altLang="en-US" smtClean="0"/>
          </a:p>
          <a:p>
            <a:pPr eaLnBrk="1" hangingPunct="1"/>
            <a:r>
              <a:rPr lang="en-US" altLang="en-US" smtClean="0"/>
              <a:t>Fever is common to all malaria parasites.</a:t>
            </a:r>
          </a:p>
          <a:p>
            <a:pPr eaLnBrk="1" hangingPunct="1"/>
            <a:endParaRPr lang="en-US" altLang="en-US" smtClean="0"/>
          </a:p>
        </p:txBody>
      </p:sp>
      <p:sp>
        <p:nvSpPr>
          <p:cNvPr id="2" name="Title 1"/>
          <p:cNvSpPr>
            <a:spLocks noGrp="1"/>
          </p:cNvSpPr>
          <p:nvPr>
            <p:ph type="title"/>
          </p:nvPr>
        </p:nvSpPr>
        <p:spPr/>
        <p:txBody>
          <a:bodyPr>
            <a:normAutofit/>
          </a:bodyPr>
          <a:lstStyle/>
          <a:p>
            <a:pPr>
              <a:defRPr/>
            </a:pPr>
            <a:r>
              <a:rPr lang="en-US" dirty="0"/>
              <a:t>Pathogenesis</a:t>
            </a:r>
            <a:r>
              <a:rPr lang="en-US" u="sng" dirty="0"/>
              <a:t/>
            </a:r>
            <a:br>
              <a:rPr lang="en-US" u="sng" dirty="0"/>
            </a:br>
            <a:endParaRPr lang="en-US" dirty="0"/>
          </a:p>
        </p:txBody>
      </p:sp>
    </p:spTree>
    <p:extLst>
      <p:ext uri="{BB962C8B-B14F-4D97-AF65-F5344CB8AC3E}">
        <p14:creationId xmlns:p14="http://schemas.microsoft.com/office/powerpoint/2010/main" val="37879462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2"/>
          <p:cNvSpPr>
            <a:spLocks noGrp="1"/>
          </p:cNvSpPr>
          <p:nvPr>
            <p:ph idx="1"/>
          </p:nvPr>
        </p:nvSpPr>
        <p:spPr/>
        <p:txBody>
          <a:bodyPr>
            <a:normAutofit lnSpcReduction="10000"/>
          </a:bodyPr>
          <a:lstStyle/>
          <a:p>
            <a:pPr eaLnBrk="1" hangingPunct="1"/>
            <a:r>
              <a:rPr lang="en-US" altLang="en-US" smtClean="0"/>
              <a:t>Toxic products of the parasite</a:t>
            </a:r>
          </a:p>
          <a:p>
            <a:pPr eaLnBrk="1" hangingPunct="1"/>
            <a:r>
              <a:rPr lang="en-US" altLang="en-US" smtClean="0"/>
              <a:t>Taken up by leukocytes</a:t>
            </a:r>
          </a:p>
          <a:p>
            <a:pPr eaLnBrk="1" hangingPunct="1"/>
            <a:r>
              <a:rPr lang="en-US" altLang="en-US" smtClean="0"/>
              <a:t>Endogenous pyrogens from leukocytes.</a:t>
            </a:r>
          </a:p>
          <a:p>
            <a:pPr eaLnBrk="1" hangingPunct="1"/>
            <a:r>
              <a:rPr lang="en-US" altLang="en-US" smtClean="0"/>
              <a:t>Act on the hypothalamus </a:t>
            </a:r>
          </a:p>
          <a:p>
            <a:pPr eaLnBrk="1" hangingPunct="1"/>
            <a:r>
              <a:rPr lang="en-US" altLang="en-US" smtClean="0"/>
              <a:t>Release prostaglandins</a:t>
            </a:r>
          </a:p>
          <a:p>
            <a:pPr eaLnBrk="1" hangingPunct="1"/>
            <a:r>
              <a:rPr lang="en-US" altLang="en-US" smtClean="0"/>
              <a:t>Act upon the posterior hypothalamus</a:t>
            </a:r>
          </a:p>
          <a:p>
            <a:pPr eaLnBrk="1" hangingPunct="1"/>
            <a:r>
              <a:rPr lang="en-US" altLang="en-US" smtClean="0"/>
              <a:t>Sympathetic vasoconstriction</a:t>
            </a:r>
          </a:p>
          <a:p>
            <a:pPr eaLnBrk="1" hangingPunct="1"/>
            <a:r>
              <a:rPr lang="en-US" altLang="en-US" smtClean="0"/>
              <a:t>Decrease heat dissipation</a:t>
            </a:r>
          </a:p>
          <a:p>
            <a:pPr eaLnBrk="1" hangingPunct="1"/>
            <a:r>
              <a:rPr lang="en-US" altLang="en-US" smtClean="0"/>
              <a:t>Classical rigor.</a:t>
            </a:r>
          </a:p>
          <a:p>
            <a:pPr eaLnBrk="1" hangingPunct="1"/>
            <a:endParaRPr lang="en-US" altLang="en-US" smtClean="0"/>
          </a:p>
        </p:txBody>
      </p:sp>
      <p:sp>
        <p:nvSpPr>
          <p:cNvPr id="2" name="Title 1"/>
          <p:cNvSpPr>
            <a:spLocks noGrp="1"/>
          </p:cNvSpPr>
          <p:nvPr>
            <p:ph type="title"/>
          </p:nvPr>
        </p:nvSpPr>
        <p:spPr/>
        <p:txBody>
          <a:bodyPr>
            <a:normAutofit/>
          </a:bodyPr>
          <a:lstStyle/>
          <a:p>
            <a:pPr>
              <a:defRPr/>
            </a:pPr>
            <a:r>
              <a:rPr lang="en-US" dirty="0" smtClean="0"/>
              <a:t>Pathogenesis - fever</a:t>
            </a:r>
            <a:r>
              <a:rPr lang="en-US" u="sng" dirty="0" smtClean="0"/>
              <a:t/>
            </a:r>
            <a:br>
              <a:rPr lang="en-US" u="sng" dirty="0" smtClean="0"/>
            </a:br>
            <a:endParaRPr lang="en-US" dirty="0"/>
          </a:p>
        </p:txBody>
      </p:sp>
    </p:spTree>
    <p:extLst>
      <p:ext uri="{BB962C8B-B14F-4D97-AF65-F5344CB8AC3E}">
        <p14:creationId xmlns:p14="http://schemas.microsoft.com/office/powerpoint/2010/main" val="4011223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p:txBody>
          <a:bodyPr/>
          <a:lstStyle/>
          <a:p>
            <a:pPr eaLnBrk="1" hangingPunct="1"/>
            <a:r>
              <a:rPr lang="en-US" altLang="en-US" smtClean="0"/>
              <a:t>Deeply entrenched </a:t>
            </a:r>
          </a:p>
          <a:p>
            <a:pPr eaLnBrk="1" hangingPunct="1"/>
            <a:r>
              <a:rPr lang="en-US" altLang="en-US" smtClean="0"/>
              <a:t>Tropical Africa</a:t>
            </a:r>
          </a:p>
          <a:p>
            <a:pPr eaLnBrk="1" hangingPunct="1"/>
            <a:r>
              <a:rPr lang="en-US" altLang="en-US" smtClean="0"/>
              <a:t>South east Asia</a:t>
            </a:r>
          </a:p>
          <a:p>
            <a:pPr eaLnBrk="1" hangingPunct="1"/>
            <a:r>
              <a:rPr lang="en-US" altLang="en-US" smtClean="0"/>
              <a:t>Parts of the Indian sub continent</a:t>
            </a:r>
          </a:p>
          <a:p>
            <a:pPr eaLnBrk="1" hangingPunct="1"/>
            <a:r>
              <a:rPr lang="en-US" altLang="en-US" smtClean="0"/>
              <a:t>Much of central and south America.</a:t>
            </a:r>
          </a:p>
          <a:p>
            <a:pPr eaLnBrk="1" hangingPunct="1"/>
            <a:endParaRPr lang="en-US" altLang="en-US" smtClean="0"/>
          </a:p>
        </p:txBody>
      </p:sp>
      <p:sp>
        <p:nvSpPr>
          <p:cNvPr id="2" name="Title 1"/>
          <p:cNvSpPr>
            <a:spLocks noGrp="1"/>
          </p:cNvSpPr>
          <p:nvPr>
            <p:ph type="title"/>
          </p:nvPr>
        </p:nvSpPr>
        <p:spPr/>
        <p:txBody>
          <a:bodyPr>
            <a:normAutofit/>
          </a:bodyPr>
          <a:lstStyle/>
          <a:p>
            <a:pPr>
              <a:defRPr/>
            </a:pPr>
            <a:r>
              <a:rPr lang="en-US" dirty="0"/>
              <a:t>Geographical distribution</a:t>
            </a:r>
            <a:br>
              <a:rPr lang="en-US" dirty="0"/>
            </a:br>
            <a:endParaRPr lang="en-US" dirty="0"/>
          </a:p>
        </p:txBody>
      </p:sp>
    </p:spTree>
    <p:extLst>
      <p:ext uri="{BB962C8B-B14F-4D97-AF65-F5344CB8AC3E}">
        <p14:creationId xmlns:p14="http://schemas.microsoft.com/office/powerpoint/2010/main" val="16893682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2"/>
          <p:cNvSpPr>
            <a:spLocks noGrp="1"/>
          </p:cNvSpPr>
          <p:nvPr>
            <p:ph idx="1"/>
          </p:nvPr>
        </p:nvSpPr>
        <p:spPr/>
        <p:txBody>
          <a:bodyPr/>
          <a:lstStyle/>
          <a:p>
            <a:pPr eaLnBrk="1" hangingPunct="1"/>
            <a:r>
              <a:rPr lang="en-US" altLang="en-US" dirty="0" smtClean="0"/>
              <a:t> </a:t>
            </a:r>
          </a:p>
          <a:p>
            <a:pPr eaLnBrk="1" hangingPunct="1"/>
            <a:r>
              <a:rPr lang="en-US" altLang="en-US" dirty="0" err="1" smtClean="0"/>
              <a:t>Haemolysis</a:t>
            </a:r>
            <a:r>
              <a:rPr lang="en-US" altLang="en-US" dirty="0" smtClean="0"/>
              <a:t> of parasitized red cells</a:t>
            </a:r>
          </a:p>
          <a:p>
            <a:pPr eaLnBrk="1" hangingPunct="1"/>
            <a:r>
              <a:rPr lang="en-US" altLang="en-US" dirty="0" err="1" smtClean="0"/>
              <a:t>Haemolysis</a:t>
            </a:r>
            <a:r>
              <a:rPr lang="en-US" altLang="en-US" dirty="0" smtClean="0"/>
              <a:t> of non-parasitized red cells</a:t>
            </a:r>
          </a:p>
          <a:p>
            <a:pPr eaLnBrk="1" hangingPunct="1"/>
            <a:r>
              <a:rPr lang="en-US" altLang="en-US" dirty="0" err="1" smtClean="0"/>
              <a:t>Dyserythropoiesis</a:t>
            </a:r>
            <a:endParaRPr lang="en-US" altLang="en-US" dirty="0" smtClean="0"/>
          </a:p>
          <a:p>
            <a:pPr eaLnBrk="1" hangingPunct="1"/>
            <a:r>
              <a:rPr lang="en-US" altLang="en-US" dirty="0" smtClean="0"/>
              <a:t>Anemia is often out of proportion to the degree of </a:t>
            </a:r>
            <a:r>
              <a:rPr lang="en-US" altLang="en-US" dirty="0" err="1" smtClean="0"/>
              <a:t>haemolysis</a:t>
            </a:r>
            <a:r>
              <a:rPr lang="en-US" altLang="en-US" dirty="0" smtClean="0"/>
              <a:t>.</a:t>
            </a:r>
          </a:p>
          <a:p>
            <a:pPr eaLnBrk="1" hangingPunct="1"/>
            <a:endParaRPr lang="en-US" altLang="en-US" dirty="0" smtClean="0"/>
          </a:p>
        </p:txBody>
      </p:sp>
      <p:sp>
        <p:nvSpPr>
          <p:cNvPr id="2" name="Title 1"/>
          <p:cNvSpPr>
            <a:spLocks noGrp="1"/>
          </p:cNvSpPr>
          <p:nvPr>
            <p:ph type="title"/>
          </p:nvPr>
        </p:nvSpPr>
        <p:spPr/>
        <p:txBody>
          <a:bodyPr/>
          <a:lstStyle/>
          <a:p>
            <a:pPr>
              <a:defRPr/>
            </a:pPr>
            <a:r>
              <a:rPr lang="en-US" dirty="0" smtClean="0"/>
              <a:t>Pathogenesis:</a:t>
            </a:r>
            <a:r>
              <a:rPr lang="en-US" altLang="en-US" dirty="0"/>
              <a:t> </a:t>
            </a:r>
            <a:r>
              <a:rPr lang="en-US" altLang="en-US" dirty="0" err="1" smtClean="0"/>
              <a:t>anaemia</a:t>
            </a:r>
            <a:endParaRPr lang="en-US" dirty="0"/>
          </a:p>
        </p:txBody>
      </p:sp>
    </p:spTree>
    <p:extLst>
      <p:ext uri="{BB962C8B-B14F-4D97-AF65-F5344CB8AC3E}">
        <p14:creationId xmlns:p14="http://schemas.microsoft.com/office/powerpoint/2010/main" val="20820752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ontent Placeholder 2"/>
          <p:cNvSpPr>
            <a:spLocks noGrp="1"/>
          </p:cNvSpPr>
          <p:nvPr>
            <p:ph idx="1"/>
          </p:nvPr>
        </p:nvSpPr>
        <p:spPr/>
        <p:txBody>
          <a:bodyPr/>
          <a:lstStyle/>
          <a:p>
            <a:pPr eaLnBrk="1" hangingPunct="1"/>
            <a:r>
              <a:rPr lang="en-US" altLang="en-US" dirty="0" smtClean="0"/>
              <a:t>Common feature P</a:t>
            </a:r>
            <a:r>
              <a:rPr lang="en-US" altLang="en-US" i="1" dirty="0" smtClean="0"/>
              <a:t>lasmodium falciparum.</a:t>
            </a:r>
            <a:endParaRPr lang="en-US" altLang="en-US" u="sng" dirty="0" smtClean="0"/>
          </a:p>
          <a:p>
            <a:pPr eaLnBrk="1" hangingPunct="1"/>
            <a:r>
              <a:rPr lang="en-GB" altLang="en-US" dirty="0" smtClean="0"/>
              <a:t>Pathological changes seen in the brain</a:t>
            </a:r>
          </a:p>
          <a:p>
            <a:pPr eaLnBrk="1" hangingPunct="1"/>
            <a:r>
              <a:rPr lang="en-GB" altLang="en-US" dirty="0" smtClean="0"/>
              <a:t>Blocking of the capillaries with parasitized red cells</a:t>
            </a:r>
          </a:p>
          <a:p>
            <a:pPr eaLnBrk="1" hangingPunct="1"/>
            <a:r>
              <a:rPr lang="en-GB" altLang="en-US" dirty="0" smtClean="0"/>
              <a:t>Necrotic lesions in the cerebral tissues</a:t>
            </a:r>
          </a:p>
          <a:p>
            <a:r>
              <a:rPr lang="en-GB" altLang="en-US" dirty="0"/>
              <a:t>Stasis in the cerebral circulation</a:t>
            </a:r>
          </a:p>
          <a:p>
            <a:r>
              <a:rPr lang="en-GB" altLang="en-US" dirty="0"/>
              <a:t>Stickiness of the erythrocytes</a:t>
            </a:r>
          </a:p>
          <a:p>
            <a:r>
              <a:rPr lang="en-GB" altLang="en-US" dirty="0"/>
              <a:t>Adhesions to the capillary endothelium</a:t>
            </a:r>
          </a:p>
          <a:p>
            <a:r>
              <a:rPr lang="en-GB" altLang="en-US" dirty="0"/>
              <a:t>Obstruction of the small vessels</a:t>
            </a:r>
            <a:endParaRPr lang="en-US" altLang="en-US" dirty="0"/>
          </a:p>
          <a:p>
            <a:pPr eaLnBrk="1" hangingPunct="1"/>
            <a:endParaRPr lang="en-GB" altLang="en-US" dirty="0" smtClean="0"/>
          </a:p>
          <a:p>
            <a:pPr eaLnBrk="1" hangingPunct="1"/>
            <a:endParaRPr lang="en-US" altLang="en-US" dirty="0" smtClean="0"/>
          </a:p>
        </p:txBody>
      </p:sp>
      <p:sp>
        <p:nvSpPr>
          <p:cNvPr id="2" name="Title 1"/>
          <p:cNvSpPr>
            <a:spLocks noGrp="1"/>
          </p:cNvSpPr>
          <p:nvPr>
            <p:ph type="title"/>
          </p:nvPr>
        </p:nvSpPr>
        <p:spPr/>
        <p:txBody>
          <a:bodyPr/>
          <a:lstStyle/>
          <a:p>
            <a:pPr>
              <a:defRPr/>
            </a:pPr>
            <a:r>
              <a:rPr lang="en-US" dirty="0" smtClean="0"/>
              <a:t>Pathogenesis: c</a:t>
            </a:r>
            <a:r>
              <a:rPr lang="en-US" altLang="en-US" dirty="0" smtClean="0"/>
              <a:t>erebral </a:t>
            </a:r>
            <a:r>
              <a:rPr lang="en-US" altLang="en-US" dirty="0"/>
              <a:t>malaria </a:t>
            </a:r>
            <a:br>
              <a:rPr lang="en-US" altLang="en-US" dirty="0"/>
            </a:br>
            <a:endParaRPr lang="en-US" dirty="0"/>
          </a:p>
        </p:txBody>
      </p:sp>
    </p:spTree>
    <p:extLst>
      <p:ext uri="{BB962C8B-B14F-4D97-AF65-F5344CB8AC3E}">
        <p14:creationId xmlns:p14="http://schemas.microsoft.com/office/powerpoint/2010/main" val="2557840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5" descr="AlanFCowman-c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057401"/>
            <a:ext cx="28194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7" name="Picture 9" descr="knob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28600"/>
            <a:ext cx="53340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Line 10"/>
          <p:cNvSpPr>
            <a:spLocks noChangeShapeType="1"/>
          </p:cNvSpPr>
          <p:nvPr/>
        </p:nvSpPr>
        <p:spPr bwMode="auto">
          <a:xfrm>
            <a:off x="4724400" y="3124200"/>
            <a:ext cx="533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7830" name="Text Box 13"/>
          <p:cNvSpPr txBox="1">
            <a:spLocks noChangeArrowheads="1"/>
          </p:cNvSpPr>
          <p:nvPr/>
        </p:nvSpPr>
        <p:spPr bwMode="auto">
          <a:xfrm>
            <a:off x="1981200" y="381000"/>
            <a:ext cx="533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800" i="1">
                <a:latin typeface="Calibri" panose="020F0502020204030204" pitchFamily="34" charset="0"/>
              </a:rPr>
              <a:t>P. falciparum</a:t>
            </a:r>
            <a:r>
              <a:rPr lang="en-US" altLang="en-US" sz="1800">
                <a:latin typeface="Calibri" panose="020F0502020204030204" pitchFamily="34" charset="0"/>
              </a:rPr>
              <a:t> and expression of Pf erythrocyte</a:t>
            </a:r>
          </a:p>
          <a:p>
            <a:pPr eaLnBrk="1" hangingPunct="1">
              <a:spcBef>
                <a:spcPct val="0"/>
              </a:spcBef>
              <a:buClrTx/>
              <a:buSzTx/>
              <a:buFontTx/>
              <a:buNone/>
            </a:pPr>
            <a:r>
              <a:rPr lang="en-US" altLang="en-US" sz="1800">
                <a:latin typeface="Calibri" panose="020F0502020204030204" pitchFamily="34" charset="0"/>
              </a:rPr>
              <a:t>Membrane </a:t>
            </a:r>
            <a:r>
              <a:rPr lang="en-US" altLang="en-US" sz="2400">
                <a:latin typeface="Calibri" panose="020F0502020204030204" pitchFamily="34" charset="0"/>
              </a:rPr>
              <a:t>binding</a:t>
            </a:r>
            <a:r>
              <a:rPr lang="en-US" altLang="en-US" sz="1800">
                <a:latin typeface="Calibri" panose="020F0502020204030204" pitchFamily="34" charset="0"/>
              </a:rPr>
              <a:t> protein (PfEMP1)</a:t>
            </a:r>
          </a:p>
        </p:txBody>
      </p:sp>
    </p:spTree>
    <p:extLst>
      <p:ext uri="{BB962C8B-B14F-4D97-AF65-F5344CB8AC3E}">
        <p14:creationId xmlns:p14="http://schemas.microsoft.com/office/powerpoint/2010/main" val="22189032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600201"/>
            <a:ext cx="6477000"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Text Box 5"/>
          <p:cNvSpPr txBox="1">
            <a:spLocks noChangeArrowheads="1"/>
          </p:cNvSpPr>
          <p:nvPr/>
        </p:nvSpPr>
        <p:spPr bwMode="auto">
          <a:xfrm>
            <a:off x="2209800" y="609600"/>
            <a:ext cx="7899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3200" i="1">
                <a:latin typeface="Calibri" panose="020F0502020204030204" pitchFamily="34" charset="0"/>
              </a:rPr>
              <a:t>P. falciparum</a:t>
            </a:r>
            <a:r>
              <a:rPr lang="en-US" altLang="en-US" sz="3200">
                <a:latin typeface="Calibri" panose="020F0502020204030204" pitchFamily="34" charset="0"/>
              </a:rPr>
              <a:t> sequesters in deep vascular beds</a:t>
            </a:r>
          </a:p>
        </p:txBody>
      </p:sp>
    </p:spTree>
    <p:extLst>
      <p:ext uri="{BB962C8B-B14F-4D97-AF65-F5344CB8AC3E}">
        <p14:creationId xmlns:p14="http://schemas.microsoft.com/office/powerpoint/2010/main" val="9639018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Content Placeholder 1"/>
          <p:cNvSpPr>
            <a:spLocks noGrp="1"/>
          </p:cNvSpPr>
          <p:nvPr>
            <p:ph idx="1"/>
          </p:nvPr>
        </p:nvSpPr>
        <p:spPr/>
        <p:txBody>
          <a:bodyPr/>
          <a:lstStyle/>
          <a:p>
            <a:r>
              <a:rPr lang="en-US" altLang="en-US" smtClean="0"/>
              <a:t>Alterations in the structure of hemoglobin or in certain enzymes have been found to confer protection against either the infection or its severe manifestations and these traits are often found in areas of high malaria transmission. </a:t>
            </a:r>
          </a:p>
          <a:p>
            <a:r>
              <a:rPr lang="en-US" altLang="en-US" smtClean="0"/>
              <a:t>Duffy negativity in red cells protects against </a:t>
            </a:r>
            <a:r>
              <a:rPr lang="en-US" altLang="en-US" i="1" smtClean="0"/>
              <a:t>P. vivax</a:t>
            </a:r>
            <a:r>
              <a:rPr lang="en-US" altLang="en-US" smtClean="0"/>
              <a:t> infection. </a:t>
            </a:r>
          </a:p>
          <a:p>
            <a:r>
              <a:rPr lang="en-US" altLang="en-US" smtClean="0"/>
              <a:t>It is found to be widely prevalent in Africa and this may be responsible for the virtual elimination of this parasite from the continent. </a:t>
            </a:r>
          </a:p>
        </p:txBody>
      </p:sp>
      <p:sp>
        <p:nvSpPr>
          <p:cNvPr id="3" name="Title 2"/>
          <p:cNvSpPr>
            <a:spLocks noGrp="1"/>
          </p:cNvSpPr>
          <p:nvPr>
            <p:ph type="title"/>
          </p:nvPr>
        </p:nvSpPr>
        <p:spPr/>
        <p:txBody>
          <a:bodyPr/>
          <a:lstStyle/>
          <a:p>
            <a:pPr>
              <a:defRPr/>
            </a:pPr>
            <a:r>
              <a:rPr lang="en-US" dirty="0" smtClean="0"/>
              <a:t>Natural immunity</a:t>
            </a:r>
            <a:endParaRPr lang="en-US" dirty="0"/>
          </a:p>
        </p:txBody>
      </p:sp>
    </p:spTree>
    <p:extLst>
      <p:ext uri="{BB962C8B-B14F-4D97-AF65-F5344CB8AC3E}">
        <p14:creationId xmlns:p14="http://schemas.microsoft.com/office/powerpoint/2010/main" val="24047041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Content Placeholder 1"/>
          <p:cNvSpPr>
            <a:spLocks noGrp="1"/>
          </p:cNvSpPr>
          <p:nvPr>
            <p:ph idx="1"/>
          </p:nvPr>
        </p:nvSpPr>
        <p:spPr/>
        <p:txBody>
          <a:bodyPr/>
          <a:lstStyle/>
          <a:p>
            <a:r>
              <a:rPr lang="en-US" altLang="en-US" smtClean="0"/>
              <a:t>Certain thalassemias (50% reduction in infection), homozygte hemoglobin C (90% reduction), hemoglobin E, and ovalocytosis carrier status hav ebeen reported to confer protection against </a:t>
            </a:r>
            <a:r>
              <a:rPr lang="en-US" altLang="en-US" i="1" smtClean="0"/>
              <a:t>P. falciparum </a:t>
            </a:r>
            <a:r>
              <a:rPr lang="en-US" altLang="en-US" smtClean="0"/>
              <a:t>or </a:t>
            </a:r>
            <a:r>
              <a:rPr lang="en-US" altLang="en-US" i="1" smtClean="0"/>
              <a:t>P. vivax</a:t>
            </a:r>
            <a:r>
              <a:rPr lang="en-US" altLang="en-US" smtClean="0"/>
              <a:t>.</a:t>
            </a:r>
          </a:p>
          <a:p>
            <a:r>
              <a:rPr lang="en-US" altLang="en-US" smtClean="0"/>
              <a:t>Glucose 6 phosphate dehydrogenase deficiency (50% protection) and sickle cell hemoglobin (90% protection) confer protection against severe malaria and related mortality.</a:t>
            </a:r>
          </a:p>
          <a:p>
            <a:endParaRPr lang="en-US" altLang="en-US" smtClean="0"/>
          </a:p>
          <a:p>
            <a:endParaRPr lang="en-US" altLang="en-US" smtClean="0"/>
          </a:p>
          <a:p>
            <a:endParaRPr lang="en-US" altLang="en-US" smtClean="0"/>
          </a:p>
        </p:txBody>
      </p:sp>
      <p:sp>
        <p:nvSpPr>
          <p:cNvPr id="3" name="Title 2"/>
          <p:cNvSpPr>
            <a:spLocks noGrp="1"/>
          </p:cNvSpPr>
          <p:nvPr>
            <p:ph type="title"/>
          </p:nvPr>
        </p:nvSpPr>
        <p:spPr/>
        <p:txBody>
          <a:bodyPr/>
          <a:lstStyle/>
          <a:p>
            <a:pPr>
              <a:defRPr/>
            </a:pPr>
            <a:r>
              <a:rPr lang="en-US" dirty="0"/>
              <a:t>Natural immunity</a:t>
            </a:r>
          </a:p>
        </p:txBody>
      </p:sp>
    </p:spTree>
    <p:extLst>
      <p:ext uri="{BB962C8B-B14F-4D97-AF65-F5344CB8AC3E}">
        <p14:creationId xmlns:p14="http://schemas.microsoft.com/office/powerpoint/2010/main" val="11763055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Content Placeholder 1"/>
          <p:cNvSpPr>
            <a:spLocks noGrp="1"/>
          </p:cNvSpPr>
          <p:nvPr>
            <p:ph idx="1"/>
          </p:nvPr>
        </p:nvSpPr>
        <p:spPr/>
        <p:txBody>
          <a:bodyPr>
            <a:normAutofit/>
          </a:bodyPr>
          <a:lstStyle/>
          <a:p>
            <a:r>
              <a:rPr lang="en-US" altLang="en-US" dirty="0"/>
              <a:t>I</a:t>
            </a:r>
            <a:r>
              <a:rPr lang="en-US" altLang="en-US" dirty="0" smtClean="0"/>
              <a:t>n areas with stable endemic malaria and intense malaria transmission acquired immunity develops slowly. </a:t>
            </a:r>
          </a:p>
          <a:p>
            <a:r>
              <a:rPr lang="en-US" altLang="en-US" dirty="0"/>
              <a:t>C</a:t>
            </a:r>
            <a:r>
              <a:rPr lang="en-US" altLang="en-US" dirty="0" smtClean="0"/>
              <a:t>hildren born to immune mothers are protected against disease during their first half year of life by maternal antibodies. </a:t>
            </a:r>
          </a:p>
          <a:p>
            <a:pPr>
              <a:defRPr/>
            </a:pPr>
            <a:r>
              <a:rPr lang="en-US" altLang="en-US" dirty="0" smtClean="0"/>
              <a:t>The </a:t>
            </a:r>
            <a:r>
              <a:rPr lang="en-US" altLang="en-US" dirty="0"/>
              <a:t>risk of clinical disease increases </a:t>
            </a:r>
            <a:r>
              <a:rPr lang="en-US" altLang="en-US" dirty="0" smtClean="0"/>
              <a:t>after 6 </a:t>
            </a:r>
            <a:r>
              <a:rPr lang="en-US" altLang="en-US" dirty="0"/>
              <a:t>months of </a:t>
            </a:r>
            <a:r>
              <a:rPr lang="en-US" altLang="en-US" dirty="0" smtClean="0"/>
              <a:t>age and infants </a:t>
            </a:r>
            <a:r>
              <a:rPr lang="en-US" altLang="en-US" dirty="0"/>
              <a:t>become susceptible to severe disease and death. </a:t>
            </a:r>
          </a:p>
          <a:p>
            <a:endParaRPr lang="en-US" altLang="en-US" dirty="0" smtClean="0"/>
          </a:p>
        </p:txBody>
      </p:sp>
      <p:sp>
        <p:nvSpPr>
          <p:cNvPr id="3" name="Title 2"/>
          <p:cNvSpPr>
            <a:spLocks noGrp="1"/>
          </p:cNvSpPr>
          <p:nvPr>
            <p:ph type="title"/>
          </p:nvPr>
        </p:nvSpPr>
        <p:spPr/>
        <p:txBody>
          <a:bodyPr/>
          <a:lstStyle/>
          <a:p>
            <a:pPr>
              <a:defRPr/>
            </a:pPr>
            <a:r>
              <a:rPr lang="en-US" dirty="0" smtClean="0"/>
              <a:t>Acquired immunity</a:t>
            </a:r>
            <a:endParaRPr lang="en-US" dirty="0"/>
          </a:p>
        </p:txBody>
      </p:sp>
    </p:spTree>
    <p:extLst>
      <p:ext uri="{BB962C8B-B14F-4D97-AF65-F5344CB8AC3E}">
        <p14:creationId xmlns:p14="http://schemas.microsoft.com/office/powerpoint/2010/main" val="18794315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Content Placeholder 2"/>
          <p:cNvSpPr>
            <a:spLocks noGrp="1"/>
          </p:cNvSpPr>
          <p:nvPr>
            <p:ph idx="1"/>
          </p:nvPr>
        </p:nvSpPr>
        <p:spPr/>
        <p:txBody>
          <a:bodyPr>
            <a:normAutofit/>
          </a:bodyPr>
          <a:lstStyle/>
          <a:p>
            <a:pPr>
              <a:defRPr/>
            </a:pPr>
            <a:r>
              <a:rPr lang="en-US" altLang="en-US" dirty="0"/>
              <a:t>D</a:t>
            </a:r>
            <a:r>
              <a:rPr lang="en-US" altLang="en-US" dirty="0" smtClean="0"/>
              <a:t>ue to repeated and frequent infections, the frequency of clinical disease begins to diminish and the risk of mortality sharply decreases</a:t>
            </a:r>
          </a:p>
          <a:p>
            <a:pPr>
              <a:defRPr/>
            </a:pPr>
            <a:r>
              <a:rPr lang="en-US" altLang="en-US" dirty="0" smtClean="0"/>
              <a:t>By about 5 years the risk </a:t>
            </a:r>
            <a:r>
              <a:rPr lang="en-US" altLang="en-US" dirty="0"/>
              <a:t>of clinical disease </a:t>
            </a:r>
            <a:r>
              <a:rPr lang="en-US" altLang="en-US" dirty="0" smtClean="0"/>
              <a:t>and death decreases </a:t>
            </a:r>
          </a:p>
          <a:p>
            <a:pPr>
              <a:defRPr/>
            </a:pPr>
            <a:r>
              <a:rPr lang="en-US" altLang="en-US" dirty="0" smtClean="0"/>
              <a:t>By adulthood, most inhabitants generally possess semi-immunity and severe clinical disease is uncommon even in the presence of infection. </a:t>
            </a:r>
            <a:endParaRPr lang="en-GB" altLang="en-US" dirty="0" smtClean="0"/>
          </a:p>
          <a:p>
            <a:pPr eaLnBrk="1" hangingPunct="1"/>
            <a:r>
              <a:rPr lang="en-GB" altLang="en-US" dirty="0" smtClean="0"/>
              <a:t>Parasites are not completely eliminated</a:t>
            </a:r>
            <a:endParaRPr lang="en-US" altLang="en-US" dirty="0" smtClean="0"/>
          </a:p>
        </p:txBody>
      </p:sp>
      <p:sp>
        <p:nvSpPr>
          <p:cNvPr id="2" name="Title 1"/>
          <p:cNvSpPr>
            <a:spLocks noGrp="1"/>
          </p:cNvSpPr>
          <p:nvPr>
            <p:ph type="title"/>
          </p:nvPr>
        </p:nvSpPr>
        <p:spPr/>
        <p:txBody>
          <a:bodyPr>
            <a:normAutofit/>
          </a:bodyPr>
          <a:lstStyle/>
          <a:p>
            <a:pPr>
              <a:defRPr/>
            </a:pPr>
            <a:r>
              <a:rPr lang="en-GB" dirty="0" smtClean="0"/>
              <a:t>Immunity</a:t>
            </a:r>
            <a:r>
              <a:rPr lang="en-US" dirty="0" smtClean="0"/>
              <a:t/>
            </a:r>
            <a:br>
              <a:rPr lang="en-US" dirty="0" smtClean="0"/>
            </a:br>
            <a:endParaRPr lang="en-US" dirty="0"/>
          </a:p>
        </p:txBody>
      </p:sp>
    </p:spTree>
    <p:extLst>
      <p:ext uri="{BB962C8B-B14F-4D97-AF65-F5344CB8AC3E}">
        <p14:creationId xmlns:p14="http://schemas.microsoft.com/office/powerpoint/2010/main" val="5263192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Content Placeholder 2"/>
          <p:cNvSpPr>
            <a:spLocks noGrp="1"/>
          </p:cNvSpPr>
          <p:nvPr>
            <p:ph idx="1"/>
          </p:nvPr>
        </p:nvSpPr>
        <p:spPr/>
        <p:txBody>
          <a:bodyPr/>
          <a:lstStyle/>
          <a:p>
            <a:r>
              <a:rPr lang="en-GB" altLang="en-US" dirty="0"/>
              <a:t>C</a:t>
            </a:r>
            <a:r>
              <a:rPr lang="en-GB" altLang="en-US" dirty="0" smtClean="0"/>
              <a:t>irculating </a:t>
            </a:r>
            <a:r>
              <a:rPr lang="en-GB" altLang="en-US" dirty="0"/>
              <a:t>antibodies </a:t>
            </a:r>
            <a:r>
              <a:rPr lang="en-GB" altLang="en-US" dirty="0" smtClean="0"/>
              <a:t>produced against </a:t>
            </a:r>
            <a:r>
              <a:rPr lang="en-GB" altLang="en-US" dirty="0"/>
              <a:t>the blood-borne </a:t>
            </a:r>
            <a:r>
              <a:rPr lang="en-GB" altLang="en-US" dirty="0" smtClean="0"/>
              <a:t>forms</a:t>
            </a:r>
          </a:p>
          <a:p>
            <a:pPr eaLnBrk="1" hangingPunct="1"/>
            <a:r>
              <a:rPr lang="en-GB" altLang="en-US" dirty="0" smtClean="0"/>
              <a:t>Cannot eliminate the </a:t>
            </a:r>
            <a:r>
              <a:rPr lang="en-GB" altLang="en-US" dirty="0" err="1" smtClean="0"/>
              <a:t>erythrocytic</a:t>
            </a:r>
            <a:r>
              <a:rPr lang="en-GB" altLang="en-US" dirty="0" smtClean="0"/>
              <a:t> stage</a:t>
            </a:r>
          </a:p>
          <a:p>
            <a:pPr eaLnBrk="1" hangingPunct="1"/>
            <a:r>
              <a:rPr lang="en-GB" altLang="en-US" dirty="0" smtClean="0"/>
              <a:t>Parasites escape from the </a:t>
            </a:r>
            <a:r>
              <a:rPr lang="en-GB" altLang="en-US" dirty="0" err="1" smtClean="0"/>
              <a:t>cytocidal</a:t>
            </a:r>
            <a:r>
              <a:rPr lang="en-GB" altLang="en-US" dirty="0" smtClean="0"/>
              <a:t> action of humoral antibody</a:t>
            </a:r>
          </a:p>
          <a:p>
            <a:r>
              <a:rPr lang="en-GB" altLang="en-US" dirty="0"/>
              <a:t>Parasites continue altering their antigenic construction by a process of antigenic variation</a:t>
            </a:r>
          </a:p>
          <a:p>
            <a:r>
              <a:rPr lang="en-GB" altLang="en-US" dirty="0"/>
              <a:t>After protective antibodies appear new antigens are synthesized</a:t>
            </a:r>
          </a:p>
          <a:p>
            <a:pPr eaLnBrk="1" hangingPunct="1"/>
            <a:endParaRPr lang="en-GB" altLang="en-US" dirty="0" smtClean="0"/>
          </a:p>
        </p:txBody>
      </p:sp>
      <p:sp>
        <p:nvSpPr>
          <p:cNvPr id="2" name="Title 1"/>
          <p:cNvSpPr>
            <a:spLocks noGrp="1"/>
          </p:cNvSpPr>
          <p:nvPr>
            <p:ph type="title"/>
          </p:nvPr>
        </p:nvSpPr>
        <p:spPr/>
        <p:txBody>
          <a:bodyPr/>
          <a:lstStyle/>
          <a:p>
            <a:pPr>
              <a:defRPr/>
            </a:pPr>
            <a:r>
              <a:rPr lang="en-US" dirty="0" smtClean="0"/>
              <a:t>Immunity</a:t>
            </a:r>
            <a:endParaRPr lang="en-US" dirty="0"/>
          </a:p>
        </p:txBody>
      </p:sp>
    </p:spTree>
    <p:extLst>
      <p:ext uri="{BB962C8B-B14F-4D97-AF65-F5344CB8AC3E}">
        <p14:creationId xmlns:p14="http://schemas.microsoft.com/office/powerpoint/2010/main" val="20446256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Content Placeholder 2"/>
          <p:cNvSpPr>
            <a:spLocks noGrp="1"/>
          </p:cNvSpPr>
          <p:nvPr>
            <p:ph idx="1"/>
          </p:nvPr>
        </p:nvSpPr>
        <p:spPr/>
        <p:txBody>
          <a:bodyPr/>
          <a:lstStyle/>
          <a:p>
            <a:pPr eaLnBrk="1" hangingPunct="1"/>
            <a:r>
              <a:rPr lang="en-GB" altLang="en-US" dirty="0" smtClean="0"/>
              <a:t>Parasite escapes by changing to a further variant. </a:t>
            </a:r>
            <a:endParaRPr lang="en-US" altLang="en-US" dirty="0" smtClean="0"/>
          </a:p>
          <a:p>
            <a:r>
              <a:rPr lang="en-GB" altLang="en-US" dirty="0"/>
              <a:t>Malaria continue to infect the </a:t>
            </a:r>
            <a:r>
              <a:rPr lang="en-GB" altLang="en-US" dirty="0" smtClean="0"/>
              <a:t>host</a:t>
            </a:r>
          </a:p>
          <a:p>
            <a:r>
              <a:rPr lang="en-US" altLang="en-US" dirty="0"/>
              <a:t>So that in hyper endemic areas for malaria children subjected to repeated attacks for first few years of </a:t>
            </a:r>
            <a:r>
              <a:rPr lang="en-US" altLang="en-US" dirty="0" smtClean="0"/>
              <a:t>life</a:t>
            </a:r>
          </a:p>
          <a:p>
            <a:r>
              <a:rPr lang="en-US" altLang="en-US" dirty="0" smtClean="0"/>
              <a:t>Until immunity </a:t>
            </a:r>
            <a:r>
              <a:rPr lang="en-US" altLang="en-US" dirty="0"/>
              <a:t>against </a:t>
            </a:r>
            <a:r>
              <a:rPr lang="en-US" altLang="en-US" dirty="0" smtClean="0"/>
              <a:t>a significant proportion of the </a:t>
            </a:r>
            <a:r>
              <a:rPr lang="en-US" altLang="en-US" dirty="0"/>
              <a:t>antigenic </a:t>
            </a:r>
            <a:r>
              <a:rPr lang="en-US" altLang="en-US" dirty="0" smtClean="0"/>
              <a:t>variants achieved</a:t>
            </a:r>
            <a:endParaRPr lang="en-US" altLang="en-US" dirty="0"/>
          </a:p>
          <a:p>
            <a:endParaRPr lang="en-US" altLang="en-US" dirty="0"/>
          </a:p>
          <a:p>
            <a:endParaRPr lang="en-GB" altLang="en-US" dirty="0"/>
          </a:p>
          <a:p>
            <a:pPr eaLnBrk="1" hangingPunct="1"/>
            <a:endParaRPr lang="en-US" altLang="en-US" dirty="0" smtClean="0"/>
          </a:p>
        </p:txBody>
      </p:sp>
      <p:sp>
        <p:nvSpPr>
          <p:cNvPr id="2" name="Title 1"/>
          <p:cNvSpPr>
            <a:spLocks noGrp="1"/>
          </p:cNvSpPr>
          <p:nvPr>
            <p:ph type="title"/>
          </p:nvPr>
        </p:nvSpPr>
        <p:spPr/>
        <p:txBody>
          <a:bodyPr/>
          <a:lstStyle/>
          <a:p>
            <a:pPr>
              <a:defRPr/>
            </a:pPr>
            <a:r>
              <a:rPr lang="en-US" dirty="0" smtClean="0"/>
              <a:t>Immunity</a:t>
            </a:r>
            <a:endParaRPr lang="en-US" dirty="0"/>
          </a:p>
        </p:txBody>
      </p:sp>
    </p:spTree>
    <p:extLst>
      <p:ext uri="{BB962C8B-B14F-4D97-AF65-F5344CB8AC3E}">
        <p14:creationId xmlns:p14="http://schemas.microsoft.com/office/powerpoint/2010/main" val="753174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p:txBody>
          <a:bodyPr/>
          <a:lstStyle/>
          <a:p>
            <a:pPr eaLnBrk="1" hangingPunct="1"/>
            <a:r>
              <a:rPr lang="en-US" altLang="en-US" dirty="0" smtClean="0"/>
              <a:t>Previously eradicated from </a:t>
            </a:r>
          </a:p>
          <a:p>
            <a:pPr lvl="1" eaLnBrk="1" hangingPunct="1"/>
            <a:r>
              <a:rPr lang="en-US" altLang="en-US" dirty="0" smtClean="0"/>
              <a:t>The whole of Europe</a:t>
            </a:r>
          </a:p>
          <a:p>
            <a:pPr lvl="1" eaLnBrk="1" hangingPunct="1"/>
            <a:r>
              <a:rPr lang="en-US" altLang="en-US" dirty="0" smtClean="0"/>
              <a:t>Most of North America including the whole of the USA</a:t>
            </a:r>
          </a:p>
          <a:p>
            <a:pPr lvl="1" eaLnBrk="1" hangingPunct="1"/>
            <a:r>
              <a:rPr lang="en-US" altLang="en-US" dirty="0" smtClean="0"/>
              <a:t>Most of the </a:t>
            </a:r>
            <a:r>
              <a:rPr lang="en-US" altLang="en-US" dirty="0" err="1" smtClean="0"/>
              <a:t>Carribean</a:t>
            </a:r>
            <a:endParaRPr lang="en-US" altLang="en-US" dirty="0" smtClean="0"/>
          </a:p>
          <a:p>
            <a:pPr lvl="1" eaLnBrk="1" hangingPunct="1"/>
            <a:r>
              <a:rPr lang="en-US" altLang="en-US" dirty="0" smtClean="0"/>
              <a:t>Large parts of northern and southern South America</a:t>
            </a:r>
          </a:p>
          <a:p>
            <a:pPr lvl="1" eaLnBrk="1" hangingPunct="1"/>
            <a:r>
              <a:rPr lang="en-US" altLang="en-US" dirty="0" smtClean="0"/>
              <a:t>Australia</a:t>
            </a:r>
          </a:p>
          <a:p>
            <a:pPr lvl="1" eaLnBrk="1" hangingPunct="1"/>
            <a:r>
              <a:rPr lang="en-US" altLang="en-US" dirty="0" smtClean="0"/>
              <a:t>Singapore, Japan, Korea and Taiwan.</a:t>
            </a:r>
          </a:p>
          <a:p>
            <a:pPr eaLnBrk="1" hangingPunct="1"/>
            <a:endParaRPr lang="en-US" altLang="en-US" dirty="0" smtClean="0"/>
          </a:p>
        </p:txBody>
      </p:sp>
      <p:sp>
        <p:nvSpPr>
          <p:cNvPr id="2" name="Title 1"/>
          <p:cNvSpPr>
            <a:spLocks noGrp="1"/>
          </p:cNvSpPr>
          <p:nvPr>
            <p:ph type="title"/>
          </p:nvPr>
        </p:nvSpPr>
        <p:spPr/>
        <p:txBody>
          <a:bodyPr/>
          <a:lstStyle/>
          <a:p>
            <a:pPr>
              <a:defRPr/>
            </a:pPr>
            <a:r>
              <a:rPr lang="en-US" dirty="0" smtClean="0"/>
              <a:t>Geographical distribution</a:t>
            </a:r>
            <a:endParaRPr lang="en-US" dirty="0"/>
          </a:p>
        </p:txBody>
      </p:sp>
    </p:spTree>
    <p:extLst>
      <p:ext uri="{BB962C8B-B14F-4D97-AF65-F5344CB8AC3E}">
        <p14:creationId xmlns:p14="http://schemas.microsoft.com/office/powerpoint/2010/main" val="34932518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5" descr="AlanFCowman-c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057401"/>
            <a:ext cx="28194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5" name="Picture 9" descr="knob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28600"/>
            <a:ext cx="53340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6" name="Line 10"/>
          <p:cNvSpPr>
            <a:spLocks noChangeShapeType="1"/>
          </p:cNvSpPr>
          <p:nvPr/>
        </p:nvSpPr>
        <p:spPr bwMode="auto">
          <a:xfrm>
            <a:off x="4724400" y="3124200"/>
            <a:ext cx="533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0358" name="Text Box 13"/>
          <p:cNvSpPr txBox="1">
            <a:spLocks noChangeArrowheads="1"/>
          </p:cNvSpPr>
          <p:nvPr/>
        </p:nvSpPr>
        <p:spPr bwMode="auto">
          <a:xfrm>
            <a:off x="1981200" y="381000"/>
            <a:ext cx="533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800" i="1">
                <a:latin typeface="Calibri" panose="020F0502020204030204" pitchFamily="34" charset="0"/>
              </a:rPr>
              <a:t>P. falciparum</a:t>
            </a:r>
            <a:r>
              <a:rPr lang="en-US" altLang="en-US" sz="1800">
                <a:latin typeface="Calibri" panose="020F0502020204030204" pitchFamily="34" charset="0"/>
              </a:rPr>
              <a:t> and expression of Pf erythrocyte</a:t>
            </a:r>
          </a:p>
          <a:p>
            <a:pPr eaLnBrk="1" hangingPunct="1">
              <a:spcBef>
                <a:spcPct val="0"/>
              </a:spcBef>
              <a:buClrTx/>
              <a:buSzTx/>
              <a:buFontTx/>
              <a:buNone/>
            </a:pPr>
            <a:r>
              <a:rPr lang="en-US" altLang="en-US" sz="1800">
                <a:latin typeface="Calibri" panose="020F0502020204030204" pitchFamily="34" charset="0"/>
              </a:rPr>
              <a:t>Membrane </a:t>
            </a:r>
            <a:r>
              <a:rPr lang="en-US" altLang="en-US" sz="2400">
                <a:latin typeface="Calibri" panose="020F0502020204030204" pitchFamily="34" charset="0"/>
              </a:rPr>
              <a:t>binding</a:t>
            </a:r>
            <a:r>
              <a:rPr lang="en-US" altLang="en-US" sz="1800">
                <a:latin typeface="Calibri" panose="020F0502020204030204" pitchFamily="34" charset="0"/>
              </a:rPr>
              <a:t> protein (PfEMP1)</a:t>
            </a:r>
          </a:p>
        </p:txBody>
      </p:sp>
    </p:spTree>
    <p:extLst>
      <p:ext uri="{BB962C8B-B14F-4D97-AF65-F5344CB8AC3E}">
        <p14:creationId xmlns:p14="http://schemas.microsoft.com/office/powerpoint/2010/main" val="36169881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Content Placeholder 2"/>
          <p:cNvSpPr>
            <a:spLocks noGrp="1"/>
          </p:cNvSpPr>
          <p:nvPr>
            <p:ph idx="1"/>
          </p:nvPr>
        </p:nvSpPr>
        <p:spPr/>
        <p:txBody>
          <a:bodyPr/>
          <a:lstStyle/>
          <a:p>
            <a:pPr eaLnBrk="1" hangingPunct="1"/>
            <a:r>
              <a:rPr lang="en-GB" altLang="en-US" dirty="0" smtClean="0"/>
              <a:t>Natural transmission depends on the presence and relationship between</a:t>
            </a:r>
          </a:p>
          <a:p>
            <a:pPr lvl="1" eaLnBrk="1" hangingPunct="1"/>
            <a:r>
              <a:rPr lang="en-GB" altLang="en-US" dirty="0" smtClean="0"/>
              <a:t>Host</a:t>
            </a:r>
          </a:p>
          <a:p>
            <a:pPr lvl="1" eaLnBrk="1" hangingPunct="1"/>
            <a:r>
              <a:rPr lang="en-GB" altLang="en-US" dirty="0" smtClean="0"/>
              <a:t>Agent</a:t>
            </a:r>
          </a:p>
          <a:p>
            <a:pPr lvl="1" eaLnBrk="1" hangingPunct="1"/>
            <a:r>
              <a:rPr lang="en-GB" altLang="en-US" dirty="0" smtClean="0"/>
              <a:t>Environment. </a:t>
            </a:r>
          </a:p>
          <a:p>
            <a:pPr eaLnBrk="1" hangingPunct="1"/>
            <a:r>
              <a:rPr lang="en-GB" altLang="en-US" dirty="0" smtClean="0"/>
              <a:t>Interact to provide varieties in the epidemiology of malaria.</a:t>
            </a:r>
            <a:endParaRPr lang="en-US" altLang="en-US" dirty="0" smtClean="0"/>
          </a:p>
          <a:p>
            <a:pPr eaLnBrk="1" hangingPunct="1"/>
            <a:endParaRPr lang="en-US" altLang="en-US" dirty="0" smtClean="0"/>
          </a:p>
        </p:txBody>
      </p:sp>
      <p:sp>
        <p:nvSpPr>
          <p:cNvPr id="2" name="Title 1"/>
          <p:cNvSpPr>
            <a:spLocks noGrp="1"/>
          </p:cNvSpPr>
          <p:nvPr>
            <p:ph type="title"/>
          </p:nvPr>
        </p:nvSpPr>
        <p:spPr/>
        <p:txBody>
          <a:bodyPr>
            <a:normAutofit/>
          </a:bodyPr>
          <a:lstStyle/>
          <a:p>
            <a:pPr>
              <a:defRPr/>
            </a:pPr>
            <a:r>
              <a:rPr lang="en-GB" dirty="0" smtClean="0"/>
              <a:t>Epidemiology</a:t>
            </a:r>
            <a:r>
              <a:rPr lang="en-US" u="sng" dirty="0" smtClean="0"/>
              <a:t/>
            </a:r>
            <a:br>
              <a:rPr lang="en-US" u="sng" dirty="0" smtClean="0"/>
            </a:br>
            <a:endParaRPr lang="en-US" dirty="0"/>
          </a:p>
        </p:txBody>
      </p:sp>
    </p:spTree>
    <p:extLst>
      <p:ext uri="{BB962C8B-B14F-4D97-AF65-F5344CB8AC3E}">
        <p14:creationId xmlns:p14="http://schemas.microsoft.com/office/powerpoint/2010/main" val="4293925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Content Placeholder 2"/>
          <p:cNvSpPr>
            <a:spLocks noGrp="1"/>
          </p:cNvSpPr>
          <p:nvPr>
            <p:ph idx="1"/>
          </p:nvPr>
        </p:nvSpPr>
        <p:spPr/>
        <p:txBody>
          <a:bodyPr/>
          <a:lstStyle/>
          <a:p>
            <a:pPr eaLnBrk="1" hangingPunct="1"/>
            <a:r>
              <a:rPr lang="en-GB" altLang="en-US" dirty="0" smtClean="0"/>
              <a:t>Control preceded by evaluation of amount and conditions of transmission</a:t>
            </a:r>
          </a:p>
          <a:p>
            <a:pPr eaLnBrk="1" hangingPunct="1"/>
            <a:r>
              <a:rPr lang="en-GB" altLang="en-US" dirty="0" smtClean="0"/>
              <a:t>Involves collection of data on</a:t>
            </a:r>
          </a:p>
          <a:p>
            <a:pPr lvl="1" eaLnBrk="1" hangingPunct="1"/>
            <a:r>
              <a:rPr lang="en-GB" altLang="en-US" dirty="0" smtClean="0"/>
              <a:t>Human host</a:t>
            </a:r>
          </a:p>
          <a:p>
            <a:pPr lvl="1" eaLnBrk="1" hangingPunct="1"/>
            <a:r>
              <a:rPr lang="en-GB" altLang="en-US" dirty="0" smtClean="0"/>
              <a:t>Insect vector</a:t>
            </a:r>
          </a:p>
          <a:p>
            <a:pPr lvl="1" eaLnBrk="1" hangingPunct="1"/>
            <a:r>
              <a:rPr lang="en-GB" altLang="en-US" dirty="0" smtClean="0"/>
              <a:t>Environment</a:t>
            </a:r>
            <a:endParaRPr lang="en-US" altLang="en-US" dirty="0" smtClean="0"/>
          </a:p>
          <a:p>
            <a:pPr eaLnBrk="1" hangingPunct="1"/>
            <a:endParaRPr lang="en-US" altLang="en-US" dirty="0" smtClean="0"/>
          </a:p>
        </p:txBody>
      </p:sp>
      <p:sp>
        <p:nvSpPr>
          <p:cNvPr id="2" name="Title 1"/>
          <p:cNvSpPr>
            <a:spLocks noGrp="1"/>
          </p:cNvSpPr>
          <p:nvPr>
            <p:ph type="title"/>
          </p:nvPr>
        </p:nvSpPr>
        <p:spPr/>
        <p:txBody>
          <a:bodyPr>
            <a:normAutofit/>
          </a:bodyPr>
          <a:lstStyle/>
          <a:p>
            <a:pPr>
              <a:defRPr/>
            </a:pPr>
            <a:r>
              <a:rPr lang="en-US" dirty="0" smtClean="0"/>
              <a:t>Prevention and control: m</a:t>
            </a:r>
            <a:r>
              <a:rPr lang="en-GB" dirty="0" err="1" smtClean="0"/>
              <a:t>alaria</a:t>
            </a:r>
            <a:r>
              <a:rPr lang="en-GB" dirty="0" smtClean="0"/>
              <a:t> survey</a:t>
            </a:r>
            <a:r>
              <a:rPr lang="en-US" dirty="0" smtClean="0"/>
              <a:t/>
            </a:r>
            <a:br>
              <a:rPr lang="en-US" dirty="0" smtClean="0"/>
            </a:br>
            <a:endParaRPr lang="en-US" dirty="0"/>
          </a:p>
        </p:txBody>
      </p:sp>
    </p:spTree>
    <p:extLst>
      <p:ext uri="{BB962C8B-B14F-4D97-AF65-F5344CB8AC3E}">
        <p14:creationId xmlns:p14="http://schemas.microsoft.com/office/powerpoint/2010/main" val="3871526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Content Placeholder 2"/>
          <p:cNvSpPr>
            <a:spLocks noGrp="1"/>
          </p:cNvSpPr>
          <p:nvPr>
            <p:ph idx="1"/>
          </p:nvPr>
        </p:nvSpPr>
        <p:spPr/>
        <p:txBody>
          <a:bodyPr/>
          <a:lstStyle/>
          <a:p>
            <a:pPr eaLnBrk="1" hangingPunct="1"/>
            <a:r>
              <a:rPr lang="en-GB" altLang="en-US" smtClean="0"/>
              <a:t>Large number of people, especially infants and children</a:t>
            </a:r>
          </a:p>
          <a:p>
            <a:pPr eaLnBrk="1" hangingPunct="1"/>
            <a:r>
              <a:rPr lang="en-GB" altLang="en-US" smtClean="0"/>
              <a:t>Examined by several methods</a:t>
            </a:r>
          </a:p>
          <a:p>
            <a:pPr eaLnBrk="1" hangingPunct="1"/>
            <a:r>
              <a:rPr lang="en-GB" altLang="en-US" smtClean="0"/>
              <a:t>Classically estimation of the spleen rate</a:t>
            </a:r>
          </a:p>
          <a:p>
            <a:pPr eaLnBrk="1" hangingPunct="1"/>
            <a:r>
              <a:rPr lang="en-GB" altLang="en-US" smtClean="0"/>
              <a:t>Proportion of children aged 2-10 years</a:t>
            </a:r>
          </a:p>
          <a:p>
            <a:pPr eaLnBrk="1" hangingPunct="1"/>
            <a:r>
              <a:rPr lang="en-GB" altLang="en-US" smtClean="0"/>
              <a:t>Palpable enlarged spleens</a:t>
            </a:r>
          </a:p>
          <a:p>
            <a:pPr eaLnBrk="1" hangingPunct="1"/>
            <a:r>
              <a:rPr lang="en-GB" altLang="en-US" smtClean="0"/>
              <a:t>Spleen may be palpated with the child standing or lying. </a:t>
            </a:r>
          </a:p>
          <a:p>
            <a:pPr eaLnBrk="1" hangingPunct="1"/>
            <a:endParaRPr lang="en-US" altLang="en-US" smtClean="0"/>
          </a:p>
        </p:txBody>
      </p:sp>
      <p:sp>
        <p:nvSpPr>
          <p:cNvPr id="2" name="Title 1"/>
          <p:cNvSpPr>
            <a:spLocks noGrp="1"/>
          </p:cNvSpPr>
          <p:nvPr>
            <p:ph type="title"/>
          </p:nvPr>
        </p:nvSpPr>
        <p:spPr/>
        <p:txBody>
          <a:bodyPr/>
          <a:lstStyle/>
          <a:p>
            <a:pPr>
              <a:defRPr/>
            </a:pPr>
            <a:r>
              <a:rPr lang="en-GB" i="1" dirty="0" smtClean="0"/>
              <a:t>Malaria survey: human host</a:t>
            </a:r>
            <a:endParaRPr lang="en-US" dirty="0"/>
          </a:p>
        </p:txBody>
      </p:sp>
    </p:spTree>
    <p:extLst>
      <p:ext uri="{BB962C8B-B14F-4D97-AF65-F5344CB8AC3E}">
        <p14:creationId xmlns:p14="http://schemas.microsoft.com/office/powerpoint/2010/main" val="26241801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Content Placeholder 2"/>
          <p:cNvSpPr>
            <a:spLocks noGrp="1"/>
          </p:cNvSpPr>
          <p:nvPr>
            <p:ph idx="1"/>
          </p:nvPr>
        </p:nvSpPr>
        <p:spPr/>
        <p:txBody>
          <a:bodyPr/>
          <a:lstStyle/>
          <a:p>
            <a:pPr eaLnBrk="1" hangingPunct="1"/>
            <a:r>
              <a:rPr lang="en-GB" altLang="en-US" smtClean="0"/>
              <a:t>Basis of malaria endemicity</a:t>
            </a:r>
            <a:endParaRPr lang="en-US" altLang="en-US" smtClean="0"/>
          </a:p>
          <a:p>
            <a:pPr lvl="1" eaLnBrk="1" hangingPunct="1"/>
            <a:r>
              <a:rPr lang="en-GB" altLang="en-US" smtClean="0"/>
              <a:t>Hypoendemic malaria with spleen rate of 0-10%</a:t>
            </a:r>
            <a:endParaRPr lang="en-US" altLang="en-US" smtClean="0"/>
          </a:p>
          <a:p>
            <a:pPr lvl="1" eaLnBrk="1" hangingPunct="1"/>
            <a:r>
              <a:rPr lang="en-GB" altLang="en-US" smtClean="0"/>
              <a:t>Mesoendemic malaria with spleen rate of 11-50%</a:t>
            </a:r>
            <a:endParaRPr lang="en-US" altLang="en-US" smtClean="0"/>
          </a:p>
          <a:p>
            <a:pPr lvl="1" eaLnBrk="1" hangingPunct="1"/>
            <a:r>
              <a:rPr lang="en-GB" altLang="en-US" smtClean="0"/>
              <a:t>Hyperendemic malaria with spleen rates consistently over 50%. The spleen rate in adults is also high</a:t>
            </a:r>
            <a:endParaRPr lang="en-US" altLang="en-US" smtClean="0"/>
          </a:p>
          <a:p>
            <a:pPr lvl="1" eaLnBrk="1" hangingPunct="1"/>
            <a:r>
              <a:rPr lang="en-GB" altLang="en-US" smtClean="0"/>
              <a:t>Holoendemic malaria with spleen rate consistently over 75%. The spleen rate in adults is low; the strongest adult tolerance is found. </a:t>
            </a:r>
            <a:endParaRPr lang="en-US" altLang="en-US" smtClean="0"/>
          </a:p>
          <a:p>
            <a:pPr eaLnBrk="1" hangingPunct="1"/>
            <a:endParaRPr lang="en-US" altLang="en-US" smtClean="0"/>
          </a:p>
        </p:txBody>
      </p:sp>
      <p:sp>
        <p:nvSpPr>
          <p:cNvPr id="2" name="Title 1"/>
          <p:cNvSpPr>
            <a:spLocks noGrp="1"/>
          </p:cNvSpPr>
          <p:nvPr>
            <p:ph type="title"/>
          </p:nvPr>
        </p:nvSpPr>
        <p:spPr/>
        <p:txBody>
          <a:bodyPr/>
          <a:lstStyle/>
          <a:p>
            <a:pPr>
              <a:defRPr/>
            </a:pPr>
            <a:r>
              <a:rPr lang="en-GB" i="1" dirty="0" smtClean="0"/>
              <a:t>Malaria survey: human host</a:t>
            </a:r>
            <a:endParaRPr lang="en-US" dirty="0"/>
          </a:p>
        </p:txBody>
      </p:sp>
    </p:spTree>
    <p:extLst>
      <p:ext uri="{BB962C8B-B14F-4D97-AF65-F5344CB8AC3E}">
        <p14:creationId xmlns:p14="http://schemas.microsoft.com/office/powerpoint/2010/main" val="6640281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Content Placeholder 2"/>
          <p:cNvSpPr>
            <a:spLocks noGrp="1"/>
          </p:cNvSpPr>
          <p:nvPr>
            <p:ph idx="1"/>
          </p:nvPr>
        </p:nvSpPr>
        <p:spPr/>
        <p:txBody>
          <a:bodyPr/>
          <a:lstStyle/>
          <a:p>
            <a:pPr eaLnBrk="1" hangingPunct="1"/>
            <a:r>
              <a:rPr lang="en-GB" altLang="en-US" smtClean="0"/>
              <a:t>Hypo endemic:  Parasite rate in children aged 2-9 years is less than 10%</a:t>
            </a:r>
            <a:endParaRPr lang="en-US" altLang="en-US" smtClean="0"/>
          </a:p>
          <a:p>
            <a:pPr eaLnBrk="1" hangingPunct="1"/>
            <a:r>
              <a:rPr lang="en-GB" altLang="en-US" smtClean="0"/>
              <a:t>Meso endemic:  Parasite rate in children aged 2-9 years is 11-50%</a:t>
            </a:r>
            <a:endParaRPr lang="en-US" altLang="en-US" smtClean="0"/>
          </a:p>
          <a:p>
            <a:pPr eaLnBrk="1" hangingPunct="1"/>
            <a:r>
              <a:rPr lang="en-GB" altLang="en-US" smtClean="0"/>
              <a:t>Hyper endemic: Parasite rate in children aged 2-9 years is 50-75%</a:t>
            </a:r>
            <a:endParaRPr lang="en-US" altLang="en-US" smtClean="0"/>
          </a:p>
          <a:p>
            <a:pPr eaLnBrk="1" hangingPunct="1"/>
            <a:r>
              <a:rPr lang="en-GB" altLang="en-US" smtClean="0"/>
              <a:t>Holo endemic: Parasite rate in children aged 2-9 years is constantly more than 75%.</a:t>
            </a:r>
            <a:endParaRPr lang="en-US" altLang="en-US" smtClean="0"/>
          </a:p>
        </p:txBody>
      </p:sp>
      <p:sp>
        <p:nvSpPr>
          <p:cNvPr id="2" name="Title 1"/>
          <p:cNvSpPr>
            <a:spLocks noGrp="1"/>
          </p:cNvSpPr>
          <p:nvPr>
            <p:ph type="title"/>
          </p:nvPr>
        </p:nvSpPr>
        <p:spPr>
          <a:xfrm>
            <a:off x="1984375" y="304801"/>
            <a:ext cx="8229600" cy="1143001"/>
          </a:xfrm>
        </p:spPr>
        <p:txBody>
          <a:bodyPr>
            <a:normAutofit fontScale="90000"/>
          </a:bodyPr>
          <a:lstStyle/>
          <a:p>
            <a:pPr>
              <a:defRPr/>
            </a:pPr>
            <a:r>
              <a:rPr lang="en-GB" dirty="0" smtClean="0"/>
              <a:t>Alternate classification: Parasite rates </a:t>
            </a:r>
            <a:endParaRPr lang="en-US" dirty="0"/>
          </a:p>
        </p:txBody>
      </p:sp>
    </p:spTree>
    <p:extLst>
      <p:ext uri="{BB962C8B-B14F-4D97-AF65-F5344CB8AC3E}">
        <p14:creationId xmlns:p14="http://schemas.microsoft.com/office/powerpoint/2010/main" val="8320851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Content Placeholder 2"/>
          <p:cNvSpPr>
            <a:spLocks noGrp="1"/>
          </p:cNvSpPr>
          <p:nvPr>
            <p:ph idx="1"/>
          </p:nvPr>
        </p:nvSpPr>
        <p:spPr/>
        <p:txBody>
          <a:bodyPr/>
          <a:lstStyle/>
          <a:p>
            <a:pPr eaLnBrk="1" hangingPunct="1"/>
            <a:r>
              <a:rPr lang="en-US" altLang="en-US" smtClean="0"/>
              <a:t>Control achieved by action against</a:t>
            </a:r>
          </a:p>
          <a:p>
            <a:pPr lvl="1" eaLnBrk="1" hangingPunct="1"/>
            <a:r>
              <a:rPr lang="en-US" altLang="en-US" smtClean="0"/>
              <a:t>Adult mosquitoes with insecticides</a:t>
            </a:r>
          </a:p>
          <a:p>
            <a:pPr lvl="1" eaLnBrk="1" hangingPunct="1"/>
            <a:r>
              <a:rPr lang="en-US" altLang="en-US" smtClean="0"/>
              <a:t>Larvae by attacking the breeding places</a:t>
            </a:r>
          </a:p>
          <a:p>
            <a:pPr lvl="2" eaLnBrk="1" hangingPunct="1"/>
            <a:r>
              <a:rPr lang="en-US" altLang="en-US" smtClean="0"/>
              <a:t>Antilarval measures</a:t>
            </a:r>
          </a:p>
          <a:p>
            <a:pPr lvl="1" eaLnBrk="1" hangingPunct="1"/>
            <a:r>
              <a:rPr lang="en-US" altLang="en-US" smtClean="0"/>
              <a:t>Environmental control</a:t>
            </a:r>
          </a:p>
          <a:p>
            <a:pPr lvl="2" eaLnBrk="1" hangingPunct="1"/>
            <a:r>
              <a:rPr lang="en-US" altLang="en-US" smtClean="0"/>
              <a:t>Decreasing human-mosquito contact.</a:t>
            </a:r>
          </a:p>
          <a:p>
            <a:pPr eaLnBrk="1" hangingPunct="1"/>
            <a:endParaRPr lang="en-US" altLang="en-US" smtClean="0"/>
          </a:p>
        </p:txBody>
      </p:sp>
      <p:sp>
        <p:nvSpPr>
          <p:cNvPr id="2" name="Title 1"/>
          <p:cNvSpPr>
            <a:spLocks noGrp="1"/>
          </p:cNvSpPr>
          <p:nvPr>
            <p:ph type="title"/>
          </p:nvPr>
        </p:nvSpPr>
        <p:spPr/>
        <p:txBody>
          <a:bodyPr>
            <a:normAutofit/>
          </a:bodyPr>
          <a:lstStyle/>
          <a:p>
            <a:pPr>
              <a:defRPr/>
            </a:pPr>
            <a:r>
              <a:rPr lang="en-US" dirty="0" smtClean="0"/>
              <a:t>Malaria control</a:t>
            </a:r>
            <a:br>
              <a:rPr lang="en-US" dirty="0" smtClean="0"/>
            </a:br>
            <a:endParaRPr lang="en-US" dirty="0"/>
          </a:p>
        </p:txBody>
      </p:sp>
    </p:spTree>
    <p:extLst>
      <p:ext uri="{BB962C8B-B14F-4D97-AF65-F5344CB8AC3E}">
        <p14:creationId xmlns:p14="http://schemas.microsoft.com/office/powerpoint/2010/main" val="1450723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548640" indent="-411480">
              <a:buClr>
                <a:schemeClr val="tx1">
                  <a:shade val="95000"/>
                </a:schemeClr>
              </a:buClr>
              <a:buFont typeface="Wingdings 2"/>
              <a:buChar char=""/>
              <a:defRPr/>
            </a:pPr>
            <a:r>
              <a:rPr lang="en-GB" dirty="0" smtClean="0"/>
              <a:t>Personal protection</a:t>
            </a:r>
          </a:p>
          <a:p>
            <a:pPr marL="548640" indent="-411480">
              <a:buClr>
                <a:schemeClr val="tx1">
                  <a:shade val="95000"/>
                </a:schemeClr>
              </a:buClr>
              <a:buFont typeface="Wingdings 2"/>
              <a:buChar char=""/>
              <a:defRPr/>
            </a:pPr>
            <a:r>
              <a:rPr lang="en-US" dirty="0" smtClean="0"/>
              <a:t>Mosquito nets</a:t>
            </a:r>
          </a:p>
          <a:p>
            <a:pPr marL="548640" indent="-411480">
              <a:buClr>
                <a:schemeClr val="tx1">
                  <a:shade val="95000"/>
                </a:schemeClr>
              </a:buClr>
              <a:buFont typeface="Wingdings 2"/>
              <a:buChar char=""/>
              <a:defRPr/>
            </a:pPr>
            <a:r>
              <a:rPr lang="en-US" dirty="0" smtClean="0"/>
              <a:t>Mosquito proof screening</a:t>
            </a:r>
          </a:p>
          <a:p>
            <a:pPr marL="868680" lvl="1" indent="-283464">
              <a:spcBef>
                <a:spcPts val="324"/>
              </a:spcBef>
              <a:buFont typeface="Wingdings 2"/>
              <a:buChar char=""/>
              <a:defRPr/>
            </a:pPr>
            <a:r>
              <a:rPr lang="en-US" dirty="0" smtClean="0"/>
              <a:t>Houses, hospitals and other buildings</a:t>
            </a:r>
          </a:p>
          <a:p>
            <a:pPr marL="868680" lvl="1" indent="-283464">
              <a:spcBef>
                <a:spcPts val="324"/>
              </a:spcBef>
              <a:buFont typeface="Wingdings 2"/>
              <a:buChar char=""/>
              <a:defRPr/>
            </a:pPr>
            <a:r>
              <a:rPr lang="en-US" dirty="0" smtClean="0"/>
              <a:t>Windows, doors and </a:t>
            </a:r>
            <a:r>
              <a:rPr lang="en-US" dirty="0" err="1" smtClean="0"/>
              <a:t>ventillators</a:t>
            </a:r>
            <a:r>
              <a:rPr lang="en-US" dirty="0" smtClean="0"/>
              <a:t> </a:t>
            </a:r>
          </a:p>
          <a:p>
            <a:pPr marL="548640" indent="-411480">
              <a:buClr>
                <a:schemeClr val="tx1">
                  <a:shade val="95000"/>
                </a:schemeClr>
              </a:buClr>
              <a:buFont typeface="Wingdings 2"/>
              <a:buChar char=""/>
              <a:defRPr/>
            </a:pPr>
            <a:r>
              <a:rPr lang="en-US" dirty="0" smtClean="0"/>
              <a:t>Suitable insect repellents in the form of oils, creams or aerosols</a:t>
            </a:r>
          </a:p>
          <a:p>
            <a:pPr marL="868680" lvl="1" indent="-283464">
              <a:spcBef>
                <a:spcPts val="324"/>
              </a:spcBef>
              <a:buFont typeface="Wingdings 2"/>
              <a:buChar char=""/>
              <a:defRPr/>
            </a:pPr>
            <a:r>
              <a:rPr lang="en-US" dirty="0" smtClean="0"/>
              <a:t>Provide temporary protection</a:t>
            </a:r>
          </a:p>
          <a:p>
            <a:pPr marL="868680" lvl="1" indent="-283464">
              <a:spcBef>
                <a:spcPts val="324"/>
              </a:spcBef>
              <a:buFont typeface="Wingdings 2"/>
              <a:buChar char=""/>
              <a:defRPr/>
            </a:pPr>
            <a:r>
              <a:rPr lang="en-US" dirty="0" smtClean="0"/>
              <a:t>Preparations contain</a:t>
            </a:r>
          </a:p>
          <a:p>
            <a:pPr marL="1133856" lvl="2">
              <a:buFont typeface="Wingdings"/>
              <a:buChar char=""/>
              <a:defRPr/>
            </a:pPr>
            <a:r>
              <a:rPr lang="en-US" dirty="0" err="1" smtClean="0"/>
              <a:t>Diethyltoluamide</a:t>
            </a:r>
            <a:r>
              <a:rPr lang="en-US" dirty="0" smtClean="0"/>
              <a:t> (DET)</a:t>
            </a:r>
          </a:p>
          <a:p>
            <a:pPr marL="1133856" lvl="2">
              <a:buFont typeface="Wingdings"/>
              <a:buChar char=""/>
              <a:defRPr/>
            </a:pPr>
            <a:r>
              <a:rPr lang="en-US" dirty="0" err="1" smtClean="0"/>
              <a:t>Dimethyl</a:t>
            </a:r>
            <a:r>
              <a:rPr lang="en-US" dirty="0" smtClean="0"/>
              <a:t> phthalate (DMP).</a:t>
            </a:r>
          </a:p>
          <a:p>
            <a:pPr marL="1133856" lvl="2">
              <a:buFont typeface="Wingdings"/>
              <a:buChar char=""/>
              <a:defRPr/>
            </a:pPr>
            <a:r>
              <a:rPr lang="en-US" dirty="0" smtClean="0"/>
              <a:t>Applied to exposed areas of skin</a:t>
            </a:r>
          </a:p>
          <a:p>
            <a:pPr marL="1133856" lvl="2">
              <a:buFont typeface="Wingdings"/>
              <a:buChar char=""/>
              <a:defRPr/>
            </a:pPr>
            <a:r>
              <a:rPr lang="en-US" dirty="0" smtClean="0"/>
              <a:t>Avoid the eyes</a:t>
            </a:r>
          </a:p>
          <a:p>
            <a:pPr marL="1133856" lvl="2">
              <a:buFont typeface="Wingdings"/>
              <a:buChar char=""/>
              <a:defRPr/>
            </a:pPr>
            <a:endParaRPr lang="en-US" dirty="0" smtClean="0"/>
          </a:p>
        </p:txBody>
      </p:sp>
      <p:sp>
        <p:nvSpPr>
          <p:cNvPr id="2" name="Title 1"/>
          <p:cNvSpPr>
            <a:spLocks noGrp="1"/>
          </p:cNvSpPr>
          <p:nvPr>
            <p:ph type="title"/>
          </p:nvPr>
        </p:nvSpPr>
        <p:spPr/>
        <p:txBody>
          <a:bodyPr/>
          <a:lstStyle/>
          <a:p>
            <a:pPr>
              <a:defRPr/>
            </a:pPr>
            <a:r>
              <a:rPr lang="en-US" i="1" dirty="0" smtClean="0"/>
              <a:t>Control directed against adults</a:t>
            </a:r>
            <a:endParaRPr lang="en-US" dirty="0"/>
          </a:p>
        </p:txBody>
      </p:sp>
    </p:spTree>
    <p:extLst>
      <p:ext uri="{BB962C8B-B14F-4D97-AF65-F5344CB8AC3E}">
        <p14:creationId xmlns:p14="http://schemas.microsoft.com/office/powerpoint/2010/main" val="24195941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Content Placeholder 2"/>
          <p:cNvSpPr>
            <a:spLocks noGrp="1"/>
          </p:cNvSpPr>
          <p:nvPr>
            <p:ph idx="1"/>
          </p:nvPr>
        </p:nvSpPr>
        <p:spPr/>
        <p:txBody>
          <a:bodyPr/>
          <a:lstStyle/>
          <a:p>
            <a:pPr eaLnBrk="1" hangingPunct="1"/>
            <a:r>
              <a:rPr lang="en-US" altLang="en-US" dirty="0" smtClean="0"/>
              <a:t>Control focused on the adults.</a:t>
            </a:r>
          </a:p>
          <a:p>
            <a:pPr eaLnBrk="1" hangingPunct="1"/>
            <a:r>
              <a:rPr lang="en-US" altLang="en-US" dirty="0" smtClean="0"/>
              <a:t>Application of residual insecticides</a:t>
            </a:r>
          </a:p>
          <a:p>
            <a:pPr eaLnBrk="1" hangingPunct="1"/>
            <a:r>
              <a:rPr lang="en-US" altLang="en-US" dirty="0" smtClean="0"/>
              <a:t>Interior surface of walls, ceilings and roof of houses. </a:t>
            </a:r>
          </a:p>
          <a:p>
            <a:pPr eaLnBrk="1" hangingPunct="1"/>
            <a:r>
              <a:rPr lang="en-US" altLang="en-US" dirty="0" smtClean="0"/>
              <a:t>Effectiveness of residual spraying depends on the indoor resting habits of the mosquitoes.</a:t>
            </a:r>
          </a:p>
          <a:p>
            <a:pPr eaLnBrk="1" hangingPunct="1"/>
            <a:endParaRPr lang="en-US" altLang="en-US" dirty="0" smtClean="0"/>
          </a:p>
        </p:txBody>
      </p:sp>
      <p:sp>
        <p:nvSpPr>
          <p:cNvPr id="2" name="Title 1"/>
          <p:cNvSpPr>
            <a:spLocks noGrp="1"/>
          </p:cNvSpPr>
          <p:nvPr>
            <p:ph type="title"/>
          </p:nvPr>
        </p:nvSpPr>
        <p:spPr/>
        <p:txBody>
          <a:bodyPr>
            <a:normAutofit fontScale="90000"/>
          </a:bodyPr>
          <a:lstStyle/>
          <a:p>
            <a:pPr>
              <a:defRPr/>
            </a:pPr>
            <a:r>
              <a:rPr lang="en-US" sz="4000" dirty="0" smtClean="0"/>
              <a:t>Control directed against adults: r</a:t>
            </a:r>
            <a:r>
              <a:rPr lang="en-GB" altLang="en-US" sz="4000" dirty="0" smtClean="0"/>
              <a:t>residual </a:t>
            </a:r>
            <a:r>
              <a:rPr lang="en-GB" altLang="en-US" sz="4000" dirty="0"/>
              <a:t>house-spraying </a:t>
            </a:r>
            <a:r>
              <a:rPr lang="en-US" altLang="en-US" b="1" i="1" dirty="0"/>
              <a:t/>
            </a:r>
            <a:br>
              <a:rPr lang="en-US" altLang="en-US" b="1" i="1" dirty="0"/>
            </a:br>
            <a:endParaRPr lang="en-US" dirty="0"/>
          </a:p>
        </p:txBody>
      </p:sp>
    </p:spTree>
    <p:extLst>
      <p:ext uri="{BB962C8B-B14F-4D97-AF65-F5344CB8AC3E}">
        <p14:creationId xmlns:p14="http://schemas.microsoft.com/office/powerpoint/2010/main" val="41177552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Content Placeholder 2"/>
          <p:cNvSpPr>
            <a:spLocks noGrp="1"/>
          </p:cNvSpPr>
          <p:nvPr>
            <p:ph idx="1"/>
          </p:nvPr>
        </p:nvSpPr>
        <p:spPr/>
        <p:txBody>
          <a:bodyPr/>
          <a:lstStyle/>
          <a:p>
            <a:pPr eaLnBrk="1" hangingPunct="1"/>
            <a:r>
              <a:rPr lang="en-US" altLang="en-US" smtClean="0"/>
              <a:t>Aims at rearing large numbers of mosquitoes</a:t>
            </a:r>
          </a:p>
          <a:p>
            <a:pPr eaLnBrk="1" hangingPunct="1"/>
            <a:r>
              <a:rPr lang="en-US" altLang="en-US" smtClean="0"/>
              <a:t>Genetic make up altered.</a:t>
            </a:r>
          </a:p>
          <a:p>
            <a:pPr eaLnBrk="1" hangingPunct="1"/>
            <a:r>
              <a:rPr lang="en-US" altLang="en-US" smtClean="0"/>
              <a:t>Released into the environment</a:t>
            </a:r>
          </a:p>
          <a:p>
            <a:pPr eaLnBrk="1" hangingPunct="1"/>
            <a:r>
              <a:rPr lang="en-US" altLang="en-US" smtClean="0"/>
              <a:t>Successfully compete with natural populations. </a:t>
            </a:r>
          </a:p>
          <a:p>
            <a:pPr eaLnBrk="1" hangingPunct="1"/>
            <a:r>
              <a:rPr lang="en-US" altLang="en-US" smtClean="0"/>
              <a:t>Sterile-male release techniques fall in this category. </a:t>
            </a:r>
          </a:p>
          <a:p>
            <a:pPr eaLnBrk="1" hangingPunct="1"/>
            <a:r>
              <a:rPr lang="en-US" altLang="en-US" smtClean="0"/>
              <a:t>More difficult to implement than the conventional insecticidal measures.</a:t>
            </a:r>
          </a:p>
          <a:p>
            <a:pPr eaLnBrk="1" hangingPunct="1"/>
            <a:endParaRPr lang="en-US" altLang="en-US" smtClean="0"/>
          </a:p>
        </p:txBody>
      </p:sp>
      <p:sp>
        <p:nvSpPr>
          <p:cNvPr id="2" name="Title 1"/>
          <p:cNvSpPr>
            <a:spLocks noGrp="1"/>
          </p:cNvSpPr>
          <p:nvPr>
            <p:ph type="title"/>
          </p:nvPr>
        </p:nvSpPr>
        <p:spPr/>
        <p:txBody>
          <a:bodyPr>
            <a:normAutofit fontScale="90000"/>
          </a:bodyPr>
          <a:lstStyle/>
          <a:p>
            <a:pPr>
              <a:defRPr/>
            </a:pPr>
            <a:r>
              <a:rPr lang="en-US" i="1" dirty="0" smtClean="0"/>
              <a:t>Control directed against adults: genetic control </a:t>
            </a:r>
            <a:r>
              <a:rPr lang="en-US" dirty="0" smtClean="0"/>
              <a:t/>
            </a:r>
            <a:br>
              <a:rPr lang="en-US" dirty="0" smtClean="0"/>
            </a:br>
            <a:endParaRPr lang="en-US" dirty="0"/>
          </a:p>
        </p:txBody>
      </p:sp>
    </p:spTree>
    <p:extLst>
      <p:ext uri="{BB962C8B-B14F-4D97-AF65-F5344CB8AC3E}">
        <p14:creationId xmlns:p14="http://schemas.microsoft.com/office/powerpoint/2010/main" val="5765616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p:txBody>
          <a:bodyPr/>
          <a:lstStyle/>
          <a:p>
            <a:pPr eaLnBrk="1" hangingPunct="1"/>
            <a:r>
              <a:rPr lang="en-US" altLang="en-US" dirty="0" smtClean="0"/>
              <a:t>Significant impediment to human development in poor countries. </a:t>
            </a:r>
          </a:p>
          <a:p>
            <a:pPr eaLnBrk="1" hangingPunct="1"/>
            <a:r>
              <a:rPr lang="en-US" altLang="en-US" dirty="0" smtClean="0"/>
              <a:t>450 – 500 million clinical episodes</a:t>
            </a:r>
          </a:p>
          <a:p>
            <a:pPr eaLnBrk="1" hangingPunct="1"/>
            <a:r>
              <a:rPr lang="en-US" altLang="en-US" dirty="0" smtClean="0"/>
              <a:t>Over 400,000 million deaths annually mainly in children in Africa.</a:t>
            </a:r>
          </a:p>
          <a:p>
            <a:pPr eaLnBrk="1" hangingPunct="1"/>
            <a:r>
              <a:rPr lang="en-US" altLang="en-US" dirty="0" smtClean="0"/>
              <a:t>6% of their GDP as a result of the disease.</a:t>
            </a:r>
          </a:p>
          <a:p>
            <a:pPr eaLnBrk="1" hangingPunct="1"/>
            <a:endParaRPr lang="en-US" altLang="en-US" dirty="0" smtClean="0"/>
          </a:p>
        </p:txBody>
      </p:sp>
      <p:sp>
        <p:nvSpPr>
          <p:cNvPr id="2" name="Title 1"/>
          <p:cNvSpPr>
            <a:spLocks noGrp="1"/>
          </p:cNvSpPr>
          <p:nvPr>
            <p:ph type="title"/>
          </p:nvPr>
        </p:nvSpPr>
        <p:spPr/>
        <p:txBody>
          <a:bodyPr/>
          <a:lstStyle/>
          <a:p>
            <a:pPr>
              <a:defRPr/>
            </a:pPr>
            <a:r>
              <a:rPr lang="en-US" dirty="0" smtClean="0"/>
              <a:t>Impact</a:t>
            </a:r>
            <a:endParaRPr lang="en-US" dirty="0"/>
          </a:p>
        </p:txBody>
      </p:sp>
    </p:spTree>
    <p:extLst>
      <p:ext uri="{BB962C8B-B14F-4D97-AF65-F5344CB8AC3E}">
        <p14:creationId xmlns:p14="http://schemas.microsoft.com/office/powerpoint/2010/main" val="21864017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48640" indent="-411480">
              <a:buClr>
                <a:schemeClr val="tx1">
                  <a:shade val="95000"/>
                </a:schemeClr>
              </a:buClr>
              <a:buFont typeface="Wingdings 2"/>
              <a:buChar char=""/>
              <a:defRPr/>
            </a:pPr>
            <a:r>
              <a:rPr lang="en-US" dirty="0" smtClean="0"/>
              <a:t>Physical, mechanical or environmental control</a:t>
            </a:r>
            <a:endParaRPr lang="en-US" u="sng" dirty="0" smtClean="0"/>
          </a:p>
          <a:p>
            <a:pPr marL="548640" indent="-411480">
              <a:buClr>
                <a:schemeClr val="tx1">
                  <a:shade val="95000"/>
                </a:schemeClr>
              </a:buClr>
              <a:buFont typeface="Wingdings 2"/>
              <a:buChar char=""/>
              <a:defRPr/>
            </a:pPr>
            <a:r>
              <a:rPr lang="en-US" dirty="0" smtClean="0"/>
              <a:t>Filling in, source  reduction and drainage</a:t>
            </a:r>
          </a:p>
          <a:p>
            <a:pPr marL="868680" lvl="1" indent="-283464">
              <a:spcBef>
                <a:spcPts val="324"/>
              </a:spcBef>
              <a:buFont typeface="Wingdings 2"/>
              <a:buChar char=""/>
              <a:defRPr/>
            </a:pPr>
            <a:r>
              <a:rPr lang="en-US" dirty="0" smtClean="0"/>
              <a:t>Water-filled tree holes, ponds and small marshes</a:t>
            </a:r>
          </a:p>
          <a:p>
            <a:pPr marL="548640" indent="-411480">
              <a:buClr>
                <a:schemeClr val="tx1">
                  <a:shade val="95000"/>
                </a:schemeClr>
              </a:buClr>
              <a:buFont typeface="Wingdings 2"/>
              <a:buChar char=""/>
              <a:defRPr/>
            </a:pPr>
            <a:r>
              <a:rPr lang="en-US" dirty="0" smtClean="0"/>
              <a:t>Removal of container habitats</a:t>
            </a:r>
          </a:p>
          <a:p>
            <a:pPr marL="868680" lvl="1" indent="-283464">
              <a:spcBef>
                <a:spcPts val="324"/>
              </a:spcBef>
              <a:buFont typeface="Wingdings 2"/>
              <a:buChar char=""/>
              <a:defRPr/>
            </a:pPr>
            <a:r>
              <a:rPr lang="en-US" dirty="0" smtClean="0"/>
              <a:t>Abandoned cans,  metal drums, canoes, pots, </a:t>
            </a:r>
            <a:r>
              <a:rPr lang="en-US" dirty="0" err="1" smtClean="0"/>
              <a:t>tyres</a:t>
            </a:r>
            <a:r>
              <a:rPr lang="en-US" dirty="0" smtClean="0"/>
              <a:t> etc can be removed and the breeding sources greatly reduced or eliminated.</a:t>
            </a:r>
          </a:p>
          <a:p>
            <a:pPr marL="548640" indent="-411480">
              <a:buClr>
                <a:schemeClr val="tx1">
                  <a:shade val="95000"/>
                </a:schemeClr>
              </a:buClr>
              <a:buFont typeface="Wingdings 2"/>
              <a:buChar char=""/>
              <a:defRPr/>
            </a:pPr>
            <a:r>
              <a:rPr lang="en-US" dirty="0" smtClean="0"/>
              <a:t> Draining swamps and marshes and filling in habitats</a:t>
            </a:r>
          </a:p>
          <a:p>
            <a:pPr marL="868680" lvl="1" indent="-283464">
              <a:spcBef>
                <a:spcPts val="324"/>
              </a:spcBef>
              <a:buFont typeface="Wingdings 2"/>
              <a:buChar char=""/>
              <a:defRPr/>
            </a:pPr>
            <a:r>
              <a:rPr lang="en-US" dirty="0" smtClean="0"/>
              <a:t>Impracticable against vectors in temporary small pools and puddles.</a:t>
            </a:r>
          </a:p>
          <a:p>
            <a:pPr marL="548640" indent="-411480">
              <a:buClr>
                <a:schemeClr val="tx1">
                  <a:shade val="95000"/>
                </a:schemeClr>
              </a:buClr>
              <a:buFont typeface="Wingdings 2"/>
              <a:buChar char=""/>
              <a:defRPr/>
            </a:pPr>
            <a:endParaRPr lang="en-US" dirty="0"/>
          </a:p>
        </p:txBody>
      </p:sp>
      <p:sp>
        <p:nvSpPr>
          <p:cNvPr id="2" name="Title 1"/>
          <p:cNvSpPr>
            <a:spLocks noGrp="1"/>
          </p:cNvSpPr>
          <p:nvPr>
            <p:ph type="title"/>
          </p:nvPr>
        </p:nvSpPr>
        <p:spPr/>
        <p:txBody>
          <a:bodyPr/>
          <a:lstStyle/>
          <a:p>
            <a:pPr>
              <a:defRPr/>
            </a:pPr>
            <a:r>
              <a:rPr lang="en-US" i="1" dirty="0" smtClean="0"/>
              <a:t>Control directed against larvae</a:t>
            </a:r>
            <a:endParaRPr lang="en-US" dirty="0"/>
          </a:p>
        </p:txBody>
      </p:sp>
    </p:spTree>
    <p:extLst>
      <p:ext uri="{BB962C8B-B14F-4D97-AF65-F5344CB8AC3E}">
        <p14:creationId xmlns:p14="http://schemas.microsoft.com/office/powerpoint/2010/main" val="9222057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48640" indent="-411480">
              <a:buClr>
                <a:schemeClr val="tx1">
                  <a:shade val="95000"/>
                </a:schemeClr>
              </a:buClr>
              <a:buFont typeface="Wingdings 2"/>
              <a:buChar char=""/>
              <a:defRPr/>
            </a:pPr>
            <a:r>
              <a:rPr lang="en-GB" dirty="0" smtClean="0"/>
              <a:t>Habitat changes</a:t>
            </a:r>
            <a:endParaRPr lang="en-US" dirty="0" smtClean="0"/>
          </a:p>
          <a:p>
            <a:pPr marL="548640" indent="-411480">
              <a:buClr>
                <a:schemeClr val="tx1">
                  <a:shade val="95000"/>
                </a:schemeClr>
              </a:buClr>
              <a:buFont typeface="Wingdings 2"/>
              <a:buChar char=""/>
              <a:defRPr/>
            </a:pPr>
            <a:r>
              <a:rPr lang="en-US" dirty="0" smtClean="0"/>
              <a:t>Alter aquatic habitats</a:t>
            </a:r>
          </a:p>
          <a:p>
            <a:pPr marL="868680" lvl="1" indent="-283464">
              <a:spcBef>
                <a:spcPts val="324"/>
              </a:spcBef>
              <a:buFont typeface="Wingdings 2"/>
              <a:buChar char=""/>
              <a:defRPr/>
            </a:pPr>
            <a:r>
              <a:rPr lang="en-US" dirty="0" smtClean="0"/>
              <a:t>Cutting down overhanging vegetation to increase sunlight</a:t>
            </a:r>
          </a:p>
          <a:p>
            <a:pPr marL="868680" lvl="1" indent="-283464">
              <a:spcBef>
                <a:spcPts val="324"/>
              </a:spcBef>
              <a:buFont typeface="Wingdings 2"/>
              <a:buChar char=""/>
              <a:defRPr/>
            </a:pPr>
            <a:r>
              <a:rPr lang="en-US" dirty="0" smtClean="0"/>
              <a:t>Planting vegetation near water for sun-loving species.</a:t>
            </a:r>
          </a:p>
          <a:p>
            <a:pPr marL="548640" indent="-411480">
              <a:buClr>
                <a:schemeClr val="tx1">
                  <a:shade val="95000"/>
                </a:schemeClr>
              </a:buClr>
              <a:buFont typeface="Wingdings 2"/>
              <a:buChar char=""/>
              <a:defRPr/>
            </a:pPr>
            <a:r>
              <a:rPr lang="en-GB" dirty="0" smtClean="0"/>
              <a:t>Impoundments</a:t>
            </a:r>
            <a:endParaRPr lang="en-US" dirty="0" smtClean="0"/>
          </a:p>
          <a:p>
            <a:pPr marL="868680" lvl="1" indent="-283464">
              <a:spcBef>
                <a:spcPts val="324"/>
              </a:spcBef>
              <a:buFont typeface="Wingdings 2"/>
              <a:buChar char=""/>
              <a:defRPr/>
            </a:pPr>
            <a:r>
              <a:rPr lang="en-US" dirty="0" smtClean="0"/>
              <a:t>Excavate marshy areas</a:t>
            </a:r>
          </a:p>
          <a:p>
            <a:pPr marL="868680" lvl="1" indent="-283464">
              <a:spcBef>
                <a:spcPts val="324"/>
              </a:spcBef>
              <a:buFont typeface="Wingdings 2"/>
              <a:buChar char=""/>
              <a:defRPr/>
            </a:pPr>
            <a:r>
              <a:rPr lang="en-US" dirty="0" smtClean="0"/>
              <a:t>Well-defined vertical banks</a:t>
            </a:r>
          </a:p>
          <a:p>
            <a:pPr marL="1133856" lvl="2">
              <a:buFont typeface="Wingdings"/>
              <a:buChar char=""/>
              <a:defRPr/>
            </a:pPr>
            <a:r>
              <a:rPr lang="en-US" dirty="0" smtClean="0"/>
              <a:t>Completely alters  the habitat</a:t>
            </a:r>
          </a:p>
          <a:p>
            <a:pPr marL="1133856" lvl="2">
              <a:buFont typeface="Wingdings"/>
              <a:buChar char=""/>
              <a:defRPr/>
            </a:pPr>
            <a:r>
              <a:rPr lang="en-US" dirty="0" smtClean="0"/>
              <a:t>Unsuitable for </a:t>
            </a:r>
            <a:r>
              <a:rPr lang="en-US" dirty="0" err="1" smtClean="0"/>
              <a:t>mosquitos</a:t>
            </a:r>
            <a:r>
              <a:rPr lang="en-US" dirty="0" smtClean="0"/>
              <a:t> </a:t>
            </a:r>
          </a:p>
          <a:p>
            <a:pPr marL="548640" indent="-411480">
              <a:buClr>
                <a:schemeClr val="tx1">
                  <a:shade val="95000"/>
                </a:schemeClr>
              </a:buClr>
              <a:buFont typeface="Wingdings 2"/>
              <a:buChar char=""/>
              <a:defRPr/>
            </a:pPr>
            <a:endParaRPr lang="en-US" dirty="0"/>
          </a:p>
        </p:txBody>
      </p:sp>
      <p:sp>
        <p:nvSpPr>
          <p:cNvPr id="2" name="Title 1"/>
          <p:cNvSpPr>
            <a:spLocks noGrp="1"/>
          </p:cNvSpPr>
          <p:nvPr>
            <p:ph type="title"/>
          </p:nvPr>
        </p:nvSpPr>
        <p:spPr/>
        <p:txBody>
          <a:bodyPr/>
          <a:lstStyle/>
          <a:p>
            <a:pPr>
              <a:defRPr/>
            </a:pPr>
            <a:r>
              <a:rPr lang="en-US" i="1" dirty="0" smtClean="0"/>
              <a:t>Control directed against larvae</a:t>
            </a:r>
            <a:endParaRPr lang="en-US" dirty="0"/>
          </a:p>
        </p:txBody>
      </p:sp>
    </p:spTree>
    <p:extLst>
      <p:ext uri="{BB962C8B-B14F-4D97-AF65-F5344CB8AC3E}">
        <p14:creationId xmlns:p14="http://schemas.microsoft.com/office/powerpoint/2010/main" val="34965968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548640" indent="-411480">
              <a:buClr>
                <a:schemeClr val="tx1">
                  <a:shade val="95000"/>
                </a:schemeClr>
              </a:buClr>
              <a:buFont typeface="Wingdings 2"/>
              <a:buChar char=""/>
              <a:defRPr/>
            </a:pPr>
            <a:r>
              <a:rPr lang="en-US" dirty="0" smtClean="0"/>
              <a:t>Paris green (a copper  </a:t>
            </a:r>
            <a:r>
              <a:rPr lang="en-US" dirty="0" err="1" smtClean="0"/>
              <a:t>aceto-arsenite</a:t>
            </a:r>
            <a:r>
              <a:rPr lang="en-US" dirty="0" smtClean="0"/>
              <a:t>)</a:t>
            </a:r>
          </a:p>
          <a:p>
            <a:pPr marL="868680" lvl="1" indent="-283464">
              <a:spcBef>
                <a:spcPts val="324"/>
              </a:spcBef>
              <a:buFont typeface="Wingdings 2"/>
              <a:buChar char=""/>
              <a:defRPr/>
            </a:pPr>
            <a:r>
              <a:rPr lang="en-US" dirty="0" smtClean="0"/>
              <a:t>Earlier chemicals used to prevent mosquito breeding </a:t>
            </a:r>
          </a:p>
          <a:p>
            <a:pPr marL="868680" lvl="1" indent="-283464">
              <a:spcBef>
                <a:spcPts val="324"/>
              </a:spcBef>
              <a:buFont typeface="Wingdings 2"/>
              <a:buChar char=""/>
              <a:defRPr/>
            </a:pPr>
            <a:r>
              <a:rPr lang="en-US" dirty="0" smtClean="0"/>
              <a:t>Applied to the water surface as fine dusts</a:t>
            </a:r>
          </a:p>
          <a:p>
            <a:pPr marL="868680" lvl="1" indent="-283464">
              <a:spcBef>
                <a:spcPts val="324"/>
              </a:spcBef>
              <a:buFont typeface="Wingdings 2"/>
              <a:buChar char=""/>
              <a:defRPr/>
            </a:pPr>
            <a:r>
              <a:rPr lang="en-US" dirty="0" smtClean="0"/>
              <a:t>Stomach poison.</a:t>
            </a:r>
          </a:p>
          <a:p>
            <a:pPr marL="548640" indent="-411480">
              <a:buClr>
                <a:schemeClr val="tx1">
                  <a:shade val="95000"/>
                </a:schemeClr>
              </a:buClr>
              <a:buFont typeface="Wingdings 2"/>
              <a:buChar char=""/>
              <a:defRPr/>
            </a:pPr>
            <a:r>
              <a:rPr lang="en-US" dirty="0" err="1" smtClean="0"/>
              <a:t>Larvicidal</a:t>
            </a:r>
            <a:r>
              <a:rPr lang="en-US" dirty="0" smtClean="0"/>
              <a:t> oils used consistently</a:t>
            </a:r>
          </a:p>
          <a:p>
            <a:pPr marL="868680" lvl="1" indent="-283464">
              <a:spcBef>
                <a:spcPts val="324"/>
              </a:spcBef>
              <a:buFont typeface="Wingdings 2"/>
              <a:buChar char=""/>
              <a:defRPr/>
            </a:pPr>
            <a:r>
              <a:rPr lang="en-US" dirty="0" smtClean="0"/>
              <a:t>Reduced malaria transmission in </a:t>
            </a:r>
            <a:r>
              <a:rPr lang="en-US" dirty="0" err="1" smtClean="0"/>
              <a:t>localised</a:t>
            </a:r>
            <a:r>
              <a:rPr lang="en-US" dirty="0" smtClean="0"/>
              <a:t> areas.</a:t>
            </a:r>
          </a:p>
          <a:p>
            <a:pPr marL="548640" indent="-411480">
              <a:buClr>
                <a:schemeClr val="tx1">
                  <a:shade val="95000"/>
                </a:schemeClr>
              </a:buClr>
              <a:buFont typeface="Wingdings 2"/>
              <a:buChar char=""/>
              <a:defRPr/>
            </a:pPr>
            <a:r>
              <a:rPr lang="en-US" dirty="0" smtClean="0"/>
              <a:t> 	Diesel oils and fuel oils or kerosene used. </a:t>
            </a:r>
          </a:p>
          <a:p>
            <a:pPr marL="1133856" lvl="2">
              <a:buFont typeface="Wingdings"/>
              <a:buChar char=""/>
              <a:defRPr/>
            </a:pPr>
            <a:r>
              <a:rPr lang="en-US" dirty="0" smtClean="0"/>
              <a:t>Sprayed on the water larvae </a:t>
            </a:r>
          </a:p>
          <a:p>
            <a:pPr marL="1133856" lvl="2">
              <a:buFont typeface="Wingdings"/>
              <a:buChar char=""/>
              <a:defRPr/>
            </a:pPr>
            <a:r>
              <a:rPr lang="en-US" dirty="0" smtClean="0"/>
              <a:t>Physical blocking their tracheae and suffocating them </a:t>
            </a:r>
          </a:p>
          <a:p>
            <a:pPr marL="548640" indent="-411480">
              <a:buClr>
                <a:schemeClr val="tx1">
                  <a:shade val="95000"/>
                </a:schemeClr>
              </a:buClr>
              <a:buFont typeface="Wingdings 2"/>
              <a:buChar char=""/>
              <a:defRPr/>
            </a:pPr>
            <a:r>
              <a:rPr lang="en-US" dirty="0" smtClean="0"/>
              <a:t>Habitats to be treated every 7-10 days </a:t>
            </a:r>
          </a:p>
          <a:p>
            <a:pPr marL="548640" indent="-411480">
              <a:buClr>
                <a:schemeClr val="tx1">
                  <a:shade val="95000"/>
                </a:schemeClr>
              </a:buClr>
              <a:buFont typeface="Wingdings 2"/>
              <a:buChar char=""/>
              <a:defRPr/>
            </a:pPr>
            <a:r>
              <a:rPr lang="en-US" dirty="0" smtClean="0"/>
              <a:t>Larvae hatching are killed before  they pupate.   </a:t>
            </a:r>
          </a:p>
          <a:p>
            <a:pPr marL="548640" indent="-411480">
              <a:buClr>
                <a:schemeClr val="tx1">
                  <a:shade val="95000"/>
                </a:schemeClr>
              </a:buClr>
              <a:buFont typeface="Wingdings 2"/>
              <a:buChar char=""/>
              <a:defRPr/>
            </a:pPr>
            <a:endParaRPr lang="en-US" dirty="0"/>
          </a:p>
        </p:txBody>
      </p:sp>
      <p:sp>
        <p:nvSpPr>
          <p:cNvPr id="2" name="Title 1"/>
          <p:cNvSpPr>
            <a:spLocks noGrp="1"/>
          </p:cNvSpPr>
          <p:nvPr>
            <p:ph type="title"/>
          </p:nvPr>
        </p:nvSpPr>
        <p:spPr/>
        <p:txBody>
          <a:bodyPr>
            <a:normAutofit/>
          </a:bodyPr>
          <a:lstStyle/>
          <a:p>
            <a:pPr>
              <a:defRPr/>
            </a:pPr>
            <a:r>
              <a:rPr lang="en-GB" i="1" dirty="0" smtClean="0"/>
              <a:t>Larval control: chemical  control</a:t>
            </a:r>
            <a:r>
              <a:rPr lang="en-US" dirty="0" smtClean="0"/>
              <a:t/>
            </a:r>
            <a:br>
              <a:rPr lang="en-US" dirty="0" smtClean="0"/>
            </a:br>
            <a:endParaRPr lang="en-US" dirty="0"/>
          </a:p>
        </p:txBody>
      </p:sp>
    </p:spTree>
    <p:extLst>
      <p:ext uri="{BB962C8B-B14F-4D97-AF65-F5344CB8AC3E}">
        <p14:creationId xmlns:p14="http://schemas.microsoft.com/office/powerpoint/2010/main" val="7733133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Content Placeholder 2"/>
          <p:cNvSpPr>
            <a:spLocks noGrp="1"/>
          </p:cNvSpPr>
          <p:nvPr>
            <p:ph idx="1"/>
          </p:nvPr>
        </p:nvSpPr>
        <p:spPr/>
        <p:txBody>
          <a:bodyPr/>
          <a:lstStyle/>
          <a:p>
            <a:pPr eaLnBrk="1" hangingPunct="1"/>
            <a:r>
              <a:rPr lang="en-US" altLang="en-US" smtClean="0"/>
              <a:t>Do not cause any chemical  pollution</a:t>
            </a:r>
          </a:p>
          <a:p>
            <a:pPr eaLnBrk="1" hangingPunct="1"/>
            <a:r>
              <a:rPr lang="en-US" altLang="en-US" smtClean="0"/>
              <a:t>Advocated as a better  approach than insecticidal methods. </a:t>
            </a:r>
          </a:p>
          <a:p>
            <a:pPr eaLnBrk="1" hangingPunct="1"/>
            <a:r>
              <a:rPr lang="en-US" altLang="en-US" smtClean="0"/>
              <a:t>Predatory fish have reduced larval populations</a:t>
            </a:r>
          </a:p>
          <a:p>
            <a:pPr eaLnBrk="1" hangingPunct="1"/>
            <a:r>
              <a:rPr lang="en-US" altLang="en-US" smtClean="0"/>
              <a:t>Debatable whether broken transmission cycle</a:t>
            </a:r>
          </a:p>
          <a:p>
            <a:pPr eaLnBrk="1" hangingPunct="1"/>
            <a:r>
              <a:rPr lang="en-US" altLang="en-US" smtClean="0"/>
              <a:t>Predators not specific</a:t>
            </a:r>
          </a:p>
          <a:p>
            <a:pPr eaLnBrk="1" hangingPunct="1"/>
            <a:r>
              <a:rPr lang="en-US" altLang="en-US" smtClean="0"/>
              <a:t>May eat harmless and beneficial insects. </a:t>
            </a:r>
          </a:p>
          <a:p>
            <a:pPr eaLnBrk="1" hangingPunct="1"/>
            <a:endParaRPr lang="en-US" altLang="en-US" smtClean="0"/>
          </a:p>
        </p:txBody>
      </p:sp>
      <p:sp>
        <p:nvSpPr>
          <p:cNvPr id="2" name="Title 1"/>
          <p:cNvSpPr>
            <a:spLocks noGrp="1"/>
          </p:cNvSpPr>
          <p:nvPr>
            <p:ph type="title"/>
          </p:nvPr>
        </p:nvSpPr>
        <p:spPr/>
        <p:txBody>
          <a:bodyPr>
            <a:normAutofit/>
          </a:bodyPr>
          <a:lstStyle/>
          <a:p>
            <a:pPr>
              <a:defRPr/>
            </a:pPr>
            <a:r>
              <a:rPr lang="en-GB" i="1" dirty="0" smtClean="0"/>
              <a:t>Larval control: </a:t>
            </a:r>
            <a:r>
              <a:rPr lang="en-US" i="1" dirty="0" smtClean="0"/>
              <a:t>biological  control</a:t>
            </a:r>
            <a:r>
              <a:rPr lang="en-US" dirty="0" smtClean="0"/>
              <a:t/>
            </a:r>
            <a:br>
              <a:rPr lang="en-US" dirty="0" smtClean="0"/>
            </a:br>
            <a:endParaRPr lang="en-US" dirty="0"/>
          </a:p>
        </p:txBody>
      </p:sp>
    </p:spTree>
    <p:extLst>
      <p:ext uri="{BB962C8B-B14F-4D97-AF65-F5344CB8AC3E}">
        <p14:creationId xmlns:p14="http://schemas.microsoft.com/office/powerpoint/2010/main" val="13097021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Content Placeholder 2"/>
          <p:cNvSpPr>
            <a:spLocks noGrp="1"/>
          </p:cNvSpPr>
          <p:nvPr>
            <p:ph idx="1"/>
          </p:nvPr>
        </p:nvSpPr>
        <p:spPr/>
        <p:txBody>
          <a:bodyPr/>
          <a:lstStyle/>
          <a:p>
            <a:pPr eaLnBrk="1" hangingPunct="1"/>
            <a:r>
              <a:rPr lang="en-US" altLang="en-US" smtClean="0"/>
              <a:t>Include</a:t>
            </a:r>
          </a:p>
          <a:p>
            <a:pPr lvl="1" eaLnBrk="1" hangingPunct="1"/>
            <a:r>
              <a:rPr lang="en-US" altLang="en-US" smtClean="0"/>
              <a:t>Viruses (iridescent and cytoplasmic polyhedrosis viruses)</a:t>
            </a:r>
          </a:p>
          <a:p>
            <a:pPr lvl="1" eaLnBrk="1" hangingPunct="1"/>
            <a:r>
              <a:rPr lang="en-US" altLang="en-US" smtClean="0"/>
              <a:t>Bacteria (e.g. </a:t>
            </a:r>
            <a:r>
              <a:rPr lang="en-US" altLang="en-US" i="1" smtClean="0"/>
              <a:t>Bacillus thuringiensis var israelensis</a:t>
            </a:r>
            <a:r>
              <a:rPr lang="en-US" altLang="en-US" smtClean="0"/>
              <a:t>), protozoa (e.g.</a:t>
            </a:r>
            <a:r>
              <a:rPr lang="en-US" altLang="en-US" i="1" smtClean="0"/>
              <a:t>Thelohania</a:t>
            </a:r>
            <a:r>
              <a:rPr lang="en-US" altLang="en-US" smtClean="0"/>
              <a:t>)</a:t>
            </a:r>
          </a:p>
          <a:p>
            <a:pPr lvl="1" eaLnBrk="1" hangingPunct="1"/>
            <a:r>
              <a:rPr lang="en-US" altLang="en-US" smtClean="0"/>
              <a:t>Fungi (e,g,</a:t>
            </a:r>
            <a:r>
              <a:rPr lang="en-US" altLang="en-US" i="1" smtClean="0"/>
              <a:t>Coelomomyces</a:t>
            </a:r>
            <a:r>
              <a:rPr lang="en-US" altLang="en-US" smtClean="0"/>
              <a:t>) </a:t>
            </a:r>
          </a:p>
          <a:p>
            <a:pPr eaLnBrk="1" hangingPunct="1"/>
            <a:r>
              <a:rPr lang="en-US" altLang="en-US" smtClean="0"/>
              <a:t>Increase larval mortality </a:t>
            </a:r>
          </a:p>
          <a:p>
            <a:pPr eaLnBrk="1" hangingPunct="1"/>
            <a:endParaRPr lang="en-US" altLang="en-US" smtClean="0"/>
          </a:p>
        </p:txBody>
      </p:sp>
      <p:sp>
        <p:nvSpPr>
          <p:cNvPr id="2" name="Title 1"/>
          <p:cNvSpPr>
            <a:spLocks noGrp="1"/>
          </p:cNvSpPr>
          <p:nvPr>
            <p:ph type="title"/>
          </p:nvPr>
        </p:nvSpPr>
        <p:spPr/>
        <p:txBody>
          <a:bodyPr>
            <a:normAutofit/>
          </a:bodyPr>
          <a:lstStyle/>
          <a:p>
            <a:pPr>
              <a:defRPr/>
            </a:pPr>
            <a:r>
              <a:rPr lang="en-GB" dirty="0" smtClean="0"/>
              <a:t>Larval control: </a:t>
            </a:r>
            <a:r>
              <a:rPr lang="en-US" dirty="0" smtClean="0"/>
              <a:t>pathogens and parasites</a:t>
            </a:r>
            <a:endParaRPr lang="en-US" dirty="0"/>
          </a:p>
        </p:txBody>
      </p:sp>
    </p:spTree>
    <p:extLst>
      <p:ext uri="{BB962C8B-B14F-4D97-AF65-F5344CB8AC3E}">
        <p14:creationId xmlns:p14="http://schemas.microsoft.com/office/powerpoint/2010/main" val="10182511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Content Placeholder 2"/>
          <p:cNvSpPr>
            <a:spLocks noGrp="1"/>
          </p:cNvSpPr>
          <p:nvPr>
            <p:ph idx="1"/>
          </p:nvPr>
        </p:nvSpPr>
        <p:spPr/>
        <p:txBody>
          <a:bodyPr/>
          <a:lstStyle/>
          <a:p>
            <a:pPr eaLnBrk="1" hangingPunct="1"/>
            <a:r>
              <a:rPr lang="en-US" altLang="en-US" i="1" smtClean="0"/>
              <a:t>B.thuringiensis</a:t>
            </a:r>
            <a:r>
              <a:rPr lang="en-US" altLang="en-US" smtClean="0"/>
              <a:t> var isrealensis most useful pathogen</a:t>
            </a:r>
          </a:p>
          <a:p>
            <a:pPr eaLnBrk="1" hangingPunct="1"/>
            <a:r>
              <a:rPr lang="en-US" altLang="en-US" smtClean="0"/>
              <a:t>Easy to mass-produce</a:t>
            </a:r>
          </a:p>
          <a:p>
            <a:pPr eaLnBrk="1" hangingPunct="1"/>
            <a:r>
              <a:rPr lang="en-US" altLang="en-US" smtClean="0"/>
              <a:t>Formulated as a powder to be sprayed on water</a:t>
            </a:r>
          </a:p>
          <a:p>
            <a:pPr eaLnBrk="1" hangingPunct="1"/>
            <a:r>
              <a:rPr lang="en-US" altLang="en-US" smtClean="0"/>
              <a:t>Kill mosquito larvae when ingested. </a:t>
            </a:r>
          </a:p>
          <a:p>
            <a:pPr eaLnBrk="1" hangingPunct="1"/>
            <a:endParaRPr lang="en-US" altLang="en-US" smtClean="0"/>
          </a:p>
        </p:txBody>
      </p:sp>
      <p:sp>
        <p:nvSpPr>
          <p:cNvPr id="2" name="Title 1"/>
          <p:cNvSpPr>
            <a:spLocks noGrp="1"/>
          </p:cNvSpPr>
          <p:nvPr>
            <p:ph type="title"/>
          </p:nvPr>
        </p:nvSpPr>
        <p:spPr/>
        <p:txBody>
          <a:bodyPr>
            <a:normAutofit/>
          </a:bodyPr>
          <a:lstStyle/>
          <a:p>
            <a:pPr>
              <a:defRPr/>
            </a:pPr>
            <a:r>
              <a:rPr lang="en-US" i="1" dirty="0" smtClean="0"/>
              <a:t>Larval control: </a:t>
            </a:r>
            <a:r>
              <a:rPr lang="en-US" i="1" dirty="0" err="1" smtClean="0"/>
              <a:t>B.thuringiensis</a:t>
            </a:r>
            <a:r>
              <a:rPr lang="en-US" dirty="0" smtClean="0"/>
              <a:t> </a:t>
            </a:r>
            <a:r>
              <a:rPr lang="en-US" dirty="0" err="1" smtClean="0"/>
              <a:t>var</a:t>
            </a:r>
            <a:r>
              <a:rPr lang="en-US" dirty="0" smtClean="0"/>
              <a:t> </a:t>
            </a:r>
            <a:r>
              <a:rPr lang="en-US" dirty="0" err="1" smtClean="0"/>
              <a:t>isrealensis</a:t>
            </a:r>
            <a:endParaRPr lang="en-US" dirty="0"/>
          </a:p>
        </p:txBody>
      </p:sp>
    </p:spTree>
    <p:extLst>
      <p:ext uri="{BB962C8B-B14F-4D97-AF65-F5344CB8AC3E}">
        <p14:creationId xmlns:p14="http://schemas.microsoft.com/office/powerpoint/2010/main" val="26867222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Malaria </a:t>
            </a:r>
            <a:r>
              <a:rPr lang="en-US" dirty="0" smtClean="0"/>
              <a:t>Vaccines background</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a:defRPr/>
            </a:pPr>
            <a:r>
              <a:rPr lang="en-US" dirty="0"/>
              <a:t>One of the greatest challenges of medicine has been the development of an effective and safe vaccine against malaria. </a:t>
            </a:r>
            <a:endParaRPr lang="en-US" dirty="0" smtClean="0"/>
          </a:p>
          <a:p>
            <a:pPr>
              <a:defRPr/>
            </a:pPr>
            <a:r>
              <a:rPr lang="en-US" dirty="0" smtClean="0"/>
              <a:t>Despite </a:t>
            </a:r>
            <a:r>
              <a:rPr lang="en-US" dirty="0"/>
              <a:t>the persistent efforts for more than a </a:t>
            </a:r>
            <a:r>
              <a:rPr lang="en-US" dirty="0" smtClean="0"/>
              <a:t>century </a:t>
            </a:r>
            <a:r>
              <a:rPr lang="en-US" dirty="0"/>
              <a:t>the malaria vaccine has remained elusive. </a:t>
            </a:r>
            <a:endParaRPr lang="en-US" dirty="0" smtClean="0"/>
          </a:p>
          <a:p>
            <a:pPr>
              <a:defRPr/>
            </a:pPr>
            <a:r>
              <a:rPr lang="en-US" dirty="0"/>
              <a:t>C</a:t>
            </a:r>
            <a:r>
              <a:rPr lang="en-US" dirty="0" smtClean="0"/>
              <a:t>onfident </a:t>
            </a:r>
            <a:r>
              <a:rPr lang="en-US" dirty="0"/>
              <a:t>promise of researchers in the mid-1980s that an effective vaccine against </a:t>
            </a:r>
            <a:r>
              <a:rPr lang="en-US" i="1" dirty="0"/>
              <a:t>P. falciparum </a:t>
            </a:r>
            <a:r>
              <a:rPr lang="en-US" dirty="0"/>
              <a:t>would be available within a decade </a:t>
            </a:r>
            <a:r>
              <a:rPr lang="en-US" dirty="0" smtClean="0"/>
              <a:t>remained elusive</a:t>
            </a:r>
          </a:p>
        </p:txBody>
      </p:sp>
    </p:spTree>
    <p:extLst>
      <p:ext uri="{BB962C8B-B14F-4D97-AF65-F5344CB8AC3E}">
        <p14:creationId xmlns:p14="http://schemas.microsoft.com/office/powerpoint/2010/main" val="12258497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Vaccine Types</a:t>
            </a:r>
            <a:br>
              <a:rPr lang="en-US" dirty="0" smtClean="0"/>
            </a:br>
            <a:endParaRPr lang="en-US" dirty="0"/>
          </a:p>
        </p:txBody>
      </p:sp>
      <p:sp>
        <p:nvSpPr>
          <p:cNvPr id="3" name="Content Placeholder 2"/>
          <p:cNvSpPr>
            <a:spLocks noGrp="1"/>
          </p:cNvSpPr>
          <p:nvPr>
            <p:ph idx="1"/>
          </p:nvPr>
        </p:nvSpPr>
        <p:spPr/>
        <p:txBody>
          <a:bodyPr>
            <a:normAutofit/>
          </a:bodyPr>
          <a:lstStyle/>
          <a:p>
            <a:pPr>
              <a:defRPr/>
            </a:pPr>
            <a:r>
              <a:rPr lang="en-US" dirty="0"/>
              <a:t>The pre-</a:t>
            </a:r>
            <a:r>
              <a:rPr lang="en-US" dirty="0" err="1"/>
              <a:t>erythrocytic</a:t>
            </a:r>
            <a:r>
              <a:rPr lang="en-US" dirty="0"/>
              <a:t> </a:t>
            </a:r>
            <a:r>
              <a:rPr lang="en-US" dirty="0" smtClean="0"/>
              <a:t>vaccines</a:t>
            </a:r>
          </a:p>
          <a:p>
            <a:pPr>
              <a:defRPr/>
            </a:pPr>
            <a:r>
              <a:rPr lang="en-US" dirty="0"/>
              <a:t>Anti-disease </a:t>
            </a:r>
            <a:r>
              <a:rPr lang="en-US" dirty="0" smtClean="0"/>
              <a:t>vaccination</a:t>
            </a:r>
          </a:p>
          <a:p>
            <a:pPr>
              <a:defRPr/>
            </a:pPr>
            <a:r>
              <a:rPr lang="en-US" dirty="0"/>
              <a:t>The </a:t>
            </a:r>
            <a:r>
              <a:rPr lang="en-US" dirty="0" err="1"/>
              <a:t>erythrocytic</a:t>
            </a:r>
            <a:r>
              <a:rPr lang="en-US" dirty="0"/>
              <a:t> stage </a:t>
            </a:r>
            <a:r>
              <a:rPr lang="en-US" dirty="0" smtClean="0"/>
              <a:t>vaccines</a:t>
            </a:r>
          </a:p>
          <a:p>
            <a:pPr>
              <a:defRPr/>
            </a:pPr>
            <a:r>
              <a:rPr lang="en-US" dirty="0"/>
              <a:t>Asexual Blood-Stage </a:t>
            </a:r>
            <a:r>
              <a:rPr lang="en-US" dirty="0" smtClean="0"/>
              <a:t>Vaccines</a:t>
            </a:r>
          </a:p>
          <a:p>
            <a:pPr>
              <a:defRPr/>
            </a:pPr>
            <a:r>
              <a:rPr lang="en-US" dirty="0"/>
              <a:t>Transmission-Blocking Vaccines</a:t>
            </a:r>
            <a:endParaRPr lang="en-US" dirty="0" smtClean="0"/>
          </a:p>
          <a:p>
            <a:pPr>
              <a:defRPr/>
            </a:pPr>
            <a:endParaRPr lang="en-US" dirty="0" smtClean="0"/>
          </a:p>
          <a:p>
            <a:pPr>
              <a:defRPr/>
            </a:pPr>
            <a:endParaRPr lang="en-US" dirty="0" smtClean="0"/>
          </a:p>
          <a:p>
            <a:pPr>
              <a:defRPr/>
            </a:pPr>
            <a:endParaRPr lang="en-US" dirty="0" smtClean="0"/>
          </a:p>
          <a:p>
            <a:pPr>
              <a:defRPr/>
            </a:pPr>
            <a:endParaRPr lang="en-US" b="1" dirty="0" smtClean="0"/>
          </a:p>
          <a:p>
            <a:pPr>
              <a:defRPr/>
            </a:pPr>
            <a:endParaRPr lang="en-US" dirty="0" smtClean="0"/>
          </a:p>
        </p:txBody>
      </p:sp>
    </p:spTree>
    <p:extLst>
      <p:ext uri="{BB962C8B-B14F-4D97-AF65-F5344CB8AC3E}">
        <p14:creationId xmlns:p14="http://schemas.microsoft.com/office/powerpoint/2010/main" val="35920819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approved malaria vaccine</a:t>
            </a:r>
            <a:endParaRPr lang="en-US" dirty="0"/>
          </a:p>
        </p:txBody>
      </p:sp>
      <p:sp>
        <p:nvSpPr>
          <p:cNvPr id="3" name="Content Placeholder 2"/>
          <p:cNvSpPr>
            <a:spLocks noGrp="1"/>
          </p:cNvSpPr>
          <p:nvPr>
            <p:ph idx="1"/>
          </p:nvPr>
        </p:nvSpPr>
        <p:spPr/>
        <p:txBody>
          <a:bodyPr/>
          <a:lstStyle/>
          <a:p>
            <a:r>
              <a:rPr lang="en-US" dirty="0" smtClean="0"/>
              <a:t>The </a:t>
            </a:r>
            <a:r>
              <a:rPr lang="en-US" dirty="0"/>
              <a:t>only approved vaccine as of 2015 is RTS,S. </a:t>
            </a:r>
            <a:endParaRPr lang="en-US" dirty="0" smtClean="0"/>
          </a:p>
          <a:p>
            <a:r>
              <a:rPr lang="en-US" dirty="0" smtClean="0"/>
              <a:t>It </a:t>
            </a:r>
            <a:r>
              <a:rPr lang="en-US" dirty="0"/>
              <a:t>requires four injections, </a:t>
            </a:r>
            <a:r>
              <a:rPr lang="en-US" dirty="0" smtClean="0"/>
              <a:t>with a26–50% </a:t>
            </a:r>
            <a:r>
              <a:rPr lang="en-US" dirty="0"/>
              <a:t>efficacy </a:t>
            </a:r>
            <a:endParaRPr lang="en-US" dirty="0" smtClean="0"/>
          </a:p>
          <a:p>
            <a:r>
              <a:rPr lang="en-US" dirty="0" smtClean="0"/>
              <a:t>Not recommend in </a:t>
            </a:r>
            <a:r>
              <a:rPr lang="en-US" dirty="0"/>
              <a:t>babies between 6 and 12 weeks of </a:t>
            </a:r>
            <a:r>
              <a:rPr lang="en-US" dirty="0" smtClean="0"/>
              <a:t>age</a:t>
            </a:r>
          </a:p>
          <a:p>
            <a:r>
              <a:rPr lang="en-US" dirty="0" smtClean="0"/>
              <a:t>Currently the </a:t>
            </a:r>
            <a:r>
              <a:rPr lang="en-US" dirty="0"/>
              <a:t>first malaria vaccine provided to young children in selected areas of three sub-Saharan African countries (Ghana, Kenya, and Malawi) through a Malaria Vaccine Implementation </a:t>
            </a:r>
            <a:r>
              <a:rPr lang="en-US" dirty="0" err="1"/>
              <a:t>Programme</a:t>
            </a:r>
            <a:r>
              <a:rPr lang="en-US" dirty="0"/>
              <a:t> (MVIP)</a:t>
            </a:r>
          </a:p>
          <a:p>
            <a:endParaRPr lang="en-US" dirty="0"/>
          </a:p>
        </p:txBody>
      </p:sp>
    </p:spTree>
    <p:extLst>
      <p:ext uri="{BB962C8B-B14F-4D97-AF65-F5344CB8AC3E}">
        <p14:creationId xmlns:p14="http://schemas.microsoft.com/office/powerpoint/2010/main" val="12172559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RTS,S malaria vaccine</a:t>
            </a:r>
          </a:p>
        </p:txBody>
      </p:sp>
      <p:sp>
        <p:nvSpPr>
          <p:cNvPr id="3" name="Content Placeholder 2"/>
          <p:cNvSpPr>
            <a:spLocks noGrp="1"/>
          </p:cNvSpPr>
          <p:nvPr>
            <p:ph idx="1"/>
          </p:nvPr>
        </p:nvSpPr>
        <p:spPr/>
        <p:txBody>
          <a:bodyPr>
            <a:normAutofit fontScale="92500" lnSpcReduction="10000"/>
          </a:bodyPr>
          <a:lstStyle/>
          <a:p>
            <a:r>
              <a:rPr lang="en-US" dirty="0"/>
              <a:t>RTS,S </a:t>
            </a:r>
            <a:r>
              <a:rPr lang="en-US" dirty="0" smtClean="0"/>
              <a:t>is </a:t>
            </a:r>
            <a:r>
              <a:rPr lang="en-US" dirty="0"/>
              <a:t>the most recently developed </a:t>
            </a:r>
            <a:r>
              <a:rPr lang="en-US" dirty="0">
                <a:hlinkClick r:id="rId2" tooltip="Recombinant DNA"/>
              </a:rPr>
              <a:t>recombinant</a:t>
            </a:r>
            <a:r>
              <a:rPr lang="en-US" dirty="0"/>
              <a:t> vaccine. </a:t>
            </a:r>
            <a:endParaRPr lang="en-US" dirty="0" smtClean="0"/>
          </a:p>
          <a:p>
            <a:r>
              <a:rPr lang="en-US" dirty="0" smtClean="0"/>
              <a:t>It </a:t>
            </a:r>
            <a:r>
              <a:rPr lang="en-US" dirty="0"/>
              <a:t>consists of the </a:t>
            </a:r>
            <a:r>
              <a:rPr lang="en-US" i="1" dirty="0"/>
              <a:t>P. falciparum</a:t>
            </a:r>
            <a:r>
              <a:rPr lang="en-US" dirty="0"/>
              <a:t> </a:t>
            </a:r>
            <a:r>
              <a:rPr lang="en-US" dirty="0" err="1">
                <a:hlinkClick r:id="rId3" tooltip="Circumsporozoite protein"/>
              </a:rPr>
              <a:t>circumsporozoite</a:t>
            </a:r>
            <a:r>
              <a:rPr lang="en-US" dirty="0">
                <a:hlinkClick r:id="rId3" tooltip="Circumsporozoite protein"/>
              </a:rPr>
              <a:t> protein</a:t>
            </a:r>
            <a:r>
              <a:rPr lang="en-US" dirty="0"/>
              <a:t> (CSP) from the pre-</a:t>
            </a:r>
            <a:r>
              <a:rPr lang="en-US" dirty="0" err="1"/>
              <a:t>erythrocytic</a:t>
            </a:r>
            <a:r>
              <a:rPr lang="en-US" dirty="0"/>
              <a:t> stage. </a:t>
            </a:r>
            <a:endParaRPr lang="en-US" dirty="0" smtClean="0"/>
          </a:p>
          <a:p>
            <a:r>
              <a:rPr lang="en-US" dirty="0" smtClean="0"/>
              <a:t>The </a:t>
            </a:r>
            <a:r>
              <a:rPr lang="en-US" dirty="0"/>
              <a:t>CSP antigen causes the production of antibodies capable of preventing the invasion of </a:t>
            </a:r>
            <a:r>
              <a:rPr lang="en-US" dirty="0" smtClean="0">
                <a:hlinkClick r:id="rId4" tooltip="Hepatocytes"/>
              </a:rPr>
              <a:t>hepatocytes</a:t>
            </a:r>
            <a:endParaRPr lang="en-US" dirty="0" smtClean="0"/>
          </a:p>
          <a:p>
            <a:r>
              <a:rPr lang="en-US" dirty="0" smtClean="0"/>
              <a:t>Additionally </a:t>
            </a:r>
            <a:r>
              <a:rPr lang="en-US" dirty="0"/>
              <a:t>elicits a cellular response enabling the destruction of infected hepatocytes. </a:t>
            </a:r>
            <a:endParaRPr lang="en-US" dirty="0" smtClean="0"/>
          </a:p>
          <a:p>
            <a:r>
              <a:rPr lang="en-US" dirty="0"/>
              <a:t>RTS,S/AS01 (RTS,S; trade name </a:t>
            </a:r>
            <a:r>
              <a:rPr lang="en-US" dirty="0" err="1"/>
              <a:t>Mosquirix</a:t>
            </a:r>
            <a:r>
              <a:rPr lang="en-US" dirty="0"/>
              <a:t>™) is an injectable vaccine that provides partial protection against malaria in young children. </a:t>
            </a:r>
          </a:p>
          <a:p>
            <a:r>
              <a:rPr lang="en-US" dirty="0"/>
              <a:t>Specifically, RTS,S is designed to prevent the malaria parasite from infecting, maturing, and multiplying in the liver</a:t>
            </a:r>
          </a:p>
          <a:p>
            <a:endParaRPr lang="en-US" dirty="0" smtClean="0"/>
          </a:p>
        </p:txBody>
      </p:sp>
    </p:spTree>
    <p:extLst>
      <p:ext uri="{BB962C8B-B14F-4D97-AF65-F5344CB8AC3E}">
        <p14:creationId xmlns:p14="http://schemas.microsoft.com/office/powerpoint/2010/main" val="1515934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48640" indent="-411480">
              <a:buClr>
                <a:schemeClr val="tx1">
                  <a:shade val="95000"/>
                </a:schemeClr>
              </a:buClr>
              <a:buFont typeface="Wingdings 2"/>
              <a:buChar char=""/>
              <a:defRPr/>
            </a:pPr>
            <a:r>
              <a:rPr lang="en-GB" dirty="0" smtClean="0"/>
              <a:t>Protozoan </a:t>
            </a:r>
            <a:r>
              <a:rPr lang="en-GB" dirty="0"/>
              <a:t>parasites of the genus Plasmodium. </a:t>
            </a:r>
            <a:endParaRPr lang="en-GB" dirty="0" smtClean="0"/>
          </a:p>
          <a:p>
            <a:pPr marL="548640" indent="-411480">
              <a:buClr>
                <a:schemeClr val="tx1">
                  <a:shade val="95000"/>
                </a:schemeClr>
              </a:buClr>
              <a:buFont typeface="Wingdings 2"/>
              <a:buChar char=""/>
              <a:defRPr/>
            </a:pPr>
            <a:r>
              <a:rPr lang="en-GB" dirty="0" smtClean="0"/>
              <a:t>Four </a:t>
            </a:r>
            <a:r>
              <a:rPr lang="en-GB" dirty="0"/>
              <a:t>species infect humans under natural conditions. </a:t>
            </a:r>
            <a:endParaRPr lang="en-GB" dirty="0" smtClean="0"/>
          </a:p>
          <a:p>
            <a:pPr marL="548640" indent="-411480">
              <a:buClr>
                <a:schemeClr val="tx1">
                  <a:shade val="95000"/>
                </a:schemeClr>
              </a:buClr>
              <a:buFont typeface="Wingdings 2"/>
              <a:buChar char=""/>
              <a:defRPr/>
            </a:pPr>
            <a:r>
              <a:rPr lang="en-GB" i="1" dirty="0" smtClean="0"/>
              <a:t>Plasmodium </a:t>
            </a:r>
            <a:r>
              <a:rPr lang="en-GB" i="1" dirty="0" err="1"/>
              <a:t>falciparum</a:t>
            </a:r>
            <a:r>
              <a:rPr lang="en-GB" i="1" dirty="0"/>
              <a:t>, </a:t>
            </a:r>
            <a:r>
              <a:rPr lang="en-GB" i="1" dirty="0" err="1"/>
              <a:t>P.ovale</a:t>
            </a:r>
            <a:r>
              <a:rPr lang="en-GB" i="1" dirty="0"/>
              <a:t>, </a:t>
            </a:r>
            <a:r>
              <a:rPr lang="en-GB" i="1" dirty="0" err="1"/>
              <a:t>P.vivax</a:t>
            </a:r>
            <a:r>
              <a:rPr lang="en-GB" i="1" dirty="0"/>
              <a:t> and </a:t>
            </a:r>
            <a:r>
              <a:rPr lang="en-GB" i="1" dirty="0" err="1"/>
              <a:t>P.malariae</a:t>
            </a:r>
            <a:r>
              <a:rPr lang="en-GB" i="1" dirty="0"/>
              <a:t>. </a:t>
            </a:r>
            <a:endParaRPr lang="en-GB" i="1" dirty="0" smtClean="0"/>
          </a:p>
          <a:p>
            <a:pPr marL="548640" indent="-411480">
              <a:buClr>
                <a:schemeClr val="tx1">
                  <a:shade val="95000"/>
                </a:schemeClr>
              </a:buClr>
              <a:buFont typeface="Wingdings 2"/>
              <a:buChar char=""/>
              <a:defRPr/>
            </a:pPr>
            <a:r>
              <a:rPr lang="en-GB" dirty="0" smtClean="0"/>
              <a:t>The </a:t>
            </a:r>
            <a:r>
              <a:rPr lang="en-GB" dirty="0"/>
              <a:t>life </a:t>
            </a:r>
            <a:r>
              <a:rPr lang="en-GB" dirty="0" smtClean="0"/>
              <a:t>cycle alternating </a:t>
            </a:r>
          </a:p>
          <a:p>
            <a:pPr marL="868680" lvl="1" indent="-283464">
              <a:spcBef>
                <a:spcPts val="324"/>
              </a:spcBef>
              <a:buFont typeface="Wingdings 2"/>
              <a:buChar char=""/>
              <a:defRPr/>
            </a:pPr>
            <a:r>
              <a:rPr lang="en-GB" dirty="0" smtClean="0"/>
              <a:t>sexual </a:t>
            </a:r>
          </a:p>
          <a:p>
            <a:pPr marL="868680" lvl="1" indent="-283464">
              <a:spcBef>
                <a:spcPts val="324"/>
              </a:spcBef>
              <a:buFont typeface="Wingdings 2"/>
              <a:buChar char=""/>
              <a:defRPr/>
            </a:pPr>
            <a:r>
              <a:rPr lang="en-GB" dirty="0" smtClean="0"/>
              <a:t>asexual </a:t>
            </a:r>
            <a:r>
              <a:rPr lang="en-GB" dirty="0"/>
              <a:t>cycles </a:t>
            </a:r>
            <a:endParaRPr lang="en-GB" dirty="0" smtClean="0"/>
          </a:p>
          <a:p>
            <a:pPr marL="548640" indent="-411480">
              <a:buClr>
                <a:schemeClr val="tx1">
                  <a:shade val="95000"/>
                </a:schemeClr>
              </a:buClr>
              <a:buFont typeface="Wingdings 2"/>
              <a:buChar char=""/>
              <a:defRPr/>
            </a:pPr>
            <a:r>
              <a:rPr lang="en-GB" dirty="0" smtClean="0"/>
              <a:t>Mosquito </a:t>
            </a:r>
            <a:r>
              <a:rPr lang="en-GB" dirty="0"/>
              <a:t>and in </a:t>
            </a:r>
            <a:r>
              <a:rPr lang="en-GB" dirty="0" smtClean="0"/>
              <a:t>human </a:t>
            </a:r>
            <a:r>
              <a:rPr lang="en-GB" dirty="0"/>
              <a:t>respectively</a:t>
            </a:r>
            <a:r>
              <a:rPr lang="en-GB" dirty="0" smtClean="0"/>
              <a:t>.</a:t>
            </a:r>
          </a:p>
          <a:p>
            <a:pPr marL="548640" indent="-411480">
              <a:buClr>
                <a:schemeClr val="tx1">
                  <a:shade val="95000"/>
                </a:schemeClr>
              </a:buClr>
              <a:buNone/>
              <a:defRPr/>
            </a:pPr>
            <a:r>
              <a:rPr lang="en-GB" dirty="0" smtClean="0"/>
              <a:t> </a:t>
            </a:r>
            <a:endParaRPr lang="en-US" dirty="0"/>
          </a:p>
        </p:txBody>
      </p:sp>
      <p:sp>
        <p:nvSpPr>
          <p:cNvPr id="2" name="Title 1"/>
          <p:cNvSpPr>
            <a:spLocks noGrp="1"/>
          </p:cNvSpPr>
          <p:nvPr>
            <p:ph type="title"/>
          </p:nvPr>
        </p:nvSpPr>
        <p:spPr/>
        <p:txBody>
          <a:bodyPr>
            <a:normAutofit/>
          </a:bodyPr>
          <a:lstStyle/>
          <a:p>
            <a:pPr>
              <a:defRPr/>
            </a:pPr>
            <a:r>
              <a:rPr lang="en-GB" dirty="0"/>
              <a:t>Agent</a:t>
            </a:r>
            <a:r>
              <a:rPr lang="en-US" dirty="0"/>
              <a:t/>
            </a:r>
            <a:br>
              <a:rPr lang="en-US" dirty="0"/>
            </a:br>
            <a:endParaRPr lang="en-US" dirty="0"/>
          </a:p>
        </p:txBody>
      </p:sp>
    </p:spTree>
    <p:extLst>
      <p:ext uri="{BB962C8B-B14F-4D97-AF65-F5344CB8AC3E}">
        <p14:creationId xmlns:p14="http://schemas.microsoft.com/office/powerpoint/2010/main" val="38744821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RTS,S malaria vaccine</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RTS,S </a:t>
            </a:r>
            <a:r>
              <a:rPr lang="en-US" dirty="0"/>
              <a:t>is a scientific name given to this malaria </a:t>
            </a:r>
            <a:r>
              <a:rPr lang="en-US" dirty="0" smtClean="0"/>
              <a:t>vaccine candidate </a:t>
            </a:r>
            <a:r>
              <a:rPr lang="en-US" dirty="0"/>
              <a:t>and represents its composition. </a:t>
            </a:r>
            <a:endParaRPr lang="en-US" dirty="0" smtClean="0"/>
          </a:p>
          <a:p>
            <a:r>
              <a:rPr lang="en-US" dirty="0" smtClean="0"/>
              <a:t>The </a:t>
            </a:r>
            <a:r>
              <a:rPr lang="en-US" dirty="0"/>
              <a:t>‘R’ </a:t>
            </a:r>
            <a:r>
              <a:rPr lang="en-US" dirty="0" smtClean="0"/>
              <a:t>stands for </a:t>
            </a:r>
            <a:r>
              <a:rPr lang="en-US" dirty="0"/>
              <a:t>the central repeat region of Plasmodium (P.) </a:t>
            </a:r>
            <a:r>
              <a:rPr lang="en-US" dirty="0" smtClean="0"/>
              <a:t>falciparum </a:t>
            </a:r>
            <a:r>
              <a:rPr lang="en-US" dirty="0" err="1" smtClean="0"/>
              <a:t>circumsporozoite</a:t>
            </a:r>
            <a:r>
              <a:rPr lang="en-US" dirty="0" smtClean="0"/>
              <a:t> </a:t>
            </a:r>
            <a:r>
              <a:rPr lang="en-US" dirty="0"/>
              <a:t>protein (CSP</a:t>
            </a:r>
            <a:r>
              <a:rPr lang="en-US" dirty="0" smtClean="0"/>
              <a:t>);</a:t>
            </a:r>
          </a:p>
          <a:p>
            <a:r>
              <a:rPr lang="en-US" dirty="0" smtClean="0"/>
              <a:t>The </a:t>
            </a:r>
            <a:r>
              <a:rPr lang="en-US" dirty="0"/>
              <a:t>‘T’ for the </a:t>
            </a:r>
            <a:r>
              <a:rPr lang="en-US" dirty="0" smtClean="0"/>
              <a:t>T-cell epitopes </a:t>
            </a:r>
            <a:r>
              <a:rPr lang="en-US" dirty="0"/>
              <a:t>of the CSP; and the ‘S’ for hepatitis B </a:t>
            </a:r>
            <a:r>
              <a:rPr lang="en-US" dirty="0" smtClean="0"/>
              <a:t>surface antigen </a:t>
            </a:r>
            <a:r>
              <a:rPr lang="en-US" dirty="0"/>
              <a:t>(</a:t>
            </a:r>
            <a:r>
              <a:rPr lang="en-US" dirty="0" err="1"/>
              <a:t>HBsAg</a:t>
            </a:r>
            <a:r>
              <a:rPr lang="en-US" dirty="0"/>
              <a:t>). </a:t>
            </a:r>
            <a:endParaRPr lang="en-US" dirty="0" smtClean="0"/>
          </a:p>
          <a:p>
            <a:r>
              <a:rPr lang="en-US" dirty="0" smtClean="0"/>
              <a:t>These </a:t>
            </a:r>
            <a:r>
              <a:rPr lang="en-US" dirty="0"/>
              <a:t>are combined in a single </a:t>
            </a:r>
            <a:r>
              <a:rPr lang="en-US" dirty="0" smtClean="0"/>
              <a:t>fusion protein </a:t>
            </a:r>
            <a:r>
              <a:rPr lang="en-US" dirty="0"/>
              <a:t>(‘RTS’) and co-expressed in yeast cells with </a:t>
            </a:r>
            <a:r>
              <a:rPr lang="en-US" dirty="0" smtClean="0"/>
              <a:t>free </a:t>
            </a:r>
            <a:r>
              <a:rPr lang="en-US" dirty="0" err="1" smtClean="0"/>
              <a:t>HBsAg</a:t>
            </a:r>
            <a:r>
              <a:rPr lang="en-US" dirty="0"/>
              <a:t>. </a:t>
            </a:r>
            <a:endParaRPr lang="en-US" dirty="0" smtClean="0"/>
          </a:p>
          <a:p>
            <a:r>
              <a:rPr lang="en-US" dirty="0" smtClean="0"/>
              <a:t>The </a:t>
            </a:r>
            <a:r>
              <a:rPr lang="en-US" dirty="0"/>
              <a:t>‘RTS’ fusion protein and free ‘S’ </a:t>
            </a:r>
            <a:r>
              <a:rPr lang="en-US" dirty="0" smtClean="0"/>
              <a:t>protein spontaneously </a:t>
            </a:r>
            <a:r>
              <a:rPr lang="en-US" dirty="0"/>
              <a:t>assemble in ‘RTS,S’ particles. </a:t>
            </a:r>
            <a:endParaRPr lang="en-US" dirty="0" smtClean="0"/>
          </a:p>
          <a:p>
            <a:r>
              <a:rPr lang="en-US" dirty="0" smtClean="0"/>
              <a:t>RTS,S also contains </a:t>
            </a:r>
            <a:r>
              <a:rPr lang="en-US" dirty="0"/>
              <a:t>the AS01 adjuvant system, and in scientific </a:t>
            </a:r>
            <a:r>
              <a:rPr lang="en-US" dirty="0" smtClean="0"/>
              <a:t>papers is </a:t>
            </a:r>
            <a:r>
              <a:rPr lang="en-US" dirty="0"/>
              <a:t>usually referred to as ‘RTS,S/AS01’.</a:t>
            </a:r>
          </a:p>
        </p:txBody>
      </p:sp>
    </p:spTree>
    <p:extLst>
      <p:ext uri="{BB962C8B-B14F-4D97-AF65-F5344CB8AC3E}">
        <p14:creationId xmlns:p14="http://schemas.microsoft.com/office/powerpoint/2010/main" val="40820938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altLang="en-US" smtClean="0"/>
              <a:t>DIARRHOEAL DISEASES</a:t>
            </a:r>
          </a:p>
        </p:txBody>
      </p:sp>
      <p:sp>
        <p:nvSpPr>
          <p:cNvPr id="3" name="Subtitle 2"/>
          <p:cNvSpPr>
            <a:spLocks noGrp="1"/>
          </p:cNvSpPr>
          <p:nvPr>
            <p:ph type="subTitle" idx="1"/>
          </p:nvPr>
        </p:nvSpPr>
        <p:spPr/>
        <p:txBody>
          <a:bodyPr rtlCol="0">
            <a:normAutofit/>
          </a:bodyPr>
          <a:lstStyle/>
          <a:p>
            <a:pPr>
              <a:defRPr/>
            </a:pPr>
            <a:endParaRPr lang="en-US" dirty="0"/>
          </a:p>
        </p:txBody>
      </p:sp>
    </p:spTree>
    <p:extLst>
      <p:ext uri="{BB962C8B-B14F-4D97-AF65-F5344CB8AC3E}">
        <p14:creationId xmlns:p14="http://schemas.microsoft.com/office/powerpoint/2010/main" val="31365564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altLang="en-US" smtClean="0"/>
              <a:t>Diarrhoeas</a:t>
            </a:r>
          </a:p>
        </p:txBody>
      </p:sp>
      <p:sp>
        <p:nvSpPr>
          <p:cNvPr id="3075" name="Content Placeholder 2"/>
          <p:cNvSpPr>
            <a:spLocks noGrp="1"/>
          </p:cNvSpPr>
          <p:nvPr>
            <p:ph idx="1"/>
          </p:nvPr>
        </p:nvSpPr>
        <p:spPr/>
        <p:txBody>
          <a:bodyPr/>
          <a:lstStyle/>
          <a:p>
            <a:pPr eaLnBrk="1" hangingPunct="1"/>
            <a:r>
              <a:rPr lang="en-US" altLang="en-US" smtClean="0"/>
              <a:t>An important cause of morbidity and mortality in the tropics. </a:t>
            </a:r>
          </a:p>
          <a:p>
            <a:pPr eaLnBrk="1" hangingPunct="1"/>
            <a:r>
              <a:rPr lang="en-US" altLang="en-US" smtClean="0"/>
              <a:t>Likely to occur in epidemics.  </a:t>
            </a:r>
          </a:p>
          <a:p>
            <a:pPr eaLnBrk="1" hangingPunct="1"/>
            <a:r>
              <a:rPr lang="en-US" altLang="en-US" smtClean="0"/>
              <a:t>Pointer to socio-economic development</a:t>
            </a:r>
          </a:p>
          <a:p>
            <a:pPr eaLnBrk="1" hangingPunct="1"/>
            <a:endParaRPr lang="en-US" altLang="en-US" smtClean="0"/>
          </a:p>
        </p:txBody>
      </p:sp>
    </p:spTree>
    <p:extLst>
      <p:ext uri="{BB962C8B-B14F-4D97-AF65-F5344CB8AC3E}">
        <p14:creationId xmlns:p14="http://schemas.microsoft.com/office/powerpoint/2010/main" val="34341296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smtClean="0"/>
              <a:t>Categorization of diarrheas</a:t>
            </a:r>
          </a:p>
        </p:txBody>
      </p:sp>
      <p:sp>
        <p:nvSpPr>
          <p:cNvPr id="4099" name="Content Placeholder 2"/>
          <p:cNvSpPr>
            <a:spLocks noGrp="1"/>
          </p:cNvSpPr>
          <p:nvPr>
            <p:ph idx="1"/>
          </p:nvPr>
        </p:nvSpPr>
        <p:spPr/>
        <p:txBody>
          <a:bodyPr/>
          <a:lstStyle/>
          <a:p>
            <a:pPr lvl="1" eaLnBrk="1" hangingPunct="1">
              <a:buFont typeface="Arial" panose="020B0604020202020204" pitchFamily="34" charset="0"/>
              <a:buChar char="•"/>
            </a:pPr>
            <a:r>
              <a:rPr lang="en-US" altLang="en-US" smtClean="0"/>
              <a:t>Be important in making a tentative diagnosis where especially when diagnostic facilities are limited. </a:t>
            </a:r>
          </a:p>
          <a:p>
            <a:pPr lvl="1" eaLnBrk="1" hangingPunct="1">
              <a:buFont typeface="Arial" panose="020B0604020202020204" pitchFamily="34" charset="0"/>
              <a:buChar char="•"/>
            </a:pPr>
            <a:r>
              <a:rPr lang="en-US" altLang="en-US" smtClean="0"/>
              <a:t>May assist in deciding the possible epidemic potential</a:t>
            </a:r>
          </a:p>
          <a:p>
            <a:pPr lvl="1" eaLnBrk="1" hangingPunct="1">
              <a:buFont typeface="Arial" panose="020B0604020202020204" pitchFamily="34" charset="0"/>
              <a:buChar char="•"/>
            </a:pPr>
            <a:r>
              <a:rPr lang="en-US" altLang="en-US" smtClean="0"/>
              <a:t>May be a pointer to management strategies for the outbreak </a:t>
            </a:r>
          </a:p>
          <a:p>
            <a:endParaRPr lang="en-US" altLang="en-US" smtClean="0"/>
          </a:p>
        </p:txBody>
      </p:sp>
    </p:spTree>
    <p:extLst>
      <p:ext uri="{BB962C8B-B14F-4D97-AF65-F5344CB8AC3E}">
        <p14:creationId xmlns:p14="http://schemas.microsoft.com/office/powerpoint/2010/main" val="34486150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GB" altLang="en-US" smtClean="0"/>
              <a:t>Important features </a:t>
            </a:r>
            <a:endParaRPr lang="en-US" altLang="en-US" smtClean="0"/>
          </a:p>
        </p:txBody>
      </p:sp>
      <p:sp>
        <p:nvSpPr>
          <p:cNvPr id="5123" name="Content Placeholder 2"/>
          <p:cNvSpPr>
            <a:spLocks noGrp="1"/>
          </p:cNvSpPr>
          <p:nvPr>
            <p:ph idx="1"/>
          </p:nvPr>
        </p:nvSpPr>
        <p:spPr/>
        <p:txBody>
          <a:bodyPr/>
          <a:lstStyle/>
          <a:p>
            <a:pPr eaLnBrk="1" hangingPunct="1"/>
            <a:r>
              <a:rPr lang="en-GB" altLang="en-US" smtClean="0"/>
              <a:t>Course and duration of the diarrhoea</a:t>
            </a:r>
          </a:p>
          <a:p>
            <a:pPr lvl="1" eaLnBrk="1" hangingPunct="1"/>
            <a:r>
              <a:rPr lang="en-GB" altLang="en-US" smtClean="0"/>
              <a:t>Acute, chronic or acute on chronic course</a:t>
            </a:r>
          </a:p>
          <a:p>
            <a:pPr lvl="2" eaLnBrk="1" hangingPunct="1"/>
            <a:r>
              <a:rPr lang="en-GB" altLang="en-US" smtClean="0"/>
              <a:t>Important for diagnosis and management. </a:t>
            </a:r>
          </a:p>
          <a:p>
            <a:pPr eaLnBrk="1" hangingPunct="1"/>
            <a:r>
              <a:rPr lang="en-GB" altLang="en-US" smtClean="0"/>
              <a:t>Nature of the diarrhoea important</a:t>
            </a:r>
          </a:p>
          <a:p>
            <a:pPr lvl="1" eaLnBrk="1" hangingPunct="1"/>
            <a:r>
              <a:rPr lang="en-GB" altLang="en-US" smtClean="0"/>
              <a:t>Bloody, watery or bloody-mucoid</a:t>
            </a:r>
          </a:p>
          <a:p>
            <a:pPr lvl="2" eaLnBrk="1" hangingPunct="1"/>
            <a:r>
              <a:rPr lang="en-GB" altLang="en-US" smtClean="0"/>
              <a:t>Implications for diagnosis and management</a:t>
            </a:r>
          </a:p>
          <a:p>
            <a:pPr eaLnBrk="1" hangingPunct="1"/>
            <a:endParaRPr lang="en-US" altLang="en-US" smtClean="0"/>
          </a:p>
        </p:txBody>
      </p:sp>
    </p:spTree>
    <p:extLst>
      <p:ext uri="{BB962C8B-B14F-4D97-AF65-F5344CB8AC3E}">
        <p14:creationId xmlns:p14="http://schemas.microsoft.com/office/powerpoint/2010/main" val="398608255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GB" altLang="en-US" smtClean="0"/>
              <a:t>Important features </a:t>
            </a:r>
            <a:endParaRPr lang="en-US" altLang="en-US" smtClean="0"/>
          </a:p>
        </p:txBody>
      </p:sp>
      <p:sp>
        <p:nvSpPr>
          <p:cNvPr id="6147" name="Content Placeholder 2"/>
          <p:cNvSpPr>
            <a:spLocks noGrp="1"/>
          </p:cNvSpPr>
          <p:nvPr>
            <p:ph idx="1"/>
          </p:nvPr>
        </p:nvSpPr>
        <p:spPr/>
        <p:txBody>
          <a:bodyPr/>
          <a:lstStyle/>
          <a:p>
            <a:pPr eaLnBrk="1" hangingPunct="1"/>
            <a:r>
              <a:rPr lang="en-GB" altLang="en-US" smtClean="0"/>
              <a:t>The presence or absence of fever another important feature</a:t>
            </a:r>
          </a:p>
          <a:p>
            <a:pPr eaLnBrk="1" hangingPunct="1"/>
            <a:endParaRPr lang="en-GB" altLang="en-US" smtClean="0"/>
          </a:p>
          <a:p>
            <a:pPr lvl="1" eaLnBrk="1" hangingPunct="1"/>
            <a:r>
              <a:rPr lang="en-GB" altLang="en-US" smtClean="0"/>
              <a:t>Pointer to the possible cause of the diarrhoea</a:t>
            </a:r>
          </a:p>
          <a:p>
            <a:pPr lvl="1" eaLnBrk="1" hangingPunct="1"/>
            <a:endParaRPr lang="en-GB" altLang="en-US" smtClean="0"/>
          </a:p>
          <a:p>
            <a:pPr lvl="1" eaLnBrk="1" hangingPunct="1"/>
            <a:r>
              <a:rPr lang="en-GB" altLang="en-US" smtClean="0"/>
              <a:t>May also influence management. </a:t>
            </a:r>
          </a:p>
          <a:p>
            <a:pPr eaLnBrk="1" hangingPunct="1"/>
            <a:endParaRPr lang="en-US" altLang="en-US" smtClean="0"/>
          </a:p>
        </p:txBody>
      </p:sp>
    </p:spTree>
    <p:extLst>
      <p:ext uri="{BB962C8B-B14F-4D97-AF65-F5344CB8AC3E}">
        <p14:creationId xmlns:p14="http://schemas.microsoft.com/office/powerpoint/2010/main" val="369864863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GB" altLang="en-US" smtClean="0"/>
              <a:t>Important features </a:t>
            </a:r>
            <a:endParaRPr lang="en-US" altLang="en-US" smtClean="0"/>
          </a:p>
        </p:txBody>
      </p:sp>
      <p:sp>
        <p:nvSpPr>
          <p:cNvPr id="7171" name="Content Placeholder 2"/>
          <p:cNvSpPr>
            <a:spLocks noGrp="1"/>
          </p:cNvSpPr>
          <p:nvPr>
            <p:ph idx="1"/>
          </p:nvPr>
        </p:nvSpPr>
        <p:spPr/>
        <p:txBody>
          <a:bodyPr/>
          <a:lstStyle/>
          <a:p>
            <a:pPr eaLnBrk="1" hangingPunct="1"/>
            <a:r>
              <a:rPr lang="en-GB" altLang="en-US" smtClean="0"/>
              <a:t>Pain may accompany certain diarrhoeas</a:t>
            </a:r>
          </a:p>
          <a:p>
            <a:pPr lvl="1" eaLnBrk="1" hangingPunct="1"/>
            <a:r>
              <a:rPr lang="en-GB" altLang="en-US" smtClean="0"/>
              <a:t>Implications for diagnosis and management. </a:t>
            </a:r>
          </a:p>
        </p:txBody>
      </p:sp>
    </p:spTree>
    <p:extLst>
      <p:ext uri="{BB962C8B-B14F-4D97-AF65-F5344CB8AC3E}">
        <p14:creationId xmlns:p14="http://schemas.microsoft.com/office/powerpoint/2010/main" val="243357047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pPr>
              <a:defRPr/>
            </a:pPr>
            <a:r>
              <a:rPr lang="en-GB" altLang="en-US" smtClean="0"/>
              <a:t>Presence of features</a:t>
            </a:r>
            <a:br>
              <a:rPr lang="en-GB" altLang="en-US" smtClean="0"/>
            </a:br>
            <a:endParaRPr lang="en-US" altLang="en-US" smtClean="0"/>
          </a:p>
        </p:txBody>
      </p:sp>
      <p:sp>
        <p:nvSpPr>
          <p:cNvPr id="8195" name="Content Placeholder 2"/>
          <p:cNvSpPr>
            <a:spLocks noGrp="1"/>
          </p:cNvSpPr>
          <p:nvPr>
            <p:ph idx="1"/>
          </p:nvPr>
        </p:nvSpPr>
        <p:spPr/>
        <p:txBody>
          <a:bodyPr/>
          <a:lstStyle/>
          <a:p>
            <a:pPr eaLnBrk="1" hangingPunct="1"/>
            <a:r>
              <a:rPr lang="en-GB" altLang="en-US" smtClean="0"/>
              <a:t>Different combinations</a:t>
            </a:r>
          </a:p>
          <a:p>
            <a:pPr eaLnBrk="1" hangingPunct="1"/>
            <a:r>
              <a:rPr lang="en-GB" altLang="en-US" smtClean="0"/>
              <a:t>With different types of diarrhoeas. </a:t>
            </a:r>
            <a:endParaRPr lang="en-US" altLang="en-US" smtClean="0"/>
          </a:p>
          <a:p>
            <a:pPr eaLnBrk="1" hangingPunct="1"/>
            <a:endParaRPr lang="en-US" altLang="en-US" smtClean="0"/>
          </a:p>
          <a:p>
            <a:endParaRPr lang="en-US" altLang="en-US" smtClean="0"/>
          </a:p>
        </p:txBody>
      </p:sp>
    </p:spTree>
    <p:extLst>
      <p:ext uri="{BB962C8B-B14F-4D97-AF65-F5344CB8AC3E}">
        <p14:creationId xmlns:p14="http://schemas.microsoft.com/office/powerpoint/2010/main" val="40094337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362200" y="762000"/>
          <a:ext cx="7315200" cy="4648203"/>
        </p:xfrm>
        <a:graphic>
          <a:graphicData uri="http://schemas.openxmlformats.org/drawingml/2006/table">
            <a:tbl>
              <a:tblPr/>
              <a:tblGrid>
                <a:gridCol w="1676400"/>
                <a:gridCol w="1390073"/>
                <a:gridCol w="1293091"/>
                <a:gridCol w="1477818"/>
                <a:gridCol w="1477818"/>
              </a:tblGrid>
              <a:tr h="516467">
                <a:tc>
                  <a:txBody>
                    <a:bodyPr/>
                    <a:lstStyle/>
                    <a:p>
                      <a:pPr marL="0" marR="0">
                        <a:lnSpc>
                          <a:spcPct val="1150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Calibri"/>
                          <a:ea typeface="Calibri"/>
                          <a:cs typeface="Times New Roman"/>
                        </a:rPr>
                        <a:t>Cholera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Calibri"/>
                          <a:ea typeface="Calibri"/>
                          <a:cs typeface="Times New Roman"/>
                        </a:rPr>
                        <a:t>Shigellosis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Calibri"/>
                          <a:ea typeface="Calibri"/>
                          <a:cs typeface="Times New Roman"/>
                        </a:rPr>
                        <a:t>Amoebiasis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Calibri"/>
                          <a:ea typeface="Calibri"/>
                          <a:cs typeface="Times New Roman"/>
                        </a:rPr>
                        <a:t>Typhoid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467">
                <a:tc>
                  <a:txBody>
                    <a:bodyPr/>
                    <a:lstStyle/>
                    <a:p>
                      <a:pPr marL="0" marR="0">
                        <a:lnSpc>
                          <a:spcPct val="115000"/>
                        </a:lnSpc>
                        <a:spcBef>
                          <a:spcPts val="0"/>
                        </a:spcBef>
                        <a:spcAft>
                          <a:spcPts val="0"/>
                        </a:spcAft>
                      </a:pPr>
                      <a:r>
                        <a:rPr lang="en-US" sz="1100">
                          <a:latin typeface="Calibri"/>
                          <a:ea typeface="Calibri"/>
                          <a:cs typeface="Times New Roman"/>
                        </a:rPr>
                        <a:t>Acute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467">
                <a:tc>
                  <a:txBody>
                    <a:bodyPr/>
                    <a:lstStyle/>
                    <a:p>
                      <a:pPr marL="0" marR="0">
                        <a:lnSpc>
                          <a:spcPct val="115000"/>
                        </a:lnSpc>
                        <a:spcBef>
                          <a:spcPts val="0"/>
                        </a:spcBef>
                        <a:spcAft>
                          <a:spcPts val="0"/>
                        </a:spcAft>
                      </a:pPr>
                      <a:r>
                        <a:rPr lang="en-US" sz="1100">
                          <a:latin typeface="Calibri"/>
                          <a:ea typeface="Calibri"/>
                          <a:cs typeface="Times New Roman"/>
                        </a:rPr>
                        <a:t>Chronic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467">
                <a:tc>
                  <a:txBody>
                    <a:bodyPr/>
                    <a:lstStyle/>
                    <a:p>
                      <a:pPr marL="0" marR="0">
                        <a:lnSpc>
                          <a:spcPct val="115000"/>
                        </a:lnSpc>
                        <a:spcBef>
                          <a:spcPts val="0"/>
                        </a:spcBef>
                        <a:spcAft>
                          <a:spcPts val="0"/>
                        </a:spcAft>
                      </a:pPr>
                      <a:r>
                        <a:rPr lang="en-US" sz="1100">
                          <a:latin typeface="Calibri"/>
                          <a:ea typeface="Calibri"/>
                          <a:cs typeface="Times New Roman"/>
                        </a:rPr>
                        <a:t>Acute on chronic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467">
                <a:tc>
                  <a:txBody>
                    <a:bodyPr/>
                    <a:lstStyle/>
                    <a:p>
                      <a:pPr marL="0" marR="0">
                        <a:lnSpc>
                          <a:spcPct val="115000"/>
                        </a:lnSpc>
                        <a:spcBef>
                          <a:spcPts val="0"/>
                        </a:spcBef>
                        <a:spcAft>
                          <a:spcPts val="0"/>
                        </a:spcAft>
                      </a:pPr>
                      <a:r>
                        <a:rPr lang="en-US" sz="1100">
                          <a:latin typeface="Calibri"/>
                          <a:ea typeface="Calibri"/>
                          <a:cs typeface="Times New Roman"/>
                        </a:rPr>
                        <a:t>Watery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467">
                <a:tc>
                  <a:txBody>
                    <a:bodyPr/>
                    <a:lstStyle/>
                    <a:p>
                      <a:pPr marL="0" marR="0">
                        <a:lnSpc>
                          <a:spcPct val="115000"/>
                        </a:lnSpc>
                        <a:spcBef>
                          <a:spcPts val="0"/>
                        </a:spcBef>
                        <a:spcAft>
                          <a:spcPts val="0"/>
                        </a:spcAft>
                      </a:pPr>
                      <a:r>
                        <a:rPr lang="en-US" sz="1100">
                          <a:latin typeface="Calibri"/>
                          <a:ea typeface="Calibri"/>
                          <a:cs typeface="Times New Roman"/>
                        </a:rPr>
                        <a:t>Bloody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467">
                <a:tc>
                  <a:txBody>
                    <a:bodyPr/>
                    <a:lstStyle/>
                    <a:p>
                      <a:pPr marL="0" marR="0">
                        <a:lnSpc>
                          <a:spcPct val="115000"/>
                        </a:lnSpc>
                        <a:spcBef>
                          <a:spcPts val="0"/>
                        </a:spcBef>
                        <a:spcAft>
                          <a:spcPts val="0"/>
                        </a:spcAft>
                      </a:pPr>
                      <a:r>
                        <a:rPr lang="en-US" sz="1100">
                          <a:latin typeface="Calibri"/>
                          <a:ea typeface="Calibri"/>
                          <a:cs typeface="Times New Roman"/>
                        </a:rPr>
                        <a:t>Bloody mucoid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467">
                <a:tc>
                  <a:txBody>
                    <a:bodyPr/>
                    <a:lstStyle/>
                    <a:p>
                      <a:pPr marL="0" marR="0">
                        <a:lnSpc>
                          <a:spcPct val="115000"/>
                        </a:lnSpc>
                        <a:spcBef>
                          <a:spcPts val="0"/>
                        </a:spcBef>
                        <a:spcAft>
                          <a:spcPts val="0"/>
                        </a:spcAft>
                      </a:pPr>
                      <a:r>
                        <a:rPr lang="en-US" sz="1100">
                          <a:latin typeface="Calibri"/>
                          <a:ea typeface="Calibri"/>
                          <a:cs typeface="Times New Roman"/>
                        </a:rPr>
                        <a:t>Fever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467">
                <a:tc>
                  <a:txBody>
                    <a:bodyPr/>
                    <a:lstStyle/>
                    <a:p>
                      <a:pPr marL="0" marR="0">
                        <a:lnSpc>
                          <a:spcPct val="115000"/>
                        </a:lnSpc>
                        <a:spcBef>
                          <a:spcPts val="0"/>
                        </a:spcBef>
                        <a:spcAft>
                          <a:spcPts val="0"/>
                        </a:spcAft>
                      </a:pPr>
                      <a:r>
                        <a:rPr lang="en-US" sz="1100">
                          <a:latin typeface="Calibri"/>
                          <a:ea typeface="Calibri"/>
                          <a:cs typeface="Times New Roman"/>
                        </a:rPr>
                        <a:t>Pain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9901324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p:txBody>
          <a:bodyPr/>
          <a:lstStyle/>
          <a:p>
            <a:pPr eaLnBrk="1" hangingPunct="1"/>
            <a:r>
              <a:rPr lang="en-US" altLang="en-US" smtClean="0"/>
              <a:t>Cholera</a:t>
            </a:r>
          </a:p>
        </p:txBody>
      </p:sp>
      <p:sp>
        <p:nvSpPr>
          <p:cNvPr id="3" name="Subtitle 2"/>
          <p:cNvSpPr>
            <a:spLocks noGrp="1"/>
          </p:cNvSpPr>
          <p:nvPr>
            <p:ph type="subTitle" idx="1"/>
          </p:nvPr>
        </p:nvSpPr>
        <p:spPr/>
        <p:txBody>
          <a:bodyPr rtlCol="0">
            <a:normAutofit/>
          </a:bodyPr>
          <a:lstStyle/>
          <a:p>
            <a:pPr>
              <a:defRPr/>
            </a:pPr>
            <a:endParaRPr lang="en-US"/>
          </a:p>
        </p:txBody>
      </p:sp>
    </p:spTree>
    <p:extLst>
      <p:ext uri="{BB962C8B-B14F-4D97-AF65-F5344CB8AC3E}">
        <p14:creationId xmlns:p14="http://schemas.microsoft.com/office/powerpoint/2010/main" val="3932777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p:txBody>
          <a:bodyPr/>
          <a:lstStyle/>
          <a:p>
            <a:pPr eaLnBrk="1" hangingPunct="1"/>
            <a:r>
              <a:rPr lang="en-GB" altLang="en-US" dirty="0" smtClean="0"/>
              <a:t> Initiated by </a:t>
            </a:r>
            <a:r>
              <a:rPr lang="en-GB" altLang="en-US" dirty="0" err="1" smtClean="0"/>
              <a:t>sporozoites</a:t>
            </a:r>
            <a:endParaRPr lang="en-GB" altLang="en-US" dirty="0" smtClean="0"/>
          </a:p>
          <a:p>
            <a:pPr eaLnBrk="1" hangingPunct="1"/>
            <a:r>
              <a:rPr lang="en-GB" altLang="en-US" dirty="0" smtClean="0"/>
              <a:t>Undergoes process of </a:t>
            </a:r>
            <a:r>
              <a:rPr lang="en-GB" altLang="en-US" dirty="0" err="1" smtClean="0"/>
              <a:t>schizogony</a:t>
            </a:r>
            <a:r>
              <a:rPr lang="en-GB" altLang="en-US" dirty="0"/>
              <a:t> </a:t>
            </a:r>
            <a:r>
              <a:rPr lang="en-GB" altLang="en-US" dirty="0" smtClean="0"/>
              <a:t>in two phases</a:t>
            </a:r>
          </a:p>
          <a:p>
            <a:pPr eaLnBrk="1" hangingPunct="1"/>
            <a:r>
              <a:rPr lang="en-US" altLang="en-US" dirty="0" smtClean="0"/>
              <a:t>Tissue or </a:t>
            </a:r>
            <a:r>
              <a:rPr lang="en-US" altLang="en-US" dirty="0" err="1" smtClean="0"/>
              <a:t>exo-erythrocytic</a:t>
            </a:r>
            <a:r>
              <a:rPr lang="en-US" altLang="en-US" dirty="0" smtClean="0"/>
              <a:t> </a:t>
            </a:r>
            <a:r>
              <a:rPr lang="en-US" altLang="en-US" dirty="0" err="1" smtClean="0"/>
              <a:t>schizogony</a:t>
            </a:r>
            <a:r>
              <a:rPr lang="en-US" altLang="en-US" dirty="0"/>
              <a:t> </a:t>
            </a:r>
            <a:r>
              <a:rPr lang="en-US" altLang="en-US" dirty="0" smtClean="0"/>
              <a:t>which takes 5-15 days</a:t>
            </a:r>
          </a:p>
          <a:p>
            <a:pPr eaLnBrk="1" hangingPunct="1"/>
            <a:r>
              <a:rPr lang="en-US" altLang="en-US" dirty="0" err="1" smtClean="0"/>
              <a:t>Hypnozoites</a:t>
            </a:r>
            <a:r>
              <a:rPr lang="en-US" altLang="en-US" dirty="0" smtClean="0"/>
              <a:t> - dormant for </a:t>
            </a:r>
            <a:r>
              <a:rPr lang="en-US" altLang="en-US" dirty="0" err="1" smtClean="0"/>
              <a:t>upto</a:t>
            </a:r>
            <a:r>
              <a:rPr lang="en-US" altLang="en-US" dirty="0" smtClean="0"/>
              <a:t> 10 months </a:t>
            </a:r>
          </a:p>
          <a:p>
            <a:pPr eaLnBrk="1" hangingPunct="1"/>
            <a:r>
              <a:rPr lang="en-US" altLang="en-US" dirty="0" smtClean="0"/>
              <a:t>Responsible for true relapses seen in </a:t>
            </a:r>
            <a:r>
              <a:rPr lang="en-US" altLang="en-US" i="1" dirty="0" err="1" smtClean="0"/>
              <a:t>P.vivax</a:t>
            </a:r>
            <a:r>
              <a:rPr lang="en-US" altLang="en-US" dirty="0" smtClean="0"/>
              <a:t> and </a:t>
            </a:r>
            <a:r>
              <a:rPr lang="en-US" altLang="en-US" i="1" dirty="0" err="1" smtClean="0"/>
              <a:t>P.ovale</a:t>
            </a:r>
            <a:r>
              <a:rPr lang="en-US" altLang="en-US" i="1" dirty="0" smtClean="0"/>
              <a:t>. </a:t>
            </a:r>
            <a:r>
              <a:rPr lang="en-US" altLang="en-US" dirty="0" smtClean="0"/>
              <a:t>  </a:t>
            </a:r>
          </a:p>
          <a:p>
            <a:pPr eaLnBrk="1" hangingPunct="1"/>
            <a:endParaRPr lang="en-US" altLang="en-US" dirty="0" smtClean="0"/>
          </a:p>
        </p:txBody>
      </p:sp>
      <p:sp>
        <p:nvSpPr>
          <p:cNvPr id="2" name="Title 1"/>
          <p:cNvSpPr>
            <a:spLocks noGrp="1"/>
          </p:cNvSpPr>
          <p:nvPr>
            <p:ph type="title"/>
          </p:nvPr>
        </p:nvSpPr>
        <p:spPr/>
        <p:txBody>
          <a:bodyPr/>
          <a:lstStyle/>
          <a:p>
            <a:pPr>
              <a:defRPr/>
            </a:pPr>
            <a:r>
              <a:rPr lang="en-GB" dirty="0" smtClean="0"/>
              <a:t>Asexual cycle</a:t>
            </a:r>
            <a:endParaRPr lang="en-US" dirty="0"/>
          </a:p>
        </p:txBody>
      </p:sp>
    </p:spTree>
    <p:extLst>
      <p:ext uri="{BB962C8B-B14F-4D97-AF65-F5344CB8AC3E}">
        <p14:creationId xmlns:p14="http://schemas.microsoft.com/office/powerpoint/2010/main" val="346674510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GB" dirty="0" smtClean="0"/>
              <a:t>Agent</a:t>
            </a:r>
            <a:r>
              <a:rPr lang="en-US" dirty="0" smtClean="0"/>
              <a:t/>
            </a:r>
            <a:br>
              <a:rPr lang="en-US" dirty="0" smtClean="0"/>
            </a:br>
            <a:endParaRPr lang="en-US" dirty="0"/>
          </a:p>
        </p:txBody>
      </p:sp>
      <p:sp>
        <p:nvSpPr>
          <p:cNvPr id="11267" name="Content Placeholder 2"/>
          <p:cNvSpPr>
            <a:spLocks noGrp="1"/>
          </p:cNvSpPr>
          <p:nvPr>
            <p:ph idx="1"/>
          </p:nvPr>
        </p:nvSpPr>
        <p:spPr/>
        <p:txBody>
          <a:bodyPr/>
          <a:lstStyle/>
          <a:p>
            <a:pPr eaLnBrk="1" hangingPunct="1"/>
            <a:r>
              <a:rPr lang="en-US" altLang="en-US" smtClean="0"/>
              <a:t>The </a:t>
            </a:r>
            <a:r>
              <a:rPr lang="en-US" altLang="en-US" i="1" smtClean="0"/>
              <a:t>Cholera</a:t>
            </a:r>
            <a:r>
              <a:rPr lang="en-US" altLang="en-US" smtClean="0"/>
              <a:t> vibrio  </a:t>
            </a:r>
          </a:p>
          <a:p>
            <a:pPr eaLnBrk="1" hangingPunct="1"/>
            <a:r>
              <a:rPr lang="en-US" altLang="en-US" smtClean="0"/>
              <a:t>First discovered by Koch in Egypt in 1883. </a:t>
            </a:r>
          </a:p>
          <a:p>
            <a:pPr eaLnBrk="1" hangingPunct="1"/>
            <a:r>
              <a:rPr lang="en-US" altLang="en-US" smtClean="0"/>
              <a:t>Generally curved like a comma, hence its name.</a:t>
            </a:r>
          </a:p>
          <a:p>
            <a:pPr eaLnBrk="1" hangingPunct="1"/>
            <a:r>
              <a:rPr lang="en-US" altLang="en-US" smtClean="0"/>
              <a:t> Flagella distinguishable, active spirillum-like movements. </a:t>
            </a:r>
          </a:p>
          <a:p>
            <a:pPr eaLnBrk="1" hangingPunct="1"/>
            <a:r>
              <a:rPr lang="en-US" altLang="en-US" smtClean="0"/>
              <a:t>Gram-negative. </a:t>
            </a:r>
          </a:p>
          <a:p>
            <a:pPr eaLnBrk="1" hangingPunct="1"/>
            <a:endParaRPr lang="en-US" altLang="en-US" smtClean="0"/>
          </a:p>
        </p:txBody>
      </p:sp>
    </p:spTree>
    <p:extLst>
      <p:ext uri="{BB962C8B-B14F-4D97-AF65-F5344CB8AC3E}">
        <p14:creationId xmlns:p14="http://schemas.microsoft.com/office/powerpoint/2010/main" val="21839324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Cholera bacteria SEM</a:t>
            </a:r>
          </a:p>
        </p:txBody>
      </p:sp>
      <p:pic>
        <p:nvPicPr>
          <p:cNvPr id="12291" name="Picture 2" descr="Cholera bacteria SEM.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198814" y="1600201"/>
            <a:ext cx="5794375" cy="4525963"/>
          </a:xfrm>
        </p:spPr>
      </p:pic>
    </p:spTree>
    <p:extLst>
      <p:ext uri="{BB962C8B-B14F-4D97-AF65-F5344CB8AC3E}">
        <p14:creationId xmlns:p14="http://schemas.microsoft.com/office/powerpoint/2010/main" val="33301447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Diagram of the bacterium, </a:t>
            </a:r>
            <a:r>
              <a:rPr lang="en-US" altLang="en-US" i="1" smtClean="0"/>
              <a:t>V. cholerae</a:t>
            </a:r>
            <a:endParaRPr lang="en-US" altLang="en-US" smtClean="0"/>
          </a:p>
        </p:txBody>
      </p:sp>
      <p:pic>
        <p:nvPicPr>
          <p:cNvPr id="13315" name="Picture 2" descr="https://upload.wikimedia.org/wikipedia/commons/c/ca/Vibrio_diagram.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191000" y="2433638"/>
            <a:ext cx="3810000" cy="2857500"/>
          </a:xfrm>
        </p:spPr>
      </p:pic>
    </p:spTree>
    <p:extLst>
      <p:ext uri="{BB962C8B-B14F-4D97-AF65-F5344CB8AC3E}">
        <p14:creationId xmlns:p14="http://schemas.microsoft.com/office/powerpoint/2010/main" val="13320788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GB" dirty="0" smtClean="0"/>
              <a:t>Reservoir</a:t>
            </a:r>
            <a:r>
              <a:rPr lang="en-US" dirty="0" smtClean="0"/>
              <a:t/>
            </a:r>
            <a:br>
              <a:rPr lang="en-US" dirty="0" smtClean="0"/>
            </a:br>
            <a:endParaRPr lang="en-US" dirty="0"/>
          </a:p>
        </p:txBody>
      </p:sp>
      <p:sp>
        <p:nvSpPr>
          <p:cNvPr id="3" name="Content Placeholder 2"/>
          <p:cNvSpPr>
            <a:spLocks noGrp="1"/>
          </p:cNvSpPr>
          <p:nvPr>
            <p:ph idx="1"/>
          </p:nvPr>
        </p:nvSpPr>
        <p:spPr/>
        <p:txBody>
          <a:bodyPr rtlCol="0">
            <a:normAutofit/>
          </a:bodyPr>
          <a:lstStyle/>
          <a:p>
            <a:pPr>
              <a:defRPr/>
            </a:pPr>
            <a:r>
              <a:rPr lang="en-US" dirty="0" smtClean="0"/>
              <a:t>Carriers sources of infection</a:t>
            </a:r>
          </a:p>
          <a:p>
            <a:pPr>
              <a:defRPr/>
            </a:pPr>
            <a:r>
              <a:rPr lang="en-US" dirty="0" smtClean="0"/>
              <a:t>Prevalence amongst the healthy population is under 1% </a:t>
            </a:r>
          </a:p>
          <a:p>
            <a:pPr>
              <a:defRPr/>
            </a:pPr>
            <a:r>
              <a:rPr lang="en-US" dirty="0" smtClean="0"/>
              <a:t>Rises rapidly during the cholera season.</a:t>
            </a:r>
          </a:p>
          <a:p>
            <a:pPr>
              <a:defRPr/>
            </a:pPr>
            <a:r>
              <a:rPr lang="en-US" dirty="0" smtClean="0"/>
              <a:t>Acute carriers are important in the maintenance of transmission</a:t>
            </a:r>
          </a:p>
          <a:p>
            <a:pPr>
              <a:defRPr/>
            </a:pPr>
            <a:r>
              <a:rPr lang="en-US" dirty="0" smtClean="0"/>
              <a:t>Occur following asymptomatic or mild cases and outnumber cases by five or ten to one</a:t>
            </a:r>
          </a:p>
          <a:p>
            <a:pPr>
              <a:defRPr/>
            </a:pPr>
            <a:r>
              <a:rPr lang="en-US" dirty="0" smtClean="0"/>
              <a:t>More in the case of El Tor </a:t>
            </a:r>
            <a:r>
              <a:rPr lang="en-US" dirty="0" err="1" smtClean="0"/>
              <a:t>vibrios</a:t>
            </a:r>
            <a:r>
              <a:rPr lang="en-US" dirty="0" smtClean="0"/>
              <a:t>. </a:t>
            </a:r>
          </a:p>
          <a:p>
            <a:pPr>
              <a:defRPr/>
            </a:pPr>
            <a:endParaRPr lang="en-US" dirty="0"/>
          </a:p>
        </p:txBody>
      </p:sp>
    </p:spTree>
    <p:extLst>
      <p:ext uri="{BB962C8B-B14F-4D97-AF65-F5344CB8AC3E}">
        <p14:creationId xmlns:p14="http://schemas.microsoft.com/office/powerpoint/2010/main" val="4523586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u="sng" smtClean="0">
                <a:hlinkClick r:id="rId2" tooltip="Infectious disease"/>
              </a:rPr>
              <a:t>Disease</a:t>
            </a:r>
            <a:r>
              <a:rPr lang="en-US" altLang="en-US" smtClean="0"/>
              <a:t> </a:t>
            </a:r>
            <a:r>
              <a:rPr lang="en-US" altLang="en-US" u="sng" smtClean="0">
                <a:hlinkClick r:id="rId3" tooltip="Natural reservoir"/>
              </a:rPr>
              <a:t>reservoir</a:t>
            </a:r>
            <a:endParaRPr lang="en-US" altLang="en-US" smtClean="0"/>
          </a:p>
        </p:txBody>
      </p:sp>
      <p:sp>
        <p:nvSpPr>
          <p:cNvPr id="17411" name="Content Placeholder 2"/>
          <p:cNvSpPr>
            <a:spLocks noGrp="1"/>
          </p:cNvSpPr>
          <p:nvPr>
            <p:ph idx="1"/>
          </p:nvPr>
        </p:nvSpPr>
        <p:spPr/>
        <p:txBody>
          <a:bodyPr/>
          <a:lstStyle/>
          <a:p>
            <a:r>
              <a:rPr lang="en-US" altLang="en-US" smtClean="0"/>
              <a:t>Zooplankton have been found to house the bacterium </a:t>
            </a:r>
            <a:r>
              <a:rPr lang="en-US" altLang="en-US" i="1" u="sng" smtClean="0">
                <a:hlinkClick r:id="rId4" tooltip="Vibrio cholerae"/>
              </a:rPr>
              <a:t>Vibrio cholerae</a:t>
            </a:r>
            <a:r>
              <a:rPr lang="en-US" altLang="en-US" smtClean="0"/>
              <a:t>, causative agent of </a:t>
            </a:r>
            <a:r>
              <a:rPr lang="en-US" altLang="en-US" u="sng" smtClean="0">
                <a:hlinkClick r:id="rId5" tooltip="Cholera"/>
              </a:rPr>
              <a:t>cholera</a:t>
            </a:r>
            <a:r>
              <a:rPr lang="en-US" altLang="en-US" smtClean="0"/>
              <a:t>, by allowing the cholera vibrios to attach to their chitinous </a:t>
            </a:r>
            <a:r>
              <a:rPr lang="en-US" altLang="en-US" u="sng" smtClean="0">
                <a:hlinkClick r:id="rId6" tooltip="Exoskeleton"/>
              </a:rPr>
              <a:t>exoskeletons</a:t>
            </a:r>
            <a:r>
              <a:rPr lang="en-US" altLang="en-US" smtClean="0"/>
              <a:t>. </a:t>
            </a:r>
          </a:p>
          <a:p>
            <a:r>
              <a:rPr lang="en-US" altLang="en-US" smtClean="0"/>
              <a:t>This </a:t>
            </a:r>
            <a:r>
              <a:rPr lang="en-US" altLang="en-US" u="sng" smtClean="0">
                <a:hlinkClick r:id="rId7" tooltip="Symbiotic"/>
              </a:rPr>
              <a:t>symbiotic</a:t>
            </a:r>
            <a:r>
              <a:rPr lang="en-US" altLang="en-US" smtClean="0"/>
              <a:t> relationship greatly enhances the bacterium's ability to survive in an aquatic environment, as the exoskeleton provides the bacterium with an abundant source of carbon and nitrogen. </a:t>
            </a:r>
          </a:p>
          <a:p>
            <a:endParaRPr lang="en-US" altLang="en-US" smtClean="0"/>
          </a:p>
        </p:txBody>
      </p:sp>
    </p:spTree>
    <p:extLst>
      <p:ext uri="{BB962C8B-B14F-4D97-AF65-F5344CB8AC3E}">
        <p14:creationId xmlns:p14="http://schemas.microsoft.com/office/powerpoint/2010/main" val="1357776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smtClean="0"/>
              <a:t>Transmission</a:t>
            </a:r>
            <a:br>
              <a:rPr lang="en-US" dirty="0" smtClean="0"/>
            </a:br>
            <a:endParaRPr lang="en-US" dirty="0"/>
          </a:p>
        </p:txBody>
      </p:sp>
      <p:sp>
        <p:nvSpPr>
          <p:cNvPr id="3" name="Content Placeholder 2"/>
          <p:cNvSpPr>
            <a:spLocks noGrp="1"/>
          </p:cNvSpPr>
          <p:nvPr>
            <p:ph idx="1"/>
          </p:nvPr>
        </p:nvSpPr>
        <p:spPr/>
        <p:txBody>
          <a:bodyPr rtlCol="0">
            <a:normAutofit/>
          </a:bodyPr>
          <a:lstStyle/>
          <a:p>
            <a:pPr>
              <a:defRPr/>
            </a:pPr>
            <a:r>
              <a:rPr lang="en-US" dirty="0" smtClean="0"/>
              <a:t>Fecal oral route from contaminated water. </a:t>
            </a:r>
          </a:p>
          <a:p>
            <a:pPr>
              <a:defRPr/>
            </a:pPr>
            <a:r>
              <a:rPr lang="en-US" dirty="0" smtClean="0"/>
              <a:t>Source of the water may be rivers, wells, tanks or aquatic reservoirs</a:t>
            </a:r>
          </a:p>
          <a:p>
            <a:pPr>
              <a:defRPr/>
            </a:pPr>
            <a:r>
              <a:rPr lang="en-US" dirty="0" smtClean="0"/>
              <a:t>No significant animal reservoir though </a:t>
            </a:r>
            <a:r>
              <a:rPr lang="en-US" dirty="0" err="1" smtClean="0"/>
              <a:t>Vibrios</a:t>
            </a:r>
            <a:r>
              <a:rPr lang="en-US" dirty="0" smtClean="0"/>
              <a:t> may be maintained in salt water shellfish </a:t>
            </a:r>
          </a:p>
          <a:p>
            <a:pPr>
              <a:defRPr/>
            </a:pPr>
            <a:r>
              <a:rPr lang="en-US" dirty="0" smtClean="0"/>
              <a:t>Infective dose is high in healthy adults with normal gastric acidity</a:t>
            </a:r>
          </a:p>
          <a:p>
            <a:pPr>
              <a:defRPr/>
            </a:pPr>
            <a:r>
              <a:rPr lang="en-US" dirty="0" smtClean="0"/>
              <a:t>Food-borne cholera due to contamination of food by polluted water. </a:t>
            </a:r>
          </a:p>
          <a:p>
            <a:pPr>
              <a:defRPr/>
            </a:pPr>
            <a:r>
              <a:rPr lang="en-US" dirty="0" smtClean="0"/>
              <a:t>Direct person-to-person transmission unusual</a:t>
            </a:r>
          </a:p>
          <a:p>
            <a:pPr>
              <a:defRPr/>
            </a:pPr>
            <a:endParaRPr lang="en-US" dirty="0"/>
          </a:p>
        </p:txBody>
      </p:sp>
    </p:spTree>
    <p:extLst>
      <p:ext uri="{BB962C8B-B14F-4D97-AF65-F5344CB8AC3E}">
        <p14:creationId xmlns:p14="http://schemas.microsoft.com/office/powerpoint/2010/main" val="16952395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Pathogenesis</a:t>
            </a:r>
          </a:p>
        </p:txBody>
      </p:sp>
      <p:sp>
        <p:nvSpPr>
          <p:cNvPr id="19459" name="Content Placeholder 2"/>
          <p:cNvSpPr>
            <a:spLocks noGrp="1"/>
          </p:cNvSpPr>
          <p:nvPr>
            <p:ph idx="1"/>
          </p:nvPr>
        </p:nvSpPr>
        <p:spPr/>
        <p:txBody>
          <a:bodyPr/>
          <a:lstStyle/>
          <a:p>
            <a:r>
              <a:rPr lang="en-US" altLang="en-US" smtClean="0"/>
              <a:t>Cholera  produces a toxin, Cholera toxin activates the adenylate cyclase enzyme in cells of the intestinal mucosa</a:t>
            </a:r>
          </a:p>
          <a:p>
            <a:r>
              <a:rPr lang="en-US" altLang="en-US" smtClean="0"/>
              <a:t>Leading to increased levels of intracellular cAMP, and the secretion of H</a:t>
            </a:r>
            <a:r>
              <a:rPr lang="en-US" altLang="en-US" baseline="-25000" smtClean="0"/>
              <a:t>2</a:t>
            </a:r>
            <a:r>
              <a:rPr lang="en-US" altLang="en-US" smtClean="0"/>
              <a:t>0, Na</a:t>
            </a:r>
            <a:r>
              <a:rPr lang="en-US" altLang="en-US" baseline="30000" smtClean="0"/>
              <a:t>+</a:t>
            </a:r>
            <a:r>
              <a:rPr lang="en-US" altLang="en-US" smtClean="0"/>
              <a:t>, K</a:t>
            </a:r>
            <a:r>
              <a:rPr lang="en-US" altLang="en-US" baseline="30000" smtClean="0"/>
              <a:t>+</a:t>
            </a:r>
            <a:r>
              <a:rPr lang="en-US" altLang="en-US" smtClean="0"/>
              <a:t>, Cl</a:t>
            </a:r>
            <a:r>
              <a:rPr lang="en-US" altLang="en-US" baseline="30000" smtClean="0"/>
              <a:t>-</a:t>
            </a:r>
            <a:r>
              <a:rPr lang="en-US" altLang="en-US" smtClean="0"/>
              <a:t>, and HCO</a:t>
            </a:r>
            <a:r>
              <a:rPr lang="en-US" altLang="en-US" baseline="-25000" smtClean="0"/>
              <a:t>3</a:t>
            </a:r>
            <a:r>
              <a:rPr lang="en-US" altLang="en-US" baseline="30000" smtClean="0"/>
              <a:t>-</a:t>
            </a:r>
            <a:r>
              <a:rPr lang="en-US" altLang="en-US" smtClean="0"/>
              <a:t> into the lumen of the small intestine. </a:t>
            </a:r>
          </a:p>
        </p:txBody>
      </p:sp>
    </p:spTree>
    <p:extLst>
      <p:ext uri="{BB962C8B-B14F-4D97-AF65-F5344CB8AC3E}">
        <p14:creationId xmlns:p14="http://schemas.microsoft.com/office/powerpoint/2010/main" val="20637565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b="1" dirty="0" smtClean="0"/>
              <a:t>Clinical features</a:t>
            </a:r>
            <a:r>
              <a:rPr lang="en-US" b="1" u="sng" dirty="0" smtClean="0"/>
              <a:t/>
            </a:r>
            <a:br>
              <a:rPr lang="en-US" b="1" u="sng" dirty="0" smtClean="0"/>
            </a:br>
            <a:endParaRPr lang="en-US" dirty="0"/>
          </a:p>
        </p:txBody>
      </p:sp>
      <p:sp>
        <p:nvSpPr>
          <p:cNvPr id="3" name="Content Placeholder 2"/>
          <p:cNvSpPr>
            <a:spLocks noGrp="1"/>
          </p:cNvSpPr>
          <p:nvPr>
            <p:ph idx="1"/>
          </p:nvPr>
        </p:nvSpPr>
        <p:spPr/>
        <p:txBody>
          <a:bodyPr rtlCol="0">
            <a:normAutofit/>
          </a:bodyPr>
          <a:lstStyle/>
          <a:p>
            <a:pPr>
              <a:defRPr/>
            </a:pPr>
            <a:r>
              <a:rPr lang="en-GB" dirty="0" smtClean="0"/>
              <a:t>Most cases are asymptomatic </a:t>
            </a:r>
          </a:p>
          <a:p>
            <a:pPr>
              <a:defRPr/>
            </a:pPr>
            <a:r>
              <a:rPr lang="en-GB" dirty="0" smtClean="0"/>
              <a:t>Result in an acute carrier state </a:t>
            </a:r>
          </a:p>
          <a:p>
            <a:pPr>
              <a:defRPr/>
            </a:pPr>
            <a:r>
              <a:rPr lang="en-GB" dirty="0" smtClean="0"/>
              <a:t>Acute </a:t>
            </a:r>
            <a:r>
              <a:rPr lang="en-GB" dirty="0" err="1" smtClean="0"/>
              <a:t>secretory</a:t>
            </a:r>
            <a:r>
              <a:rPr lang="en-GB" dirty="0" smtClean="0"/>
              <a:t> diarrhoea</a:t>
            </a:r>
          </a:p>
          <a:p>
            <a:pPr>
              <a:defRPr/>
            </a:pPr>
            <a:r>
              <a:rPr lang="en-GB" dirty="0" smtClean="0"/>
              <a:t>Loss of fluid and electrolytes from the body</a:t>
            </a:r>
          </a:p>
          <a:p>
            <a:pPr>
              <a:defRPr/>
            </a:pPr>
            <a:r>
              <a:rPr lang="en-GB" dirty="0" smtClean="0"/>
              <a:t>Death from dehydration. </a:t>
            </a:r>
          </a:p>
          <a:p>
            <a:pPr>
              <a:defRPr/>
            </a:pPr>
            <a:r>
              <a:rPr lang="en-GB" dirty="0" smtClean="0"/>
              <a:t>The incubation period is 3-6 days. </a:t>
            </a:r>
          </a:p>
          <a:p>
            <a:pPr>
              <a:defRPr/>
            </a:pPr>
            <a:r>
              <a:rPr lang="en-GB" dirty="0" smtClean="0"/>
              <a:t>The onset is sudden</a:t>
            </a:r>
          </a:p>
          <a:p>
            <a:pPr>
              <a:defRPr/>
            </a:pPr>
            <a:r>
              <a:rPr lang="en-GB" dirty="0" smtClean="0"/>
              <a:t>Florid painless diarrhoea  with profuse watery stools </a:t>
            </a:r>
          </a:p>
          <a:p>
            <a:pPr>
              <a:buNone/>
              <a:defRPr/>
            </a:pPr>
            <a:endParaRPr lang="en-US" dirty="0"/>
          </a:p>
        </p:txBody>
      </p:sp>
    </p:spTree>
    <p:extLst>
      <p:ext uri="{BB962C8B-B14F-4D97-AF65-F5344CB8AC3E}">
        <p14:creationId xmlns:p14="http://schemas.microsoft.com/office/powerpoint/2010/main" val="15100711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b="1" smtClean="0"/>
              <a:t>Clinical features</a:t>
            </a:r>
            <a:r>
              <a:rPr lang="en-US" altLang="en-US" b="1" u="sng" smtClean="0"/>
              <a:t/>
            </a:r>
            <a:br>
              <a:rPr lang="en-US" altLang="en-US" b="1" u="sng" smtClean="0"/>
            </a:br>
            <a:endParaRPr lang="en-US" altLang="en-US" smtClean="0"/>
          </a:p>
        </p:txBody>
      </p:sp>
      <p:sp>
        <p:nvSpPr>
          <p:cNvPr id="21507" name="Content Placeholder 2"/>
          <p:cNvSpPr>
            <a:spLocks noGrp="1"/>
          </p:cNvSpPr>
          <p:nvPr>
            <p:ph idx="1"/>
          </p:nvPr>
        </p:nvSpPr>
        <p:spPr/>
        <p:txBody>
          <a:bodyPr/>
          <a:lstStyle/>
          <a:p>
            <a:pPr eaLnBrk="1" hangingPunct="1"/>
            <a:r>
              <a:rPr lang="en-US" altLang="en-US" smtClean="0"/>
              <a:t>Vomiting, profuse rice-water material </a:t>
            </a:r>
          </a:p>
          <a:p>
            <a:pPr eaLnBrk="1" hangingPunct="1"/>
            <a:r>
              <a:rPr lang="en-US" altLang="en-US" smtClean="0"/>
              <a:t>Agonizing cramps attack the extremities and abdomen</a:t>
            </a:r>
          </a:p>
          <a:p>
            <a:pPr eaLnBrk="1" hangingPunct="1"/>
            <a:r>
              <a:rPr lang="en-US" altLang="en-US" smtClean="0"/>
              <a:t>Depletion of chlorides and hypocalcaemia</a:t>
            </a:r>
          </a:p>
          <a:p>
            <a:pPr eaLnBrk="1" hangingPunct="1"/>
            <a:r>
              <a:rPr lang="en-US" altLang="en-US" smtClean="0"/>
              <a:t>Patient may rapidly pass into a state of collapse. </a:t>
            </a:r>
          </a:p>
          <a:p>
            <a:pPr eaLnBrk="1" hangingPunct="1"/>
            <a:r>
              <a:rPr lang="en-US" altLang="en-US" smtClean="0"/>
              <a:t>Death may ensue at any time from 2-30 hours</a:t>
            </a:r>
          </a:p>
          <a:p>
            <a:pPr eaLnBrk="1" hangingPunct="1"/>
            <a:r>
              <a:rPr lang="en-US" altLang="en-US" smtClean="0"/>
              <a:t>Usually in from 10-12 hours.</a:t>
            </a:r>
          </a:p>
          <a:p>
            <a:pPr eaLnBrk="1" hangingPunct="1"/>
            <a:endParaRPr lang="en-US" altLang="en-US" smtClean="0"/>
          </a:p>
        </p:txBody>
      </p:sp>
    </p:spTree>
    <p:extLst>
      <p:ext uri="{BB962C8B-B14F-4D97-AF65-F5344CB8AC3E}">
        <p14:creationId xmlns:p14="http://schemas.microsoft.com/office/powerpoint/2010/main" val="22709773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defRPr/>
            </a:pPr>
            <a:r>
              <a:rPr lang="en-GB" dirty="0" smtClean="0"/>
              <a:t>Management; </a:t>
            </a:r>
            <a:r>
              <a:rPr lang="en-US" b="1" dirty="0" smtClean="0"/>
              <a:t>Diagnosis</a:t>
            </a:r>
            <a:r>
              <a:rPr lang="en-US" b="1" u="sng" dirty="0" smtClean="0"/>
              <a:t/>
            </a:r>
            <a:br>
              <a:rPr lang="en-US" b="1" u="sng" dirty="0" smtClean="0"/>
            </a:br>
            <a:r>
              <a:rPr lang="en-US" dirty="0" smtClean="0"/>
              <a:t/>
            </a:r>
            <a:br>
              <a:rPr lang="en-US" dirty="0" smtClean="0"/>
            </a:br>
            <a:endParaRPr lang="en-US" dirty="0"/>
          </a:p>
        </p:txBody>
      </p:sp>
      <p:sp>
        <p:nvSpPr>
          <p:cNvPr id="22531" name="Content Placeholder 2"/>
          <p:cNvSpPr>
            <a:spLocks noGrp="1"/>
          </p:cNvSpPr>
          <p:nvPr>
            <p:ph idx="1"/>
          </p:nvPr>
        </p:nvSpPr>
        <p:spPr/>
        <p:txBody>
          <a:bodyPr/>
          <a:lstStyle/>
          <a:p>
            <a:pPr eaLnBrk="1" hangingPunct="1"/>
            <a:r>
              <a:rPr lang="en-US" altLang="en-US" smtClean="0"/>
              <a:t>Index of suspicion. </a:t>
            </a:r>
          </a:p>
          <a:p>
            <a:pPr eaLnBrk="1" hangingPunct="1"/>
            <a:r>
              <a:rPr lang="en-US" altLang="en-US" smtClean="0"/>
              <a:t>Profuse watery discharge, dehydration together with high mortality should alert the physician.</a:t>
            </a:r>
          </a:p>
          <a:p>
            <a:pPr eaLnBrk="1" hangingPunct="1"/>
            <a:r>
              <a:rPr lang="en-US" altLang="en-US" smtClean="0"/>
              <a:t>The stool should be examined microscopically for Vibrios</a:t>
            </a:r>
          </a:p>
          <a:p>
            <a:pPr eaLnBrk="1" hangingPunct="1"/>
            <a:r>
              <a:rPr lang="en-US" altLang="en-US" smtClean="0"/>
              <a:t>Detected by their scintillating rotatory movements in a hanging-drop preparations </a:t>
            </a:r>
          </a:p>
          <a:p>
            <a:pPr eaLnBrk="1" hangingPunct="1"/>
            <a:endParaRPr lang="en-US" altLang="en-US" smtClean="0"/>
          </a:p>
        </p:txBody>
      </p:sp>
    </p:spTree>
    <p:extLst>
      <p:ext uri="{BB962C8B-B14F-4D97-AF65-F5344CB8AC3E}">
        <p14:creationId xmlns:p14="http://schemas.microsoft.com/office/powerpoint/2010/main" val="2446359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3676" y="917575"/>
            <a:ext cx="6723063" cy="503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505086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smtClean="0"/>
              <a:t>Diagnosis</a:t>
            </a:r>
          </a:p>
        </p:txBody>
      </p:sp>
      <p:sp>
        <p:nvSpPr>
          <p:cNvPr id="3" name="Content Placeholder 2"/>
          <p:cNvSpPr>
            <a:spLocks noGrp="1"/>
          </p:cNvSpPr>
          <p:nvPr>
            <p:ph idx="1"/>
          </p:nvPr>
        </p:nvSpPr>
        <p:spPr/>
        <p:txBody>
          <a:bodyPr rtlCol="0">
            <a:normAutofit/>
          </a:bodyPr>
          <a:lstStyle/>
          <a:p>
            <a:pPr>
              <a:defRPr/>
            </a:pPr>
            <a:r>
              <a:rPr lang="en-US" dirty="0" smtClean="0"/>
              <a:t>Stool samples are collected in the filed before treatment can be started.</a:t>
            </a:r>
          </a:p>
          <a:p>
            <a:pPr>
              <a:defRPr/>
            </a:pPr>
            <a:r>
              <a:rPr lang="en-US" dirty="0" smtClean="0"/>
              <a:t>Specimens so obtained should then be transported to a laboratory in a special transport media. </a:t>
            </a:r>
          </a:p>
          <a:p>
            <a:pPr>
              <a:defRPr/>
            </a:pPr>
            <a:r>
              <a:rPr lang="en-US" dirty="0" smtClean="0"/>
              <a:t>Alkaline sea salt fluid (</a:t>
            </a:r>
            <a:r>
              <a:rPr lang="en-US" dirty="0" err="1" smtClean="0"/>
              <a:t>Venkartraman</a:t>
            </a:r>
            <a:r>
              <a:rPr lang="en-US" dirty="0" smtClean="0"/>
              <a:t> </a:t>
            </a:r>
            <a:r>
              <a:rPr lang="en-US" dirty="0" err="1" smtClean="0"/>
              <a:t>Ramakrishnan</a:t>
            </a:r>
            <a:r>
              <a:rPr lang="en-US" dirty="0" smtClean="0"/>
              <a:t> (VR) medium);</a:t>
            </a:r>
          </a:p>
          <a:p>
            <a:pPr>
              <a:defRPr/>
            </a:pPr>
            <a:r>
              <a:rPr lang="en-US" dirty="0" smtClean="0"/>
              <a:t>Cary-Blair medium</a:t>
            </a:r>
          </a:p>
          <a:p>
            <a:pPr>
              <a:defRPr/>
            </a:pPr>
            <a:r>
              <a:rPr lang="en-US" dirty="0" err="1" smtClean="0"/>
              <a:t>Taurocholate</a:t>
            </a:r>
            <a:r>
              <a:rPr lang="en-US" dirty="0" smtClean="0"/>
              <a:t>-</a:t>
            </a:r>
            <a:r>
              <a:rPr lang="en-US" dirty="0" err="1" smtClean="0"/>
              <a:t>tellurite</a:t>
            </a:r>
            <a:r>
              <a:rPr lang="en-US" dirty="0" smtClean="0"/>
              <a:t>-peptone medium</a:t>
            </a:r>
          </a:p>
          <a:p>
            <a:pPr>
              <a:defRPr/>
            </a:pPr>
            <a:endParaRPr lang="en-US" dirty="0"/>
          </a:p>
        </p:txBody>
      </p:sp>
    </p:spTree>
    <p:extLst>
      <p:ext uri="{BB962C8B-B14F-4D97-AF65-F5344CB8AC3E}">
        <p14:creationId xmlns:p14="http://schemas.microsoft.com/office/powerpoint/2010/main" val="23295915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b="1" dirty="0" smtClean="0"/>
              <a:t>Treatment</a:t>
            </a:r>
            <a:r>
              <a:rPr lang="en-US" b="1" u="sng" dirty="0" smtClean="0"/>
              <a:t/>
            </a:r>
            <a:br>
              <a:rPr lang="en-US" b="1" u="sng" dirty="0" smtClean="0"/>
            </a:br>
            <a:endParaRPr lang="en-US" dirty="0"/>
          </a:p>
        </p:txBody>
      </p:sp>
      <p:sp>
        <p:nvSpPr>
          <p:cNvPr id="24579" name="Content Placeholder 2"/>
          <p:cNvSpPr>
            <a:spLocks noGrp="1"/>
          </p:cNvSpPr>
          <p:nvPr>
            <p:ph idx="1"/>
          </p:nvPr>
        </p:nvSpPr>
        <p:spPr/>
        <p:txBody>
          <a:bodyPr/>
          <a:lstStyle/>
          <a:p>
            <a:pPr eaLnBrk="1" hangingPunct="1"/>
            <a:r>
              <a:rPr lang="en-US" altLang="en-US" smtClean="0"/>
              <a:t>The aim of treatment</a:t>
            </a:r>
          </a:p>
          <a:p>
            <a:pPr eaLnBrk="1" hangingPunct="1"/>
            <a:r>
              <a:rPr lang="en-US" altLang="en-US" smtClean="0"/>
              <a:t>Restore the fluid and electrolyte balance</a:t>
            </a:r>
          </a:p>
          <a:p>
            <a:pPr eaLnBrk="1" hangingPunct="1"/>
            <a:r>
              <a:rPr lang="en-US" altLang="en-US" smtClean="0"/>
              <a:t>Remove the vibrios from the alimentary canal.</a:t>
            </a:r>
          </a:p>
          <a:p>
            <a:pPr eaLnBrk="1" hangingPunct="1"/>
            <a:r>
              <a:rPr lang="en-US" altLang="en-US" smtClean="0"/>
              <a:t>Rehydration and electrolyte replacement mainstay </a:t>
            </a:r>
          </a:p>
          <a:p>
            <a:pPr eaLnBrk="1" hangingPunct="1"/>
            <a:r>
              <a:rPr lang="en-US" altLang="en-US" smtClean="0"/>
              <a:t>Immediate replacement of fluid and electrolytes </a:t>
            </a:r>
          </a:p>
          <a:p>
            <a:pPr eaLnBrk="1" hangingPunct="1"/>
            <a:r>
              <a:rPr lang="en-US" altLang="en-US" smtClean="0"/>
              <a:t>Correction of the acidosis</a:t>
            </a:r>
          </a:p>
          <a:p>
            <a:pPr eaLnBrk="1" hangingPunct="1"/>
            <a:endParaRPr lang="en-US" altLang="en-US" smtClean="0"/>
          </a:p>
          <a:p>
            <a:pPr eaLnBrk="1" hangingPunct="1"/>
            <a:endParaRPr lang="en-US" altLang="en-US" smtClean="0"/>
          </a:p>
        </p:txBody>
      </p:sp>
    </p:spTree>
    <p:extLst>
      <p:ext uri="{BB962C8B-B14F-4D97-AF65-F5344CB8AC3E}">
        <p14:creationId xmlns:p14="http://schemas.microsoft.com/office/powerpoint/2010/main" val="40443728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smtClean="0"/>
              <a:t>Treatment</a:t>
            </a:r>
          </a:p>
        </p:txBody>
      </p:sp>
      <p:sp>
        <p:nvSpPr>
          <p:cNvPr id="25603" name="Content Placeholder 2"/>
          <p:cNvSpPr>
            <a:spLocks noGrp="1"/>
          </p:cNvSpPr>
          <p:nvPr>
            <p:ph idx="1"/>
          </p:nvPr>
        </p:nvSpPr>
        <p:spPr/>
        <p:txBody>
          <a:bodyPr/>
          <a:lstStyle/>
          <a:p>
            <a:pPr eaLnBrk="1" hangingPunct="1"/>
            <a:r>
              <a:rPr lang="en-US" altLang="en-US" smtClean="0"/>
              <a:t>Antimicrobial agents </a:t>
            </a:r>
          </a:p>
          <a:p>
            <a:pPr eaLnBrk="1" hangingPunct="1"/>
            <a:r>
              <a:rPr lang="en-US" altLang="en-US" smtClean="0"/>
              <a:t>Shortens the duration of diarrhoea and the excretion of vibrios in the stool. </a:t>
            </a:r>
          </a:p>
          <a:p>
            <a:pPr eaLnBrk="1" hangingPunct="1"/>
            <a:r>
              <a:rPr lang="en-US" altLang="en-US" smtClean="0"/>
              <a:t>Doxycycline in a single dose of 300 mg is as effective as tetracycline.</a:t>
            </a:r>
          </a:p>
          <a:p>
            <a:pPr eaLnBrk="1" hangingPunct="1"/>
            <a:r>
              <a:rPr lang="en-US" altLang="en-US" smtClean="0"/>
              <a:t>Chemotherapy of carriers and contacts is used in the management of an epidemic.</a:t>
            </a:r>
          </a:p>
        </p:txBody>
      </p:sp>
    </p:spTree>
    <p:extLst>
      <p:ext uri="{BB962C8B-B14F-4D97-AF65-F5344CB8AC3E}">
        <p14:creationId xmlns:p14="http://schemas.microsoft.com/office/powerpoint/2010/main" val="16628279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b="1" dirty="0" smtClean="0"/>
              <a:t>Management of an epidemic</a:t>
            </a:r>
            <a:r>
              <a:rPr lang="en-US" b="1" u="sng" dirty="0" smtClean="0"/>
              <a:t/>
            </a:r>
            <a:br>
              <a:rPr lang="en-US" b="1" u="sng" dirty="0" smtClean="0"/>
            </a:br>
            <a:endParaRPr lang="en-US" dirty="0"/>
          </a:p>
        </p:txBody>
      </p:sp>
      <p:sp>
        <p:nvSpPr>
          <p:cNvPr id="3" name="Content Placeholder 2"/>
          <p:cNvSpPr>
            <a:spLocks noGrp="1"/>
          </p:cNvSpPr>
          <p:nvPr>
            <p:ph idx="1"/>
          </p:nvPr>
        </p:nvSpPr>
        <p:spPr/>
        <p:txBody>
          <a:bodyPr rtlCol="0">
            <a:normAutofit/>
          </a:bodyPr>
          <a:lstStyle/>
          <a:p>
            <a:pPr>
              <a:defRPr/>
            </a:pPr>
            <a:r>
              <a:rPr lang="en-US" dirty="0" smtClean="0"/>
              <a:t>The basis of management </a:t>
            </a:r>
          </a:p>
          <a:p>
            <a:pPr>
              <a:defRPr/>
            </a:pPr>
            <a:r>
              <a:rPr lang="en-US" dirty="0" smtClean="0"/>
              <a:t>Treatment of cholera cases, carriers and contacts.</a:t>
            </a:r>
          </a:p>
          <a:p>
            <a:pPr>
              <a:defRPr/>
            </a:pPr>
            <a:r>
              <a:rPr lang="en-US" dirty="0" smtClean="0"/>
              <a:t>Vaccination of the population… </a:t>
            </a:r>
          </a:p>
          <a:p>
            <a:pPr>
              <a:defRPr/>
            </a:pPr>
            <a:r>
              <a:rPr lang="en-US" dirty="0" smtClean="0"/>
              <a:t>Treatment organized in temporary hospitals  </a:t>
            </a:r>
          </a:p>
          <a:p>
            <a:pPr>
              <a:defRPr/>
            </a:pPr>
            <a:r>
              <a:rPr lang="en-US" dirty="0" smtClean="0"/>
              <a:t>The provision of intravenous and oral fluids arranged on a mass basis. </a:t>
            </a:r>
          </a:p>
          <a:p>
            <a:pPr>
              <a:defRPr/>
            </a:pPr>
            <a:r>
              <a:rPr lang="en-US" dirty="0" smtClean="0"/>
              <a:t>Proper attention to this organization reduces the mortality from 30% to 1%. </a:t>
            </a:r>
          </a:p>
          <a:p>
            <a:pPr>
              <a:defRPr/>
            </a:pPr>
            <a:r>
              <a:rPr lang="en-US" dirty="0" smtClean="0"/>
              <a:t>Mass chemotherapy of contacts and carriers has been undertaken with varying success. </a:t>
            </a:r>
          </a:p>
          <a:p>
            <a:pPr>
              <a:defRPr/>
            </a:pPr>
            <a:endParaRPr lang="en-US" dirty="0"/>
          </a:p>
        </p:txBody>
      </p:sp>
    </p:spTree>
    <p:extLst>
      <p:ext uri="{BB962C8B-B14F-4D97-AF65-F5344CB8AC3E}">
        <p14:creationId xmlns:p14="http://schemas.microsoft.com/office/powerpoint/2010/main" val="24955561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b="1" dirty="0" smtClean="0"/>
              <a:t>Prevention and control</a:t>
            </a:r>
            <a:r>
              <a:rPr lang="en-US" b="1" u="sng" dirty="0" smtClean="0"/>
              <a:t/>
            </a:r>
            <a:br>
              <a:rPr lang="en-US" b="1" u="sng" dirty="0" smtClean="0"/>
            </a:br>
            <a:endParaRPr lang="en-US" dirty="0"/>
          </a:p>
        </p:txBody>
      </p:sp>
      <p:sp>
        <p:nvSpPr>
          <p:cNvPr id="28675" name="Content Placeholder 2"/>
          <p:cNvSpPr>
            <a:spLocks noGrp="1"/>
          </p:cNvSpPr>
          <p:nvPr>
            <p:ph idx="1"/>
          </p:nvPr>
        </p:nvSpPr>
        <p:spPr/>
        <p:txBody>
          <a:bodyPr/>
          <a:lstStyle/>
          <a:p>
            <a:pPr eaLnBrk="1" hangingPunct="1"/>
            <a:r>
              <a:rPr lang="en-US" altLang="en-US" smtClean="0"/>
              <a:t>Most control measures aimed at preventing secondary transmission</a:t>
            </a:r>
          </a:p>
          <a:p>
            <a:pPr eaLnBrk="1" hangingPunct="1"/>
            <a:r>
              <a:rPr lang="en-US" altLang="en-US" smtClean="0"/>
              <a:t>Methods used include control of water supplies and sanitation.</a:t>
            </a:r>
          </a:p>
          <a:p>
            <a:pPr eaLnBrk="1" hangingPunct="1"/>
            <a:r>
              <a:rPr lang="en-US" altLang="en-US" smtClean="0"/>
              <a:t>Prophylactic vaccination has not proved adequate.</a:t>
            </a:r>
          </a:p>
          <a:p>
            <a:pPr eaLnBrk="1" hangingPunct="1">
              <a:buFont typeface="Arial" panose="020B0604020202020204" pitchFamily="34" charset="0"/>
              <a:buNone/>
            </a:pPr>
            <a:endParaRPr lang="en-US" altLang="en-US" smtClean="0"/>
          </a:p>
          <a:p>
            <a:pPr eaLnBrk="1" hangingPunct="1"/>
            <a:endParaRPr lang="en-US" altLang="en-US" smtClean="0"/>
          </a:p>
        </p:txBody>
      </p:sp>
    </p:spTree>
    <p:extLst>
      <p:ext uri="{BB962C8B-B14F-4D97-AF65-F5344CB8AC3E}">
        <p14:creationId xmlns:p14="http://schemas.microsoft.com/office/powerpoint/2010/main" val="31570019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b="1" smtClean="0"/>
              <a:t>Prevention and control</a:t>
            </a:r>
            <a:endParaRPr lang="en-US" altLang="en-US" smtClean="0"/>
          </a:p>
        </p:txBody>
      </p:sp>
      <p:sp>
        <p:nvSpPr>
          <p:cNvPr id="29699" name="Content Placeholder 2"/>
          <p:cNvSpPr>
            <a:spLocks noGrp="1"/>
          </p:cNvSpPr>
          <p:nvPr>
            <p:ph idx="1"/>
          </p:nvPr>
        </p:nvSpPr>
        <p:spPr/>
        <p:txBody>
          <a:bodyPr/>
          <a:lstStyle/>
          <a:p>
            <a:pPr eaLnBrk="1" hangingPunct="1"/>
            <a:r>
              <a:rPr lang="en-US" altLang="en-US" smtClean="0"/>
              <a:t>Long-term control has been achieved with a combination of improved water supplies and sanitation</a:t>
            </a:r>
          </a:p>
          <a:p>
            <a:pPr eaLnBrk="1" hangingPunct="1"/>
            <a:r>
              <a:rPr lang="en-US" altLang="en-US" smtClean="0"/>
              <a:t>Investigation and surveillance of all enteric and diarrhoel diseases </a:t>
            </a:r>
          </a:p>
          <a:p>
            <a:pPr eaLnBrk="1" hangingPunct="1"/>
            <a:r>
              <a:rPr lang="en-US" altLang="en-US" smtClean="0"/>
              <a:t>Construction of sanitation facilities to keep pace with social and industrial development and with growth of tourism and trade.</a:t>
            </a:r>
          </a:p>
        </p:txBody>
      </p:sp>
    </p:spTree>
    <p:extLst>
      <p:ext uri="{BB962C8B-B14F-4D97-AF65-F5344CB8AC3E}">
        <p14:creationId xmlns:p14="http://schemas.microsoft.com/office/powerpoint/2010/main" val="32924416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normAutofit/>
          </a:bodyPr>
          <a:lstStyle/>
          <a:p>
            <a:pPr>
              <a:defRPr/>
            </a:pPr>
            <a:r>
              <a:rPr lang="en-US" altLang="en-US" smtClean="0"/>
              <a:t>Oral cholera vaccines</a:t>
            </a:r>
            <a:br>
              <a:rPr lang="en-US" altLang="en-US" smtClean="0"/>
            </a:br>
            <a:endParaRPr lang="en-US" altLang="en-US" smtClean="0"/>
          </a:p>
        </p:txBody>
      </p:sp>
      <p:sp>
        <p:nvSpPr>
          <p:cNvPr id="30723" name="Content Placeholder 2"/>
          <p:cNvSpPr>
            <a:spLocks noGrp="1"/>
          </p:cNvSpPr>
          <p:nvPr>
            <p:ph idx="1"/>
          </p:nvPr>
        </p:nvSpPr>
        <p:spPr/>
        <p:txBody>
          <a:bodyPr/>
          <a:lstStyle/>
          <a:p>
            <a:r>
              <a:rPr lang="en-US" altLang="en-US" smtClean="0"/>
              <a:t>Currently there are 3 WHO pre-qualified oral cholera vaccines: Dukoral®, Shanchol™, and Euvichol®. </a:t>
            </a:r>
          </a:p>
          <a:p>
            <a:r>
              <a:rPr lang="en-US" altLang="en-US" smtClean="0"/>
              <a:t>All 3 vaccines require 2 doses for full protection .</a:t>
            </a:r>
          </a:p>
          <a:p>
            <a:r>
              <a:rPr lang="en-US" altLang="en-US" smtClean="0"/>
              <a:t>Dukoral® is administered with a buffer solution that, for adults, requires 150 ml of clean water. </a:t>
            </a:r>
          </a:p>
        </p:txBody>
      </p:sp>
    </p:spTree>
    <p:extLst>
      <p:ext uri="{BB962C8B-B14F-4D97-AF65-F5344CB8AC3E}">
        <p14:creationId xmlns:p14="http://schemas.microsoft.com/office/powerpoint/2010/main" val="6039473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t>Oral cholera vaccines</a:t>
            </a:r>
          </a:p>
        </p:txBody>
      </p:sp>
      <p:sp>
        <p:nvSpPr>
          <p:cNvPr id="31747" name="Content Placeholder 2"/>
          <p:cNvSpPr>
            <a:spLocks noGrp="1"/>
          </p:cNvSpPr>
          <p:nvPr>
            <p:ph idx="1"/>
          </p:nvPr>
        </p:nvSpPr>
        <p:spPr/>
        <p:txBody>
          <a:bodyPr/>
          <a:lstStyle/>
          <a:p>
            <a:r>
              <a:rPr lang="en-US" altLang="en-US" smtClean="0"/>
              <a:t>As access to clean water is often limited in areas with cholera epidemics, Dukoral® is mainly used for travellers. </a:t>
            </a:r>
          </a:p>
          <a:p>
            <a:r>
              <a:rPr lang="en-US" altLang="en-US" smtClean="0"/>
              <a:t>Dukoral® provides approximately 65% protection against cholera for 2 years.</a:t>
            </a:r>
          </a:p>
          <a:p>
            <a:r>
              <a:rPr lang="en-US" altLang="en-US" smtClean="0"/>
              <a:t>Shanchol™ and Euvichol® are essentially the same vaccine produced by 2 different manufacturers. </a:t>
            </a:r>
          </a:p>
        </p:txBody>
      </p:sp>
    </p:spTree>
    <p:extLst>
      <p:ext uri="{BB962C8B-B14F-4D97-AF65-F5344CB8AC3E}">
        <p14:creationId xmlns:p14="http://schemas.microsoft.com/office/powerpoint/2010/main" val="38915762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Oral cholera vaccines</a:t>
            </a:r>
          </a:p>
        </p:txBody>
      </p:sp>
      <p:sp>
        <p:nvSpPr>
          <p:cNvPr id="32771" name="Content Placeholder 2"/>
          <p:cNvSpPr>
            <a:spLocks noGrp="1"/>
          </p:cNvSpPr>
          <p:nvPr>
            <p:ph idx="1"/>
          </p:nvPr>
        </p:nvSpPr>
        <p:spPr/>
        <p:txBody>
          <a:bodyPr/>
          <a:lstStyle/>
          <a:p>
            <a:r>
              <a:rPr lang="en-US" altLang="en-US" smtClean="0"/>
              <a:t>They do not require a buffer solution for administration, which makes them easier to administer to large numbers of people in emergency contexts. </a:t>
            </a:r>
          </a:p>
          <a:p>
            <a:r>
              <a:rPr lang="en-US" altLang="en-US" smtClean="0"/>
              <a:t>There must be a minimum of 2 weeks delay between each dose of these 2 vaccines. </a:t>
            </a:r>
          </a:p>
          <a:p>
            <a:endParaRPr lang="en-US" altLang="en-US" smtClean="0"/>
          </a:p>
        </p:txBody>
      </p:sp>
    </p:spTree>
    <p:extLst>
      <p:ext uri="{BB962C8B-B14F-4D97-AF65-F5344CB8AC3E}">
        <p14:creationId xmlns:p14="http://schemas.microsoft.com/office/powerpoint/2010/main" val="406171346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Oral cholera vaccines</a:t>
            </a:r>
          </a:p>
        </p:txBody>
      </p:sp>
      <p:sp>
        <p:nvSpPr>
          <p:cNvPr id="33795" name="Content Placeholder 2"/>
          <p:cNvSpPr>
            <a:spLocks noGrp="1"/>
          </p:cNvSpPr>
          <p:nvPr>
            <p:ph idx="1"/>
          </p:nvPr>
        </p:nvSpPr>
        <p:spPr/>
        <p:txBody>
          <a:bodyPr/>
          <a:lstStyle/>
          <a:p>
            <a:r>
              <a:rPr lang="en-US" altLang="en-US" smtClean="0"/>
              <a:t>However, 1 dose of vaccine will provide some protection with the second dose given at a later date.</a:t>
            </a:r>
          </a:p>
          <a:p>
            <a:r>
              <a:rPr lang="en-US" altLang="en-US" smtClean="0"/>
              <a:t>Individuals vaccinated with Shanchol™ or Euvichol® have approximately 65% protection against cholera for up to 5 years following vaccination in endemic areas. </a:t>
            </a:r>
          </a:p>
        </p:txBody>
      </p:sp>
    </p:spTree>
    <p:extLst>
      <p:ext uri="{BB962C8B-B14F-4D97-AF65-F5344CB8AC3E}">
        <p14:creationId xmlns:p14="http://schemas.microsoft.com/office/powerpoint/2010/main" val="2856068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p:txBody>
          <a:bodyPr/>
          <a:lstStyle/>
          <a:p>
            <a:pPr eaLnBrk="1" hangingPunct="1"/>
            <a:r>
              <a:rPr lang="en-US" altLang="en-US" smtClean="0"/>
              <a:t>Erythrocytic shizogony</a:t>
            </a:r>
          </a:p>
          <a:p>
            <a:pPr eaLnBrk="1" hangingPunct="1"/>
            <a:r>
              <a:rPr lang="en-US" altLang="en-US" smtClean="0"/>
              <a:t>Merozoites - Trophozoites</a:t>
            </a:r>
          </a:p>
          <a:p>
            <a:pPr eaLnBrk="1" hangingPunct="1"/>
            <a:r>
              <a:rPr lang="en-US" altLang="en-US" smtClean="0"/>
              <a:t>Asexual schizogony</a:t>
            </a:r>
          </a:p>
          <a:p>
            <a:pPr eaLnBrk="1" hangingPunct="1"/>
            <a:r>
              <a:rPr lang="en-US" altLang="en-US" smtClean="0"/>
              <a:t>Schizonts</a:t>
            </a:r>
          </a:p>
          <a:p>
            <a:pPr eaLnBrk="1" hangingPunct="1"/>
            <a:r>
              <a:rPr lang="en-US" altLang="en-US" smtClean="0"/>
              <a:t>Merozoites</a:t>
            </a:r>
          </a:p>
          <a:p>
            <a:pPr eaLnBrk="1" hangingPunct="1"/>
            <a:r>
              <a:rPr lang="en-US" altLang="en-US" smtClean="0"/>
              <a:t>6-32 per schizonts</a:t>
            </a:r>
          </a:p>
          <a:p>
            <a:pPr eaLnBrk="1" hangingPunct="1"/>
            <a:r>
              <a:rPr lang="en-US" altLang="en-US" smtClean="0"/>
              <a:t>48 to 72 hours</a:t>
            </a:r>
          </a:p>
          <a:p>
            <a:pPr eaLnBrk="1" hangingPunct="1"/>
            <a:r>
              <a:rPr lang="en-US" altLang="en-US" smtClean="0"/>
              <a:t>Gametocytes</a:t>
            </a:r>
          </a:p>
          <a:p>
            <a:pPr eaLnBrk="1" hangingPunct="1"/>
            <a:endParaRPr lang="en-US" altLang="en-US" smtClean="0"/>
          </a:p>
        </p:txBody>
      </p:sp>
      <p:sp>
        <p:nvSpPr>
          <p:cNvPr id="2" name="Title 1"/>
          <p:cNvSpPr>
            <a:spLocks noGrp="1"/>
          </p:cNvSpPr>
          <p:nvPr>
            <p:ph type="title"/>
          </p:nvPr>
        </p:nvSpPr>
        <p:spPr/>
        <p:txBody>
          <a:bodyPr/>
          <a:lstStyle/>
          <a:p>
            <a:pPr>
              <a:defRPr/>
            </a:pPr>
            <a:r>
              <a:rPr lang="en-GB" dirty="0" smtClean="0"/>
              <a:t>Asexual cycle</a:t>
            </a:r>
            <a:endParaRPr lang="en-US" dirty="0"/>
          </a:p>
        </p:txBody>
      </p:sp>
    </p:spTree>
    <p:extLst>
      <p:ext uri="{BB962C8B-B14F-4D97-AF65-F5344CB8AC3E}">
        <p14:creationId xmlns:p14="http://schemas.microsoft.com/office/powerpoint/2010/main" val="81041118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HELMINTHS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898746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38133739"/>
              </p:ext>
            </p:extLst>
          </p:nvPr>
        </p:nvGraphicFramePr>
        <p:xfrm>
          <a:off x="228600" y="510988"/>
          <a:ext cx="10945905" cy="5849471"/>
        </p:xfrm>
        <a:graphic>
          <a:graphicData uri="http://schemas.openxmlformats.org/drawingml/2006/table">
            <a:tbl>
              <a:tblPr/>
              <a:tblGrid>
                <a:gridCol w="3143485"/>
                <a:gridCol w="2606580"/>
                <a:gridCol w="2424726"/>
                <a:gridCol w="2771114"/>
              </a:tblGrid>
              <a:tr h="469508">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err="1" smtClean="0">
                          <a:latin typeface="Calibri"/>
                          <a:ea typeface="Calibri"/>
                          <a:cs typeface="Times New Roman"/>
                        </a:rPr>
                        <a:t>Ascaris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smtClean="0">
                          <a:latin typeface="Calibri"/>
                          <a:ea typeface="Calibri"/>
                          <a:cs typeface="Times New Roman"/>
                        </a:rPr>
                        <a:t>Hookworm</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100" dirty="0" smtClean="0"/>
                        <a:t>The beef tapeworm</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182">
                <a:tc>
                  <a:txBody>
                    <a:bodyPr/>
                    <a:lstStyle/>
                    <a:p>
                      <a:pPr marL="0" marR="0">
                        <a:lnSpc>
                          <a:spcPct val="115000"/>
                        </a:lnSpc>
                        <a:spcBef>
                          <a:spcPts val="0"/>
                        </a:spcBef>
                        <a:spcAft>
                          <a:spcPts val="0"/>
                        </a:spcAft>
                      </a:pPr>
                      <a:r>
                        <a:rPr lang="en-US" sz="1100" dirty="0" smtClean="0">
                          <a:latin typeface="Calibri"/>
                          <a:ea typeface="Calibri"/>
                          <a:cs typeface="Times New Roman"/>
                        </a:rPr>
                        <a:t>Introduction</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100" dirty="0" smtClean="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100" dirty="0" smtClean="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3673">
                <a:tc>
                  <a:txBody>
                    <a:bodyPr/>
                    <a:lstStyle/>
                    <a:p>
                      <a:pPr marL="0" marR="0">
                        <a:lnSpc>
                          <a:spcPct val="115000"/>
                        </a:lnSpc>
                        <a:spcBef>
                          <a:spcPts val="0"/>
                        </a:spcBef>
                        <a:spcAft>
                          <a:spcPts val="0"/>
                        </a:spcAft>
                      </a:pPr>
                      <a:r>
                        <a:rPr lang="en-US" sz="1100" dirty="0" smtClean="0">
                          <a:latin typeface="Calibri"/>
                          <a:ea typeface="Calibri"/>
                          <a:cs typeface="Times New Roman"/>
                        </a:rPr>
                        <a:t>Agent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508">
                <a:tc>
                  <a:txBody>
                    <a:bodyPr/>
                    <a:lstStyle/>
                    <a:p>
                      <a:pPr marL="0" marR="0">
                        <a:lnSpc>
                          <a:spcPct val="115000"/>
                        </a:lnSpc>
                        <a:spcBef>
                          <a:spcPts val="0"/>
                        </a:spcBef>
                        <a:spcAft>
                          <a:spcPts val="0"/>
                        </a:spcAft>
                      </a:pPr>
                      <a:r>
                        <a:rPr lang="en-US" sz="1100" dirty="0" smtClean="0">
                          <a:latin typeface="Calibri"/>
                          <a:ea typeface="Calibri"/>
                          <a:cs typeface="Times New Roman"/>
                        </a:rPr>
                        <a:t>Reservoir</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508">
                <a:tc>
                  <a:txBody>
                    <a:bodyPr/>
                    <a:lstStyle/>
                    <a:p>
                      <a:pPr marL="0" marR="0">
                        <a:lnSpc>
                          <a:spcPct val="115000"/>
                        </a:lnSpc>
                        <a:spcBef>
                          <a:spcPts val="0"/>
                        </a:spcBef>
                        <a:spcAft>
                          <a:spcPts val="0"/>
                        </a:spcAft>
                      </a:pPr>
                      <a:r>
                        <a:rPr lang="en-US" sz="1100" dirty="0" smtClean="0">
                          <a:latin typeface="Calibri"/>
                          <a:ea typeface="Calibri"/>
                          <a:cs typeface="Times New Roman"/>
                        </a:rPr>
                        <a:t>Transmission</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100" dirty="0" smtClean="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100" dirty="0" smtClean="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454">
                <a:tc>
                  <a:txBody>
                    <a:bodyPr/>
                    <a:lstStyle/>
                    <a:p>
                      <a:pPr marL="0" marR="0">
                        <a:lnSpc>
                          <a:spcPct val="115000"/>
                        </a:lnSpc>
                        <a:spcBef>
                          <a:spcPts val="0"/>
                        </a:spcBef>
                        <a:spcAft>
                          <a:spcPts val="0"/>
                        </a:spcAft>
                      </a:pPr>
                      <a:r>
                        <a:rPr lang="en-US" sz="1100" dirty="0" smtClean="0">
                          <a:latin typeface="Calibri"/>
                          <a:ea typeface="Calibri"/>
                          <a:cs typeface="Times New Roman"/>
                        </a:rPr>
                        <a:t>Main</a:t>
                      </a:r>
                      <a:r>
                        <a:rPr lang="en-US" sz="1100" baseline="0" dirty="0" smtClean="0">
                          <a:latin typeface="Calibri"/>
                          <a:ea typeface="Calibri"/>
                          <a:cs typeface="Times New Roman"/>
                        </a:rPr>
                        <a:t> feature</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100" dirty="0" smtClean="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100" dirty="0" smtClean="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6182">
                <a:tc>
                  <a:txBody>
                    <a:bodyPr/>
                    <a:lstStyle/>
                    <a:p>
                      <a:pPr marL="0" marR="0">
                        <a:lnSpc>
                          <a:spcPct val="115000"/>
                        </a:lnSpc>
                        <a:spcBef>
                          <a:spcPts val="0"/>
                        </a:spcBef>
                        <a:spcAft>
                          <a:spcPts val="0"/>
                        </a:spcAft>
                      </a:pPr>
                      <a:r>
                        <a:rPr lang="en-US" sz="1100" dirty="0" smtClean="0">
                          <a:latin typeface="Calibri"/>
                          <a:ea typeface="Calibri"/>
                          <a:cs typeface="Times New Roman"/>
                        </a:rPr>
                        <a:t>Complication</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910">
                <a:tc>
                  <a:txBody>
                    <a:bodyPr/>
                    <a:lstStyle/>
                    <a:p>
                      <a:pPr marL="0" marR="0">
                        <a:lnSpc>
                          <a:spcPct val="115000"/>
                        </a:lnSpc>
                        <a:spcBef>
                          <a:spcPts val="0"/>
                        </a:spcBef>
                        <a:spcAft>
                          <a:spcPts val="0"/>
                        </a:spcAft>
                      </a:pPr>
                      <a:r>
                        <a:rPr lang="en-US" sz="1100" dirty="0" smtClean="0">
                          <a:latin typeface="Calibri"/>
                          <a:ea typeface="Calibri"/>
                          <a:cs typeface="Times New Roman"/>
                        </a:rPr>
                        <a:t>Predisposing</a:t>
                      </a:r>
                      <a:r>
                        <a:rPr lang="en-US" sz="1100" baseline="0" dirty="0" smtClean="0">
                          <a:latin typeface="Calibri"/>
                          <a:ea typeface="Calibri"/>
                          <a:cs typeface="Times New Roman"/>
                        </a:rPr>
                        <a:t> factor</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100" dirty="0" smtClean="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6182">
                <a:tc>
                  <a:txBody>
                    <a:bodyPr/>
                    <a:lstStyle/>
                    <a:p>
                      <a:pPr marL="0" marR="0">
                        <a:lnSpc>
                          <a:spcPct val="115000"/>
                        </a:lnSpc>
                        <a:spcBef>
                          <a:spcPts val="0"/>
                        </a:spcBef>
                        <a:spcAft>
                          <a:spcPts val="0"/>
                        </a:spcAft>
                      </a:pPr>
                      <a:r>
                        <a:rPr lang="en-US" sz="1100" dirty="0" smtClean="0">
                          <a:latin typeface="Calibri"/>
                          <a:ea typeface="Calibri"/>
                          <a:cs typeface="Times New Roman"/>
                        </a:rPr>
                        <a:t>Epidemiology</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100" dirty="0" smtClean="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4364">
                <a:tc>
                  <a:txBody>
                    <a:bodyPr/>
                    <a:lstStyle/>
                    <a:p>
                      <a:pPr marL="0" marR="0">
                        <a:lnSpc>
                          <a:spcPct val="115000"/>
                        </a:lnSpc>
                        <a:spcBef>
                          <a:spcPts val="0"/>
                        </a:spcBef>
                        <a:spcAft>
                          <a:spcPts val="0"/>
                        </a:spcAft>
                      </a:pPr>
                      <a:r>
                        <a:rPr lang="en-US" sz="1100" dirty="0" smtClean="0">
                          <a:latin typeface="Calibri"/>
                          <a:ea typeface="Calibri"/>
                          <a:cs typeface="Times New Roman"/>
                        </a:rPr>
                        <a:t>Prevention and control</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100" dirty="0" smtClean="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6899451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06630677"/>
              </p:ext>
            </p:extLst>
          </p:nvPr>
        </p:nvGraphicFramePr>
        <p:xfrm>
          <a:off x="228600" y="510988"/>
          <a:ext cx="10945905" cy="6040468"/>
        </p:xfrm>
        <a:graphic>
          <a:graphicData uri="http://schemas.openxmlformats.org/drawingml/2006/table">
            <a:tbl>
              <a:tblPr/>
              <a:tblGrid>
                <a:gridCol w="3143485"/>
                <a:gridCol w="2606580"/>
                <a:gridCol w="2424726"/>
                <a:gridCol w="2771114"/>
              </a:tblGrid>
              <a:tr h="469508">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err="1" smtClean="0">
                          <a:latin typeface="Calibri"/>
                          <a:ea typeface="Calibri"/>
                          <a:cs typeface="Times New Roman"/>
                        </a:rPr>
                        <a:t>Ascaris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smtClean="0">
                          <a:latin typeface="Calibri"/>
                          <a:ea typeface="Calibri"/>
                          <a:cs typeface="Times New Roman"/>
                        </a:rPr>
                        <a:t>Hookworm</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100" dirty="0" smtClean="0"/>
                        <a:t>The beef tapeworm</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182">
                <a:tc>
                  <a:txBody>
                    <a:bodyPr/>
                    <a:lstStyle/>
                    <a:p>
                      <a:pPr marL="0" marR="0">
                        <a:lnSpc>
                          <a:spcPct val="115000"/>
                        </a:lnSpc>
                        <a:spcBef>
                          <a:spcPts val="0"/>
                        </a:spcBef>
                        <a:spcAft>
                          <a:spcPts val="0"/>
                        </a:spcAft>
                      </a:pPr>
                      <a:r>
                        <a:rPr lang="en-US" sz="1100" dirty="0" smtClean="0">
                          <a:latin typeface="Calibri"/>
                          <a:ea typeface="Calibri"/>
                          <a:cs typeface="Times New Roman"/>
                        </a:rPr>
                        <a:t>Introduction</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100" dirty="0" smtClean="0"/>
                        <a:t>One of the commonest human infections.</a:t>
                      </a:r>
                    </a:p>
                    <a:p>
                      <a:r>
                        <a:rPr lang="en-US" sz="1100" dirty="0" smtClean="0"/>
                        <a:t>Estimated that 1 in 4 worldwide are infected with a worldwide distribution.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smtClean="0">
                          <a:latin typeface="Calibri"/>
                          <a:ea typeface="Calibri"/>
                          <a:cs typeface="Times New Roman"/>
                        </a:rPr>
                        <a:t>One of the commonest causes of </a:t>
                      </a:r>
                      <a:r>
                        <a:rPr lang="en-US" sz="1100" dirty="0" err="1" smtClean="0">
                          <a:latin typeface="Calibri"/>
                          <a:ea typeface="Calibri"/>
                          <a:cs typeface="Times New Roman"/>
                        </a:rPr>
                        <a:t>anaemia</a:t>
                      </a:r>
                      <a:r>
                        <a:rPr lang="en-US" sz="1100" dirty="0" smtClean="0">
                          <a:latin typeface="Calibri"/>
                          <a:ea typeface="Calibri"/>
                          <a:cs typeface="Times New Roman"/>
                        </a:rPr>
                        <a:t> in the tropics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100" dirty="0" smtClean="0"/>
                        <a:t>Has a worldwide distribution where beef is eaten undercooked or raw. </a:t>
                      </a:r>
                    </a:p>
                    <a:p>
                      <a:r>
                        <a:rPr lang="en-GB" sz="1100" dirty="0" smtClean="0"/>
                        <a:t>Especially common in Ethiopia and East Africa </a:t>
                      </a:r>
                      <a:endParaRPr lang="en-US" sz="1100" dirty="0" smtClean="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3673">
                <a:tc>
                  <a:txBody>
                    <a:bodyPr/>
                    <a:lstStyle/>
                    <a:p>
                      <a:pPr marL="0" marR="0">
                        <a:lnSpc>
                          <a:spcPct val="115000"/>
                        </a:lnSpc>
                        <a:spcBef>
                          <a:spcPts val="0"/>
                        </a:spcBef>
                        <a:spcAft>
                          <a:spcPts val="0"/>
                        </a:spcAft>
                      </a:pPr>
                      <a:r>
                        <a:rPr lang="en-US" sz="1100" dirty="0" smtClean="0">
                          <a:latin typeface="Calibri"/>
                          <a:ea typeface="Calibri"/>
                          <a:cs typeface="Times New Roman"/>
                        </a:rPr>
                        <a:t>Agent</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100" i="1" dirty="0" err="1" smtClean="0"/>
                        <a:t>Ascaris</a:t>
                      </a:r>
                      <a:r>
                        <a:rPr lang="en-GB" sz="1100" i="1" dirty="0" smtClean="0"/>
                        <a:t> </a:t>
                      </a:r>
                      <a:r>
                        <a:rPr lang="en-GB" sz="1100" i="1" dirty="0" err="1" smtClean="0"/>
                        <a:t>lumbricoides</a:t>
                      </a:r>
                      <a:r>
                        <a:rPr lang="en-GB" sz="1100" i="1" dirty="0" smtClean="0"/>
                        <a:t> </a:t>
                      </a:r>
                      <a:r>
                        <a:rPr lang="en-GB" sz="1100" dirty="0" smtClean="0"/>
                        <a:t>a large worm measuring 15-31 cm. </a:t>
                      </a:r>
                    </a:p>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i="1" dirty="0" err="1" smtClean="0"/>
                        <a:t>Ancylostoma</a:t>
                      </a:r>
                      <a:r>
                        <a:rPr lang="en-US" sz="1100" i="1" dirty="0" smtClean="0"/>
                        <a:t> </a:t>
                      </a:r>
                      <a:r>
                        <a:rPr lang="en-US" sz="1100" i="1" dirty="0" err="1" smtClean="0"/>
                        <a:t>duodenale</a:t>
                      </a:r>
                      <a:r>
                        <a:rPr lang="en-US" sz="1100" dirty="0" smtClean="0"/>
                        <a:t> and </a:t>
                      </a:r>
                      <a:r>
                        <a:rPr lang="en-US" sz="1100" i="1" dirty="0" err="1" smtClean="0"/>
                        <a:t>Necator</a:t>
                      </a:r>
                      <a:r>
                        <a:rPr lang="en-US" sz="1100" i="1" dirty="0" smtClean="0"/>
                        <a:t> </a:t>
                      </a:r>
                      <a:r>
                        <a:rPr lang="en-US" sz="1100" i="1" dirty="0" err="1" smtClean="0"/>
                        <a:t>americanus</a:t>
                      </a:r>
                      <a:endParaRPr lang="en-US" sz="1100" dirty="0" smtClean="0"/>
                    </a:p>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endParaRPr lang="en-US" sz="1100" dirty="0" smtClean="0"/>
                    </a:p>
                    <a:p>
                      <a:pPr marL="0" marR="0" lvl="0" indent="0" algn="l" defTabSz="914400" rtl="0" eaLnBrk="1" fontAlgn="auto" latinLnBrk="0" hangingPunct="1">
                        <a:lnSpc>
                          <a:spcPct val="115000"/>
                        </a:lnSpc>
                        <a:spcBef>
                          <a:spcPts val="0"/>
                        </a:spcBef>
                        <a:spcAft>
                          <a:spcPts val="0"/>
                        </a:spcAft>
                        <a:buClrTx/>
                        <a:buSzTx/>
                        <a:buFontTx/>
                        <a:buNone/>
                        <a:tabLst/>
                        <a:defRPr/>
                      </a:pPr>
                      <a:r>
                        <a:rPr lang="en-GB" sz="1100" i="1" dirty="0" smtClean="0"/>
                        <a:t>Taenia </a:t>
                      </a:r>
                      <a:r>
                        <a:rPr lang="en-GB" sz="1100" i="1" dirty="0" err="1" smtClean="0"/>
                        <a:t>saginata</a:t>
                      </a:r>
                      <a:r>
                        <a:rPr lang="en-GB" sz="1100" i="1" dirty="0" smtClean="0"/>
                        <a:t> </a:t>
                      </a:r>
                      <a:r>
                        <a:rPr lang="en-GB" sz="1100" dirty="0" smtClean="0"/>
                        <a:t>the beef tapeworm</a:t>
                      </a:r>
                    </a:p>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508">
                <a:tc>
                  <a:txBody>
                    <a:bodyPr/>
                    <a:lstStyle/>
                    <a:p>
                      <a:pPr marL="0" marR="0">
                        <a:lnSpc>
                          <a:spcPct val="115000"/>
                        </a:lnSpc>
                        <a:spcBef>
                          <a:spcPts val="0"/>
                        </a:spcBef>
                        <a:spcAft>
                          <a:spcPts val="0"/>
                        </a:spcAft>
                      </a:pPr>
                      <a:r>
                        <a:rPr lang="en-US" sz="1100" dirty="0" smtClean="0">
                          <a:latin typeface="Calibri"/>
                          <a:ea typeface="Calibri"/>
                          <a:cs typeface="Times New Roman"/>
                        </a:rPr>
                        <a:t>Reservoir</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smtClean="0"/>
                        <a:t>Human is the sole reservoir</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100" dirty="0" smtClean="0"/>
                        <a:t>Human is the only reservoir of infection</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100" dirty="0" smtClean="0"/>
                        <a:t>The human is the only definitive host.</a:t>
                      </a:r>
                      <a:endParaRPr lang="en-US" sz="1100" dirty="0" smtClean="0"/>
                    </a:p>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508">
                <a:tc>
                  <a:txBody>
                    <a:bodyPr/>
                    <a:lstStyle/>
                    <a:p>
                      <a:pPr marL="0" marR="0">
                        <a:lnSpc>
                          <a:spcPct val="115000"/>
                        </a:lnSpc>
                        <a:spcBef>
                          <a:spcPts val="0"/>
                        </a:spcBef>
                        <a:spcAft>
                          <a:spcPts val="0"/>
                        </a:spcAft>
                      </a:pPr>
                      <a:r>
                        <a:rPr lang="en-US" sz="1100" dirty="0" smtClean="0">
                          <a:latin typeface="Calibri"/>
                          <a:ea typeface="Calibri"/>
                          <a:cs typeface="Times New Roman"/>
                        </a:rPr>
                        <a:t>Transmission</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dirty="0" smtClean="0"/>
                        <a:t>Ingestion of eggs from contaminated soil. </a:t>
                      </a:r>
                    </a:p>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100" dirty="0" smtClean="0"/>
                        <a:t>Penetration</a:t>
                      </a:r>
                      <a:r>
                        <a:rPr lang="en-GB" sz="1100" baseline="0" dirty="0" smtClean="0"/>
                        <a:t> of </a:t>
                      </a:r>
                      <a:r>
                        <a:rPr lang="en-GB" sz="1100" dirty="0" smtClean="0"/>
                        <a:t> the skin by</a:t>
                      </a:r>
                      <a:r>
                        <a:rPr lang="en-GB" sz="1100" baseline="0" dirty="0" smtClean="0"/>
                        <a:t> </a:t>
                      </a:r>
                      <a:r>
                        <a:rPr lang="en-GB" sz="1100" dirty="0" smtClean="0"/>
                        <a:t>infective filariform larvae.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100" dirty="0" smtClean="0"/>
                        <a:t>Eating raw or undercooked beef</a:t>
                      </a:r>
                      <a:endParaRPr lang="en-US" sz="1100" dirty="0" smtClean="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454">
                <a:tc>
                  <a:txBody>
                    <a:bodyPr/>
                    <a:lstStyle/>
                    <a:p>
                      <a:pPr marL="0" marR="0">
                        <a:lnSpc>
                          <a:spcPct val="115000"/>
                        </a:lnSpc>
                        <a:spcBef>
                          <a:spcPts val="0"/>
                        </a:spcBef>
                        <a:spcAft>
                          <a:spcPts val="0"/>
                        </a:spcAft>
                      </a:pPr>
                      <a:r>
                        <a:rPr lang="en-US" sz="1100" dirty="0" smtClean="0">
                          <a:latin typeface="Calibri"/>
                          <a:ea typeface="Calibri"/>
                          <a:cs typeface="Times New Roman"/>
                        </a:rPr>
                        <a:t>Main</a:t>
                      </a:r>
                      <a:r>
                        <a:rPr lang="en-US" sz="1100" baseline="0" dirty="0" smtClean="0">
                          <a:latin typeface="Calibri"/>
                          <a:ea typeface="Calibri"/>
                          <a:cs typeface="Times New Roman"/>
                        </a:rPr>
                        <a:t> feature</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100" dirty="0" smtClean="0"/>
                        <a:t>Intestinal</a:t>
                      </a:r>
                      <a:r>
                        <a:rPr lang="en-US" sz="1100" baseline="0" dirty="0" smtClean="0"/>
                        <a:t> colic with h</a:t>
                      </a:r>
                      <a:r>
                        <a:rPr lang="en-US" sz="1100" dirty="0" smtClean="0"/>
                        <a:t>eavy infection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100" dirty="0" smtClean="0"/>
                        <a:t>Hookworm </a:t>
                      </a:r>
                      <a:r>
                        <a:rPr lang="en-US" sz="1100" dirty="0" err="1" smtClean="0"/>
                        <a:t>anaemia</a:t>
                      </a:r>
                      <a:r>
                        <a:rPr lang="en-US" sz="1100" dirty="0" smtClean="0"/>
                        <a:t> and hookworm disease.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100" dirty="0" smtClean="0"/>
                        <a:t>Most cases are asymptomatic.</a:t>
                      </a:r>
                      <a:endParaRPr lang="en-US" sz="1100" dirty="0" smtClean="0"/>
                    </a:p>
                    <a:p>
                      <a:r>
                        <a:rPr lang="en-GB" sz="1100" dirty="0" smtClean="0"/>
                        <a:t>Appearance of segments in the stool </a:t>
                      </a:r>
                    </a:p>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6182">
                <a:tc>
                  <a:txBody>
                    <a:bodyPr/>
                    <a:lstStyle/>
                    <a:p>
                      <a:pPr marL="0" marR="0">
                        <a:lnSpc>
                          <a:spcPct val="115000"/>
                        </a:lnSpc>
                        <a:spcBef>
                          <a:spcPts val="0"/>
                        </a:spcBef>
                        <a:spcAft>
                          <a:spcPts val="0"/>
                        </a:spcAft>
                      </a:pPr>
                      <a:r>
                        <a:rPr lang="en-US" sz="1100" dirty="0" smtClean="0">
                          <a:latin typeface="Calibri"/>
                          <a:ea typeface="Calibri"/>
                          <a:cs typeface="Times New Roman"/>
                        </a:rPr>
                        <a:t>Complication</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smtClean="0">
                          <a:latin typeface="Calibri"/>
                          <a:ea typeface="Calibri"/>
                          <a:cs typeface="Times New Roman"/>
                        </a:rPr>
                        <a:t>Intestinal obstruction</a:t>
                      </a:r>
                    </a:p>
                    <a:p>
                      <a:pPr marL="0" marR="0">
                        <a:lnSpc>
                          <a:spcPct val="115000"/>
                        </a:lnSpc>
                        <a:spcBef>
                          <a:spcPts val="0"/>
                        </a:spcBef>
                        <a:spcAft>
                          <a:spcPts val="0"/>
                        </a:spcAft>
                      </a:pPr>
                      <a:r>
                        <a:rPr lang="en-US" sz="1100" dirty="0" smtClean="0">
                          <a:latin typeface="Calibri"/>
                          <a:ea typeface="Calibri"/>
                          <a:cs typeface="Times New Roman"/>
                        </a:rPr>
                        <a:t>PEM</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smtClean="0">
                          <a:latin typeface="Calibri"/>
                          <a:ea typeface="Calibri"/>
                          <a:cs typeface="Times New Roman"/>
                        </a:rPr>
                        <a:t>CCF</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100" dirty="0" smtClean="0"/>
                        <a:t>Epigastric or umbilical pain, often like hunger pain. </a:t>
                      </a:r>
                    </a:p>
                    <a:p>
                      <a:r>
                        <a:rPr lang="en-GB" sz="1100" dirty="0" err="1" smtClean="0"/>
                        <a:t>Nauseau</a:t>
                      </a:r>
                      <a:r>
                        <a:rPr lang="en-GB" sz="1100" dirty="0" smtClean="0"/>
                        <a:t> and a feeling of epigastric distension  </a:t>
                      </a:r>
                    </a:p>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910">
                <a:tc>
                  <a:txBody>
                    <a:bodyPr/>
                    <a:lstStyle/>
                    <a:p>
                      <a:pPr marL="0" marR="0">
                        <a:lnSpc>
                          <a:spcPct val="115000"/>
                        </a:lnSpc>
                        <a:spcBef>
                          <a:spcPts val="0"/>
                        </a:spcBef>
                        <a:spcAft>
                          <a:spcPts val="0"/>
                        </a:spcAft>
                      </a:pPr>
                      <a:r>
                        <a:rPr lang="en-US" sz="1100" dirty="0" smtClean="0">
                          <a:latin typeface="Calibri"/>
                          <a:ea typeface="Calibri"/>
                          <a:cs typeface="Times New Roman"/>
                        </a:rPr>
                        <a:t>Predisposing</a:t>
                      </a:r>
                      <a:r>
                        <a:rPr lang="en-US" sz="1100" baseline="0" dirty="0" smtClean="0">
                          <a:latin typeface="Calibri"/>
                          <a:ea typeface="Calibri"/>
                          <a:cs typeface="Times New Roman"/>
                        </a:rPr>
                        <a:t> factor</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100" dirty="0" smtClean="0"/>
                        <a:t>Seeding of soil around houses regularly with droppings of little children </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100" dirty="0" smtClean="0"/>
                        <a:t>Transmission enhanced walking barefoot</a:t>
                      </a:r>
                    </a:p>
                    <a:p>
                      <a:r>
                        <a:rPr lang="en-US" sz="1100" dirty="0" smtClean="0"/>
                        <a:t>Transmission enhanced by cultural defecation and agricultural practices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100" dirty="0" smtClean="0"/>
                        <a:t>Transmission is favoured by</a:t>
                      </a:r>
                      <a:r>
                        <a:rPr lang="en-GB" sz="1100" baseline="0" dirty="0" smtClean="0"/>
                        <a:t> e</a:t>
                      </a:r>
                      <a:r>
                        <a:rPr lang="en-GB" sz="1100" dirty="0" smtClean="0"/>
                        <a:t>ating raw or undercooked/roasted meat infected </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6182">
                <a:tc>
                  <a:txBody>
                    <a:bodyPr/>
                    <a:lstStyle/>
                    <a:p>
                      <a:pPr marL="0" marR="0">
                        <a:lnSpc>
                          <a:spcPct val="115000"/>
                        </a:lnSpc>
                        <a:spcBef>
                          <a:spcPts val="0"/>
                        </a:spcBef>
                        <a:spcAft>
                          <a:spcPts val="0"/>
                        </a:spcAft>
                      </a:pPr>
                      <a:r>
                        <a:rPr lang="en-US" sz="1100" dirty="0" smtClean="0">
                          <a:latin typeface="Calibri"/>
                          <a:ea typeface="Calibri"/>
                          <a:cs typeface="Times New Roman"/>
                        </a:rPr>
                        <a:t>Epidemiology</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100" dirty="0" smtClean="0"/>
                        <a:t>The prevalence and intensity highest in pre-school children.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dirty="0" smtClean="0"/>
                        <a:t>The prevalence and intensity highest adults. </a:t>
                      </a:r>
                    </a:p>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100" dirty="0" smtClean="0"/>
                        <a:t>Eating raw beef particularly  when the practice is part of traditional norms and practices. </a:t>
                      </a:r>
                    </a:p>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4364">
                <a:tc>
                  <a:txBody>
                    <a:bodyPr/>
                    <a:lstStyle/>
                    <a:p>
                      <a:pPr marL="0" marR="0">
                        <a:lnSpc>
                          <a:spcPct val="115000"/>
                        </a:lnSpc>
                        <a:spcBef>
                          <a:spcPts val="0"/>
                        </a:spcBef>
                        <a:spcAft>
                          <a:spcPts val="0"/>
                        </a:spcAft>
                      </a:pPr>
                      <a:r>
                        <a:rPr lang="en-US" sz="1100" dirty="0" smtClean="0">
                          <a:latin typeface="Calibri"/>
                          <a:ea typeface="Calibri"/>
                          <a:cs typeface="Times New Roman"/>
                        </a:rPr>
                        <a:t>Prevention and control</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100" dirty="0" smtClean="0"/>
                        <a:t>Personal and public hygiene </a:t>
                      </a:r>
                    </a:p>
                    <a:p>
                      <a:r>
                        <a:rPr lang="en-US" sz="1100" dirty="0" smtClean="0"/>
                        <a:t>Environmental control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Health education.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Mass chemotherapy targeting children with a broad spectrum anthelminthic </a:t>
                      </a:r>
                    </a:p>
                    <a:p>
                      <a:endParaRPr lang="en-US" sz="1100" dirty="0" smtClean="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r>
                        <a:rPr lang="en-US" sz="1100" dirty="0" smtClean="0"/>
                        <a:t>Proper disposal of  </a:t>
                      </a:r>
                      <a:r>
                        <a:rPr lang="en-US" sz="1100" dirty="0" err="1" smtClean="0"/>
                        <a:t>faeces</a:t>
                      </a:r>
                      <a:endParaRPr lang="en-US" sz="1100" dirty="0" smtClean="0"/>
                    </a:p>
                    <a:p>
                      <a:pPr lvl="0"/>
                      <a:r>
                        <a:rPr lang="en-US" sz="1100" dirty="0" smtClean="0"/>
                        <a:t>Health education</a:t>
                      </a:r>
                    </a:p>
                    <a:p>
                      <a:pPr lvl="0"/>
                      <a:r>
                        <a:rPr lang="en-US" sz="1100" dirty="0" smtClean="0"/>
                        <a:t>Reduce soil contamination </a:t>
                      </a:r>
                    </a:p>
                    <a:p>
                      <a:pPr lvl="0"/>
                      <a:r>
                        <a:rPr lang="en-US" sz="1100" dirty="0" smtClean="0"/>
                        <a:t>Provision of shoes</a:t>
                      </a:r>
                    </a:p>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100" dirty="0" smtClean="0"/>
                        <a:t>Proper</a:t>
                      </a:r>
                      <a:r>
                        <a:rPr lang="en-GB" sz="1100" baseline="0" dirty="0" smtClean="0"/>
                        <a:t> </a:t>
                      </a:r>
                      <a:r>
                        <a:rPr lang="en-GB" sz="1100" dirty="0" smtClean="0"/>
                        <a:t>inspection of beef</a:t>
                      </a:r>
                    </a:p>
                    <a:p>
                      <a:r>
                        <a:rPr lang="en-GB" sz="1100" dirty="0" smtClean="0"/>
                        <a:t>Adequate cooking and roasting of meat ensures protection. </a:t>
                      </a:r>
                    </a:p>
                    <a:p>
                      <a:r>
                        <a:rPr lang="en-GB" sz="1100" dirty="0" smtClean="0"/>
                        <a:t>The critical temperature for boiling is 56 </a:t>
                      </a:r>
                      <a:r>
                        <a:rPr lang="en-GB" sz="1100" baseline="30000" dirty="0" smtClean="0"/>
                        <a:t>0</a:t>
                      </a:r>
                      <a:r>
                        <a:rPr lang="en-GB" sz="1100" dirty="0" smtClean="0"/>
                        <a:t>C .</a:t>
                      </a:r>
                    </a:p>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0805645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sz="6000" dirty="0" smtClean="0">
              <a:latin typeface="AR BERKLEY" panose="02000000000000000000" pitchFamily="2" charset="0"/>
            </a:endParaRPr>
          </a:p>
          <a:p>
            <a:r>
              <a:rPr lang="en-US" sz="6000" dirty="0" smtClean="0">
                <a:latin typeface="AR BERKLEY" panose="02000000000000000000" pitchFamily="2" charset="0"/>
              </a:rPr>
              <a:t>THANK YOU!</a:t>
            </a:r>
            <a:endParaRPr lang="en-US" sz="6000" dirty="0">
              <a:latin typeface="AR BERKLEY" panose="02000000000000000000" pitchFamily="2" charset="0"/>
            </a:endParaRPr>
          </a:p>
        </p:txBody>
      </p:sp>
    </p:spTree>
    <p:extLst>
      <p:ext uri="{BB962C8B-B14F-4D97-AF65-F5344CB8AC3E}">
        <p14:creationId xmlns:p14="http://schemas.microsoft.com/office/powerpoint/2010/main" val="31713662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TotalTime>
  <Words>3398</Words>
  <Application>Microsoft Office PowerPoint</Application>
  <PresentationFormat>Widescreen</PresentationFormat>
  <Paragraphs>570</Paragraphs>
  <Slides>93</Slides>
  <Notes>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93</vt:i4>
      </vt:variant>
    </vt:vector>
  </HeadingPairs>
  <TitlesOfParts>
    <vt:vector size="103" baseType="lpstr">
      <vt:lpstr>AR BERKLEY</vt:lpstr>
      <vt:lpstr>Arial</vt:lpstr>
      <vt:lpstr>Calibri</vt:lpstr>
      <vt:lpstr>Calibri Light</vt:lpstr>
      <vt:lpstr>Courier</vt:lpstr>
      <vt:lpstr>Times New Roman</vt:lpstr>
      <vt:lpstr>Wingdings</vt:lpstr>
      <vt:lpstr>Wingdings 2</vt:lpstr>
      <vt:lpstr>Office Theme</vt:lpstr>
      <vt:lpstr>Photo Editor Photo</vt:lpstr>
      <vt:lpstr>MALARIA DIARRHOEAL DISEASES HELMINTHS </vt:lpstr>
      <vt:lpstr>MALARIA </vt:lpstr>
      <vt:lpstr>Geographical distribution </vt:lpstr>
      <vt:lpstr>Geographical distribution</vt:lpstr>
      <vt:lpstr>Impact</vt:lpstr>
      <vt:lpstr>Agent </vt:lpstr>
      <vt:lpstr>Asexual cycle</vt:lpstr>
      <vt:lpstr>PowerPoint Presentation</vt:lpstr>
      <vt:lpstr>Asexual cycle</vt:lpstr>
      <vt:lpstr>Merozoite</vt:lpstr>
      <vt:lpstr>Erythrocyte invasion</vt:lpstr>
      <vt:lpstr>PowerPoint Presentation</vt:lpstr>
      <vt:lpstr>PowerPoint Presentation</vt:lpstr>
      <vt:lpstr>Sexual phase.</vt:lpstr>
      <vt:lpstr>Sporozoites - The Infective Stage</vt:lpstr>
      <vt:lpstr>PowerPoint Presentation</vt:lpstr>
      <vt:lpstr>Reservoir </vt:lpstr>
      <vt:lpstr>Transmission </vt:lpstr>
      <vt:lpstr>Anopheles mosquito</vt:lpstr>
      <vt:lpstr>Life cycle</vt:lpstr>
      <vt:lpstr>Gonotrophic cycle cont.</vt:lpstr>
      <vt:lpstr>PowerPoint Presentation</vt:lpstr>
      <vt:lpstr>The vector</vt:lpstr>
      <vt:lpstr>Vector</vt:lpstr>
      <vt:lpstr>Vector</vt:lpstr>
      <vt:lpstr>Vector A funestus</vt:lpstr>
      <vt:lpstr>Pathogenesis</vt:lpstr>
      <vt:lpstr>Pathogenesis </vt:lpstr>
      <vt:lpstr>Pathogenesis - fever </vt:lpstr>
      <vt:lpstr>Pathogenesis: anaemia</vt:lpstr>
      <vt:lpstr>Pathogenesis: cerebral malaria  </vt:lpstr>
      <vt:lpstr>PowerPoint Presentation</vt:lpstr>
      <vt:lpstr>PowerPoint Presentation</vt:lpstr>
      <vt:lpstr>Natural immunity</vt:lpstr>
      <vt:lpstr>Natural immunity</vt:lpstr>
      <vt:lpstr>Acquired immunity</vt:lpstr>
      <vt:lpstr>Immunity </vt:lpstr>
      <vt:lpstr>Immunity</vt:lpstr>
      <vt:lpstr>Immunity</vt:lpstr>
      <vt:lpstr>PowerPoint Presentation</vt:lpstr>
      <vt:lpstr>Epidemiology </vt:lpstr>
      <vt:lpstr>Prevention and control: malaria survey </vt:lpstr>
      <vt:lpstr>Malaria survey: human host</vt:lpstr>
      <vt:lpstr>Malaria survey: human host</vt:lpstr>
      <vt:lpstr>Alternate classification: Parasite rates </vt:lpstr>
      <vt:lpstr>Malaria control </vt:lpstr>
      <vt:lpstr>Control directed against adults</vt:lpstr>
      <vt:lpstr>Control directed against adults: rresidual house-spraying  </vt:lpstr>
      <vt:lpstr>Control directed against adults: genetic control  </vt:lpstr>
      <vt:lpstr>Control directed against larvae</vt:lpstr>
      <vt:lpstr>Control directed against larvae</vt:lpstr>
      <vt:lpstr>Larval control: chemical  control </vt:lpstr>
      <vt:lpstr>Larval control: biological  control </vt:lpstr>
      <vt:lpstr>Larval control: pathogens and parasites</vt:lpstr>
      <vt:lpstr>Larval control: B.thuringiensis var isrealensis</vt:lpstr>
      <vt:lpstr>Malaria Vaccines background </vt:lpstr>
      <vt:lpstr>Vaccine Types </vt:lpstr>
      <vt:lpstr>Current approved malaria vaccine</vt:lpstr>
      <vt:lpstr>The RTS,S malaria vaccine</vt:lpstr>
      <vt:lpstr>The RTS,S malaria vaccine </vt:lpstr>
      <vt:lpstr>DIARRHOEAL DISEASES</vt:lpstr>
      <vt:lpstr>Diarrhoeas</vt:lpstr>
      <vt:lpstr>Categorization of diarrheas</vt:lpstr>
      <vt:lpstr>Important features </vt:lpstr>
      <vt:lpstr>Important features </vt:lpstr>
      <vt:lpstr>Important features </vt:lpstr>
      <vt:lpstr>Presence of features </vt:lpstr>
      <vt:lpstr>PowerPoint Presentation</vt:lpstr>
      <vt:lpstr>Cholera</vt:lpstr>
      <vt:lpstr>Agent </vt:lpstr>
      <vt:lpstr>Cholera bacteria SEM</vt:lpstr>
      <vt:lpstr>Diagram of the bacterium, V. cholerae</vt:lpstr>
      <vt:lpstr>Reservoir </vt:lpstr>
      <vt:lpstr>Disease reservoir</vt:lpstr>
      <vt:lpstr>Transmission </vt:lpstr>
      <vt:lpstr>Pathogenesis</vt:lpstr>
      <vt:lpstr>Clinical features </vt:lpstr>
      <vt:lpstr>Clinical features </vt:lpstr>
      <vt:lpstr>Management; Diagnosis  </vt:lpstr>
      <vt:lpstr>Diagnosis</vt:lpstr>
      <vt:lpstr>Treatment </vt:lpstr>
      <vt:lpstr>Treatment</vt:lpstr>
      <vt:lpstr>Management of an epidemic </vt:lpstr>
      <vt:lpstr>Prevention and control </vt:lpstr>
      <vt:lpstr>Prevention and control</vt:lpstr>
      <vt:lpstr>Oral cholera vaccines </vt:lpstr>
      <vt:lpstr>Oral cholera vaccines</vt:lpstr>
      <vt:lpstr>Oral cholera vaccines</vt:lpstr>
      <vt:lpstr>Oral cholera vaccines</vt:lpstr>
      <vt:lpstr>HELMINTHS</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MALARIA FOR MBChB V 1</dc:title>
  <dc:creator>SPH</dc:creator>
  <cp:lastModifiedBy>SPH</cp:lastModifiedBy>
  <cp:revision>16</cp:revision>
  <dcterms:created xsi:type="dcterms:W3CDTF">2018-10-30T12:54:38Z</dcterms:created>
  <dcterms:modified xsi:type="dcterms:W3CDTF">2019-10-01T13:50:33Z</dcterms:modified>
</cp:coreProperties>
</file>