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Tahom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i25gZIZ1SsEo762FVI8H4cnDvI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Tahoma-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wangila@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Topic 1: Definition and concepts in Demography</a:t>
            </a:r>
            <a:endParaRPr b="1"/>
          </a:p>
        </p:txBody>
      </p:sp>
      <p:sp>
        <p:nvSpPr>
          <p:cNvPr id="85" name="Google Shape;85;p1"/>
          <p:cNvSpPr txBox="1"/>
          <p:nvPr>
            <p:ph idx="1" type="subTitle"/>
          </p:nvPr>
        </p:nvSpPr>
        <p:spPr>
          <a:xfrm>
            <a:off x="1762991" y="4693083"/>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chemeClr val="dk1"/>
              </a:buClr>
              <a:buSzPts val="3330"/>
              <a:buNone/>
            </a:pPr>
            <a:r>
              <a:rPr b="1" lang="en-US" sz="3330"/>
              <a:t>Sam Wafula (PhD)</a:t>
            </a:r>
            <a:endParaRPr/>
          </a:p>
          <a:p>
            <a:pPr indent="0" lvl="0" marL="0" rtl="0" algn="ctr">
              <a:lnSpc>
                <a:spcPct val="80000"/>
              </a:lnSpc>
              <a:spcBef>
                <a:spcPts val="1000"/>
              </a:spcBef>
              <a:spcAft>
                <a:spcPts val="0"/>
              </a:spcAft>
              <a:buClr>
                <a:schemeClr val="dk1"/>
              </a:buClr>
              <a:buSzPts val="3330"/>
              <a:buNone/>
            </a:pPr>
            <a:r>
              <a:t/>
            </a:r>
            <a:endParaRPr b="1" sz="3330"/>
          </a:p>
          <a:p>
            <a:pPr indent="0" lvl="0" marL="0" rtl="0" algn="ctr">
              <a:lnSpc>
                <a:spcPct val="80000"/>
              </a:lnSpc>
              <a:spcBef>
                <a:spcPts val="1000"/>
              </a:spcBef>
              <a:spcAft>
                <a:spcPts val="0"/>
              </a:spcAft>
              <a:buClr>
                <a:schemeClr val="dk1"/>
              </a:buClr>
              <a:buSzPts val="3330"/>
              <a:buNone/>
            </a:pPr>
            <a:r>
              <a:rPr b="1" lang="en-US" sz="3330"/>
              <a:t>E-mail: </a:t>
            </a:r>
            <a:r>
              <a:rPr b="1" lang="en-US" sz="3330" u="sng">
                <a:solidFill>
                  <a:schemeClr val="hlink"/>
                </a:solidFill>
                <a:hlinkClick r:id="rId3"/>
              </a:rPr>
              <a:t>sam.wangila@gmail.com</a:t>
            </a:r>
            <a:endParaRPr b="1" sz="3330"/>
          </a:p>
          <a:p>
            <a:pPr indent="0" lvl="0" marL="0" rtl="0" algn="ctr">
              <a:lnSpc>
                <a:spcPct val="80000"/>
              </a:lnSpc>
              <a:spcBef>
                <a:spcPts val="1000"/>
              </a:spcBef>
              <a:spcAft>
                <a:spcPts val="0"/>
              </a:spcAft>
              <a:buClr>
                <a:schemeClr val="dk1"/>
              </a:buClr>
              <a:buSzPts val="3330"/>
              <a:buNone/>
            </a:pPr>
            <a:r>
              <a:t/>
            </a:r>
            <a:endParaRPr b="1" sz="333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Components of Population change [4]</a:t>
            </a:r>
            <a:endParaRPr/>
          </a:p>
        </p:txBody>
      </p:sp>
      <p:sp>
        <p:nvSpPr>
          <p:cNvPr id="139" name="Google Shape;13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2380"/>
              <a:buNone/>
            </a:pPr>
            <a:r>
              <a:rPr lang="en-US" sz="2380"/>
              <a:t>This can be mathematically represented as follows: -</a:t>
            </a:r>
            <a:endParaRPr/>
          </a:p>
          <a:p>
            <a:pPr indent="0" lvl="0" marL="0" rtl="0" algn="l">
              <a:lnSpc>
                <a:spcPct val="70000"/>
              </a:lnSpc>
              <a:spcBef>
                <a:spcPts val="1000"/>
              </a:spcBef>
              <a:spcAft>
                <a:spcPts val="0"/>
              </a:spcAft>
              <a:buClr>
                <a:schemeClr val="dk1"/>
              </a:buClr>
              <a:buSzPts val="2380"/>
              <a:buNone/>
            </a:pPr>
            <a:r>
              <a:rPr b="1" lang="en-US" sz="2380"/>
              <a:t>Pt+n = Pt + (B-D) + (I-E)</a:t>
            </a:r>
            <a:endParaRPr/>
          </a:p>
          <a:p>
            <a:pPr indent="0" lvl="0" marL="0" rtl="0" algn="l">
              <a:lnSpc>
                <a:spcPct val="70000"/>
              </a:lnSpc>
              <a:spcBef>
                <a:spcPts val="1000"/>
              </a:spcBef>
              <a:spcAft>
                <a:spcPts val="0"/>
              </a:spcAft>
              <a:buClr>
                <a:schemeClr val="dk1"/>
              </a:buClr>
              <a:buSzPts val="2380"/>
              <a:buNone/>
            </a:pPr>
            <a:r>
              <a:t/>
            </a:r>
            <a:endParaRPr b="1" sz="2380"/>
          </a:p>
          <a:p>
            <a:pPr indent="0" lvl="0" marL="0" rtl="0" algn="l">
              <a:lnSpc>
                <a:spcPct val="70000"/>
              </a:lnSpc>
              <a:spcBef>
                <a:spcPts val="1000"/>
              </a:spcBef>
              <a:spcAft>
                <a:spcPts val="0"/>
              </a:spcAft>
              <a:buClr>
                <a:schemeClr val="dk1"/>
              </a:buClr>
              <a:buSzPts val="2380"/>
              <a:buNone/>
            </a:pPr>
            <a:r>
              <a:rPr lang="en-US" sz="2380"/>
              <a:t>•The above equation is called the </a:t>
            </a:r>
            <a:r>
              <a:rPr b="1" i="1" lang="en-US" sz="2380"/>
              <a:t>Demographic balancing equation /Population Balancing equation/demographic accounting equation</a:t>
            </a:r>
            <a:endParaRPr b="1" i="1" sz="2380"/>
          </a:p>
          <a:p>
            <a:pPr indent="0" lvl="0" marL="0" rtl="0" algn="l">
              <a:lnSpc>
                <a:spcPct val="70000"/>
              </a:lnSpc>
              <a:spcBef>
                <a:spcPts val="1000"/>
              </a:spcBef>
              <a:spcAft>
                <a:spcPts val="0"/>
              </a:spcAft>
              <a:buClr>
                <a:schemeClr val="dk1"/>
              </a:buClr>
              <a:buSzPts val="2380"/>
              <a:buNone/>
            </a:pPr>
            <a:r>
              <a:rPr lang="en-US" sz="2380"/>
              <a:t>P</a:t>
            </a:r>
            <a:r>
              <a:rPr baseline="-25000" lang="en-US" sz="2380"/>
              <a:t>t+n </a:t>
            </a:r>
            <a:r>
              <a:rPr lang="en-US" sz="2380"/>
              <a:t>		- 	Population size for time t+n</a:t>
            </a:r>
            <a:endParaRPr sz="2380"/>
          </a:p>
          <a:p>
            <a:pPr indent="0" lvl="0" marL="0" rtl="0" algn="l">
              <a:lnSpc>
                <a:spcPct val="70000"/>
              </a:lnSpc>
              <a:spcBef>
                <a:spcPts val="1000"/>
              </a:spcBef>
              <a:spcAft>
                <a:spcPts val="0"/>
              </a:spcAft>
              <a:buClr>
                <a:schemeClr val="dk1"/>
              </a:buClr>
              <a:buSzPts val="2380"/>
              <a:buNone/>
            </a:pPr>
            <a:r>
              <a:rPr lang="en-US" sz="2380"/>
              <a:t>P</a:t>
            </a:r>
            <a:r>
              <a:rPr baseline="-25000" lang="en-US" sz="2380"/>
              <a:t>t </a:t>
            </a:r>
            <a:r>
              <a:rPr lang="en-US" sz="2380"/>
              <a:t>		- 	Base population i.e. Population size at time t</a:t>
            </a:r>
            <a:endParaRPr sz="2380"/>
          </a:p>
          <a:p>
            <a:pPr indent="0" lvl="0" marL="0" rtl="0" algn="l">
              <a:lnSpc>
                <a:spcPct val="70000"/>
              </a:lnSpc>
              <a:spcBef>
                <a:spcPts val="1000"/>
              </a:spcBef>
              <a:spcAft>
                <a:spcPts val="0"/>
              </a:spcAft>
              <a:buClr>
                <a:schemeClr val="dk1"/>
              </a:buClr>
              <a:buSzPts val="2380"/>
              <a:buNone/>
            </a:pPr>
            <a:r>
              <a:rPr lang="en-US" sz="2380"/>
              <a:t>B		-	Number of births between time t and time t+n </a:t>
            </a:r>
            <a:endParaRPr/>
          </a:p>
          <a:p>
            <a:pPr indent="0" lvl="0" marL="0" rtl="0" algn="l">
              <a:lnSpc>
                <a:spcPct val="70000"/>
              </a:lnSpc>
              <a:spcBef>
                <a:spcPts val="1000"/>
              </a:spcBef>
              <a:spcAft>
                <a:spcPts val="0"/>
              </a:spcAft>
              <a:buClr>
                <a:schemeClr val="dk1"/>
              </a:buClr>
              <a:buSzPts val="2380"/>
              <a:buNone/>
            </a:pPr>
            <a:r>
              <a:rPr lang="en-US" sz="2380"/>
              <a:t>D		- 	Number of deaths between time t and time t+n</a:t>
            </a:r>
            <a:endParaRPr sz="2380"/>
          </a:p>
          <a:p>
            <a:pPr indent="0" lvl="0" marL="0" rtl="0" algn="l">
              <a:lnSpc>
                <a:spcPct val="70000"/>
              </a:lnSpc>
              <a:spcBef>
                <a:spcPts val="1000"/>
              </a:spcBef>
              <a:spcAft>
                <a:spcPts val="0"/>
              </a:spcAft>
              <a:buClr>
                <a:schemeClr val="dk1"/>
              </a:buClr>
              <a:buSzPts val="2380"/>
              <a:buNone/>
            </a:pPr>
            <a:r>
              <a:rPr lang="en-US" sz="2380"/>
              <a:t>I 		- 	Immigration (in migration) between time t and time t+n</a:t>
            </a:r>
            <a:endParaRPr sz="2380"/>
          </a:p>
          <a:p>
            <a:pPr indent="0" lvl="0" marL="0" rtl="0" algn="l">
              <a:lnSpc>
                <a:spcPct val="70000"/>
              </a:lnSpc>
              <a:spcBef>
                <a:spcPts val="1000"/>
              </a:spcBef>
              <a:spcAft>
                <a:spcPts val="0"/>
              </a:spcAft>
              <a:buClr>
                <a:schemeClr val="dk1"/>
              </a:buClr>
              <a:buSzPts val="2380"/>
              <a:buNone/>
            </a:pPr>
            <a:r>
              <a:rPr lang="en-US" sz="2380"/>
              <a:t>E		-	Emigration (out-migration) between time t and time t+n</a:t>
            </a:r>
            <a:endParaRPr sz="2380"/>
          </a:p>
          <a:p>
            <a:pPr indent="-77470" lvl="0" marL="228600" rtl="0" algn="l">
              <a:lnSpc>
                <a:spcPct val="70000"/>
              </a:lnSpc>
              <a:spcBef>
                <a:spcPts val="1000"/>
              </a:spcBef>
              <a:spcAft>
                <a:spcPts val="0"/>
              </a:spcAft>
              <a:buClr>
                <a:schemeClr val="dk1"/>
              </a:buClr>
              <a:buSzPts val="2380"/>
              <a:buNone/>
            </a:pPr>
            <a:r>
              <a:t/>
            </a:r>
            <a:endParaRPr sz="2380"/>
          </a:p>
          <a:p>
            <a:pPr indent="-77470" lvl="0" marL="228600" rtl="0" algn="l">
              <a:lnSpc>
                <a:spcPct val="70000"/>
              </a:lnSpc>
              <a:spcBef>
                <a:spcPts val="1000"/>
              </a:spcBef>
              <a:spcAft>
                <a:spcPts val="0"/>
              </a:spcAft>
              <a:buClr>
                <a:schemeClr val="dk1"/>
              </a:buClr>
              <a:buSzPts val="2380"/>
              <a:buNone/>
            </a:pPr>
            <a:r>
              <a:t/>
            </a:r>
            <a:endParaRPr sz="238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1"/>
          <p:cNvSpPr txBox="1"/>
          <p:nvPr>
            <p:ph type="title"/>
          </p:nvPr>
        </p:nvSpPr>
        <p:spPr>
          <a:xfrm>
            <a:off x="838200" y="365126"/>
            <a:ext cx="10515600" cy="8402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Components of Population change [5]</a:t>
            </a:r>
            <a:endParaRPr b="1"/>
          </a:p>
        </p:txBody>
      </p:sp>
      <p:sp>
        <p:nvSpPr>
          <p:cNvPr id="145" name="Google Shape;145;p11"/>
          <p:cNvSpPr txBox="1"/>
          <p:nvPr>
            <p:ph idx="1" type="body"/>
          </p:nvPr>
        </p:nvSpPr>
        <p:spPr>
          <a:xfrm>
            <a:off x="838200" y="1080655"/>
            <a:ext cx="10515600" cy="509630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Where migration is non-existent, it means that population change can only be a function of an </a:t>
            </a:r>
            <a:r>
              <a:rPr b="1" lang="en-US"/>
              <a:t>interplay between births and deaths</a:t>
            </a:r>
            <a:r>
              <a:rPr lang="en-US"/>
              <a:t>. We say that population change is thus affected by </a:t>
            </a:r>
            <a:r>
              <a:rPr b="1" lang="en-US"/>
              <a:t>the natural increase </a:t>
            </a:r>
            <a:r>
              <a:rPr lang="en-US"/>
              <a:t>alone i.e. by the difference between births and deaths alone. This is also called a </a:t>
            </a:r>
            <a:r>
              <a:rPr b="1" lang="en-US"/>
              <a:t>closed population</a:t>
            </a:r>
            <a:r>
              <a:rPr lang="en-US"/>
              <a:t>. </a:t>
            </a:r>
            <a:r>
              <a:rPr b="1" lang="en-US"/>
              <a:t>Pt+n = Pt + (B-D)</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46" name="Google Shape;146;p11"/>
          <p:cNvPicPr preferRelativeResize="0"/>
          <p:nvPr/>
        </p:nvPicPr>
        <p:blipFill rotWithShape="1">
          <a:blip r:embed="rId3">
            <a:alphaModFix/>
          </a:blip>
          <a:srcRect b="0" l="0" r="0" t="0"/>
          <a:stretch/>
        </p:blipFill>
        <p:spPr>
          <a:xfrm>
            <a:off x="5412135" y="3117274"/>
            <a:ext cx="5217766" cy="30596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 basic accounting identity of Demography</a:t>
            </a:r>
            <a:endParaRPr/>
          </a:p>
        </p:txBody>
      </p:sp>
      <p:sp>
        <p:nvSpPr>
          <p:cNvPr id="152" name="Google Shape;152;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B050"/>
              </a:buClr>
              <a:buSzPts val="2800"/>
              <a:buChar char="•"/>
            </a:pPr>
            <a:r>
              <a:rPr b="1" lang="en-US">
                <a:solidFill>
                  <a:srgbClr val="00B050"/>
                </a:solidFill>
              </a:rPr>
              <a:t>For a closed population (where there is no migration), ….</a:t>
            </a:r>
            <a:endParaRPr/>
          </a:p>
          <a:p>
            <a:pPr indent="0" lvl="0" marL="0" rtl="0" algn="l">
              <a:lnSpc>
                <a:spcPct val="90000"/>
              </a:lnSpc>
              <a:spcBef>
                <a:spcPts val="1000"/>
              </a:spcBef>
              <a:spcAft>
                <a:spcPts val="0"/>
              </a:spcAft>
              <a:buClr>
                <a:schemeClr val="dk1"/>
              </a:buClr>
              <a:buSzPts val="2800"/>
              <a:buNone/>
            </a:pPr>
            <a:r>
              <a:t/>
            </a:r>
            <a:endParaRPr b="1">
              <a:solidFill>
                <a:srgbClr val="FFC000"/>
              </a:solidFill>
            </a:endParaRPr>
          </a:p>
          <a:p>
            <a:pPr indent="-228600" lvl="0" marL="228600" rtl="0" algn="l">
              <a:lnSpc>
                <a:spcPct val="90000"/>
              </a:lnSpc>
              <a:spcBef>
                <a:spcPts val="1000"/>
              </a:spcBef>
              <a:spcAft>
                <a:spcPts val="0"/>
              </a:spcAft>
              <a:buClr>
                <a:schemeClr val="dk1"/>
              </a:buClr>
              <a:buSzPts val="2800"/>
              <a:buChar char="•"/>
            </a:pPr>
            <a:r>
              <a:rPr lang="en-US"/>
              <a:t>P(t+n) = P(t) + Births(t, t+n) - Deaths(t, t+n)</a:t>
            </a:r>
            <a:br>
              <a:rPr lang="en-US"/>
            </a:br>
            <a:endParaRPr/>
          </a:p>
          <a:p>
            <a:pPr indent="-228600" lvl="0" marL="228600" rtl="0" algn="l">
              <a:lnSpc>
                <a:spcPct val="90000"/>
              </a:lnSpc>
              <a:spcBef>
                <a:spcPts val="1000"/>
              </a:spcBef>
              <a:spcAft>
                <a:spcPts val="0"/>
              </a:spcAft>
              <a:buClr>
                <a:schemeClr val="dk1"/>
              </a:buClr>
              <a:buSzPts val="2800"/>
              <a:buChar char="•"/>
            </a:pPr>
            <a:r>
              <a:rPr lang="en-US"/>
              <a:t>Births(t, t+n) = P(t+n)- P(t) + Deaths(t, t+n)</a:t>
            </a:r>
            <a:br>
              <a:rPr lang="en-US"/>
            </a:br>
            <a:endParaRPr/>
          </a:p>
          <a:p>
            <a:pPr indent="-228600" lvl="0" marL="228600" rtl="0" algn="l">
              <a:lnSpc>
                <a:spcPct val="90000"/>
              </a:lnSpc>
              <a:spcBef>
                <a:spcPts val="1000"/>
              </a:spcBef>
              <a:spcAft>
                <a:spcPts val="0"/>
              </a:spcAft>
              <a:buClr>
                <a:schemeClr val="dk1"/>
              </a:buClr>
              <a:buSzPts val="2800"/>
              <a:buChar char="•"/>
            </a:pPr>
            <a:r>
              <a:rPr lang="en-US"/>
              <a:t>Deaths(t, t+n) = P(t)- P(t+n)  + Births(t, t+n)</a:t>
            </a:r>
            <a:endParaRPr/>
          </a:p>
        </p:txBody>
      </p:sp>
      <p:sp>
        <p:nvSpPr>
          <p:cNvPr id="153" name="Google Shape;153;p12"/>
          <p:cNvSpPr/>
          <p:nvPr/>
        </p:nvSpPr>
        <p:spPr>
          <a:xfrm>
            <a:off x="8229600" y="2934494"/>
            <a:ext cx="457200" cy="1066800"/>
          </a:xfrm>
          <a:prstGeom prst="curvedLeftArrow">
            <a:avLst>
              <a:gd fmla="val 25000" name="adj1"/>
              <a:gd fmla="val 50000" name="adj2"/>
              <a:gd fmla="val 25000" name="adj3"/>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4" name="Google Shape;154;p12"/>
          <p:cNvSpPr/>
          <p:nvPr/>
        </p:nvSpPr>
        <p:spPr>
          <a:xfrm>
            <a:off x="8749145" y="2743200"/>
            <a:ext cx="533400" cy="2286000"/>
          </a:xfrm>
          <a:prstGeom prst="curvedLeftArrow">
            <a:avLst>
              <a:gd fmla="val 25000" name="adj1"/>
              <a:gd fmla="val 50000" name="adj2"/>
              <a:gd fmla="val 25000" name="adj3"/>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 basic accounting identity of Demography</a:t>
            </a:r>
            <a:endParaRPr/>
          </a:p>
        </p:txBody>
      </p:sp>
      <p:sp>
        <p:nvSpPr>
          <p:cNvPr id="160" name="Google Shape;160;p13"/>
          <p:cNvSpPr txBox="1"/>
          <p:nvPr>
            <p:ph idx="1" type="body"/>
          </p:nvPr>
        </p:nvSpPr>
        <p:spPr>
          <a:xfrm>
            <a:off x="838200" y="1527464"/>
            <a:ext cx="10515600" cy="4649499"/>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rgbClr val="00B050"/>
              </a:buClr>
              <a:buSzPts val="2800"/>
              <a:buChar char="•"/>
            </a:pPr>
            <a:r>
              <a:rPr b="1" lang="en-US">
                <a:solidFill>
                  <a:srgbClr val="00B050"/>
                </a:solidFill>
              </a:rPr>
              <a:t>For an open population (where there is migration)</a:t>
            </a:r>
            <a:endParaRPr/>
          </a:p>
          <a:p>
            <a:pPr indent="-228600" lvl="0" marL="228600" rtl="0" algn="l">
              <a:lnSpc>
                <a:spcPct val="80000"/>
              </a:lnSpc>
              <a:spcBef>
                <a:spcPts val="1000"/>
              </a:spcBef>
              <a:spcAft>
                <a:spcPts val="0"/>
              </a:spcAft>
              <a:buClr>
                <a:schemeClr val="dk1"/>
              </a:buClr>
              <a:buSzPts val="2800"/>
              <a:buChar char="•"/>
            </a:pPr>
            <a:r>
              <a:rPr lang="en-US"/>
              <a:t>P(t+n)=P(t) + Births(t, t+n) - Deaths(t, t+n) + Immigration(t, t+n) </a:t>
            </a:r>
            <a:br>
              <a:rPr lang="en-US"/>
            </a:br>
            <a:r>
              <a:rPr lang="en-US"/>
              <a:t>                       – Emigration(t,t+n)</a:t>
            </a:r>
            <a:endParaRPr/>
          </a:p>
          <a:p>
            <a:pPr indent="0" lvl="0" marL="0" rtl="0" algn="l">
              <a:lnSpc>
                <a:spcPct val="80000"/>
              </a:lnSpc>
              <a:spcBef>
                <a:spcPts val="1000"/>
              </a:spcBef>
              <a:spcAft>
                <a:spcPts val="0"/>
              </a:spcAft>
              <a:buClr>
                <a:schemeClr val="dk1"/>
              </a:buClr>
              <a:buSzPts val="2800"/>
              <a:buNone/>
            </a:pPr>
            <a:r>
              <a:t/>
            </a:r>
            <a:endParaRPr/>
          </a:p>
          <a:p>
            <a:pPr indent="-228600" lvl="0" marL="228600" rtl="0" algn="l">
              <a:lnSpc>
                <a:spcPct val="80000"/>
              </a:lnSpc>
              <a:spcBef>
                <a:spcPts val="1000"/>
              </a:spcBef>
              <a:spcAft>
                <a:spcPts val="0"/>
              </a:spcAft>
              <a:buClr>
                <a:schemeClr val="dk1"/>
              </a:buClr>
              <a:buSzPts val="2800"/>
              <a:buChar char="•"/>
            </a:pPr>
            <a:r>
              <a:rPr lang="en-US"/>
              <a:t>The difference between immigration and emigration is known as </a:t>
            </a:r>
            <a:r>
              <a:rPr b="1" lang="en-US"/>
              <a:t>net migration. Thus Net migration= in-migration - out-migration</a:t>
            </a:r>
            <a:endParaRPr/>
          </a:p>
          <a:p>
            <a:pPr indent="0" lvl="0" marL="0" rtl="0" algn="l">
              <a:lnSpc>
                <a:spcPct val="80000"/>
              </a:lnSpc>
              <a:spcBef>
                <a:spcPts val="1000"/>
              </a:spcBef>
              <a:spcAft>
                <a:spcPts val="0"/>
              </a:spcAft>
              <a:buClr>
                <a:schemeClr val="dk1"/>
              </a:buClr>
              <a:buSzPts val="2800"/>
              <a:buNone/>
            </a:pPr>
            <a:r>
              <a:t/>
            </a:r>
            <a:endParaRPr b="1"/>
          </a:p>
          <a:p>
            <a:pPr indent="-228600" lvl="0" marL="228600" rtl="0" algn="l">
              <a:lnSpc>
                <a:spcPct val="80000"/>
              </a:lnSpc>
              <a:spcBef>
                <a:spcPts val="1000"/>
              </a:spcBef>
              <a:spcAft>
                <a:spcPts val="0"/>
              </a:spcAft>
              <a:buClr>
                <a:schemeClr val="dk1"/>
              </a:buClr>
              <a:buSzPts val="2800"/>
              <a:buChar char="•"/>
            </a:pPr>
            <a:r>
              <a:rPr lang="en-US"/>
              <a:t>If a population is open it can only change through </a:t>
            </a:r>
            <a:r>
              <a:rPr b="1" lang="en-US"/>
              <a:t>births</a:t>
            </a:r>
            <a:r>
              <a:rPr lang="en-US"/>
              <a:t> and  </a:t>
            </a:r>
            <a:r>
              <a:rPr b="1" lang="en-US"/>
              <a:t>deaths </a:t>
            </a:r>
            <a:r>
              <a:rPr lang="en-US"/>
              <a:t>and </a:t>
            </a:r>
            <a:r>
              <a:rPr b="1" lang="en-US"/>
              <a:t>immigration</a:t>
            </a:r>
            <a:r>
              <a:rPr lang="en-US"/>
              <a:t> and  </a:t>
            </a:r>
            <a:r>
              <a:rPr b="1" lang="en-US"/>
              <a:t>emigration</a:t>
            </a:r>
            <a:endParaRPr/>
          </a:p>
          <a:p>
            <a:pPr indent="-228600" lvl="0" marL="228600" rtl="0" algn="l">
              <a:lnSpc>
                <a:spcPct val="80000"/>
              </a:lnSpc>
              <a:spcBef>
                <a:spcPts val="1000"/>
              </a:spcBef>
              <a:spcAft>
                <a:spcPts val="0"/>
              </a:spcAft>
              <a:buClr>
                <a:schemeClr val="dk1"/>
              </a:buClr>
              <a:buSzPts val="2800"/>
              <a:buChar char="•"/>
            </a:pPr>
            <a:r>
              <a:rPr lang="en-US"/>
              <a:t>Most countries have open populations.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How has the population size of Kenya changed over the years?</a:t>
            </a:r>
            <a:endParaRPr b="1"/>
          </a:p>
        </p:txBody>
      </p:sp>
      <p:pic>
        <p:nvPicPr>
          <p:cNvPr id="166" name="Google Shape;166;p14"/>
          <p:cNvPicPr preferRelativeResize="0"/>
          <p:nvPr>
            <p:ph idx="1" type="body"/>
          </p:nvPr>
        </p:nvPicPr>
        <p:blipFill rotWithShape="1">
          <a:blip r:embed="rId3">
            <a:alphaModFix/>
          </a:blip>
          <a:srcRect b="0" l="0" r="0" t="0"/>
          <a:stretch/>
        </p:blipFill>
        <p:spPr>
          <a:xfrm>
            <a:off x="1647545" y="1825625"/>
            <a:ext cx="8896909" cy="435133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5"/>
          <p:cNvSpPr txBox="1"/>
          <p:nvPr>
            <p:ph type="title"/>
          </p:nvPr>
        </p:nvSpPr>
        <p:spPr>
          <a:xfrm>
            <a:off x="765464" y="9496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Population Doubling time </a:t>
            </a:r>
            <a:endParaRPr b="1"/>
          </a:p>
        </p:txBody>
      </p:sp>
      <p:sp>
        <p:nvSpPr>
          <p:cNvPr id="172" name="Google Shape;172;p15"/>
          <p:cNvSpPr txBox="1"/>
          <p:nvPr>
            <p:ph idx="1" type="body"/>
          </p:nvPr>
        </p:nvSpPr>
        <p:spPr>
          <a:xfrm>
            <a:off x="1163725" y="1661088"/>
            <a:ext cx="10515600" cy="4486200"/>
          </a:xfrm>
          <a:prstGeom prst="rect">
            <a:avLst/>
          </a:prstGeom>
          <a:blipFill rotWithShape="1">
            <a:blip r:embed="rId3">
              <a:alphaModFix/>
            </a:blip>
            <a:stretch>
              <a:fillRect b="-813" l="-1274" r="-1099" t="-3532"/>
            </a:stretch>
          </a:blip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6"/>
          <p:cNvSpPr txBox="1"/>
          <p:nvPr>
            <p:ph idx="1" type="body"/>
          </p:nvPr>
        </p:nvSpPr>
        <p:spPr>
          <a:xfrm>
            <a:off x="838200" y="976744"/>
            <a:ext cx="10515600" cy="3938155"/>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002060"/>
              </a:buClr>
              <a:buSzPts val="2800"/>
              <a:buChar char="•"/>
            </a:pPr>
            <a:r>
              <a:rPr lang="en-US">
                <a:solidFill>
                  <a:srgbClr val="002060"/>
                </a:solidFill>
              </a:rPr>
              <a:t>Quiz: On August 2009, the Kenyan Housing and Population census results revealed that the country had a population of 38.6 million people. If the annual rate of population growth is 2.7%;  </a:t>
            </a:r>
            <a:endParaRPr/>
          </a:p>
          <a:p>
            <a:pPr indent="-50800" lvl="0" marL="228600" rtl="0" algn="just">
              <a:lnSpc>
                <a:spcPct val="90000"/>
              </a:lnSpc>
              <a:spcBef>
                <a:spcPts val="1000"/>
              </a:spcBef>
              <a:spcAft>
                <a:spcPts val="0"/>
              </a:spcAft>
              <a:buClr>
                <a:schemeClr val="dk1"/>
              </a:buClr>
              <a:buSzPts val="2800"/>
              <a:buNone/>
            </a:pPr>
            <a:r>
              <a:t/>
            </a:r>
            <a:endParaRPr>
              <a:solidFill>
                <a:srgbClr val="002060"/>
              </a:solidFill>
            </a:endParaRPr>
          </a:p>
          <a:p>
            <a:pPr indent="-514350" lvl="0" marL="514350" rtl="0" algn="just">
              <a:lnSpc>
                <a:spcPct val="90000"/>
              </a:lnSpc>
              <a:spcBef>
                <a:spcPts val="1000"/>
              </a:spcBef>
              <a:spcAft>
                <a:spcPts val="0"/>
              </a:spcAft>
              <a:buClr>
                <a:srgbClr val="002060"/>
              </a:buClr>
              <a:buSzPts val="2800"/>
              <a:buAutoNum type="alphaUcParenR"/>
            </a:pPr>
            <a:r>
              <a:rPr lang="en-US">
                <a:solidFill>
                  <a:srgbClr val="002060"/>
                </a:solidFill>
              </a:rPr>
              <a:t>How long will it take for Kenya’s population to double? </a:t>
            </a:r>
            <a:endParaRPr>
              <a:solidFill>
                <a:srgbClr val="002060"/>
              </a:solidFill>
            </a:endParaRPr>
          </a:p>
          <a:p>
            <a:pPr indent="-514350" lvl="0" marL="514350" rtl="0" algn="just">
              <a:lnSpc>
                <a:spcPct val="90000"/>
              </a:lnSpc>
              <a:spcBef>
                <a:spcPts val="1000"/>
              </a:spcBef>
              <a:spcAft>
                <a:spcPts val="0"/>
              </a:spcAft>
              <a:buClr>
                <a:srgbClr val="002060"/>
              </a:buClr>
              <a:buSzPts val="2800"/>
              <a:buAutoNum type="alphaUcParenR"/>
            </a:pPr>
            <a:r>
              <a:rPr lang="en-US">
                <a:solidFill>
                  <a:srgbClr val="002060"/>
                </a:solidFill>
              </a:rPr>
              <a:t>Which year would we expect Kenya’s population to double? </a:t>
            </a:r>
            <a:endParaRPr>
              <a:solidFill>
                <a:srgbClr val="002060"/>
              </a:solidFill>
            </a:endParaRPr>
          </a:p>
          <a:p>
            <a:pPr indent="-514350" lvl="0" marL="514350" rtl="0" algn="just">
              <a:lnSpc>
                <a:spcPct val="90000"/>
              </a:lnSpc>
              <a:spcBef>
                <a:spcPts val="1000"/>
              </a:spcBef>
              <a:spcAft>
                <a:spcPts val="0"/>
              </a:spcAft>
              <a:buClr>
                <a:srgbClr val="002060"/>
              </a:buClr>
              <a:buSzPts val="2800"/>
              <a:buAutoNum type="alphaUcParenR"/>
            </a:pPr>
            <a:r>
              <a:rPr lang="en-US">
                <a:solidFill>
                  <a:srgbClr val="002060"/>
                </a:solidFill>
              </a:rPr>
              <a:t>What would be the actual population of the country at the doubling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Solution</a:t>
            </a:r>
            <a:endParaRPr/>
          </a:p>
        </p:txBody>
      </p:sp>
      <p:sp>
        <p:nvSpPr>
          <p:cNvPr id="183" name="Google Shape;18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2009 population 38.6 million</a:t>
            </a:r>
            <a:endParaRPr/>
          </a:p>
          <a:p>
            <a:pPr indent="-228600" lvl="0" marL="228600" rtl="0" algn="l">
              <a:lnSpc>
                <a:spcPct val="90000"/>
              </a:lnSpc>
              <a:spcBef>
                <a:spcPts val="1000"/>
              </a:spcBef>
              <a:spcAft>
                <a:spcPts val="0"/>
              </a:spcAft>
              <a:buClr>
                <a:schemeClr val="dk1"/>
              </a:buClr>
              <a:buSzPts val="2800"/>
              <a:buChar char="•"/>
            </a:pPr>
            <a:r>
              <a:rPr lang="en-US"/>
              <a:t>Annual pop. Growth rate 2.7</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Doubling time = .699/2.7% =25.9 years or </a:t>
            </a:r>
            <a:endParaRPr/>
          </a:p>
          <a:p>
            <a:pPr indent="-228600" lvl="0" marL="228600" rtl="0" algn="l">
              <a:lnSpc>
                <a:spcPct val="90000"/>
              </a:lnSpc>
              <a:spcBef>
                <a:spcPts val="1000"/>
              </a:spcBef>
              <a:spcAft>
                <a:spcPts val="0"/>
              </a:spcAft>
              <a:buClr>
                <a:schemeClr val="dk1"/>
              </a:buClr>
              <a:buSzPts val="2800"/>
              <a:buChar char="•"/>
            </a:pPr>
            <a:r>
              <a:rPr lang="en-US"/>
              <a:t>Dt = 70/2.7= 25.9 years</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Time to double = 2009.</a:t>
            </a:r>
            <a:r>
              <a:rPr lang="en-US">
                <a:solidFill>
                  <a:srgbClr val="FF0000"/>
                </a:solidFill>
              </a:rPr>
              <a:t>6</a:t>
            </a:r>
            <a:r>
              <a:rPr lang="en-US"/>
              <a:t>+25.9 =2035.</a:t>
            </a:r>
            <a:r>
              <a:rPr lang="en-US">
                <a:solidFill>
                  <a:srgbClr val="FF0000"/>
                </a:solidFill>
              </a:rPr>
              <a:t>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105352"/>
            <a:ext cx="10515600" cy="9545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Demography defined [Narrow definition]</a:t>
            </a:r>
            <a:endParaRPr b="1"/>
          </a:p>
        </p:txBody>
      </p:sp>
      <p:sp>
        <p:nvSpPr>
          <p:cNvPr id="91" name="Google Shape;91;p2"/>
          <p:cNvSpPr txBox="1"/>
          <p:nvPr>
            <p:ph idx="1" type="body"/>
          </p:nvPr>
        </p:nvSpPr>
        <p:spPr>
          <a:xfrm>
            <a:off x="838200" y="1330036"/>
            <a:ext cx="10515600" cy="5081155"/>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170"/>
              <a:buChar char="•"/>
            </a:pPr>
            <a:r>
              <a:rPr lang="en-US" sz="2170"/>
              <a:t>Demography is the </a:t>
            </a:r>
            <a:r>
              <a:rPr b="1" lang="en-US" sz="2170"/>
              <a:t>study of human populations in relation to the changes brought about by the interplay of births, deaths, and migration </a:t>
            </a:r>
            <a:r>
              <a:rPr lang="en-US" sz="2170"/>
              <a:t>(Pressat 1985)</a:t>
            </a:r>
            <a:endParaRPr/>
          </a:p>
          <a:p>
            <a:pPr indent="0" lvl="0" marL="0" rtl="0" algn="l">
              <a:lnSpc>
                <a:spcPct val="70000"/>
              </a:lnSpc>
              <a:spcBef>
                <a:spcPts val="1000"/>
              </a:spcBef>
              <a:spcAft>
                <a:spcPts val="0"/>
              </a:spcAft>
              <a:buClr>
                <a:schemeClr val="dk1"/>
              </a:buClr>
              <a:buSzPts val="2170"/>
              <a:buNone/>
            </a:pPr>
            <a:r>
              <a:t/>
            </a:r>
            <a:endParaRPr sz="2170"/>
          </a:p>
          <a:p>
            <a:pPr indent="-228600" lvl="0" marL="228600" rtl="0" algn="l">
              <a:lnSpc>
                <a:spcPct val="70000"/>
              </a:lnSpc>
              <a:spcBef>
                <a:spcPts val="1000"/>
              </a:spcBef>
              <a:spcAft>
                <a:spcPts val="0"/>
              </a:spcAft>
              <a:buClr>
                <a:schemeClr val="dk1"/>
              </a:buClr>
              <a:buSzPts val="2170"/>
              <a:buChar char="•"/>
            </a:pPr>
            <a:r>
              <a:rPr lang="en-US" sz="2170"/>
              <a:t>Demography is the statistical and mathematical study of </a:t>
            </a:r>
            <a:r>
              <a:rPr b="1" lang="en-US" sz="2170"/>
              <a:t>the size, composition, and spatial distribution of human populations, and of changes over time in these aspects through the operation of the five processes of fertility, mortality, marriage, migration, and social mobility</a:t>
            </a:r>
            <a:r>
              <a:rPr lang="en-US" sz="2170"/>
              <a:t> (Bogue 1969)</a:t>
            </a:r>
            <a:endParaRPr sz="2170"/>
          </a:p>
          <a:p>
            <a:pPr indent="-90804" lvl="0" marL="228600" rtl="0" algn="just">
              <a:lnSpc>
                <a:spcPct val="70000"/>
              </a:lnSpc>
              <a:spcBef>
                <a:spcPts val="1000"/>
              </a:spcBef>
              <a:spcAft>
                <a:spcPts val="0"/>
              </a:spcAft>
              <a:buClr>
                <a:schemeClr val="dk1"/>
              </a:buClr>
              <a:buSzPts val="2170"/>
              <a:buNone/>
            </a:pPr>
            <a:r>
              <a:t/>
            </a:r>
            <a:endParaRPr sz="2170"/>
          </a:p>
          <a:p>
            <a:pPr indent="-228600" lvl="0" marL="228600" rtl="0" algn="just">
              <a:lnSpc>
                <a:spcPct val="70000"/>
              </a:lnSpc>
              <a:spcBef>
                <a:spcPts val="1000"/>
              </a:spcBef>
              <a:spcAft>
                <a:spcPts val="0"/>
              </a:spcAft>
              <a:buClr>
                <a:schemeClr val="dk1"/>
              </a:buClr>
              <a:buSzPts val="2170"/>
              <a:buChar char="•"/>
            </a:pPr>
            <a:r>
              <a:rPr lang="en-US" sz="2170"/>
              <a:t>The scientific study of human population. Studies a population in its static and dynamic aspects often using mathematical methods (</a:t>
            </a:r>
            <a:r>
              <a:rPr b="1" lang="en-US" sz="2170"/>
              <a:t>Formal Demography</a:t>
            </a:r>
            <a:r>
              <a:rPr lang="en-US" sz="2170"/>
              <a:t>)</a:t>
            </a:r>
            <a:endParaRPr/>
          </a:p>
          <a:p>
            <a:pPr indent="0" lvl="0" marL="0" rtl="0" algn="just">
              <a:lnSpc>
                <a:spcPct val="70000"/>
              </a:lnSpc>
              <a:spcBef>
                <a:spcPts val="1000"/>
              </a:spcBef>
              <a:spcAft>
                <a:spcPts val="0"/>
              </a:spcAft>
              <a:buClr>
                <a:schemeClr val="dk1"/>
              </a:buClr>
              <a:buSzPts val="2170"/>
              <a:buNone/>
            </a:pPr>
            <a:r>
              <a:t/>
            </a:r>
            <a:endParaRPr sz="2170"/>
          </a:p>
          <a:p>
            <a:pPr indent="-228600" lvl="0" marL="228600" rtl="0" algn="just">
              <a:lnSpc>
                <a:spcPct val="70000"/>
              </a:lnSpc>
              <a:spcBef>
                <a:spcPts val="1000"/>
              </a:spcBef>
              <a:spcAft>
                <a:spcPts val="0"/>
              </a:spcAft>
              <a:buClr>
                <a:schemeClr val="dk1"/>
              </a:buClr>
              <a:buSzPts val="2170"/>
              <a:buChar char="•"/>
            </a:pPr>
            <a:r>
              <a:rPr b="1" lang="en-US" sz="2170"/>
              <a:t>Static aspects </a:t>
            </a:r>
            <a:r>
              <a:rPr lang="en-US" sz="2170"/>
              <a:t>of the population include characteristics at a point in time such as composition by:  Age, Sex, Race, Marital status, Economic characteristics</a:t>
            </a:r>
            <a:endParaRPr/>
          </a:p>
          <a:p>
            <a:pPr indent="0" lvl="0" marL="0" rtl="0" algn="just">
              <a:lnSpc>
                <a:spcPct val="70000"/>
              </a:lnSpc>
              <a:spcBef>
                <a:spcPts val="1000"/>
              </a:spcBef>
              <a:spcAft>
                <a:spcPts val="0"/>
              </a:spcAft>
              <a:buClr>
                <a:schemeClr val="dk1"/>
              </a:buClr>
              <a:buSzPts val="2170"/>
              <a:buNone/>
            </a:pPr>
            <a:r>
              <a:t/>
            </a:r>
            <a:endParaRPr sz="2170"/>
          </a:p>
          <a:p>
            <a:pPr indent="-228600" lvl="0" marL="228600" rtl="0" algn="just">
              <a:lnSpc>
                <a:spcPct val="70000"/>
              </a:lnSpc>
              <a:spcBef>
                <a:spcPts val="1000"/>
              </a:spcBef>
              <a:spcAft>
                <a:spcPts val="0"/>
              </a:spcAft>
              <a:buClr>
                <a:schemeClr val="dk1"/>
              </a:buClr>
              <a:buSzPts val="2170"/>
              <a:buChar char="•"/>
            </a:pPr>
            <a:r>
              <a:rPr b="1" lang="en-US" sz="2170"/>
              <a:t>Dynamic aspects </a:t>
            </a:r>
            <a:r>
              <a:rPr lang="en-US" sz="2170"/>
              <a:t>of population include : Fertility, Mortality, Nuptiality, Migration, Growth</a:t>
            </a:r>
            <a:endParaRPr/>
          </a:p>
          <a:p>
            <a:pPr indent="0" lvl="0" marL="0" rtl="0" algn="just">
              <a:lnSpc>
                <a:spcPct val="70000"/>
              </a:lnSpc>
              <a:spcBef>
                <a:spcPts val="1000"/>
              </a:spcBef>
              <a:spcAft>
                <a:spcPts val="0"/>
              </a:spcAft>
              <a:buClr>
                <a:schemeClr val="dk1"/>
              </a:buClr>
              <a:buSzPts val="2170"/>
              <a:buNone/>
            </a:pPr>
            <a:r>
              <a:t/>
            </a:r>
            <a:endParaRPr sz="2170"/>
          </a:p>
          <a:p>
            <a:pPr indent="-90804" lvl="0" marL="228600" rtl="0" algn="just">
              <a:lnSpc>
                <a:spcPct val="70000"/>
              </a:lnSpc>
              <a:spcBef>
                <a:spcPts val="1000"/>
              </a:spcBef>
              <a:spcAft>
                <a:spcPts val="0"/>
              </a:spcAft>
              <a:buClr>
                <a:schemeClr val="dk1"/>
              </a:buClr>
              <a:buSzPts val="2170"/>
              <a:buNone/>
            </a:pPr>
            <a:r>
              <a:t/>
            </a:r>
            <a:endParaRPr sz="2170"/>
          </a:p>
          <a:p>
            <a:pPr indent="-90804" lvl="0" marL="228600" rtl="0" algn="l">
              <a:lnSpc>
                <a:spcPct val="70000"/>
              </a:lnSpc>
              <a:spcBef>
                <a:spcPts val="1000"/>
              </a:spcBef>
              <a:spcAft>
                <a:spcPts val="0"/>
              </a:spcAft>
              <a:buClr>
                <a:schemeClr val="dk1"/>
              </a:buClr>
              <a:buSzPts val="2170"/>
              <a:buNone/>
            </a:pPr>
            <a:r>
              <a:t/>
            </a:r>
            <a:endParaRPr sz="217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3"/>
          <p:cNvSpPr txBox="1"/>
          <p:nvPr>
            <p:ph type="title"/>
          </p:nvPr>
        </p:nvSpPr>
        <p:spPr>
          <a:xfrm>
            <a:off x="838200" y="7417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Importance of Demography in health</a:t>
            </a:r>
            <a:endParaRPr b="1"/>
          </a:p>
        </p:txBody>
      </p:sp>
      <p:sp>
        <p:nvSpPr>
          <p:cNvPr id="97" name="Google Shape;97;p3"/>
          <p:cNvSpPr txBox="1"/>
          <p:nvPr>
            <p:ph idx="1" type="body"/>
          </p:nvPr>
        </p:nvSpPr>
        <p:spPr>
          <a:xfrm>
            <a:off x="838200" y="1475509"/>
            <a:ext cx="10515600" cy="5101936"/>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lang="en-US"/>
              <a:t>Mortality and fertility which are often central in the study of demography are </a:t>
            </a:r>
            <a:r>
              <a:rPr b="1" lang="en-US"/>
              <a:t>biological processes…e.g. why do some people die earlier than others? Why is human fertility different across the populations?</a:t>
            </a:r>
            <a:endParaRPr/>
          </a:p>
          <a:p>
            <a:pPr indent="0" lvl="0" marL="0" rtl="0" algn="l">
              <a:lnSpc>
                <a:spcPct val="80000"/>
              </a:lnSpc>
              <a:spcBef>
                <a:spcPts val="1000"/>
              </a:spcBef>
              <a:spcAft>
                <a:spcPts val="0"/>
              </a:spcAft>
              <a:buClr>
                <a:schemeClr val="dk1"/>
              </a:buClr>
              <a:buSzPts val="2800"/>
              <a:buNone/>
            </a:pPr>
            <a:r>
              <a:t/>
            </a:r>
            <a:endParaRPr b="1"/>
          </a:p>
          <a:p>
            <a:pPr indent="-228600" lvl="0" marL="228600" rtl="0" algn="l">
              <a:lnSpc>
                <a:spcPct val="80000"/>
              </a:lnSpc>
              <a:spcBef>
                <a:spcPts val="1000"/>
              </a:spcBef>
              <a:spcAft>
                <a:spcPts val="0"/>
              </a:spcAft>
              <a:buClr>
                <a:schemeClr val="dk1"/>
              </a:buClr>
              <a:buSzPts val="2800"/>
              <a:buChar char="•"/>
            </a:pPr>
            <a:r>
              <a:rPr lang="en-US"/>
              <a:t>Central demographic research issues are of immediate interest to </a:t>
            </a:r>
            <a:r>
              <a:rPr b="1" lang="en-US"/>
              <a:t>policy makers in health</a:t>
            </a:r>
            <a:endParaRPr/>
          </a:p>
          <a:p>
            <a:pPr indent="-228600" lvl="1" marL="685800" rtl="0" algn="l">
              <a:lnSpc>
                <a:spcPct val="80000"/>
              </a:lnSpc>
              <a:spcBef>
                <a:spcPts val="500"/>
              </a:spcBef>
              <a:spcAft>
                <a:spcPts val="0"/>
              </a:spcAft>
              <a:buClr>
                <a:schemeClr val="dk1"/>
              </a:buClr>
              <a:buSzPts val="2400"/>
              <a:buChar char="•"/>
            </a:pPr>
            <a:r>
              <a:rPr lang="en-US"/>
              <a:t>E.g. a Rise in fertility has implications on resource allocation for resources for maternal and reproductive health</a:t>
            </a:r>
            <a:endParaRPr/>
          </a:p>
          <a:p>
            <a:pPr indent="-228600" lvl="1" marL="685800" rtl="0" algn="l">
              <a:lnSpc>
                <a:spcPct val="80000"/>
              </a:lnSpc>
              <a:spcBef>
                <a:spcPts val="500"/>
              </a:spcBef>
              <a:spcAft>
                <a:spcPts val="0"/>
              </a:spcAft>
              <a:buClr>
                <a:schemeClr val="dk1"/>
              </a:buClr>
              <a:buSzPts val="2400"/>
              <a:buChar char="•"/>
            </a:pPr>
            <a:r>
              <a:rPr lang="en-US"/>
              <a:t>An ageing population has implications on social protection systems e.g. the pension system, has implications for health provision –rise of degenerative diseases</a:t>
            </a:r>
            <a:endParaRPr/>
          </a:p>
          <a:p>
            <a:pPr indent="-228600" lvl="1" marL="685800" rtl="0" algn="l">
              <a:lnSpc>
                <a:spcPct val="80000"/>
              </a:lnSpc>
              <a:spcBef>
                <a:spcPts val="500"/>
              </a:spcBef>
              <a:spcAft>
                <a:spcPts val="0"/>
              </a:spcAft>
              <a:buClr>
                <a:schemeClr val="dk1"/>
              </a:buClr>
              <a:buSzPts val="2400"/>
              <a:buChar char="•"/>
            </a:pPr>
            <a:r>
              <a:rPr lang="en-US"/>
              <a:t>Declining fertility and mortality can lead to a youth bulge leading to excess supply of labour and human capital…this is of interest to Economists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4"/>
          <p:cNvSpPr txBox="1"/>
          <p:nvPr>
            <p:ph type="title"/>
          </p:nvPr>
        </p:nvSpPr>
        <p:spPr>
          <a:xfrm>
            <a:off x="765463" y="219652"/>
            <a:ext cx="10515600" cy="98569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Relevance of Demography in Health</a:t>
            </a:r>
            <a:endParaRPr b="1"/>
          </a:p>
        </p:txBody>
      </p:sp>
      <p:sp>
        <p:nvSpPr>
          <p:cNvPr id="103" name="Google Shape;103;p4"/>
          <p:cNvSpPr txBox="1"/>
          <p:nvPr>
            <p:ph idx="1" type="body"/>
          </p:nvPr>
        </p:nvSpPr>
        <p:spPr>
          <a:xfrm>
            <a:off x="838200" y="1205345"/>
            <a:ext cx="9147464" cy="4971618"/>
          </a:xfrm>
          <a:prstGeom prst="rect">
            <a:avLst/>
          </a:prstGeom>
          <a:noFill/>
          <a:ln>
            <a:noFill/>
          </a:ln>
        </p:spPr>
        <p:txBody>
          <a:bodyPr anchorCtr="0" anchor="t" bIns="45700" lIns="91425" spcFirstLastPara="1" rIns="91425" wrap="square" tIns="45700">
            <a:normAutofit/>
          </a:bodyPr>
          <a:lstStyle/>
          <a:p>
            <a:pPr indent="-228600" lvl="0" marL="228600" rtl="0" algn="just">
              <a:lnSpc>
                <a:spcPct val="80000"/>
              </a:lnSpc>
              <a:spcBef>
                <a:spcPts val="0"/>
              </a:spcBef>
              <a:spcAft>
                <a:spcPts val="0"/>
              </a:spcAft>
              <a:buClr>
                <a:schemeClr val="dk1"/>
              </a:buClr>
              <a:buSzPts val="2800"/>
              <a:buChar char="•"/>
            </a:pPr>
            <a:r>
              <a:rPr lang="en-US"/>
              <a:t>Life course analysis </a:t>
            </a:r>
            <a:endParaRPr/>
          </a:p>
          <a:p>
            <a:pPr indent="-228600" lvl="1" marL="685800" rtl="0" algn="just">
              <a:lnSpc>
                <a:spcPct val="80000"/>
              </a:lnSpc>
              <a:spcBef>
                <a:spcPts val="500"/>
              </a:spcBef>
              <a:spcAft>
                <a:spcPts val="0"/>
              </a:spcAft>
              <a:buClr>
                <a:schemeClr val="dk1"/>
              </a:buClr>
              <a:buSzPts val="2400"/>
              <a:buChar char="•"/>
            </a:pPr>
            <a:r>
              <a:rPr lang="en-US"/>
              <a:t>Population ageing and degenerative/lifestyle diseases</a:t>
            </a:r>
            <a:endParaRPr/>
          </a:p>
          <a:p>
            <a:pPr indent="-228600" lvl="1" marL="685800" rtl="0" algn="just">
              <a:lnSpc>
                <a:spcPct val="80000"/>
              </a:lnSpc>
              <a:spcBef>
                <a:spcPts val="500"/>
              </a:spcBef>
              <a:spcAft>
                <a:spcPts val="0"/>
              </a:spcAft>
              <a:buClr>
                <a:schemeClr val="dk1"/>
              </a:buClr>
              <a:buSzPts val="2400"/>
              <a:buChar char="•"/>
            </a:pPr>
            <a:r>
              <a:rPr lang="en-US"/>
              <a:t>Acute Respiratory Infection, diarrhoea, malaria and early child morbidity and mortality</a:t>
            </a:r>
            <a:endParaRPr/>
          </a:p>
          <a:p>
            <a:pPr indent="0" lvl="1" marL="457200" rtl="0" algn="just">
              <a:lnSpc>
                <a:spcPct val="80000"/>
              </a:lnSpc>
              <a:spcBef>
                <a:spcPts val="500"/>
              </a:spcBef>
              <a:spcAft>
                <a:spcPts val="0"/>
              </a:spcAft>
              <a:buClr>
                <a:schemeClr val="dk1"/>
              </a:buClr>
              <a:buSzPts val="2400"/>
              <a:buNone/>
            </a:pPr>
            <a:r>
              <a:t/>
            </a:r>
            <a:endParaRPr/>
          </a:p>
          <a:p>
            <a:pPr indent="-228600" lvl="0" marL="228600" rtl="0" algn="just">
              <a:lnSpc>
                <a:spcPct val="80000"/>
              </a:lnSpc>
              <a:spcBef>
                <a:spcPts val="1000"/>
              </a:spcBef>
              <a:spcAft>
                <a:spcPts val="0"/>
              </a:spcAft>
              <a:buClr>
                <a:schemeClr val="dk1"/>
              </a:buClr>
              <a:buSzPts val="2800"/>
              <a:buChar char="•"/>
            </a:pPr>
            <a:r>
              <a:rPr lang="en-US"/>
              <a:t>Demographic analysis can decompose the causes of death which is critical for setting health priorities</a:t>
            </a:r>
            <a:endParaRPr/>
          </a:p>
          <a:p>
            <a:pPr indent="-228600" lvl="0" marL="228600" rtl="0" algn="just">
              <a:lnSpc>
                <a:spcPct val="80000"/>
              </a:lnSpc>
              <a:spcBef>
                <a:spcPts val="1000"/>
              </a:spcBef>
              <a:spcAft>
                <a:spcPts val="0"/>
              </a:spcAft>
              <a:buClr>
                <a:schemeClr val="dk1"/>
              </a:buClr>
              <a:buSzPts val="2800"/>
              <a:buChar char="•"/>
            </a:pPr>
            <a:r>
              <a:rPr lang="en-US"/>
              <a:t>Contraceptive use determinants is critical for health professionals keen in reproductive and family health </a:t>
            </a:r>
            <a:endParaRPr/>
          </a:p>
          <a:p>
            <a:pPr indent="0" lvl="0" marL="0" rtl="0" algn="just">
              <a:lnSpc>
                <a:spcPct val="80000"/>
              </a:lnSpc>
              <a:spcBef>
                <a:spcPts val="1000"/>
              </a:spcBef>
              <a:spcAft>
                <a:spcPts val="0"/>
              </a:spcAft>
              <a:buClr>
                <a:schemeClr val="dk1"/>
              </a:buClr>
              <a:buSzPts val="2800"/>
              <a:buNone/>
            </a:pPr>
            <a:r>
              <a:t/>
            </a:r>
            <a:endParaRPr/>
          </a:p>
          <a:p>
            <a:pPr indent="-228600" lvl="0" marL="228600" rtl="0" algn="just">
              <a:lnSpc>
                <a:spcPct val="80000"/>
              </a:lnSpc>
              <a:spcBef>
                <a:spcPts val="1000"/>
              </a:spcBef>
              <a:spcAft>
                <a:spcPts val="0"/>
              </a:spcAft>
              <a:buClr>
                <a:schemeClr val="dk1"/>
              </a:buClr>
              <a:buSzPts val="2800"/>
              <a:buChar char="•"/>
            </a:pPr>
            <a:r>
              <a:rPr lang="en-US"/>
              <a:t>Demographic statistics are useful for health planning including allocation of resources</a:t>
            </a:r>
            <a:endParaRPr/>
          </a:p>
          <a:p>
            <a:pPr indent="-228600" lvl="1" marL="685800" rtl="0" algn="just">
              <a:lnSpc>
                <a:spcPct val="80000"/>
              </a:lnSpc>
              <a:spcBef>
                <a:spcPts val="500"/>
              </a:spcBef>
              <a:spcAft>
                <a:spcPts val="0"/>
              </a:spcAft>
              <a:buClr>
                <a:schemeClr val="dk1"/>
              </a:buClr>
              <a:buSzPts val="2400"/>
              <a:buChar char="•"/>
            </a:pPr>
            <a:r>
              <a:rPr lang="en-US"/>
              <a:t>Age and sex disparities is critical for resource allocation in health</a:t>
            </a:r>
            <a:endParaRPr/>
          </a:p>
          <a:p>
            <a:pPr indent="-50800" lvl="0" marL="228600" rtl="0" algn="just">
              <a:lnSpc>
                <a:spcPct val="80000"/>
              </a:lnSpc>
              <a:spcBef>
                <a:spcPts val="1000"/>
              </a:spcBef>
              <a:spcAft>
                <a:spcPts val="0"/>
              </a:spcAft>
              <a:buClr>
                <a:schemeClr val="dk1"/>
              </a:buClr>
              <a:buSzPts val="2800"/>
              <a:buNone/>
            </a:pPr>
            <a:r>
              <a:t/>
            </a:r>
            <a:endParaRPr/>
          </a:p>
          <a:p>
            <a:pPr indent="0" lvl="0" marL="0" rtl="0" algn="just">
              <a:lnSpc>
                <a:spcPct val="8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5"/>
          <p:cNvSpPr txBox="1"/>
          <p:nvPr>
            <p:ph type="title"/>
          </p:nvPr>
        </p:nvSpPr>
        <p:spPr>
          <a:xfrm>
            <a:off x="765463" y="219652"/>
            <a:ext cx="10515600" cy="98569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Relevance of Demography in Health</a:t>
            </a:r>
            <a:endParaRPr b="1"/>
          </a:p>
        </p:txBody>
      </p:sp>
      <p:sp>
        <p:nvSpPr>
          <p:cNvPr id="109" name="Google Shape;109;p5"/>
          <p:cNvSpPr txBox="1"/>
          <p:nvPr>
            <p:ph idx="1" type="body"/>
          </p:nvPr>
        </p:nvSpPr>
        <p:spPr>
          <a:xfrm>
            <a:off x="838200" y="1205345"/>
            <a:ext cx="9147464" cy="4971618"/>
          </a:xfrm>
          <a:prstGeom prst="rect">
            <a:avLst/>
          </a:prstGeom>
          <a:noFill/>
          <a:ln>
            <a:noFill/>
          </a:ln>
        </p:spPr>
        <p:txBody>
          <a:bodyPr anchorCtr="0" anchor="t" bIns="45700" lIns="91425" spcFirstLastPara="1" rIns="91425" wrap="square" tIns="45700">
            <a:normAutofit/>
          </a:bodyPr>
          <a:lstStyle/>
          <a:p>
            <a:pPr indent="0" lvl="1" marL="457200" rtl="0" algn="just">
              <a:lnSpc>
                <a:spcPct val="90000"/>
              </a:lnSpc>
              <a:spcBef>
                <a:spcPts val="0"/>
              </a:spcBef>
              <a:spcAft>
                <a:spcPts val="0"/>
              </a:spcAft>
              <a:buClr>
                <a:schemeClr val="dk1"/>
              </a:buClr>
              <a:buSzPts val="2400"/>
              <a:buNone/>
            </a:pPr>
            <a:r>
              <a:t/>
            </a:r>
            <a:endParaRPr/>
          </a:p>
          <a:p>
            <a:pPr indent="-228600" lvl="0" marL="228600" rtl="0" algn="just">
              <a:lnSpc>
                <a:spcPct val="90000"/>
              </a:lnSpc>
              <a:spcBef>
                <a:spcPts val="1000"/>
              </a:spcBef>
              <a:spcAft>
                <a:spcPts val="0"/>
              </a:spcAft>
              <a:buClr>
                <a:schemeClr val="dk1"/>
              </a:buClr>
              <a:buSzPts val="2800"/>
              <a:buChar char="•"/>
            </a:pPr>
            <a:r>
              <a:rPr lang="en-US"/>
              <a:t>Migration patterns has implications on the health of populations e.g. spread of Ebola, HIV transmission along transport corridors, etc…Migration also has relevance to economics esp. on issues of “brain drain” and “brain gain”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Demographic terminology</a:t>
            </a:r>
            <a:endParaRPr b="1"/>
          </a:p>
        </p:txBody>
      </p:sp>
      <p:sp>
        <p:nvSpPr>
          <p:cNvPr id="115" name="Google Shape;115;p6"/>
          <p:cNvSpPr txBox="1"/>
          <p:nvPr>
            <p:ph idx="1" type="body"/>
          </p:nvPr>
        </p:nvSpPr>
        <p:spPr>
          <a:xfrm>
            <a:off x="838200" y="1808018"/>
            <a:ext cx="10515600" cy="4368945"/>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rgbClr val="000000"/>
              </a:buClr>
              <a:buSzPts val="2380"/>
              <a:buChar char="•"/>
            </a:pPr>
            <a:r>
              <a:rPr b="1" lang="en-US" sz="2380">
                <a:solidFill>
                  <a:srgbClr val="000000"/>
                </a:solidFill>
                <a:latin typeface="Tahoma"/>
                <a:ea typeface="Tahoma"/>
                <a:cs typeface="Tahoma"/>
                <a:sym typeface="Tahoma"/>
              </a:rPr>
              <a:t>Fecundability</a:t>
            </a:r>
            <a:r>
              <a:rPr lang="en-US" sz="2380">
                <a:solidFill>
                  <a:srgbClr val="000000"/>
                </a:solidFill>
                <a:latin typeface="Tahoma"/>
                <a:ea typeface="Tahoma"/>
                <a:cs typeface="Tahoma"/>
                <a:sym typeface="Tahoma"/>
              </a:rPr>
              <a:t>: probability that a woman will conceive during a menstrual cycle</a:t>
            </a:r>
            <a:endParaRPr sz="2380">
              <a:solidFill>
                <a:srgbClr val="000000"/>
              </a:solidFill>
              <a:latin typeface="Tahoma"/>
              <a:ea typeface="Tahoma"/>
              <a:cs typeface="Tahoma"/>
              <a:sym typeface="Tahoma"/>
            </a:endParaRPr>
          </a:p>
          <a:p>
            <a:pPr indent="0" lvl="0" marL="0" rtl="0" algn="l">
              <a:lnSpc>
                <a:spcPct val="80000"/>
              </a:lnSpc>
              <a:spcBef>
                <a:spcPts val="1000"/>
              </a:spcBef>
              <a:spcAft>
                <a:spcPts val="0"/>
              </a:spcAft>
              <a:buClr>
                <a:schemeClr val="dk1"/>
              </a:buClr>
              <a:buSzPts val="2380"/>
              <a:buNone/>
            </a:pPr>
            <a:r>
              <a:t/>
            </a:r>
            <a:endParaRPr sz="2380">
              <a:solidFill>
                <a:srgbClr val="000000"/>
              </a:solidFill>
              <a:latin typeface="Tahoma"/>
              <a:ea typeface="Tahoma"/>
              <a:cs typeface="Tahoma"/>
              <a:sym typeface="Tahoma"/>
            </a:endParaRPr>
          </a:p>
          <a:p>
            <a:pPr indent="-228600" lvl="0" marL="228600" rtl="0" algn="l">
              <a:lnSpc>
                <a:spcPct val="80000"/>
              </a:lnSpc>
              <a:spcBef>
                <a:spcPts val="1000"/>
              </a:spcBef>
              <a:spcAft>
                <a:spcPts val="0"/>
              </a:spcAft>
              <a:buClr>
                <a:srgbClr val="000000"/>
              </a:buClr>
              <a:buSzPts val="2380"/>
              <a:buChar char="•"/>
            </a:pPr>
            <a:r>
              <a:rPr b="1" lang="en-US" sz="2380">
                <a:solidFill>
                  <a:srgbClr val="000000"/>
                </a:solidFill>
                <a:latin typeface="Tahoma"/>
                <a:ea typeface="Tahoma"/>
                <a:cs typeface="Tahoma"/>
                <a:sym typeface="Tahoma"/>
              </a:rPr>
              <a:t>Fecundity</a:t>
            </a:r>
            <a:r>
              <a:rPr lang="en-US" sz="2380">
                <a:solidFill>
                  <a:srgbClr val="000000"/>
                </a:solidFill>
                <a:latin typeface="Tahoma"/>
                <a:ea typeface="Tahoma"/>
                <a:cs typeface="Tahoma"/>
                <a:sym typeface="Tahoma"/>
              </a:rPr>
              <a:t>: physiological capacity to conceive</a:t>
            </a:r>
            <a:endParaRPr sz="2380">
              <a:solidFill>
                <a:srgbClr val="000000"/>
              </a:solidFill>
              <a:latin typeface="Tahoma"/>
              <a:ea typeface="Tahoma"/>
              <a:cs typeface="Tahoma"/>
              <a:sym typeface="Tahoma"/>
            </a:endParaRPr>
          </a:p>
          <a:p>
            <a:pPr indent="0" lvl="0" marL="0" rtl="0" algn="l">
              <a:lnSpc>
                <a:spcPct val="80000"/>
              </a:lnSpc>
              <a:spcBef>
                <a:spcPts val="1000"/>
              </a:spcBef>
              <a:spcAft>
                <a:spcPts val="0"/>
              </a:spcAft>
              <a:buClr>
                <a:schemeClr val="dk1"/>
              </a:buClr>
              <a:buSzPts val="2380"/>
              <a:buNone/>
            </a:pPr>
            <a:r>
              <a:t/>
            </a:r>
            <a:endParaRPr sz="2380">
              <a:solidFill>
                <a:srgbClr val="000000"/>
              </a:solidFill>
              <a:latin typeface="Tahoma"/>
              <a:ea typeface="Tahoma"/>
              <a:cs typeface="Tahoma"/>
              <a:sym typeface="Tahoma"/>
            </a:endParaRPr>
          </a:p>
          <a:p>
            <a:pPr indent="-228600" lvl="0" marL="228600" rtl="0" algn="l">
              <a:lnSpc>
                <a:spcPct val="80000"/>
              </a:lnSpc>
              <a:spcBef>
                <a:spcPts val="1000"/>
              </a:spcBef>
              <a:spcAft>
                <a:spcPts val="0"/>
              </a:spcAft>
              <a:buClr>
                <a:srgbClr val="000000"/>
              </a:buClr>
              <a:buSzPts val="2380"/>
              <a:buChar char="•"/>
            </a:pPr>
            <a:r>
              <a:rPr b="1" lang="en-US" sz="2380">
                <a:solidFill>
                  <a:srgbClr val="000000"/>
                </a:solidFill>
                <a:latin typeface="Tahoma"/>
                <a:ea typeface="Tahoma"/>
                <a:cs typeface="Tahoma"/>
                <a:sym typeface="Tahoma"/>
              </a:rPr>
              <a:t>Fertility</a:t>
            </a:r>
            <a:r>
              <a:rPr lang="en-US" sz="2380">
                <a:solidFill>
                  <a:srgbClr val="000000"/>
                </a:solidFill>
                <a:latin typeface="Tahoma"/>
                <a:ea typeface="Tahoma"/>
                <a:cs typeface="Tahoma"/>
                <a:sym typeface="Tahoma"/>
              </a:rPr>
              <a:t>: Actual number of livebirths per woman = natality</a:t>
            </a:r>
            <a:endParaRPr/>
          </a:p>
          <a:p>
            <a:pPr indent="0" lvl="0" marL="0" rtl="0" algn="l">
              <a:lnSpc>
                <a:spcPct val="80000"/>
              </a:lnSpc>
              <a:spcBef>
                <a:spcPts val="1000"/>
              </a:spcBef>
              <a:spcAft>
                <a:spcPts val="0"/>
              </a:spcAft>
              <a:buClr>
                <a:schemeClr val="dk1"/>
              </a:buClr>
              <a:buSzPts val="2380"/>
              <a:buNone/>
            </a:pPr>
            <a:r>
              <a:t/>
            </a:r>
            <a:endParaRPr sz="2380">
              <a:solidFill>
                <a:srgbClr val="000000"/>
              </a:solidFill>
              <a:latin typeface="Tahoma"/>
              <a:ea typeface="Tahoma"/>
              <a:cs typeface="Tahoma"/>
              <a:sym typeface="Tahoma"/>
            </a:endParaRPr>
          </a:p>
          <a:p>
            <a:pPr indent="-228600" lvl="0" marL="228600" rtl="0" algn="l">
              <a:lnSpc>
                <a:spcPct val="80000"/>
              </a:lnSpc>
              <a:spcBef>
                <a:spcPts val="1000"/>
              </a:spcBef>
              <a:spcAft>
                <a:spcPts val="0"/>
              </a:spcAft>
              <a:buClr>
                <a:srgbClr val="000000"/>
              </a:buClr>
              <a:buSzPts val="2380"/>
              <a:buChar char="•"/>
            </a:pPr>
            <a:r>
              <a:rPr b="1" lang="en-US" sz="2380">
                <a:solidFill>
                  <a:srgbClr val="000000"/>
                </a:solidFill>
                <a:latin typeface="Tahoma"/>
                <a:ea typeface="Tahoma"/>
                <a:cs typeface="Tahoma"/>
                <a:sym typeface="Tahoma"/>
              </a:rPr>
              <a:t>Fetal death rate</a:t>
            </a:r>
            <a:r>
              <a:rPr lang="en-US" sz="2380">
                <a:solidFill>
                  <a:srgbClr val="000000"/>
                </a:solidFill>
                <a:latin typeface="Tahoma"/>
                <a:ea typeface="Tahoma"/>
                <a:cs typeface="Tahoma"/>
                <a:sym typeface="Tahoma"/>
              </a:rPr>
              <a:t>: number of fetal deaths divided by number of live births plus number of fetal deaths. </a:t>
            </a:r>
            <a:endParaRPr sz="2380">
              <a:solidFill>
                <a:srgbClr val="000000"/>
              </a:solidFill>
              <a:latin typeface="Tahoma"/>
              <a:ea typeface="Tahoma"/>
              <a:cs typeface="Tahoma"/>
              <a:sym typeface="Tahoma"/>
            </a:endParaRPr>
          </a:p>
          <a:p>
            <a:pPr indent="0" lvl="0" marL="0" rtl="0" algn="l">
              <a:lnSpc>
                <a:spcPct val="80000"/>
              </a:lnSpc>
              <a:spcBef>
                <a:spcPts val="1000"/>
              </a:spcBef>
              <a:spcAft>
                <a:spcPts val="0"/>
              </a:spcAft>
              <a:buClr>
                <a:schemeClr val="dk1"/>
              </a:buClr>
              <a:buSzPts val="2380"/>
              <a:buNone/>
            </a:pPr>
            <a:r>
              <a:t/>
            </a:r>
            <a:endParaRPr sz="2380">
              <a:solidFill>
                <a:srgbClr val="000000"/>
              </a:solidFill>
              <a:latin typeface="Tahoma"/>
              <a:ea typeface="Tahoma"/>
              <a:cs typeface="Tahoma"/>
              <a:sym typeface="Tahoma"/>
            </a:endParaRPr>
          </a:p>
          <a:p>
            <a:pPr indent="-228600" lvl="0" marL="228600" rtl="0" algn="l">
              <a:lnSpc>
                <a:spcPct val="80000"/>
              </a:lnSpc>
              <a:spcBef>
                <a:spcPts val="1000"/>
              </a:spcBef>
              <a:spcAft>
                <a:spcPts val="0"/>
              </a:spcAft>
              <a:buClr>
                <a:srgbClr val="000000"/>
              </a:buClr>
              <a:buSzPts val="2380"/>
              <a:buChar char="•"/>
            </a:pPr>
            <a:r>
              <a:rPr b="1" lang="en-US" sz="2380">
                <a:solidFill>
                  <a:srgbClr val="000000"/>
                </a:solidFill>
                <a:latin typeface="Tahoma"/>
                <a:ea typeface="Tahoma"/>
                <a:cs typeface="Tahoma"/>
                <a:sym typeface="Tahoma"/>
              </a:rPr>
              <a:t>Fetal death ratio</a:t>
            </a:r>
            <a:r>
              <a:rPr lang="en-US" sz="2380">
                <a:solidFill>
                  <a:srgbClr val="000000"/>
                </a:solidFill>
                <a:latin typeface="Tahoma"/>
                <a:ea typeface="Tahoma"/>
                <a:cs typeface="Tahoma"/>
                <a:sym typeface="Tahoma"/>
              </a:rPr>
              <a:t>: number of fetal deaths divided by number of births</a:t>
            </a:r>
            <a:endParaRPr sz="238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Components of Population Change [1]</a:t>
            </a:r>
            <a:endParaRPr b="1"/>
          </a:p>
        </p:txBody>
      </p:sp>
      <p:sp>
        <p:nvSpPr>
          <p:cNvPr id="121" name="Google Shape;121;p7"/>
          <p:cNvSpPr txBox="1"/>
          <p:nvPr>
            <p:ph idx="1" type="body"/>
          </p:nvPr>
        </p:nvSpPr>
        <p:spPr>
          <a:xfrm>
            <a:off x="838200" y="1589809"/>
            <a:ext cx="10515600" cy="458715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Components of population change refers to </a:t>
            </a:r>
            <a:r>
              <a:rPr b="1" lang="en-US"/>
              <a:t>those factors or events that result in the increase, decrease or no change to the initial population (Pt). </a:t>
            </a:r>
            <a:endParaRPr/>
          </a:p>
          <a:p>
            <a:pPr indent="0" lvl="0" marL="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In summary, any demographic event that changes the initial population Pt to a new population figure (Pt+n) constitutes a component of Population change.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So what are </a:t>
            </a:r>
            <a:r>
              <a:rPr b="1" i="1" lang="en-US"/>
              <a:t>these components </a:t>
            </a:r>
            <a:r>
              <a:rPr lang="en-US"/>
              <a:t>and how do </a:t>
            </a:r>
            <a:r>
              <a:rPr b="1" i="1" lang="en-US"/>
              <a:t>they affect the initial population?</a:t>
            </a:r>
            <a:endParaRPr b="1" i="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Components of Population change [2]</a:t>
            </a:r>
            <a:endParaRPr/>
          </a:p>
        </p:txBody>
      </p:sp>
      <p:sp>
        <p:nvSpPr>
          <p:cNvPr id="127" name="Google Shape;12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Any population can </a:t>
            </a:r>
            <a:r>
              <a:rPr b="1" lang="en-US"/>
              <a:t>increase</a:t>
            </a:r>
            <a:r>
              <a:rPr lang="en-US"/>
              <a:t> if there are </a:t>
            </a:r>
            <a:r>
              <a:rPr b="1" lang="en-US"/>
              <a:t>additional births </a:t>
            </a:r>
            <a:r>
              <a:rPr lang="en-US"/>
              <a:t>or if we have </a:t>
            </a:r>
            <a:r>
              <a:rPr b="1" lang="en-US"/>
              <a:t>migrants moving in </a:t>
            </a:r>
            <a:r>
              <a:rPr lang="en-US"/>
              <a:t>(in-migration)</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However, Population can </a:t>
            </a:r>
            <a:r>
              <a:rPr b="1" lang="en-US"/>
              <a:t>decrease/reduce </a:t>
            </a:r>
            <a:r>
              <a:rPr lang="en-US"/>
              <a:t>if we have </a:t>
            </a:r>
            <a:r>
              <a:rPr b="1" lang="en-US"/>
              <a:t>deaths </a:t>
            </a:r>
            <a:r>
              <a:rPr lang="en-US"/>
              <a:t>and by </a:t>
            </a:r>
            <a:r>
              <a:rPr b="1" lang="en-US"/>
              <a:t>out-migration</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Thus any population change (increase or decrease) is as a result of an interplay between </a:t>
            </a:r>
            <a:r>
              <a:rPr b="1" lang="en-US"/>
              <a:t>births, deaths, in migration and out migration</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Components of Population change [3]</a:t>
            </a:r>
            <a:endParaRPr/>
          </a:p>
        </p:txBody>
      </p:sp>
      <p:pic>
        <p:nvPicPr>
          <p:cNvPr id="133" name="Google Shape;133;p9"/>
          <p:cNvPicPr preferRelativeResize="0"/>
          <p:nvPr>
            <p:ph idx="1" type="body"/>
          </p:nvPr>
        </p:nvPicPr>
        <p:blipFill rotWithShape="1">
          <a:blip r:embed="rId3">
            <a:alphaModFix/>
          </a:blip>
          <a:srcRect b="0" l="0" r="0" t="0"/>
          <a:stretch/>
        </p:blipFill>
        <p:spPr>
          <a:xfrm>
            <a:off x="1569027" y="1465118"/>
            <a:ext cx="7720446" cy="48733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2016-01-14T19:21:39Z</dcterms:created>
  <dc:creator>Samuel Wafula</dc:creator>
</cp:coreProperties>
</file>