
<file path=[Content_Types].xml><?xml version="1.0" encoding="utf-8"?>
<Types xmlns="http://schemas.openxmlformats.org/package/2006/content-types">
  <Default ContentType="application/vnd.openxmlformats-officedocument.spreadsheetml.sheet" Extension="xlsx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1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1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8" roundtripDataSignature="AMtx7mi/Trf7XBYk3iGvlkLDEW9DynbV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700471F-91B9-47A7-B55E-2C0CE789AAB1}">
  <a:tblStyle styleId="{2700471F-91B9-47A7-B55E-2C0CE789AAB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3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3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254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customschemas.google.com/relationships/presentationmetadata" Target="metadata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Sheet1!$D$12</c:f>
              <c:strCache>
                <c:ptCount val="1"/>
                <c:pt idx="0">
                  <c:v>Sex ratio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Sheet1!$C$13:$C$18</c:f>
              <c:strCache>
                <c:ptCount val="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</c:strCache>
            </c:strRef>
          </c:cat>
          <c:val>
            <c:numRef>
              <c:f>Sheet1!$D$13:$D$18</c:f>
              <c:numCache>
                <c:formatCode>General</c:formatCode>
                <c:ptCount val="6"/>
                <c:pt idx="0">
                  <c:v>106</c:v>
                </c:pt>
                <c:pt idx="1">
                  <c:v>106</c:v>
                </c:pt>
                <c:pt idx="2">
                  <c:v>107</c:v>
                </c:pt>
                <c:pt idx="3">
                  <c:v>101</c:v>
                </c:pt>
                <c:pt idx="4">
                  <c:v>99</c:v>
                </c:pt>
                <c:pt idx="5">
                  <c:v>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13-400E-A0A0-D0AA3C603B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0994088"/>
        <c:axId val="200996440"/>
      </c:lineChart>
      <c:catAx>
        <c:axId val="200994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996440"/>
        <c:crosses val="autoZero"/>
        <c:auto val="1"/>
        <c:lblAlgn val="ctr"/>
        <c:lblOffset val="100"/>
        <c:noMultiLvlLbl val="0"/>
      </c:catAx>
      <c:valAx>
        <c:axId val="200996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994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8bb568a1c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8bb568a1c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3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sam.wangila@yahoo.com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8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1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16312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lang="en-GB" sz="5400"/>
              <a:t>Topic 3: Rates, Ratios &amp; Proportions</a:t>
            </a:r>
            <a:endParaRPr b="1" sz="5400"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325091"/>
            <a:ext cx="9144000" cy="21093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GB" sz="2720"/>
              <a:t>Dr. Sam W. Wafula</a:t>
            </a:r>
            <a:endParaRPr sz="2720"/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GB" sz="2720"/>
              <a:t>School of Public Health [SPH]</a:t>
            </a:r>
            <a:endParaRPr/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GB" sz="2720"/>
              <a:t>E-mail: </a:t>
            </a:r>
            <a:r>
              <a:rPr lang="en-GB" sz="2720" u="sng">
                <a:solidFill>
                  <a:schemeClr val="hlink"/>
                </a:solidFill>
                <a:hlinkClick r:id="rId3"/>
              </a:rPr>
              <a:t>sam.wangila@gmail.com</a:t>
            </a:r>
            <a:endParaRPr sz="2720"/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</a:pPr>
            <a:r>
              <a:t/>
            </a:r>
            <a:endParaRPr sz="204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1" lang="en-GB"/>
              <a:t>Is Age Dependency Ratio a true ratio?</a:t>
            </a:r>
            <a:br>
              <a:rPr lang="en-GB"/>
            </a:br>
            <a:endParaRPr/>
          </a:p>
        </p:txBody>
      </p: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GB"/>
              <a:t>Are all people between 15-64 years working? NO!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GB"/>
              <a:t>Are all people above 65 truly dependants? NO!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Dependency ratio is a crude measure of dependency that assumes age defines your economic contribution.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/>
          <p:nvPr>
            <p:ph type="title"/>
          </p:nvPr>
        </p:nvSpPr>
        <p:spPr>
          <a:xfrm>
            <a:off x="838200" y="365126"/>
            <a:ext cx="10515600" cy="4453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GB" sz="3959"/>
              <a:t>Example 3: Child Woman Ratio (CWR)</a:t>
            </a:r>
            <a:endParaRPr sz="3959"/>
          </a:p>
        </p:txBody>
      </p:sp>
      <p:sp>
        <p:nvSpPr>
          <p:cNvPr id="145" name="Google Shape;145;p11"/>
          <p:cNvSpPr txBox="1"/>
          <p:nvPr>
            <p:ph idx="1" type="body"/>
          </p:nvPr>
        </p:nvSpPr>
        <p:spPr>
          <a:xfrm>
            <a:off x="644236" y="945572"/>
            <a:ext cx="10709564" cy="562148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909" r="-1251" t="-271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GB"/>
              <a:t> 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CWR [2]</a:t>
            </a:r>
            <a:endParaRPr/>
          </a:p>
        </p:txBody>
      </p:sp>
      <p:sp>
        <p:nvSpPr>
          <p:cNvPr id="151" name="Google Shape;15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Not a true measure of fertility – does not require one to know the number of births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Usually below 1…even in high fertility regions, it is slightly &lt;1 because the high number of children are usually offset by the high number of young women with no children and also older women (those approaching menopause 45+) with no children 0-4 years.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/>
              <a:t>Proportions</a:t>
            </a:r>
            <a:endParaRPr b="1"/>
          </a:p>
        </p:txBody>
      </p:sp>
      <p:sp>
        <p:nvSpPr>
          <p:cNvPr id="157" name="Google Shape;15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042" r="-1041" t="-308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GB"/>
              <a:t> 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/>
              <a:t>Solution to the Quiz</a:t>
            </a:r>
            <a:endParaRPr b="1"/>
          </a:p>
        </p:txBody>
      </p:sp>
      <p:sp>
        <p:nvSpPr>
          <p:cNvPr id="163" name="Google Shape;163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042" r="0" t="-224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GB"/>
              <a:t> 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Masculinity proportion (Mp)</a:t>
            </a:r>
            <a:endParaRPr/>
          </a:p>
        </p:txBody>
      </p:sp>
      <p:sp>
        <p:nvSpPr>
          <p:cNvPr id="169" name="Google Shape;169;p15"/>
          <p:cNvSpPr txBox="1"/>
          <p:nvPr>
            <p:ph idx="1" type="body"/>
          </p:nvPr>
        </p:nvSpPr>
        <p:spPr>
          <a:xfrm>
            <a:off x="838200" y="1825625"/>
            <a:ext cx="10515600" cy="466976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216" r="0" t="-1172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GB"/>
              <a:t> 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/>
          <p:nvPr>
            <p:ph type="title"/>
          </p:nvPr>
        </p:nvSpPr>
        <p:spPr>
          <a:xfrm>
            <a:off x="838200" y="365126"/>
            <a:ext cx="10515600" cy="809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/>
              <a:t>Rates</a:t>
            </a:r>
            <a:endParaRPr b="1"/>
          </a:p>
        </p:txBody>
      </p:sp>
      <p:sp>
        <p:nvSpPr>
          <p:cNvPr id="175" name="Google Shape;175;p16"/>
          <p:cNvSpPr txBox="1"/>
          <p:nvPr>
            <p:ph idx="1" type="body"/>
          </p:nvPr>
        </p:nvSpPr>
        <p:spPr>
          <a:xfrm>
            <a:off x="838200" y="1174174"/>
            <a:ext cx="10515600" cy="55591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332" r="-2027" t="-2302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GB"/>
              <a:t> 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"/>
          <p:cNvSpPr txBox="1"/>
          <p:nvPr>
            <p:ph type="title"/>
          </p:nvPr>
        </p:nvSpPr>
        <p:spPr>
          <a:xfrm>
            <a:off x="1014846" y="436419"/>
            <a:ext cx="10515600" cy="44369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Calibri"/>
              <a:buNone/>
            </a:pPr>
            <a:r>
              <a:rPr b="1" i="1" lang="en-GB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Quiz: In Eastern Kenya, 3825 people died in 2015 and the estimated population for Eastern Kenya on July 1, 2015 was 275,045 People. Calculate the CDR. Is CDR a true rate? Give reasons for your answer.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8"/>
          <p:cNvSpPr txBox="1"/>
          <p:nvPr>
            <p:ph type="title"/>
          </p:nvPr>
        </p:nvSpPr>
        <p:spPr>
          <a:xfrm>
            <a:off x="838200" y="35473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/>
              <a:t>Solution</a:t>
            </a:r>
            <a:endParaRPr b="1"/>
          </a:p>
        </p:txBody>
      </p:sp>
      <p:sp>
        <p:nvSpPr>
          <p:cNvPr id="186" name="Google Shape;186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3919" l="-1042" r="-1388" t="-139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GB"/>
              <a:t> 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9"/>
          <p:cNvSpPr txBox="1"/>
          <p:nvPr>
            <p:ph type="title"/>
          </p:nvPr>
        </p:nvSpPr>
        <p:spPr>
          <a:xfrm>
            <a:off x="838200" y="136525"/>
            <a:ext cx="10515600" cy="777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Example 2: Crude Birth Rate (CBR)</a:t>
            </a:r>
            <a:endParaRPr/>
          </a:p>
        </p:txBody>
      </p:sp>
      <p:sp>
        <p:nvSpPr>
          <p:cNvPr id="192" name="Google Shape;192;p19"/>
          <p:cNvSpPr txBox="1"/>
          <p:nvPr>
            <p:ph idx="1" type="body"/>
          </p:nvPr>
        </p:nvSpPr>
        <p:spPr>
          <a:xfrm>
            <a:off x="838200" y="1132609"/>
            <a:ext cx="10515600" cy="504435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869" r="-926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GB"/>
              <a:t> 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126134"/>
            <a:ext cx="10515600" cy="7051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/>
              <a:t>Ratios</a:t>
            </a:r>
            <a:endParaRPr b="1"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536650"/>
            <a:ext cx="10515600" cy="5735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390" r="-752" t="-2762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GB"/>
              <a:t> 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0"/>
          <p:cNvSpPr txBox="1"/>
          <p:nvPr>
            <p:ph type="title"/>
          </p:nvPr>
        </p:nvSpPr>
        <p:spPr>
          <a:xfrm>
            <a:off x="838200" y="365125"/>
            <a:ext cx="10515600" cy="638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GB" sz="3959"/>
              <a:t>CBR [2]</a:t>
            </a:r>
            <a:endParaRPr sz="3959"/>
          </a:p>
        </p:txBody>
      </p:sp>
      <p:sp>
        <p:nvSpPr>
          <p:cNvPr id="198" name="Google Shape;198;p20"/>
          <p:cNvSpPr txBox="1"/>
          <p:nvPr>
            <p:ph idx="1" type="body"/>
          </p:nvPr>
        </p:nvSpPr>
        <p:spPr>
          <a:xfrm>
            <a:off x="571500" y="1003300"/>
            <a:ext cx="10782300" cy="554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20"/>
              <a:buChar char="•"/>
            </a:pPr>
            <a:r>
              <a:rPr lang="en-GB" sz="2420"/>
              <a:t>The Crude Birth Rate is an important measure because of its place in the </a:t>
            </a:r>
            <a:r>
              <a:rPr b="1" lang="en-GB" sz="2420" u="sng"/>
              <a:t>balancing equation/Demographic accounting equation</a:t>
            </a:r>
            <a:r>
              <a:rPr b="1" lang="en-GB" sz="2420"/>
              <a:t> (Pt =P0+births-deaths+I-O).</a:t>
            </a:r>
            <a:endParaRPr/>
          </a:p>
          <a:p>
            <a:pPr indent="0" lvl="0" marL="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20"/>
              <a:buNone/>
            </a:pPr>
            <a:r>
              <a:t/>
            </a:r>
            <a:endParaRPr sz="2420"/>
          </a:p>
          <a:p>
            <a:pPr indent="-228600" lvl="0" marL="22860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20"/>
              <a:buChar char="•"/>
            </a:pPr>
            <a:r>
              <a:rPr lang="en-GB" sz="2420"/>
              <a:t>Accurate where there is complete vital registration system (provides figures for the numerator) and population census data (Denominator).</a:t>
            </a:r>
            <a:endParaRPr/>
          </a:p>
          <a:p>
            <a:pPr indent="0" lvl="0" marL="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20"/>
              <a:buNone/>
            </a:pPr>
            <a:r>
              <a:t/>
            </a:r>
            <a:endParaRPr sz="2420"/>
          </a:p>
          <a:p>
            <a:pPr indent="-228600" lvl="0" marL="22860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20"/>
              <a:buChar char="•"/>
            </a:pPr>
            <a:r>
              <a:rPr b="1" lang="en-GB" sz="2420"/>
              <a:t>Disadvantages</a:t>
            </a:r>
            <a:r>
              <a:rPr lang="en-GB" sz="2420"/>
              <a:t>: Considers the total population in the denominator and treats all ages equally. BUT the driver of production of births is ONLY women aged 15-49 years and this group of women vary considerably in size between populations. Thus CBR “</a:t>
            </a:r>
            <a:r>
              <a:rPr lang="en-GB" sz="2420">
                <a:solidFill>
                  <a:srgbClr val="FF0000"/>
                </a:solidFill>
              </a:rPr>
              <a:t>is confounded by age structure</a:t>
            </a:r>
            <a:r>
              <a:rPr lang="en-GB" sz="2420"/>
              <a:t>”. </a:t>
            </a:r>
            <a:r>
              <a:rPr b="1" lang="en-GB" sz="2420"/>
              <a:t>Because of this the CBR is not used as an accurate measure of fertility by demographers.</a:t>
            </a:r>
            <a:endParaRPr/>
          </a:p>
          <a:p>
            <a:pPr indent="0" lvl="0" marL="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20"/>
              <a:buNone/>
            </a:pPr>
            <a:r>
              <a:t/>
            </a:r>
            <a:endParaRPr sz="2420"/>
          </a:p>
          <a:p>
            <a:pPr indent="-228600" lvl="0" marL="22860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20"/>
              <a:buChar char="•"/>
            </a:pPr>
            <a:r>
              <a:rPr b="1" lang="en-GB" sz="2420"/>
              <a:t>Still a useful measure because</a:t>
            </a:r>
            <a:r>
              <a:rPr lang="en-GB" sz="2420"/>
              <a:t> trends in the CBR will mirror actual fertility in a country </a:t>
            </a:r>
            <a:endParaRPr/>
          </a:p>
          <a:p>
            <a:pPr indent="-74929" lvl="0" marL="22860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20"/>
              <a:buNone/>
            </a:pPr>
            <a:r>
              <a:t/>
            </a:r>
            <a:endParaRPr sz="2420"/>
          </a:p>
          <a:p>
            <a:pPr indent="-228600" lvl="0" marL="22860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20"/>
              <a:buChar char="•"/>
            </a:pPr>
            <a:r>
              <a:rPr lang="en-GB" sz="2420"/>
              <a:t>Values of the CBR range between 10 per thousand and 50 per 1000 population </a:t>
            </a:r>
            <a:endParaRPr sz="2420"/>
          </a:p>
          <a:p>
            <a:pPr indent="-13081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None/>
            </a:pPr>
            <a:r>
              <a:t/>
            </a:r>
            <a:endParaRPr sz="154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1"/>
          <p:cNvSpPr txBox="1"/>
          <p:nvPr>
            <p:ph type="title"/>
          </p:nvPr>
        </p:nvSpPr>
        <p:spPr>
          <a:xfrm>
            <a:off x="578427" y="240435"/>
            <a:ext cx="11035146" cy="809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Example 3: crude rate of natural increase (CRNI)</a:t>
            </a:r>
            <a:endParaRPr/>
          </a:p>
        </p:txBody>
      </p:sp>
      <p:sp>
        <p:nvSpPr>
          <p:cNvPr id="204" name="Google Shape;204;p21"/>
          <p:cNvSpPr txBox="1"/>
          <p:nvPr>
            <p:ph idx="1" type="body"/>
          </p:nvPr>
        </p:nvSpPr>
        <p:spPr>
          <a:xfrm>
            <a:off x="838200" y="1205346"/>
            <a:ext cx="10515600" cy="55071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The </a:t>
            </a:r>
            <a:r>
              <a:rPr i="1" lang="en-GB"/>
              <a:t>crude rate of natural increase </a:t>
            </a:r>
            <a:r>
              <a:rPr lang="en-GB"/>
              <a:t>is the </a:t>
            </a:r>
            <a:r>
              <a:rPr b="1" lang="en-GB"/>
              <a:t>difference </a:t>
            </a:r>
            <a:r>
              <a:rPr lang="en-GB"/>
              <a:t>between the </a:t>
            </a:r>
            <a:r>
              <a:rPr b="1" lang="en-GB"/>
              <a:t>crude birth rate </a:t>
            </a:r>
            <a:r>
              <a:rPr lang="en-GB"/>
              <a:t>and the </a:t>
            </a:r>
            <a:r>
              <a:rPr b="1" lang="en-GB"/>
              <a:t>crude death rate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GB"/>
              <a:t>	i.e. CRNI=CBR-CDR</a:t>
            </a:r>
            <a:r>
              <a:rPr lang="en-GB"/>
              <a:t>.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Since births normally exceed deaths, CRNI is usually </a:t>
            </a:r>
            <a:r>
              <a:rPr b="1" lang="en-GB"/>
              <a:t>positive</a:t>
            </a:r>
            <a:r>
              <a:rPr lang="en-GB"/>
              <a:t>. Unlike CBR and CDR which are expressed per 1000 population, the rate of natural increase is usually expressed as a percentage. A rate of natural increase of 18 per thousand is expressed as 1.8%.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	i.e. = 18/1000*100 =1.8%.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Generally CDR and CBR in developing countries </a:t>
            </a:r>
            <a:r>
              <a:rPr b="1" lang="en-GB"/>
              <a:t>are much higher </a:t>
            </a:r>
            <a:r>
              <a:rPr lang="en-GB"/>
              <a:t>than in Developed countries. This is also true for </a:t>
            </a:r>
            <a:r>
              <a:rPr b="1" lang="en-GB"/>
              <a:t>crude rate of natural increase.</a:t>
            </a:r>
            <a:r>
              <a:rPr lang="en-GB"/>
              <a:t>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bb568a1c9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Extra notes(ignore)</a:t>
            </a:r>
            <a:endParaRPr/>
          </a:p>
        </p:txBody>
      </p:sp>
      <p:sp>
        <p:nvSpPr>
          <p:cNvPr id="210" name="Google Shape;210;g8bb568a1c9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Ratio- sex ratio, </a:t>
            </a:r>
            <a:r>
              <a:rPr lang="en-GB"/>
              <a:t>child</a:t>
            </a:r>
            <a:r>
              <a:rPr lang="en-GB"/>
              <a:t> dependency ratio, old age dependency ratio, age dependency ratio, child women ratio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Proportion - Masculinity Proportion- 3 formulas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Rates- CBR, CDR, CRNI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93519"/>
            <a:ext cx="10515600" cy="9767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/>
              <a:t>Sex Ratio [2]</a:t>
            </a:r>
            <a:endParaRPr b="1"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199" y="1070265"/>
            <a:ext cx="10737273" cy="5507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5"/>
              <a:buChar char="•"/>
            </a:pPr>
            <a:r>
              <a:rPr lang="en-GB" sz="2805"/>
              <a:t>Changes with age:</a:t>
            </a:r>
            <a:r>
              <a:rPr lang="en-GB" sz="2805" u="sng"/>
              <a:t> Higher at very young ages</a:t>
            </a:r>
            <a:r>
              <a:rPr lang="en-GB" sz="2805"/>
              <a:t> estimated at around 102-107 at birth. Also sometimes called the masculinity ratio.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5"/>
              <a:buNone/>
            </a:pPr>
            <a:r>
              <a:t/>
            </a:r>
            <a:endParaRPr sz="2805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5"/>
              <a:buChar char="•"/>
            </a:pPr>
            <a:r>
              <a:rPr lang="en-GB" sz="2805" u="sng"/>
              <a:t>Gap narrows with increasing age</a:t>
            </a:r>
            <a:r>
              <a:rPr lang="en-GB" sz="2805"/>
              <a:t> &amp; goes &lt;100 by middle age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5"/>
              <a:buNone/>
            </a:pPr>
            <a:r>
              <a:t/>
            </a:r>
            <a:endParaRPr sz="2805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5"/>
              <a:buChar char="•"/>
            </a:pPr>
            <a:r>
              <a:rPr lang="en-GB" sz="2805"/>
              <a:t>Desirable to consider separately for important components e.g. by County, ethnic group, education, employment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5"/>
              <a:buNone/>
            </a:pPr>
            <a:r>
              <a:t/>
            </a:r>
            <a:endParaRPr sz="2805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GB" sz="2720"/>
              <a:t>Sex Ratio at birth &lt; 100 →More female than male births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GB" sz="2720"/>
              <a:t>= 100 → Same number of male and female births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GB" sz="2720"/>
              <a:t>&gt; 100 → More male than female births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060"/>
              <a:buFont typeface="Calibri"/>
              <a:buNone/>
            </a:pPr>
            <a:r>
              <a:rPr lang="en-GB" sz="306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Quiz: The following table shows the distribution of males and females for East Timor. Calculate the sex ratio for the various age groups. Comment on your answer.</a:t>
            </a:r>
            <a:endParaRPr/>
          </a:p>
        </p:txBody>
      </p:sp>
      <p:graphicFrame>
        <p:nvGraphicFramePr>
          <p:cNvPr id="103" name="Google Shape;103;p4"/>
          <p:cNvGraphicFramePr/>
          <p:nvPr/>
        </p:nvGraphicFramePr>
        <p:xfrm>
          <a:off x="1652154" y="202276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{2700471F-91B9-47A7-B55E-2C0CE789AAB1}</a:tableStyleId>
              </a:tblPr>
              <a:tblGrid>
                <a:gridCol w="1857375"/>
                <a:gridCol w="1997650"/>
                <a:gridCol w="1932700"/>
                <a:gridCol w="16417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 u="none" cap="none" strike="noStrike"/>
                        <a:t>Age group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Males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Females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Sex ratio</a:t>
                      </a:r>
                      <a:endParaRPr sz="2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0-4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77720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73024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28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??</a:t>
                      </a:r>
                      <a:endParaRPr b="0" i="0" sz="28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5-9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66661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62759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28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??</a:t>
                      </a:r>
                      <a:endParaRPr b="0" i="0" sz="28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10-14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61422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57225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28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??</a:t>
                      </a:r>
                      <a:endParaRPr b="0" i="0" sz="28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15-19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47953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47321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28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??</a:t>
                      </a:r>
                      <a:endParaRPr b="0" i="0" sz="28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20-24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37640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38061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28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??</a:t>
                      </a:r>
                      <a:endParaRPr b="0" i="0" sz="28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  <a:tr h="303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25-29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28366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800"/>
                        <a:t>28772</a:t>
                      </a:r>
                      <a:endParaRPr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280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??</a:t>
                      </a:r>
                      <a:endParaRPr b="0" i="0" sz="2800" u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Trends in sex ratio for East Timor, Year XX</a:t>
            </a:r>
            <a:endParaRPr/>
          </a:p>
        </p:txBody>
      </p:sp>
      <p:graphicFrame>
        <p:nvGraphicFramePr>
          <p:cNvPr id="109" name="Google Shape;109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Comments on the sex ratio changes for East Timor</a:t>
            </a:r>
            <a:endParaRPr/>
          </a:p>
        </p:txBody>
      </p:sp>
      <p:sp>
        <p:nvSpPr>
          <p:cNvPr id="115" name="Google Shape;115;p6"/>
          <p:cNvSpPr txBox="1"/>
          <p:nvPr>
            <p:ph idx="1" type="body"/>
          </p:nvPr>
        </p:nvSpPr>
        <p:spPr>
          <a:xfrm>
            <a:off x="838200" y="1825624"/>
            <a:ext cx="10515600" cy="4481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GB" sz="3600"/>
              <a:t>Between ages 0-19 years, there are more males than females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GB" sz="3600"/>
              <a:t>The ratio of males to females peaked at ages 10-14 and drops drastically thereafter.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GB" sz="3600"/>
              <a:t>There are more females than males between ages 20-29 years</a:t>
            </a:r>
            <a:endParaRPr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/>
              <a:t>Example 2: Child Dependency Ratios</a:t>
            </a:r>
            <a:endParaRPr b="1"/>
          </a:p>
        </p:txBody>
      </p:sp>
      <p:sp>
        <p:nvSpPr>
          <p:cNvPr id="121" name="Google Shape;12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GB" sz="2960"/>
              <a:t>This is the number of people aged 0-14 divide by those aged 15-64 years.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GB" sz="2590"/>
              <a:t>Child Dependency ratio = </a:t>
            </a:r>
            <a:r>
              <a:rPr lang="en-GB" sz="2590" u="sng"/>
              <a:t>0-14 years </a:t>
            </a:r>
            <a:r>
              <a:rPr lang="en-GB" sz="2590"/>
              <a:t>x 100</a:t>
            </a:r>
            <a:endParaRPr sz="259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GB" sz="2960"/>
              <a:t>			       15-64 years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GB" sz="2960"/>
              <a:t>Interpretation: Every person in the working population [15-64 years] economically supports </a:t>
            </a:r>
            <a:r>
              <a:rPr b="1" lang="en-GB" sz="2960"/>
              <a:t>XX </a:t>
            </a:r>
            <a:r>
              <a:rPr lang="en-GB" sz="2960"/>
              <a:t>number of children below 15 years old. The </a:t>
            </a:r>
            <a:r>
              <a:rPr b="1" lang="en-GB" sz="2960"/>
              <a:t>higher</a:t>
            </a:r>
            <a:r>
              <a:rPr lang="en-GB" sz="2960"/>
              <a:t> the figure, the </a:t>
            </a:r>
            <a:r>
              <a:rPr b="1" lang="en-GB" sz="2960"/>
              <a:t>higher</a:t>
            </a:r>
            <a:r>
              <a:rPr lang="en-GB" sz="2960"/>
              <a:t> </a:t>
            </a:r>
            <a:r>
              <a:rPr b="1" lang="en-GB" sz="2960"/>
              <a:t>the dependency </a:t>
            </a:r>
            <a:r>
              <a:rPr lang="en-GB" sz="2960"/>
              <a:t>and vice versa.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838200" y="365125"/>
            <a:ext cx="10515600" cy="9129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/>
              <a:t>Old age Dependency Ratio</a:t>
            </a:r>
            <a:endParaRPr/>
          </a:p>
        </p:txBody>
      </p:sp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744682" y="1399598"/>
            <a:ext cx="10515600" cy="50219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GB" sz="3600"/>
              <a:t>This is the number of the elderly (those aged 65+ years) divide by the working population (15-64 years).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GB" sz="3200"/>
              <a:t> Old age Dependency ratio = </a:t>
            </a:r>
            <a:r>
              <a:rPr lang="en-GB" sz="3200" u="sng"/>
              <a:t>65 + years  </a:t>
            </a:r>
            <a:r>
              <a:rPr lang="en-GB" sz="3200"/>
              <a:t>x 100</a:t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GB" sz="3600"/>
              <a:t>				         15-64 years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GB" sz="3600"/>
              <a:t>Interpretation: Each person in the working age group (15-64 years) supports XX number of the elderly (65+ years)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/>
          <p:nvPr>
            <p:ph type="title"/>
          </p:nvPr>
        </p:nvSpPr>
        <p:spPr>
          <a:xfrm>
            <a:off x="838200" y="561109"/>
            <a:ext cx="10515600" cy="509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GB" sz="3959"/>
              <a:t>Example 2: The Age Dependency Ratio</a:t>
            </a:r>
            <a:br>
              <a:rPr lang="en-GB" sz="3959"/>
            </a:br>
            <a:endParaRPr sz="3959"/>
          </a:p>
        </p:txBody>
      </p:sp>
      <p:sp>
        <p:nvSpPr>
          <p:cNvPr id="133" name="Google Shape;133;p9"/>
          <p:cNvSpPr txBox="1"/>
          <p:nvPr>
            <p:ph idx="1" type="body"/>
          </p:nvPr>
        </p:nvSpPr>
        <p:spPr>
          <a:xfrm>
            <a:off x="838200" y="976746"/>
            <a:ext cx="10515600" cy="54448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Number of people under age 15 plus the number aged 65 and above divided by the number of people 15 to 64. </a:t>
            </a:r>
            <a:endParaRPr/>
          </a:p>
          <a:p>
            <a:pPr indent="-508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Age Dependency ratio = </a:t>
            </a:r>
            <a:r>
              <a:rPr lang="en-GB" u="sng"/>
              <a:t>0-14 years + 65 + years</a:t>
            </a:r>
            <a:r>
              <a:rPr lang="en-GB"/>
              <a:t>  x 100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				15-64 years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/>
              <a:t>Interpretation: For every </a:t>
            </a:r>
            <a:r>
              <a:rPr b="1" i="1" lang="en-GB"/>
              <a:t>XX</a:t>
            </a:r>
            <a:r>
              <a:rPr lang="en-GB"/>
              <a:t> number of working population, there are </a:t>
            </a:r>
            <a:r>
              <a:rPr b="1" i="1" lang="en-GB"/>
              <a:t>YZ</a:t>
            </a:r>
            <a:r>
              <a:rPr lang="en-GB"/>
              <a:t> dependents OR For every dependent, there are </a:t>
            </a:r>
            <a:r>
              <a:rPr b="1" i="1" lang="en-GB"/>
              <a:t>XX </a:t>
            </a:r>
            <a:r>
              <a:rPr lang="en-GB"/>
              <a:t>workers. </a:t>
            </a:r>
            <a:r>
              <a:rPr b="1" i="1" lang="en-GB"/>
              <a:t>The higher the value of the age dependency ratio, the bigger the economic burden on the working population and vice versa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Is the age dependency a true ratio?</a:t>
            </a:r>
            <a:endParaRPr/>
          </a:p>
          <a:p>
            <a:pPr indent="-508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2016-01-17T13:32:03Z</dcterms:created>
  <dc:creator>Samuel Wafula</dc:creator>
</cp:coreProperties>
</file>