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Arimo"/>
      <p:regular r:id="rId33"/>
      <p:bold r:id="rId34"/>
      <p:italic r:id="rId35"/>
      <p:boldItalic r:id="rId36"/>
    </p:embeddedFont>
    <p:embeddedFont>
      <p:font typeface="Tahom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is4TbLI+XDa2wFJqtJhzJwbn+P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Arimo-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Arimo-italic.fntdata"/><Relationship Id="rId12" Type="http://schemas.openxmlformats.org/officeDocument/2006/relationships/slide" Target="slides/slide8.xml"/><Relationship Id="rId34" Type="http://schemas.openxmlformats.org/officeDocument/2006/relationships/font" Target="fonts/Arimo-bold.fntdata"/><Relationship Id="rId15" Type="http://schemas.openxmlformats.org/officeDocument/2006/relationships/slide" Target="slides/slide11.xml"/><Relationship Id="rId37" Type="http://schemas.openxmlformats.org/officeDocument/2006/relationships/font" Target="fonts/Tahoma-regular.fntdata"/><Relationship Id="rId14" Type="http://schemas.openxmlformats.org/officeDocument/2006/relationships/slide" Target="slides/slide10.xml"/><Relationship Id="rId36" Type="http://schemas.openxmlformats.org/officeDocument/2006/relationships/font" Target="fonts/Arimo-boldItalic.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Tahoma-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1" name="Google Shape;25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wangila@yaho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966499"/>
            <a:ext cx="9144000" cy="19949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CA"/>
              <a:t>Sources of demographic Data</a:t>
            </a:r>
            <a:endParaRPr b="1"/>
          </a:p>
        </p:txBody>
      </p:sp>
      <p:sp>
        <p:nvSpPr>
          <p:cNvPr id="89" name="Google Shape;89;p1"/>
          <p:cNvSpPr txBox="1"/>
          <p:nvPr>
            <p:ph idx="1" type="subTitle"/>
          </p:nvPr>
        </p:nvSpPr>
        <p:spPr>
          <a:xfrm>
            <a:off x="1679864" y="4381356"/>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None/>
            </a:pPr>
            <a:r>
              <a:rPr b="1" lang="en-CA" sz="3200"/>
              <a:t>Sam Wafula (PhD)</a:t>
            </a:r>
            <a:endParaRPr/>
          </a:p>
          <a:p>
            <a:pPr indent="0" lvl="0" marL="0" rtl="0" algn="ctr">
              <a:lnSpc>
                <a:spcPct val="90000"/>
              </a:lnSpc>
              <a:spcBef>
                <a:spcPts val="1000"/>
              </a:spcBef>
              <a:spcAft>
                <a:spcPts val="0"/>
              </a:spcAft>
              <a:buClr>
                <a:schemeClr val="dk1"/>
              </a:buClr>
              <a:buSzPts val="3200"/>
              <a:buNone/>
            </a:pPr>
            <a:r>
              <a:t/>
            </a:r>
            <a:endParaRPr b="1" sz="3200"/>
          </a:p>
          <a:p>
            <a:pPr indent="0" lvl="0" marL="0" rtl="0" algn="ctr">
              <a:lnSpc>
                <a:spcPct val="90000"/>
              </a:lnSpc>
              <a:spcBef>
                <a:spcPts val="1000"/>
              </a:spcBef>
              <a:spcAft>
                <a:spcPts val="0"/>
              </a:spcAft>
              <a:buClr>
                <a:schemeClr val="dk1"/>
              </a:buClr>
              <a:buSzPts val="3200"/>
              <a:buNone/>
            </a:pPr>
            <a:r>
              <a:rPr b="1" lang="en-CA" sz="3200"/>
              <a:t>E-mail: </a:t>
            </a:r>
            <a:r>
              <a:rPr b="1" lang="en-CA" sz="3200" u="sng">
                <a:solidFill>
                  <a:schemeClr val="hlink"/>
                </a:solidFill>
                <a:hlinkClick r:id="rId3"/>
              </a:rPr>
              <a:t>swangila@yahoo.com</a:t>
            </a:r>
            <a:endParaRPr b="1" sz="3200"/>
          </a:p>
          <a:p>
            <a:pPr indent="0" lvl="0" marL="0" rtl="0" algn="ctr">
              <a:lnSpc>
                <a:spcPct val="90000"/>
              </a:lnSpc>
              <a:spcBef>
                <a:spcPts val="1000"/>
              </a:spcBef>
              <a:spcAft>
                <a:spcPts val="0"/>
              </a:spcAft>
              <a:buClr>
                <a:schemeClr val="dk1"/>
              </a:buClr>
              <a:buSzPts val="3200"/>
              <a:buNone/>
            </a:pPr>
            <a:r>
              <a:t/>
            </a:r>
            <a:endParaRPr b="1"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Disadvantages [2]</a:t>
            </a:r>
            <a:endParaRPr b="1"/>
          </a:p>
        </p:txBody>
      </p:sp>
      <p:sp>
        <p:nvSpPr>
          <p:cNvPr id="143" name="Google Shape;14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70000"/>
              </a:lnSpc>
              <a:spcBef>
                <a:spcPts val="0"/>
              </a:spcBef>
              <a:spcAft>
                <a:spcPts val="0"/>
              </a:spcAft>
              <a:buClr>
                <a:schemeClr val="dk1"/>
              </a:buClr>
              <a:buSzPts val="2240"/>
              <a:buChar char="•"/>
            </a:pPr>
            <a:r>
              <a:rPr b="1" lang="en-CA" sz="2240"/>
              <a:t>Hard to count all people due to the mobile nature of people</a:t>
            </a:r>
            <a:r>
              <a:rPr lang="en-CA" sz="2240"/>
              <a:t> - but demographers have advanced ways of correcting under coverage or /under enumeration or over coverage/over enumeration</a:t>
            </a:r>
            <a:endParaRPr/>
          </a:p>
          <a:p>
            <a:pPr indent="0" lvl="1" marL="457200" rtl="0" algn="l">
              <a:lnSpc>
                <a:spcPct val="70000"/>
              </a:lnSpc>
              <a:spcBef>
                <a:spcPts val="500"/>
              </a:spcBef>
              <a:spcAft>
                <a:spcPts val="0"/>
              </a:spcAft>
              <a:buClr>
                <a:schemeClr val="dk1"/>
              </a:buClr>
              <a:buSzPts val="1960"/>
              <a:buNone/>
            </a:pPr>
            <a:r>
              <a:t/>
            </a:r>
            <a:endParaRPr sz="1960"/>
          </a:p>
          <a:p>
            <a:pPr indent="-228600" lvl="0" marL="228600" rtl="0" algn="l">
              <a:lnSpc>
                <a:spcPct val="70000"/>
              </a:lnSpc>
              <a:spcBef>
                <a:spcPts val="1000"/>
              </a:spcBef>
              <a:spcAft>
                <a:spcPts val="0"/>
              </a:spcAft>
              <a:buClr>
                <a:schemeClr val="dk1"/>
              </a:buClr>
              <a:buSzPts val="2240"/>
              <a:buChar char="•"/>
            </a:pPr>
            <a:r>
              <a:rPr lang="en-CA" sz="2240"/>
              <a:t>Too much time required for processing census data-may not fulfil immediate data needs due to delays between field work and results</a:t>
            </a:r>
            <a:endParaRPr/>
          </a:p>
          <a:p>
            <a:pPr indent="0" lvl="1" marL="457200" rtl="0" algn="l">
              <a:lnSpc>
                <a:spcPct val="70000"/>
              </a:lnSpc>
              <a:spcBef>
                <a:spcPts val="500"/>
              </a:spcBef>
              <a:spcAft>
                <a:spcPts val="0"/>
              </a:spcAft>
              <a:buClr>
                <a:schemeClr val="dk1"/>
              </a:buClr>
              <a:buSzPts val="1960"/>
              <a:buNone/>
            </a:pPr>
            <a:r>
              <a:t/>
            </a:r>
            <a:endParaRPr sz="1960"/>
          </a:p>
          <a:p>
            <a:pPr indent="-228600" lvl="0" marL="228600" rtl="0" algn="l">
              <a:lnSpc>
                <a:spcPct val="70000"/>
              </a:lnSpc>
              <a:spcBef>
                <a:spcPts val="1000"/>
              </a:spcBef>
              <a:spcAft>
                <a:spcPts val="0"/>
              </a:spcAft>
              <a:buClr>
                <a:schemeClr val="dk1"/>
              </a:buClr>
              <a:buSzPts val="2240"/>
              <a:buChar char="•"/>
            </a:pPr>
            <a:r>
              <a:rPr lang="en-CA" sz="2240"/>
              <a:t>Only a limited number of questions can be asked- </a:t>
            </a:r>
            <a:r>
              <a:rPr b="1" lang="en-CA" sz="2240"/>
              <a:t>lacks details</a:t>
            </a:r>
            <a:endParaRPr b="1"/>
          </a:p>
          <a:p>
            <a:pPr indent="-86360" lvl="0" marL="228600" rtl="0" algn="l">
              <a:lnSpc>
                <a:spcPct val="70000"/>
              </a:lnSpc>
              <a:spcBef>
                <a:spcPts val="1000"/>
              </a:spcBef>
              <a:spcAft>
                <a:spcPts val="0"/>
              </a:spcAft>
              <a:buClr>
                <a:schemeClr val="dk1"/>
              </a:buClr>
              <a:buSzPts val="2240"/>
              <a:buNone/>
            </a:pPr>
            <a:r>
              <a:t/>
            </a:r>
            <a:endParaRPr b="1" sz="2240"/>
          </a:p>
          <a:p>
            <a:pPr indent="-228600" lvl="0" marL="228600" rtl="0" algn="l">
              <a:lnSpc>
                <a:spcPct val="70000"/>
              </a:lnSpc>
              <a:spcBef>
                <a:spcPts val="1000"/>
              </a:spcBef>
              <a:spcAft>
                <a:spcPts val="0"/>
              </a:spcAft>
              <a:buClr>
                <a:schemeClr val="dk1"/>
              </a:buClr>
              <a:buSzPts val="2240"/>
              <a:buChar char="•"/>
            </a:pPr>
            <a:r>
              <a:rPr lang="en-CA" sz="2240"/>
              <a:t>Sometimes </a:t>
            </a:r>
            <a:r>
              <a:rPr b="1" lang="en-CA" sz="2240"/>
              <a:t>politicized</a:t>
            </a:r>
            <a:endParaRPr b="1"/>
          </a:p>
          <a:p>
            <a:pPr indent="-86360" lvl="0" marL="228600" rtl="0" algn="l">
              <a:lnSpc>
                <a:spcPct val="70000"/>
              </a:lnSpc>
              <a:spcBef>
                <a:spcPts val="1000"/>
              </a:spcBef>
              <a:spcAft>
                <a:spcPts val="0"/>
              </a:spcAft>
              <a:buClr>
                <a:schemeClr val="dk1"/>
              </a:buClr>
              <a:buSzPts val="2240"/>
              <a:buNone/>
            </a:pPr>
            <a:r>
              <a:t/>
            </a:r>
            <a:endParaRPr sz="2240"/>
          </a:p>
          <a:p>
            <a:pPr indent="-228600" lvl="0" marL="228600" rtl="0" algn="l">
              <a:lnSpc>
                <a:spcPct val="70000"/>
              </a:lnSpc>
              <a:spcBef>
                <a:spcPts val="1000"/>
              </a:spcBef>
              <a:spcAft>
                <a:spcPts val="0"/>
              </a:spcAft>
              <a:buClr>
                <a:schemeClr val="dk1"/>
              </a:buClr>
              <a:buSzPts val="2240"/>
              <a:buChar char="•"/>
            </a:pPr>
            <a:r>
              <a:rPr lang="en-CA" sz="2240"/>
              <a:t>Some countries take only a partial census e.g. Indonesia, determines her population based on just 10% of the population hence carries out a partial census.</a:t>
            </a:r>
            <a:endParaRPr sz="1400"/>
          </a:p>
          <a:p>
            <a:pPr indent="-86360" lvl="0" marL="228600" rtl="0" algn="l">
              <a:lnSpc>
                <a:spcPct val="70000"/>
              </a:lnSpc>
              <a:spcBef>
                <a:spcPts val="1000"/>
              </a:spcBef>
              <a:spcAft>
                <a:spcPts val="0"/>
              </a:spcAft>
              <a:buClr>
                <a:schemeClr val="dk1"/>
              </a:buClr>
              <a:buSzPts val="2240"/>
              <a:buNone/>
            </a:pPr>
            <a:r>
              <a:t/>
            </a:r>
            <a:endParaRPr sz="224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Surveys</a:t>
            </a:r>
            <a:endParaRPr/>
          </a:p>
        </p:txBody>
      </p:sp>
      <p:sp>
        <p:nvSpPr>
          <p:cNvPr id="149" name="Google Shape;14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80000"/>
              </a:lnSpc>
              <a:spcBef>
                <a:spcPts val="0"/>
              </a:spcBef>
              <a:spcAft>
                <a:spcPts val="0"/>
              </a:spcAft>
              <a:buClr>
                <a:schemeClr val="dk1"/>
              </a:buClr>
              <a:buSzPts val="2590"/>
              <a:buChar char="•"/>
            </a:pPr>
            <a:r>
              <a:rPr lang="en-CA" sz="2590"/>
              <a:t>A [representative] subset of the population or count</a:t>
            </a:r>
            <a:endParaRPr/>
          </a:p>
          <a:p>
            <a:pPr indent="0" lvl="0" marL="0" rtl="0" algn="just">
              <a:lnSpc>
                <a:spcPct val="80000"/>
              </a:lnSpc>
              <a:spcBef>
                <a:spcPts val="1000"/>
              </a:spcBef>
              <a:spcAft>
                <a:spcPts val="0"/>
              </a:spcAft>
              <a:buClr>
                <a:schemeClr val="dk1"/>
              </a:buClr>
              <a:buSzPts val="2590"/>
              <a:buNone/>
            </a:pPr>
            <a:r>
              <a:t/>
            </a:r>
            <a:endParaRPr sz="2590"/>
          </a:p>
          <a:p>
            <a:pPr indent="-228600" lvl="0" marL="228600" rtl="0" algn="just">
              <a:lnSpc>
                <a:spcPct val="80000"/>
              </a:lnSpc>
              <a:spcBef>
                <a:spcPts val="1000"/>
              </a:spcBef>
              <a:spcAft>
                <a:spcPts val="0"/>
              </a:spcAft>
              <a:buClr>
                <a:schemeClr val="dk1"/>
              </a:buClr>
              <a:buSzPts val="2590"/>
              <a:buChar char="•"/>
            </a:pPr>
            <a:r>
              <a:rPr lang="en-CA" sz="2590"/>
              <a:t>Able to provide vital information within a much shorter period as compared to the census</a:t>
            </a:r>
            <a:endParaRPr/>
          </a:p>
          <a:p>
            <a:pPr indent="0" lvl="0" marL="0" rtl="0" algn="just">
              <a:lnSpc>
                <a:spcPct val="80000"/>
              </a:lnSpc>
              <a:spcBef>
                <a:spcPts val="1000"/>
              </a:spcBef>
              <a:spcAft>
                <a:spcPts val="0"/>
              </a:spcAft>
              <a:buClr>
                <a:schemeClr val="dk1"/>
              </a:buClr>
              <a:buSzPts val="2590"/>
              <a:buNone/>
            </a:pPr>
            <a:r>
              <a:t/>
            </a:r>
            <a:endParaRPr sz="2590"/>
          </a:p>
          <a:p>
            <a:pPr indent="-228600" lvl="0" marL="228600" rtl="0" algn="just">
              <a:lnSpc>
                <a:spcPct val="80000"/>
              </a:lnSpc>
              <a:spcBef>
                <a:spcPts val="1000"/>
              </a:spcBef>
              <a:spcAft>
                <a:spcPts val="0"/>
              </a:spcAft>
              <a:buClr>
                <a:schemeClr val="dk1"/>
              </a:buClr>
              <a:buSzPts val="2590"/>
              <a:buChar char="•"/>
            </a:pPr>
            <a:r>
              <a:rPr lang="en-CA" sz="2590"/>
              <a:t>More detailed than census hence can collect more data on demographic events e.g. fertility, fertility behaviour and preferences, mortality and migration, educational patterns, Female Genital cutting/Mutilation, Gender and domestic violence, etc </a:t>
            </a:r>
            <a:endParaRPr/>
          </a:p>
          <a:p>
            <a:pPr indent="-64135" lvl="0" marL="228600" rtl="0" algn="just">
              <a:lnSpc>
                <a:spcPct val="80000"/>
              </a:lnSpc>
              <a:spcBef>
                <a:spcPts val="1000"/>
              </a:spcBef>
              <a:spcAft>
                <a:spcPts val="0"/>
              </a:spcAft>
              <a:buClr>
                <a:schemeClr val="dk1"/>
              </a:buClr>
              <a:buSzPts val="2590"/>
              <a:buNone/>
            </a:pPr>
            <a:r>
              <a:t/>
            </a:r>
            <a:endParaRPr sz="2590"/>
          </a:p>
          <a:p>
            <a:pPr indent="-228600" lvl="0" marL="228600" rtl="0" algn="just">
              <a:lnSpc>
                <a:spcPct val="80000"/>
              </a:lnSpc>
              <a:spcBef>
                <a:spcPts val="1000"/>
              </a:spcBef>
              <a:spcAft>
                <a:spcPts val="0"/>
              </a:spcAft>
              <a:buClr>
                <a:schemeClr val="dk1"/>
              </a:buClr>
              <a:buSzPts val="2590"/>
              <a:buChar char="•"/>
            </a:pPr>
            <a:r>
              <a:rPr lang="en-CA" sz="2590"/>
              <a:t>Can produce more timely results to inform decision making</a:t>
            </a:r>
            <a:endParaRPr sz="259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2"/>
          <p:cNvSpPr txBox="1"/>
          <p:nvPr/>
        </p:nvSpPr>
        <p:spPr>
          <a:xfrm>
            <a:off x="3936999" y="508000"/>
            <a:ext cx="7213800" cy="1179900"/>
          </a:xfrm>
          <a:prstGeom prst="rect">
            <a:avLst/>
          </a:prstGeom>
          <a:noFill/>
          <a:ln>
            <a:noFill/>
          </a:ln>
        </p:spPr>
        <p:txBody>
          <a:bodyPr anchorCtr="0" anchor="t" bIns="0" lIns="0" spcFirstLastPara="1" rIns="0" wrap="square" tIns="0">
            <a:spAutoFit/>
          </a:bodyPr>
          <a:lstStyle/>
          <a:p>
            <a:pPr indent="0" lvl="0" marL="0" marR="0" rtl="0" algn="l">
              <a:lnSpc>
                <a:spcPct val="114656"/>
              </a:lnSpc>
              <a:spcBef>
                <a:spcPts val="0"/>
              </a:spcBef>
              <a:spcAft>
                <a:spcPts val="0"/>
              </a:spcAft>
              <a:buNone/>
            </a:pPr>
            <a:r>
              <a:rPr b="1" i="0" lang="en-CA" sz="4012" u="none" cap="none" strike="noStrike">
                <a:solidFill>
                  <a:srgbClr val="CC6464"/>
                </a:solidFill>
                <a:latin typeface="Tahoma"/>
                <a:ea typeface="Tahoma"/>
                <a:cs typeface="Tahoma"/>
                <a:sym typeface="Tahoma"/>
              </a:rPr>
              <a:t>Types of Surveys </a:t>
            </a:r>
            <a:endParaRPr b="1" i="0" sz="4012" u="none" cap="none" strike="noStrike">
              <a:solidFill>
                <a:srgbClr val="CC6464"/>
              </a:solidFill>
              <a:latin typeface="Tahoma"/>
              <a:ea typeface="Tahoma"/>
              <a:cs typeface="Tahoma"/>
              <a:sym typeface="Tahoma"/>
            </a:endParaRPr>
          </a:p>
          <a:p>
            <a:pPr indent="0" lvl="0" marL="0" marR="0" rtl="0" algn="l">
              <a:lnSpc>
                <a:spcPct val="114656"/>
              </a:lnSpc>
              <a:spcBef>
                <a:spcPts val="0"/>
              </a:spcBef>
              <a:spcAft>
                <a:spcPts val="0"/>
              </a:spcAft>
              <a:buNone/>
            </a:pPr>
            <a:r>
              <a:rPr b="1" i="1" lang="en-CA" sz="4012">
                <a:solidFill>
                  <a:srgbClr val="CC6464"/>
                </a:solidFill>
                <a:latin typeface="Tahoma"/>
                <a:ea typeface="Tahoma"/>
                <a:cs typeface="Tahoma"/>
                <a:sym typeface="Tahoma"/>
              </a:rPr>
              <a:t>check this ish????</a:t>
            </a:r>
            <a:endParaRPr b="1" i="1" sz="4012">
              <a:solidFill>
                <a:srgbClr val="CC6464"/>
              </a:solidFill>
              <a:latin typeface="Tahoma"/>
              <a:ea typeface="Tahoma"/>
              <a:cs typeface="Tahoma"/>
              <a:sym typeface="Tahoma"/>
            </a:endParaRPr>
          </a:p>
          <a:p>
            <a:pPr indent="0" lvl="0" marL="0" marR="0" rtl="0" algn="l">
              <a:lnSpc>
                <a:spcPct val="114942"/>
              </a:lnSpc>
              <a:spcBef>
                <a:spcPts val="0"/>
              </a:spcBef>
              <a:spcAft>
                <a:spcPts val="0"/>
              </a:spcAft>
              <a:buNone/>
            </a:pPr>
            <a:r>
              <a:t/>
            </a:r>
            <a:endParaRPr b="0" i="0" sz="4002" u="none" cap="none" strike="noStrike">
              <a:solidFill>
                <a:srgbClr val="000000"/>
              </a:solidFill>
              <a:latin typeface="Calibri"/>
              <a:ea typeface="Calibri"/>
              <a:cs typeface="Calibri"/>
              <a:sym typeface="Calibri"/>
            </a:endParaRPr>
          </a:p>
        </p:txBody>
      </p:sp>
      <p:sp>
        <p:nvSpPr>
          <p:cNvPr id="155" name="Google Shape;155;p12"/>
          <p:cNvSpPr txBox="1"/>
          <p:nvPr/>
        </p:nvSpPr>
        <p:spPr>
          <a:xfrm>
            <a:off x="1943100" y="1651000"/>
            <a:ext cx="7504210"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Single-round retrospective</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56" name="Google Shape;156;p12"/>
          <p:cNvSpPr txBox="1"/>
          <p:nvPr/>
        </p:nvSpPr>
        <p:spPr>
          <a:xfrm>
            <a:off x="3483305" y="2162993"/>
            <a:ext cx="5964005"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Census-type household surveys</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57" name="Google Shape;157;p12"/>
          <p:cNvSpPr txBox="1"/>
          <p:nvPr/>
        </p:nvSpPr>
        <p:spPr>
          <a:xfrm>
            <a:off x="3483304" y="2786314"/>
            <a:ext cx="5964005" cy="1461939"/>
          </a:xfrm>
          <a:prstGeom prst="rect">
            <a:avLst/>
          </a:prstGeom>
          <a:noFill/>
          <a:ln>
            <a:noFill/>
          </a:ln>
        </p:spPr>
        <p:txBody>
          <a:bodyPr anchorCtr="0" anchor="t" bIns="0" lIns="0" spcFirstLastPara="1" rIns="0" wrap="square" tIns="0">
            <a:spAutoFit/>
          </a:bodyPr>
          <a:lstStyle/>
          <a:p>
            <a:pPr indent="0" lvl="0" marL="0" marR="0" rtl="0" algn="l">
              <a:lnSpc>
                <a:spcPct val="118861"/>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Focused, e.g. Contraceptive</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	Prevalence Survey (CPS)</a:t>
            </a:r>
            <a:endParaRPr b="0" i="0" sz="3197" u="none" cap="none" strike="noStrike">
              <a:solidFill>
                <a:srgbClr val="000000"/>
              </a:solidFill>
              <a:latin typeface="Tahoma"/>
              <a:ea typeface="Tahoma"/>
              <a:cs typeface="Tahoma"/>
              <a:sym typeface="Tahoma"/>
            </a:endParaRPr>
          </a:p>
          <a:p>
            <a:pPr indent="0" lvl="0" marL="0" marR="0" rtl="0" algn="l">
              <a:lnSpc>
                <a:spcPct val="118861"/>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58" name="Google Shape;158;p12"/>
          <p:cNvSpPr txBox="1"/>
          <p:nvPr/>
        </p:nvSpPr>
        <p:spPr>
          <a:xfrm>
            <a:off x="3483304" y="3742978"/>
            <a:ext cx="7667355" cy="2000548"/>
          </a:xfrm>
          <a:prstGeom prst="rect">
            <a:avLst/>
          </a:prstGeom>
          <a:noFill/>
          <a:ln>
            <a:noFill/>
          </a:ln>
        </p:spPr>
        <p:txBody>
          <a:bodyPr anchorCtr="0" anchor="t" bIns="0" lIns="0" spcFirstLastPara="1" rIns="0" wrap="square" tIns="0">
            <a:spAutoFit/>
          </a:bodyPr>
          <a:lstStyle/>
          <a:p>
            <a:pPr indent="0" lvl="0" marL="0" marR="0" rtl="0" algn="l">
              <a:lnSpc>
                <a:spcPct val="120425"/>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Birth/Maternity history (World Fertility</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	Survey (WFS), Demographic and Health</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	Survey (DHS)</a:t>
            </a:r>
            <a:endParaRPr b="0" i="0" sz="3197" u="none" cap="none" strike="noStrike">
              <a:solidFill>
                <a:srgbClr val="000000"/>
              </a:solidFill>
              <a:latin typeface="Tahoma"/>
              <a:ea typeface="Tahoma"/>
              <a:cs typeface="Tahoma"/>
              <a:sym typeface="Tahoma"/>
            </a:endParaRPr>
          </a:p>
          <a:p>
            <a:pPr indent="0" lvl="0" marL="0" marR="0" rtl="0" algn="l">
              <a:lnSpc>
                <a:spcPct val="120425"/>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59" name="Google Shape;159;p12"/>
          <p:cNvSpPr txBox="1"/>
          <p:nvPr/>
        </p:nvSpPr>
        <p:spPr>
          <a:xfrm>
            <a:off x="2017986" y="5885793"/>
            <a:ext cx="9259500" cy="551700"/>
          </a:xfrm>
          <a:prstGeom prst="rect">
            <a:avLst/>
          </a:prstGeom>
          <a:noFill/>
          <a:ln>
            <a:noFill/>
          </a:ln>
        </p:spPr>
        <p:txBody>
          <a:bodyPr anchorCtr="0" anchor="t" bIns="45700" lIns="91425" spcFirstLastPara="1" rIns="91425" wrap="square" tIns="45700">
            <a:spAutoFit/>
          </a:bodyPr>
          <a:lstStyle/>
          <a:p>
            <a:pPr indent="-457200" lvl="1" marL="914400" marR="0" rtl="0" algn="l">
              <a:lnSpc>
                <a:spcPct val="120312"/>
              </a:lnSpc>
              <a:spcBef>
                <a:spcPts val="0"/>
              </a:spcBef>
              <a:spcAft>
                <a:spcPts val="0"/>
              </a:spcAft>
              <a:buClr>
                <a:srgbClr val="000000"/>
              </a:buClr>
              <a:buSzPts val="3200"/>
              <a:buFont typeface="Noto Sans Symbols"/>
              <a:buChar char="❑"/>
            </a:pPr>
            <a:r>
              <a:rPr b="0" i="0" lang="en-CA" sz="3200" u="none" cap="none" strike="noStrike">
                <a:solidFill>
                  <a:srgbClr val="000000"/>
                </a:solidFill>
                <a:latin typeface="Tahoma"/>
                <a:ea typeface="Tahoma"/>
                <a:cs typeface="Tahoma"/>
                <a:sym typeface="Tahoma"/>
              </a:rPr>
              <a:t>Multi-round follow-up (prospective)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Examples of demographic surveys done in Kenya</a:t>
            </a:r>
            <a:endParaRPr b="1"/>
          </a:p>
        </p:txBody>
      </p:sp>
      <p:sp>
        <p:nvSpPr>
          <p:cNvPr id="165" name="Google Shape;165;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CA"/>
              <a:t>Kenya Fertility survey (KFS 1977/78)</a:t>
            </a:r>
            <a:endParaRPr/>
          </a:p>
          <a:p>
            <a:pPr indent="0" lvl="0" marL="0" rtl="0" algn="l">
              <a:lnSpc>
                <a:spcPct val="80000"/>
              </a:lnSpc>
              <a:spcBef>
                <a:spcPts val="1000"/>
              </a:spcBef>
              <a:spcAft>
                <a:spcPts val="0"/>
              </a:spcAft>
              <a:buClr>
                <a:schemeClr val="dk1"/>
              </a:buClr>
              <a:buSzPts val="2800"/>
              <a:buNone/>
            </a:pPr>
            <a:r>
              <a:t/>
            </a:r>
            <a:endParaRPr/>
          </a:p>
          <a:p>
            <a:pPr indent="-228600" lvl="0" marL="228600" rtl="0" algn="l">
              <a:lnSpc>
                <a:spcPct val="80000"/>
              </a:lnSpc>
              <a:spcBef>
                <a:spcPts val="1000"/>
              </a:spcBef>
              <a:spcAft>
                <a:spcPts val="0"/>
              </a:spcAft>
              <a:buClr>
                <a:schemeClr val="dk1"/>
              </a:buClr>
              <a:buSzPts val="2800"/>
              <a:buChar char="•"/>
            </a:pPr>
            <a:r>
              <a:rPr lang="en-CA"/>
              <a:t>Kenya Contraceptive Prevalence Survey (1984)</a:t>
            </a:r>
            <a:endParaRPr/>
          </a:p>
          <a:p>
            <a:pPr indent="0" lvl="0" marL="0" rtl="0" algn="l">
              <a:lnSpc>
                <a:spcPct val="80000"/>
              </a:lnSpc>
              <a:spcBef>
                <a:spcPts val="1000"/>
              </a:spcBef>
              <a:spcAft>
                <a:spcPts val="0"/>
              </a:spcAft>
              <a:buClr>
                <a:schemeClr val="dk1"/>
              </a:buClr>
              <a:buSzPts val="2800"/>
              <a:buNone/>
            </a:pPr>
            <a:r>
              <a:t/>
            </a:r>
            <a:endParaRPr/>
          </a:p>
          <a:p>
            <a:pPr indent="-228600" lvl="0" marL="228600" rtl="0" algn="l">
              <a:lnSpc>
                <a:spcPct val="80000"/>
              </a:lnSpc>
              <a:spcBef>
                <a:spcPts val="1000"/>
              </a:spcBef>
              <a:spcAft>
                <a:spcPts val="0"/>
              </a:spcAft>
              <a:buClr>
                <a:schemeClr val="dk1"/>
              </a:buClr>
              <a:buSzPts val="2800"/>
              <a:buChar char="•"/>
            </a:pPr>
            <a:r>
              <a:rPr lang="en-CA"/>
              <a:t>Kenya Demographic and Health Surveys 1989, 1993, 1999, 2003, 2008/09, 2014/2015</a:t>
            </a:r>
            <a:endParaRPr/>
          </a:p>
          <a:p>
            <a:pPr indent="0" lvl="0" marL="0" rtl="0" algn="l">
              <a:lnSpc>
                <a:spcPct val="80000"/>
              </a:lnSpc>
              <a:spcBef>
                <a:spcPts val="1000"/>
              </a:spcBef>
              <a:spcAft>
                <a:spcPts val="0"/>
              </a:spcAft>
              <a:buClr>
                <a:schemeClr val="dk1"/>
              </a:buClr>
              <a:buSzPts val="2800"/>
              <a:buNone/>
            </a:pPr>
            <a:r>
              <a:t/>
            </a:r>
            <a:endParaRPr/>
          </a:p>
          <a:p>
            <a:pPr indent="-228600" lvl="0" marL="228600" rtl="0" algn="l">
              <a:lnSpc>
                <a:spcPct val="80000"/>
              </a:lnSpc>
              <a:spcBef>
                <a:spcPts val="1000"/>
              </a:spcBef>
              <a:spcAft>
                <a:spcPts val="0"/>
              </a:spcAft>
              <a:buClr>
                <a:schemeClr val="dk1"/>
              </a:buClr>
              <a:buSzPts val="2800"/>
              <a:buChar char="•"/>
            </a:pPr>
            <a:r>
              <a:rPr lang="en-CA"/>
              <a:t>In the KDHS 2014/15, Demographic statistics were computed at regional level and analysis can be done at county level and thus can allow for comparisons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4"/>
          <p:cNvSpPr txBox="1"/>
          <p:nvPr>
            <p:ph type="ctrTitle"/>
          </p:nvPr>
        </p:nvSpPr>
        <p:spPr>
          <a:xfrm>
            <a:off x="1524000" y="1122363"/>
            <a:ext cx="9144000" cy="14947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Calibri"/>
              <a:buNone/>
            </a:pPr>
            <a:r>
              <a:rPr lang="en-CA" sz="4400">
                <a:solidFill>
                  <a:schemeClr val="dk2"/>
                </a:solidFill>
              </a:rPr>
              <a:t>Discussion question:</a:t>
            </a:r>
            <a:endParaRPr>
              <a:solidFill>
                <a:schemeClr val="dk2"/>
              </a:solidFill>
            </a:endParaRPr>
          </a:p>
        </p:txBody>
      </p:sp>
      <p:sp>
        <p:nvSpPr>
          <p:cNvPr id="171" name="Google Shape;171;p14"/>
          <p:cNvSpPr txBox="1"/>
          <p:nvPr>
            <p:ph idx="1" type="subTitle"/>
          </p:nvPr>
        </p:nvSpPr>
        <p:spPr>
          <a:xfrm>
            <a:off x="1524000" y="3602038"/>
            <a:ext cx="9144000" cy="13693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None/>
            </a:pPr>
            <a:r>
              <a:rPr lang="en-CA" sz="3600">
                <a:solidFill>
                  <a:schemeClr val="dk2"/>
                </a:solidFill>
              </a:rPr>
              <a:t>What are the strengths and limitations of demographic surveys?</a:t>
            </a:r>
            <a:endParaRPr/>
          </a:p>
          <a:p>
            <a:pPr indent="0" lvl="0" marL="0" rtl="0" algn="ctr">
              <a:lnSpc>
                <a:spcPct val="90000"/>
              </a:lnSpc>
              <a:spcBef>
                <a:spcPts val="1000"/>
              </a:spcBef>
              <a:spcAft>
                <a:spcPts val="0"/>
              </a:spcAft>
              <a:buClr>
                <a:schemeClr val="dk1"/>
              </a:buClr>
              <a:buSzPts val="3600"/>
              <a:buNone/>
            </a:pPr>
            <a:r>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5"/>
          <p:cNvSpPr txBox="1"/>
          <p:nvPr/>
        </p:nvSpPr>
        <p:spPr>
          <a:xfrm>
            <a:off x="4597400" y="508000"/>
            <a:ext cx="3026470" cy="1179810"/>
          </a:xfrm>
          <a:prstGeom prst="rect">
            <a:avLst/>
          </a:prstGeom>
          <a:noFill/>
          <a:ln>
            <a:noFill/>
          </a:ln>
        </p:spPr>
        <p:txBody>
          <a:bodyPr anchorCtr="0" anchor="t" bIns="0" lIns="0" spcFirstLastPara="1" rIns="0" wrap="square" tIns="0">
            <a:spAutoFit/>
          </a:bodyPr>
          <a:lstStyle/>
          <a:p>
            <a:pPr indent="0" lvl="0" marL="0" marR="0" rtl="0" algn="l">
              <a:lnSpc>
                <a:spcPct val="114656"/>
              </a:lnSpc>
              <a:spcBef>
                <a:spcPts val="0"/>
              </a:spcBef>
              <a:spcAft>
                <a:spcPts val="0"/>
              </a:spcAft>
              <a:buNone/>
            </a:pPr>
            <a:r>
              <a:rPr b="1" i="0" lang="en-CA" sz="4012" u="none" cap="none" strike="noStrike">
                <a:solidFill>
                  <a:srgbClr val="CC6464"/>
                </a:solidFill>
                <a:latin typeface="Tahoma"/>
                <a:ea typeface="Tahoma"/>
                <a:cs typeface="Tahoma"/>
                <a:sym typeface="Tahoma"/>
              </a:rPr>
              <a:t>Advantages</a:t>
            </a:r>
            <a:endParaRPr/>
          </a:p>
          <a:p>
            <a:pPr indent="0" lvl="0" marL="0" marR="0" rtl="0" algn="l">
              <a:lnSpc>
                <a:spcPct val="114942"/>
              </a:lnSpc>
              <a:spcBef>
                <a:spcPts val="0"/>
              </a:spcBef>
              <a:spcAft>
                <a:spcPts val="0"/>
              </a:spcAft>
              <a:buNone/>
            </a:pPr>
            <a:r>
              <a:t/>
            </a:r>
            <a:endParaRPr b="0" i="0" sz="4002" u="none" cap="none" strike="noStrike">
              <a:solidFill>
                <a:srgbClr val="000000"/>
              </a:solidFill>
              <a:latin typeface="Calibri"/>
              <a:ea typeface="Calibri"/>
              <a:cs typeface="Calibri"/>
              <a:sym typeface="Calibri"/>
            </a:endParaRPr>
          </a:p>
        </p:txBody>
      </p:sp>
      <p:sp>
        <p:nvSpPr>
          <p:cNvPr id="177" name="Google Shape;177;p15"/>
          <p:cNvSpPr txBox="1"/>
          <p:nvPr/>
        </p:nvSpPr>
        <p:spPr>
          <a:xfrm>
            <a:off x="1943100" y="1651000"/>
            <a:ext cx="9464100" cy="1071300"/>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Single-round</a:t>
            </a:r>
            <a:r>
              <a:rPr lang="en-CA" sz="3197">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retrospective</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78" name="Google Shape;178;p15"/>
          <p:cNvSpPr txBox="1"/>
          <p:nvPr/>
        </p:nvSpPr>
        <p:spPr>
          <a:xfrm>
            <a:off x="2463800" y="2235200"/>
            <a:ext cx="2608086"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Can be quick</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79" name="Google Shape;179;p15"/>
          <p:cNvSpPr txBox="1"/>
          <p:nvPr/>
        </p:nvSpPr>
        <p:spPr>
          <a:xfrm>
            <a:off x="2463800" y="2819400"/>
            <a:ext cx="4227696"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Relatively inexpensive</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80" name="Google Shape;180;p15"/>
          <p:cNvSpPr txBox="1"/>
          <p:nvPr/>
        </p:nvSpPr>
        <p:spPr>
          <a:xfrm>
            <a:off x="2463801" y="3403600"/>
            <a:ext cx="1631857"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Flexible</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81" name="Google Shape;181;p15"/>
          <p:cNvSpPr txBox="1"/>
          <p:nvPr/>
        </p:nvSpPr>
        <p:spPr>
          <a:xfrm>
            <a:off x="2463801" y="3987800"/>
            <a:ext cx="4846263"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Can include detailed data</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82" name="Google Shape;182;p15"/>
          <p:cNvSpPr txBox="1"/>
          <p:nvPr/>
        </p:nvSpPr>
        <p:spPr>
          <a:xfrm>
            <a:off x="2463801" y="4572000"/>
            <a:ext cx="5285871"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Needs little continuity effort</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6"/>
          <p:cNvSpPr txBox="1"/>
          <p:nvPr/>
        </p:nvSpPr>
        <p:spPr>
          <a:xfrm>
            <a:off x="4597400" y="508000"/>
            <a:ext cx="3026470" cy="1179810"/>
          </a:xfrm>
          <a:prstGeom prst="rect">
            <a:avLst/>
          </a:prstGeom>
          <a:noFill/>
          <a:ln>
            <a:noFill/>
          </a:ln>
        </p:spPr>
        <p:txBody>
          <a:bodyPr anchorCtr="0" anchor="t" bIns="0" lIns="0" spcFirstLastPara="1" rIns="0" wrap="square" tIns="0">
            <a:spAutoFit/>
          </a:bodyPr>
          <a:lstStyle/>
          <a:p>
            <a:pPr indent="0" lvl="0" marL="0" marR="0" rtl="0" algn="l">
              <a:lnSpc>
                <a:spcPct val="114656"/>
              </a:lnSpc>
              <a:spcBef>
                <a:spcPts val="0"/>
              </a:spcBef>
              <a:spcAft>
                <a:spcPts val="0"/>
              </a:spcAft>
              <a:buNone/>
            </a:pPr>
            <a:r>
              <a:rPr b="1" i="0" lang="en-CA" sz="4012" u="none" cap="none" strike="noStrike">
                <a:solidFill>
                  <a:srgbClr val="CC6464"/>
                </a:solidFill>
                <a:latin typeface="Tahoma"/>
                <a:ea typeface="Tahoma"/>
                <a:cs typeface="Tahoma"/>
                <a:sym typeface="Tahoma"/>
              </a:rPr>
              <a:t>Advantages</a:t>
            </a:r>
            <a:endParaRPr/>
          </a:p>
          <a:p>
            <a:pPr indent="0" lvl="0" marL="0" marR="0" rtl="0" algn="l">
              <a:lnSpc>
                <a:spcPct val="114942"/>
              </a:lnSpc>
              <a:spcBef>
                <a:spcPts val="0"/>
              </a:spcBef>
              <a:spcAft>
                <a:spcPts val="0"/>
              </a:spcAft>
              <a:buNone/>
            </a:pPr>
            <a:r>
              <a:t/>
            </a:r>
            <a:endParaRPr b="0" i="0" sz="4002" u="none" cap="none" strike="noStrike">
              <a:solidFill>
                <a:srgbClr val="000000"/>
              </a:solidFill>
              <a:latin typeface="Calibri"/>
              <a:ea typeface="Calibri"/>
              <a:cs typeface="Calibri"/>
              <a:sym typeface="Calibri"/>
            </a:endParaRPr>
          </a:p>
        </p:txBody>
      </p:sp>
      <p:sp>
        <p:nvSpPr>
          <p:cNvPr id="188" name="Google Shape;188;p16"/>
          <p:cNvSpPr txBox="1"/>
          <p:nvPr/>
        </p:nvSpPr>
        <p:spPr>
          <a:xfrm>
            <a:off x="1943100" y="1651000"/>
            <a:ext cx="7713900" cy="948900"/>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Multi-round prospective</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89" name="Google Shape;189;p16"/>
          <p:cNvSpPr txBox="1"/>
          <p:nvPr/>
        </p:nvSpPr>
        <p:spPr>
          <a:xfrm>
            <a:off x="2463800" y="2222500"/>
            <a:ext cx="9487800" cy="1461900"/>
          </a:xfrm>
          <a:prstGeom prst="rect">
            <a:avLst/>
          </a:prstGeom>
          <a:noFill/>
          <a:ln>
            <a:noFill/>
          </a:ln>
        </p:spPr>
        <p:txBody>
          <a:bodyPr anchorCtr="0" anchor="t" bIns="0" lIns="0" spcFirstLastPara="1" rIns="0" wrap="square" tIns="0">
            <a:spAutoFit/>
          </a:bodyPr>
          <a:lstStyle/>
          <a:p>
            <a:pPr indent="0" lvl="0" marL="0" marR="0" rtl="0" algn="l">
              <a:lnSpc>
                <a:spcPct val="118861"/>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Some control on coverage and content</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	errors</a:t>
            </a:r>
            <a:endParaRPr/>
          </a:p>
          <a:p>
            <a:pPr indent="0" lvl="0" marL="0" marR="0" rtl="0" algn="l">
              <a:lnSpc>
                <a:spcPct val="118861"/>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90" name="Google Shape;190;p16"/>
          <p:cNvSpPr txBox="1"/>
          <p:nvPr/>
        </p:nvSpPr>
        <p:spPr>
          <a:xfrm>
            <a:off x="2463800" y="3289301"/>
            <a:ext cx="6990568" cy="1500411"/>
          </a:xfrm>
          <a:prstGeom prst="rect">
            <a:avLst/>
          </a:prstGeom>
          <a:noFill/>
          <a:ln>
            <a:noFill/>
          </a:ln>
        </p:spPr>
        <p:txBody>
          <a:bodyPr anchorCtr="0" anchor="t" bIns="0" lIns="0" spcFirstLastPara="1" rIns="0" wrap="square" tIns="0">
            <a:spAutoFit/>
          </a:bodyPr>
          <a:lstStyle/>
          <a:p>
            <a:pPr indent="0" lvl="0" marL="0" marR="0" rtl="0" algn="l">
              <a:lnSpc>
                <a:spcPct val="121989"/>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Follow-up allows control for sampling</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	distortion</a:t>
            </a:r>
            <a:endParaRPr/>
          </a:p>
          <a:p>
            <a:pPr indent="0" lvl="0" marL="0" marR="0" rtl="0" algn="l">
              <a:lnSpc>
                <a:spcPct val="121989"/>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7"/>
          <p:cNvSpPr txBox="1"/>
          <p:nvPr/>
        </p:nvSpPr>
        <p:spPr>
          <a:xfrm>
            <a:off x="4216400" y="508000"/>
            <a:ext cx="3791102" cy="1179810"/>
          </a:xfrm>
          <a:prstGeom prst="rect">
            <a:avLst/>
          </a:prstGeom>
          <a:noFill/>
          <a:ln>
            <a:noFill/>
          </a:ln>
        </p:spPr>
        <p:txBody>
          <a:bodyPr anchorCtr="0" anchor="t" bIns="0" lIns="0" spcFirstLastPara="1" rIns="0" wrap="square" tIns="0">
            <a:spAutoFit/>
          </a:bodyPr>
          <a:lstStyle/>
          <a:p>
            <a:pPr indent="0" lvl="0" marL="0" marR="0" rtl="0" algn="l">
              <a:lnSpc>
                <a:spcPct val="114656"/>
              </a:lnSpc>
              <a:spcBef>
                <a:spcPts val="0"/>
              </a:spcBef>
              <a:spcAft>
                <a:spcPts val="0"/>
              </a:spcAft>
              <a:buNone/>
            </a:pPr>
            <a:r>
              <a:rPr b="1" i="0" lang="en-CA" sz="4012" u="none" cap="none" strike="noStrike">
                <a:solidFill>
                  <a:srgbClr val="CC6464"/>
                </a:solidFill>
                <a:latin typeface="Tahoma"/>
                <a:ea typeface="Tahoma"/>
                <a:cs typeface="Tahoma"/>
                <a:sym typeface="Tahoma"/>
              </a:rPr>
              <a:t>Disadvantages</a:t>
            </a:r>
            <a:endParaRPr/>
          </a:p>
          <a:p>
            <a:pPr indent="0" lvl="0" marL="0" marR="0" rtl="0" algn="l">
              <a:lnSpc>
                <a:spcPct val="114942"/>
              </a:lnSpc>
              <a:spcBef>
                <a:spcPts val="0"/>
              </a:spcBef>
              <a:spcAft>
                <a:spcPts val="0"/>
              </a:spcAft>
              <a:buNone/>
            </a:pPr>
            <a:r>
              <a:t/>
            </a:r>
            <a:endParaRPr b="0" i="0" sz="4002" u="none" cap="none" strike="noStrike">
              <a:solidFill>
                <a:srgbClr val="000000"/>
              </a:solidFill>
              <a:latin typeface="Calibri"/>
              <a:ea typeface="Calibri"/>
              <a:cs typeface="Calibri"/>
              <a:sym typeface="Calibri"/>
            </a:endParaRPr>
          </a:p>
        </p:txBody>
      </p:sp>
      <p:sp>
        <p:nvSpPr>
          <p:cNvPr id="196" name="Google Shape;196;p17"/>
          <p:cNvSpPr txBox="1"/>
          <p:nvPr/>
        </p:nvSpPr>
        <p:spPr>
          <a:xfrm>
            <a:off x="1943100" y="1651000"/>
            <a:ext cx="8005800" cy="948900"/>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Single-round retrospective</a:t>
            </a:r>
            <a:endParaRPr b="0" i="0" sz="3197" u="none" cap="none" strike="noStrike">
              <a:solidFill>
                <a:srgbClr val="000000"/>
              </a:solidFill>
              <a:latin typeface="Tahoma"/>
              <a:ea typeface="Tahoma"/>
              <a:cs typeface="Tahoma"/>
              <a:sym typeface="Tahoma"/>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97" name="Google Shape;197;p17"/>
          <p:cNvSpPr txBox="1"/>
          <p:nvPr/>
        </p:nvSpPr>
        <p:spPr>
          <a:xfrm>
            <a:off x="2463801" y="2235200"/>
            <a:ext cx="5438861"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Coverage and content errors</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98" name="Google Shape;198;p17"/>
          <p:cNvSpPr txBox="1"/>
          <p:nvPr/>
        </p:nvSpPr>
        <p:spPr>
          <a:xfrm>
            <a:off x="1943100" y="2730501"/>
            <a:ext cx="6213752" cy="1769715"/>
          </a:xfrm>
          <a:prstGeom prst="rect">
            <a:avLst/>
          </a:prstGeom>
          <a:noFill/>
          <a:ln>
            <a:noFill/>
          </a:ln>
        </p:spPr>
        <p:txBody>
          <a:bodyPr anchorCtr="0" anchor="t" bIns="0" lIns="0" spcFirstLastPara="1" rIns="0" wrap="square" tIns="0">
            <a:spAutoFit/>
          </a:bodyPr>
          <a:lstStyle/>
          <a:p>
            <a:pPr indent="518648" lvl="0" marL="0" marR="0" rtl="0" algn="l">
              <a:lnSpc>
                <a:spcPct val="143884"/>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Misses certain types of events</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Multi-round prospective</a:t>
            </a:r>
            <a:endParaRPr/>
          </a:p>
          <a:p>
            <a:pPr indent="0" lvl="0" marL="0" marR="0" rtl="0" algn="l">
              <a:lnSpc>
                <a:spcPct val="143884"/>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199" name="Google Shape;199;p17"/>
          <p:cNvSpPr txBox="1"/>
          <p:nvPr/>
        </p:nvSpPr>
        <p:spPr>
          <a:xfrm>
            <a:off x="2463800" y="3987800"/>
            <a:ext cx="1125308"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Slow</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200" name="Google Shape;200;p17"/>
          <p:cNvSpPr txBox="1"/>
          <p:nvPr/>
        </p:nvSpPr>
        <p:spPr>
          <a:xfrm>
            <a:off x="2463799" y="4559301"/>
            <a:ext cx="8845332" cy="1461939"/>
          </a:xfrm>
          <a:prstGeom prst="rect">
            <a:avLst/>
          </a:prstGeom>
          <a:noFill/>
          <a:ln>
            <a:noFill/>
          </a:ln>
        </p:spPr>
        <p:txBody>
          <a:bodyPr anchorCtr="0" anchor="t" bIns="0" lIns="0" spcFirstLastPara="1" rIns="0" wrap="square" tIns="0">
            <a:spAutoFit/>
          </a:bodyPr>
          <a:lstStyle/>
          <a:p>
            <a:pPr indent="0" lvl="0" marL="0" marR="0" rtl="0" algn="l">
              <a:lnSpc>
                <a:spcPct val="118861"/>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Needs continuity of effort over extended time</a:t>
            </a:r>
            <a:br>
              <a:rPr b="0" i="0" lang="en-CA" sz="3197" u="none" cap="none" strike="noStrike">
                <a:solidFill>
                  <a:srgbClr val="000000"/>
                </a:solidFill>
                <a:latin typeface="Times New Roman"/>
                <a:ea typeface="Times New Roman"/>
                <a:cs typeface="Times New Roman"/>
                <a:sym typeface="Times New Roman"/>
              </a:rPr>
            </a:br>
            <a:endParaRPr b="0" i="0" sz="3197" u="none" cap="none" strike="noStrike">
              <a:solidFill>
                <a:srgbClr val="000000"/>
              </a:solidFill>
              <a:latin typeface="Tahoma"/>
              <a:ea typeface="Tahoma"/>
              <a:cs typeface="Tahoma"/>
              <a:sym typeface="Tahoma"/>
            </a:endParaRPr>
          </a:p>
          <a:p>
            <a:pPr indent="0" lvl="0" marL="0" marR="0" rtl="0" algn="l">
              <a:lnSpc>
                <a:spcPct val="118861"/>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201" name="Google Shape;201;p17"/>
          <p:cNvSpPr txBox="1"/>
          <p:nvPr/>
        </p:nvSpPr>
        <p:spPr>
          <a:xfrm>
            <a:off x="2463801" y="5651500"/>
            <a:ext cx="1963679"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Tahoma"/>
                <a:ea typeface="Tahoma"/>
                <a:cs typeface="Tahoma"/>
                <a:sym typeface="Tahoma"/>
              </a:rPr>
              <a:t>- </a:t>
            </a:r>
            <a:r>
              <a:rPr b="0" i="0" lang="en-CA" sz="3197" u="none" cap="none" strike="noStrike">
                <a:solidFill>
                  <a:srgbClr val="000000"/>
                </a:solidFill>
                <a:latin typeface="Tahoma"/>
                <a:ea typeface="Tahoma"/>
                <a:cs typeface="Tahoma"/>
                <a:sym typeface="Tahoma"/>
              </a:rPr>
              <a:t>High cost</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8"/>
          <p:cNvSpPr txBox="1"/>
          <p:nvPr/>
        </p:nvSpPr>
        <p:spPr>
          <a:xfrm>
            <a:off x="4864101" y="508000"/>
            <a:ext cx="2462213" cy="1179810"/>
          </a:xfrm>
          <a:prstGeom prst="rect">
            <a:avLst/>
          </a:prstGeom>
          <a:noFill/>
          <a:ln>
            <a:noFill/>
          </a:ln>
        </p:spPr>
        <p:txBody>
          <a:bodyPr anchorCtr="0" anchor="t" bIns="0" lIns="0" spcFirstLastPara="1" rIns="0" wrap="square" tIns="0">
            <a:spAutoFit/>
          </a:bodyPr>
          <a:lstStyle/>
          <a:p>
            <a:pPr indent="0" lvl="0" marL="0" marR="0" rtl="0" algn="l">
              <a:lnSpc>
                <a:spcPct val="114656"/>
              </a:lnSpc>
              <a:spcBef>
                <a:spcPts val="0"/>
              </a:spcBef>
              <a:spcAft>
                <a:spcPts val="0"/>
              </a:spcAft>
              <a:buNone/>
            </a:pPr>
            <a:r>
              <a:rPr b="1" i="0" lang="en-CA" sz="4012" u="none" cap="none" strike="noStrike">
                <a:solidFill>
                  <a:srgbClr val="CC6464"/>
                </a:solidFill>
                <a:latin typeface="Tahoma"/>
                <a:ea typeface="Tahoma"/>
                <a:cs typeface="Tahoma"/>
                <a:sym typeface="Tahoma"/>
              </a:rPr>
              <a:t>Summary</a:t>
            </a:r>
            <a:endParaRPr/>
          </a:p>
          <a:p>
            <a:pPr indent="0" lvl="0" marL="0" marR="0" rtl="0" algn="l">
              <a:lnSpc>
                <a:spcPct val="114942"/>
              </a:lnSpc>
              <a:spcBef>
                <a:spcPts val="0"/>
              </a:spcBef>
              <a:spcAft>
                <a:spcPts val="0"/>
              </a:spcAft>
              <a:buNone/>
            </a:pPr>
            <a:r>
              <a:t/>
            </a:r>
            <a:endParaRPr b="0" i="0" sz="4002" u="none" cap="none" strike="noStrike">
              <a:solidFill>
                <a:srgbClr val="000000"/>
              </a:solidFill>
              <a:latin typeface="Calibri"/>
              <a:ea typeface="Calibri"/>
              <a:cs typeface="Calibri"/>
              <a:sym typeface="Calibri"/>
            </a:endParaRPr>
          </a:p>
        </p:txBody>
      </p:sp>
      <p:sp>
        <p:nvSpPr>
          <p:cNvPr id="207" name="Google Shape;207;p18"/>
          <p:cNvSpPr txBox="1"/>
          <p:nvPr/>
        </p:nvSpPr>
        <p:spPr>
          <a:xfrm>
            <a:off x="1943100" y="1638300"/>
            <a:ext cx="9678000" cy="2000400"/>
          </a:xfrm>
          <a:prstGeom prst="rect">
            <a:avLst/>
          </a:prstGeom>
          <a:noFill/>
          <a:ln>
            <a:noFill/>
          </a:ln>
        </p:spPr>
        <p:txBody>
          <a:bodyPr anchorCtr="0" anchor="t" bIns="0" lIns="0" spcFirstLastPara="1" rIns="0" wrap="square" tIns="0">
            <a:spAutoFit/>
          </a:bodyPr>
          <a:lstStyle/>
          <a:p>
            <a:pPr indent="0" lvl="0" marL="0" marR="0" rtl="0" algn="l">
              <a:lnSpc>
                <a:spcPct val="120425"/>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Surveys are done to obtain information</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from a sample representative of some</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population</a:t>
            </a:r>
            <a:endParaRPr/>
          </a:p>
          <a:p>
            <a:pPr indent="0" lvl="0" marL="0" marR="0" rtl="0" algn="l">
              <a:lnSpc>
                <a:spcPct val="120425"/>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208" name="Google Shape;208;p18"/>
          <p:cNvSpPr txBox="1"/>
          <p:nvPr/>
        </p:nvSpPr>
        <p:spPr>
          <a:xfrm>
            <a:off x="1943100" y="3213100"/>
            <a:ext cx="7082516"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Surveys are  of a smaller size than a</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209" name="Google Shape;209;p18"/>
          <p:cNvSpPr txBox="1"/>
          <p:nvPr/>
        </p:nvSpPr>
        <p:spPr>
          <a:xfrm>
            <a:off x="2349500" y="3683000"/>
            <a:ext cx="9271500" cy="2000400"/>
          </a:xfrm>
          <a:prstGeom prst="rect">
            <a:avLst/>
          </a:prstGeom>
          <a:noFill/>
          <a:ln>
            <a:noFill/>
          </a:ln>
        </p:spPr>
        <p:txBody>
          <a:bodyPr anchorCtr="0" anchor="t" bIns="0" lIns="0" spcFirstLastPara="1" rIns="0" wrap="square" tIns="0">
            <a:spAutoFit/>
          </a:bodyPr>
          <a:lstStyle/>
          <a:p>
            <a:pPr indent="0" lvl="0" marL="0" marR="0" rtl="0" algn="l">
              <a:lnSpc>
                <a:spcPct val="120425"/>
              </a:lnSpc>
              <a:spcBef>
                <a:spcPts val="0"/>
              </a:spcBef>
              <a:spcAft>
                <a:spcPts val="0"/>
              </a:spcAft>
              <a:buNone/>
            </a:pPr>
            <a:r>
              <a:rPr b="0" i="0" lang="en-CA" sz="3197" u="none" cap="none" strike="noStrike">
                <a:solidFill>
                  <a:srgbClr val="000000"/>
                </a:solidFill>
                <a:latin typeface="Tahoma"/>
                <a:ea typeface="Tahoma"/>
                <a:cs typeface="Tahoma"/>
                <a:sym typeface="Tahoma"/>
              </a:rPr>
              <a:t>census, which allows for collection of more</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in-depth information that can then be</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generalized</a:t>
            </a:r>
            <a:endParaRPr/>
          </a:p>
          <a:p>
            <a:pPr indent="0" lvl="0" marL="0" marR="0" rtl="0" algn="l">
              <a:lnSpc>
                <a:spcPct val="120425"/>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210" name="Google Shape;210;p18"/>
          <p:cNvSpPr txBox="1"/>
          <p:nvPr/>
        </p:nvSpPr>
        <p:spPr>
          <a:xfrm>
            <a:off x="1943101" y="5257800"/>
            <a:ext cx="6443752" cy="948978"/>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There are many types of surveys</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9"/>
          <p:cNvSpPr txBox="1"/>
          <p:nvPr/>
        </p:nvSpPr>
        <p:spPr>
          <a:xfrm>
            <a:off x="4864101" y="508000"/>
            <a:ext cx="2462213" cy="1179810"/>
          </a:xfrm>
          <a:prstGeom prst="rect">
            <a:avLst/>
          </a:prstGeom>
          <a:noFill/>
          <a:ln>
            <a:noFill/>
          </a:ln>
        </p:spPr>
        <p:txBody>
          <a:bodyPr anchorCtr="0" anchor="t" bIns="0" lIns="0" spcFirstLastPara="1" rIns="0" wrap="square" tIns="0">
            <a:spAutoFit/>
          </a:bodyPr>
          <a:lstStyle/>
          <a:p>
            <a:pPr indent="0" lvl="0" marL="0" marR="0" rtl="0" algn="l">
              <a:lnSpc>
                <a:spcPct val="114656"/>
              </a:lnSpc>
              <a:spcBef>
                <a:spcPts val="0"/>
              </a:spcBef>
              <a:spcAft>
                <a:spcPts val="0"/>
              </a:spcAft>
              <a:buNone/>
            </a:pPr>
            <a:r>
              <a:rPr b="1" i="0" lang="en-CA" sz="4012" u="none" cap="none" strike="noStrike">
                <a:solidFill>
                  <a:srgbClr val="CC6464"/>
                </a:solidFill>
                <a:latin typeface="Tahoma"/>
                <a:ea typeface="Tahoma"/>
                <a:cs typeface="Tahoma"/>
                <a:sym typeface="Tahoma"/>
              </a:rPr>
              <a:t>Summary</a:t>
            </a:r>
            <a:endParaRPr/>
          </a:p>
          <a:p>
            <a:pPr indent="0" lvl="0" marL="0" marR="0" rtl="0" algn="l">
              <a:lnSpc>
                <a:spcPct val="114942"/>
              </a:lnSpc>
              <a:spcBef>
                <a:spcPts val="0"/>
              </a:spcBef>
              <a:spcAft>
                <a:spcPts val="0"/>
              </a:spcAft>
              <a:buNone/>
            </a:pPr>
            <a:r>
              <a:t/>
            </a:r>
            <a:endParaRPr b="0" i="0" sz="4002" u="none" cap="none" strike="noStrike">
              <a:solidFill>
                <a:srgbClr val="000000"/>
              </a:solidFill>
              <a:latin typeface="Calibri"/>
              <a:ea typeface="Calibri"/>
              <a:cs typeface="Calibri"/>
              <a:sym typeface="Calibri"/>
            </a:endParaRPr>
          </a:p>
        </p:txBody>
      </p:sp>
      <p:sp>
        <p:nvSpPr>
          <p:cNvPr id="216" name="Google Shape;216;p19"/>
          <p:cNvSpPr txBox="1"/>
          <p:nvPr/>
        </p:nvSpPr>
        <p:spPr>
          <a:xfrm>
            <a:off x="1943100" y="1638300"/>
            <a:ext cx="9191700" cy="2000400"/>
          </a:xfrm>
          <a:prstGeom prst="rect">
            <a:avLst/>
          </a:prstGeom>
          <a:noFill/>
          <a:ln>
            <a:noFill/>
          </a:ln>
        </p:spPr>
        <p:txBody>
          <a:bodyPr anchorCtr="0" anchor="t" bIns="0" lIns="0" spcFirstLastPara="1" rIns="0" wrap="square" tIns="0">
            <a:spAutoFit/>
          </a:bodyPr>
          <a:lstStyle/>
          <a:p>
            <a:pPr indent="0" lvl="0" marL="0" marR="0" rtl="0" algn="l">
              <a:lnSpc>
                <a:spcPct val="120425"/>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The sampling method used in surveys is</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often multistage (e.g., household within</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cluster, themselves taken within strata)</a:t>
            </a:r>
            <a:endParaRPr/>
          </a:p>
          <a:p>
            <a:pPr indent="0" lvl="0" marL="0" marR="0" rtl="0" algn="l">
              <a:lnSpc>
                <a:spcPct val="120425"/>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217" name="Google Shape;217;p19"/>
          <p:cNvSpPr txBox="1"/>
          <p:nvPr/>
        </p:nvSpPr>
        <p:spPr>
          <a:xfrm>
            <a:off x="1943100" y="3200400"/>
            <a:ext cx="9600300" cy="2923800"/>
          </a:xfrm>
          <a:prstGeom prst="rect">
            <a:avLst/>
          </a:prstGeom>
          <a:noFill/>
          <a:ln>
            <a:noFill/>
          </a:ln>
        </p:spPr>
        <p:txBody>
          <a:bodyPr anchorCtr="0" anchor="t" bIns="0" lIns="0" spcFirstLastPara="1" rIns="0" wrap="square" tIns="0">
            <a:spAutoFit/>
          </a:bodyPr>
          <a:lstStyle/>
          <a:p>
            <a:pPr indent="0" lvl="0" marL="0" marR="0" rtl="0" algn="l">
              <a:lnSpc>
                <a:spcPct val="119643"/>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Surveys are less expensive than censuses</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and civil registration (smaller size allows for</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quick collection of more in-depth</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information than any of the other two</a:t>
            </a:r>
            <a:br>
              <a:rPr b="0" i="0" lang="en-CA" sz="3197" u="none" cap="none" strike="noStrike">
                <a:solidFill>
                  <a:srgbClr val="000000"/>
                </a:solidFill>
                <a:latin typeface="Times New Roman"/>
                <a:ea typeface="Times New Roman"/>
                <a:cs typeface="Times New Roman"/>
                <a:sym typeface="Times New Roman"/>
              </a:rPr>
            </a:br>
            <a:r>
              <a:rPr b="0" i="0" lang="en-CA" sz="3197" u="none" cap="none" strike="noStrike">
                <a:solidFill>
                  <a:srgbClr val="000000"/>
                </a:solidFill>
                <a:latin typeface="Tahoma"/>
                <a:ea typeface="Tahoma"/>
                <a:cs typeface="Tahoma"/>
                <a:sym typeface="Tahoma"/>
              </a:rPr>
              <a:t>systems)</a:t>
            </a:r>
            <a:endParaRPr/>
          </a:p>
          <a:p>
            <a:pPr indent="0" lvl="0" marL="0" marR="0" rtl="0" algn="l">
              <a:lnSpc>
                <a:spcPct val="119643"/>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
        <p:nvSpPr>
          <p:cNvPr id="218" name="Google Shape;218;p19"/>
          <p:cNvSpPr txBox="1"/>
          <p:nvPr/>
        </p:nvSpPr>
        <p:spPr>
          <a:xfrm>
            <a:off x="1943100" y="5989050"/>
            <a:ext cx="9891900" cy="713100"/>
          </a:xfrm>
          <a:prstGeom prst="rect">
            <a:avLst/>
          </a:prstGeom>
          <a:noFill/>
          <a:ln>
            <a:noFill/>
          </a:ln>
        </p:spPr>
        <p:txBody>
          <a:bodyPr anchorCtr="0" anchor="t" bIns="0" lIns="0" spcFirstLastPara="1" rIns="0" wrap="square" tIns="0">
            <a:spAutoFit/>
          </a:bodyPr>
          <a:lstStyle/>
          <a:p>
            <a:pPr indent="0" lvl="0" marL="0" marR="0" rtl="0" algn="l">
              <a:lnSpc>
                <a:spcPct val="115107"/>
              </a:lnSpc>
              <a:spcBef>
                <a:spcPts val="0"/>
              </a:spcBef>
              <a:spcAft>
                <a:spcPts val="0"/>
              </a:spcAft>
              <a:buNone/>
            </a:pPr>
            <a:r>
              <a:rPr b="0" i="0" lang="en-CA" sz="3197" u="none" cap="none" strike="noStrike">
                <a:solidFill>
                  <a:srgbClr val="CC6464"/>
                </a:solidFill>
                <a:latin typeface="Arimo"/>
                <a:ea typeface="Arimo"/>
                <a:cs typeface="Arimo"/>
                <a:sym typeface="Arimo"/>
              </a:rPr>
              <a:t></a:t>
            </a:r>
            <a:r>
              <a:rPr b="0" i="0" lang="en-CA" sz="3197" u="none" cap="none" strike="noStrike">
                <a:solidFill>
                  <a:srgbClr val="000000"/>
                </a:solidFill>
                <a:latin typeface="Tahoma"/>
                <a:ea typeface="Tahoma"/>
                <a:cs typeface="Tahoma"/>
                <a:sym typeface="Tahoma"/>
              </a:rPr>
              <a:t>    They have advantages and disadvantages</a:t>
            </a:r>
            <a:endParaRPr/>
          </a:p>
          <a:p>
            <a:pPr indent="0" lvl="0" marL="0" marR="0" rtl="0" algn="l">
              <a:lnSpc>
                <a:spcPct val="115107"/>
              </a:lnSpc>
              <a:spcBef>
                <a:spcPts val="0"/>
              </a:spcBef>
              <a:spcAft>
                <a:spcPts val="0"/>
              </a:spcAft>
              <a:buNone/>
            </a:pPr>
            <a:r>
              <a:t/>
            </a:r>
            <a:endParaRPr b="0" i="0" sz="3197"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Learning objectives</a:t>
            </a:r>
            <a:endParaRPr b="1"/>
          </a:p>
        </p:txBody>
      </p:sp>
      <p:sp>
        <p:nvSpPr>
          <p:cNvPr id="95" name="Google Shape;9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CA"/>
              <a:t>Be familiar with the different sources of demographic data and their application in the medical field</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CA"/>
              <a:t>Be knowledgeable on how different sources of data are collected</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CA"/>
              <a:t>Know the strengths and weaknesses of each source of data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Civil registration</a:t>
            </a:r>
            <a:endParaRPr b="1"/>
          </a:p>
        </p:txBody>
      </p:sp>
      <p:sp>
        <p:nvSpPr>
          <p:cNvPr id="224" name="Google Shape;224;p20"/>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2590"/>
              <a:buChar char="•"/>
            </a:pPr>
            <a:r>
              <a:rPr lang="en-CA" sz="2590">
                <a:solidFill>
                  <a:srgbClr val="000000"/>
                </a:solidFill>
                <a:latin typeface="Tahoma"/>
                <a:ea typeface="Tahoma"/>
                <a:cs typeface="Tahoma"/>
                <a:sym typeface="Tahoma"/>
              </a:rPr>
              <a:t>Relatively modern concept in its present format</a:t>
            </a:r>
            <a:endParaRPr/>
          </a:p>
          <a:p>
            <a:pPr indent="0" lvl="0" marL="0" rtl="0" algn="just">
              <a:lnSpc>
                <a:spcPct val="90000"/>
              </a:lnSpc>
              <a:spcBef>
                <a:spcPts val="1000"/>
              </a:spcBef>
              <a:spcAft>
                <a:spcPts val="0"/>
              </a:spcAft>
              <a:buClr>
                <a:schemeClr val="dk1"/>
              </a:buClr>
              <a:buSzPts val="2590"/>
              <a:buNone/>
            </a:pPr>
            <a:r>
              <a:t/>
            </a:r>
            <a:endParaRPr sz="2590">
              <a:solidFill>
                <a:srgbClr val="000000"/>
              </a:solidFill>
              <a:latin typeface="Tahoma"/>
              <a:ea typeface="Tahoma"/>
              <a:cs typeface="Tahoma"/>
              <a:sym typeface="Tahoma"/>
            </a:endParaRPr>
          </a:p>
          <a:p>
            <a:pPr indent="-228600" lvl="0" marL="228600" rtl="0" algn="just">
              <a:lnSpc>
                <a:spcPct val="90000"/>
              </a:lnSpc>
              <a:spcBef>
                <a:spcPts val="1000"/>
              </a:spcBef>
              <a:spcAft>
                <a:spcPts val="0"/>
              </a:spcAft>
              <a:buClr>
                <a:srgbClr val="000000"/>
              </a:buClr>
              <a:buSzPts val="2590"/>
              <a:buChar char="•"/>
            </a:pPr>
            <a:r>
              <a:rPr lang="en-CA" sz="2590">
                <a:solidFill>
                  <a:srgbClr val="000000"/>
                </a:solidFill>
                <a:latin typeface="Tahoma"/>
                <a:ea typeface="Tahoma"/>
                <a:cs typeface="Tahoma"/>
                <a:sym typeface="Tahoma"/>
              </a:rPr>
              <a:t>Churches especially in the Western world have long maintained baptism and burial registries</a:t>
            </a:r>
            <a:endParaRPr/>
          </a:p>
          <a:p>
            <a:pPr indent="-228600" lvl="1" marL="685800" rtl="0" algn="just">
              <a:lnSpc>
                <a:spcPct val="90000"/>
              </a:lnSpc>
              <a:spcBef>
                <a:spcPts val="500"/>
              </a:spcBef>
              <a:spcAft>
                <a:spcPts val="0"/>
              </a:spcAft>
              <a:buClr>
                <a:srgbClr val="000000"/>
              </a:buClr>
              <a:buSzPts val="2220"/>
              <a:buChar char="•"/>
            </a:pPr>
            <a:r>
              <a:rPr lang="en-CA" sz="2220">
                <a:solidFill>
                  <a:srgbClr val="000000"/>
                </a:solidFill>
                <a:latin typeface="Tahoma"/>
                <a:ea typeface="Tahoma"/>
                <a:cs typeface="Tahoma"/>
                <a:sym typeface="Tahoma"/>
              </a:rPr>
              <a:t>E.g. analysis of Parish registers</a:t>
            </a:r>
            <a:endParaRPr/>
          </a:p>
          <a:p>
            <a:pPr indent="-87630" lvl="1" marL="685800" rtl="0" algn="just">
              <a:lnSpc>
                <a:spcPct val="90000"/>
              </a:lnSpc>
              <a:spcBef>
                <a:spcPts val="500"/>
              </a:spcBef>
              <a:spcAft>
                <a:spcPts val="0"/>
              </a:spcAft>
              <a:buClr>
                <a:schemeClr val="dk1"/>
              </a:buClr>
              <a:buSzPts val="2220"/>
              <a:buNone/>
            </a:pPr>
            <a:r>
              <a:t/>
            </a:r>
            <a:endParaRPr sz="2220">
              <a:solidFill>
                <a:srgbClr val="000000"/>
              </a:solidFill>
              <a:latin typeface="Tahoma"/>
              <a:ea typeface="Tahoma"/>
              <a:cs typeface="Tahoma"/>
              <a:sym typeface="Tahoma"/>
            </a:endParaRPr>
          </a:p>
          <a:p>
            <a:pPr indent="-228600" lvl="0" marL="228600" rtl="0" algn="just">
              <a:lnSpc>
                <a:spcPct val="90000"/>
              </a:lnSpc>
              <a:spcBef>
                <a:spcPts val="1000"/>
              </a:spcBef>
              <a:spcAft>
                <a:spcPts val="0"/>
              </a:spcAft>
              <a:buClr>
                <a:schemeClr val="dk1"/>
              </a:buClr>
              <a:buSzPts val="2590"/>
              <a:buChar char="•"/>
            </a:pPr>
            <a:r>
              <a:rPr lang="en-CA" sz="2590">
                <a:latin typeface="Tahoma"/>
                <a:ea typeface="Tahoma"/>
                <a:cs typeface="Tahoma"/>
                <a:sym typeface="Tahoma"/>
              </a:rPr>
              <a:t>Entails a </a:t>
            </a:r>
            <a:r>
              <a:rPr b="1" lang="en-CA" sz="2590">
                <a:latin typeface="Tahoma"/>
                <a:ea typeface="Tahoma"/>
                <a:cs typeface="Tahoma"/>
                <a:sym typeface="Tahoma"/>
              </a:rPr>
              <a:t>continuous, permanent, compulsory </a:t>
            </a:r>
            <a:r>
              <a:rPr lang="en-CA" sz="2590">
                <a:latin typeface="Tahoma"/>
                <a:ea typeface="Tahoma"/>
                <a:cs typeface="Tahoma"/>
                <a:sym typeface="Tahoma"/>
              </a:rPr>
              <a:t>and </a:t>
            </a:r>
            <a:r>
              <a:rPr b="1" lang="en-CA" sz="2590">
                <a:latin typeface="Tahoma"/>
                <a:ea typeface="Tahoma"/>
                <a:cs typeface="Tahoma"/>
                <a:sym typeface="Tahoma"/>
              </a:rPr>
              <a:t>universal recording of the occurrence </a:t>
            </a:r>
            <a:r>
              <a:rPr lang="en-CA" sz="2590">
                <a:latin typeface="Tahoma"/>
                <a:ea typeface="Tahoma"/>
                <a:cs typeface="Tahoma"/>
                <a:sym typeface="Tahoma"/>
              </a:rPr>
              <a:t>and characteristics of </a:t>
            </a:r>
            <a:r>
              <a:rPr b="1" lang="en-CA" sz="2590">
                <a:latin typeface="Tahoma"/>
                <a:ea typeface="Tahoma"/>
                <a:cs typeface="Tahoma"/>
                <a:sym typeface="Tahoma"/>
              </a:rPr>
              <a:t>vital events </a:t>
            </a:r>
            <a:r>
              <a:rPr lang="en-CA" sz="2590">
                <a:latin typeface="Tahoma"/>
                <a:ea typeface="Tahoma"/>
                <a:cs typeface="Tahoma"/>
                <a:sym typeface="Tahoma"/>
              </a:rPr>
              <a:t>(e.g. live births, deaths, marriages and divorces) pertaining to the population as provided through decree or regulation in accordance with the legal requirements of a country. </a:t>
            </a:r>
            <a:endParaRPr/>
          </a:p>
          <a:p>
            <a:pPr indent="-87630" lvl="1" marL="685800" rtl="0" algn="l">
              <a:lnSpc>
                <a:spcPct val="90000"/>
              </a:lnSpc>
              <a:spcBef>
                <a:spcPts val="500"/>
              </a:spcBef>
              <a:spcAft>
                <a:spcPts val="0"/>
              </a:spcAft>
              <a:buClr>
                <a:schemeClr val="dk1"/>
              </a:buClr>
              <a:buSzPts val="2220"/>
              <a:buNone/>
            </a:pPr>
            <a:r>
              <a:t/>
            </a:r>
            <a:endParaRPr sz="2220">
              <a:solidFill>
                <a:srgbClr val="000000"/>
              </a:solidFill>
              <a:latin typeface="Tahoma"/>
              <a:ea typeface="Tahoma"/>
              <a:cs typeface="Tahoma"/>
              <a:sym typeface="Tahoma"/>
            </a:endParaRPr>
          </a:p>
          <a:p>
            <a:pPr indent="-64135" lvl="0" marL="228600" rtl="0" algn="l">
              <a:lnSpc>
                <a:spcPct val="90000"/>
              </a:lnSpc>
              <a:spcBef>
                <a:spcPts val="1000"/>
              </a:spcBef>
              <a:spcAft>
                <a:spcPts val="0"/>
              </a:spcAft>
              <a:buClr>
                <a:schemeClr val="dk1"/>
              </a:buClr>
              <a:buSzPts val="2590"/>
              <a:buNone/>
            </a:pPr>
            <a:r>
              <a:t/>
            </a:r>
            <a:endParaRPr sz="259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Civil/ vital registration system</a:t>
            </a:r>
            <a:endParaRPr/>
          </a:p>
        </p:txBody>
      </p:sp>
      <p:sp>
        <p:nvSpPr>
          <p:cNvPr id="230" name="Google Shape;230;p21"/>
          <p:cNvSpPr txBox="1"/>
          <p:nvPr>
            <p:ph idx="1" type="body"/>
          </p:nvPr>
        </p:nvSpPr>
        <p:spPr>
          <a:xfrm>
            <a:off x="772326" y="1878176"/>
            <a:ext cx="1064734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CA"/>
              <a:t>Recording of vital events as they occur (births, deaths, migrations, marriage, etc) often through a central government agency.</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b="1" lang="en-CA"/>
              <a:t>For statistical purposes, the standard of completeness of birth and death registration has been arbitrarily set at 90 percent or more BUT the Method of determination of completeness is left to individual countries?????</a:t>
            </a:r>
            <a:endParaRPr b="1"/>
          </a:p>
          <a:p>
            <a:pPr indent="-228600" lvl="0" marL="228600" rtl="0" algn="l">
              <a:lnSpc>
                <a:spcPct val="90000"/>
              </a:lnSpc>
              <a:spcBef>
                <a:spcPts val="1000"/>
              </a:spcBef>
              <a:spcAft>
                <a:spcPts val="0"/>
              </a:spcAft>
              <a:buClr>
                <a:schemeClr val="dk1"/>
              </a:buClr>
              <a:buSzPts val="2800"/>
              <a:buChar char="•"/>
            </a:pPr>
            <a:r>
              <a:rPr lang="en-CA"/>
              <a:t>Characteristics – Continuous &amp; Universality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Civil/ vital registration system</a:t>
            </a:r>
            <a:endParaRPr/>
          </a:p>
        </p:txBody>
      </p:sp>
      <p:sp>
        <p:nvSpPr>
          <p:cNvPr id="236" name="Google Shape;23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380"/>
              <a:buChar char="•"/>
            </a:pPr>
            <a:r>
              <a:rPr lang="en-CA" sz="2380"/>
              <a:t>Purpose of Civil Registraton is primarily administrative but can also be for purposes of health programming e.g. in Kenya there is the ongoing promotion of MNCH services through linking MNCH services with CRVS.</a:t>
            </a:r>
            <a:endParaRPr/>
          </a:p>
          <a:p>
            <a:pPr indent="0" lvl="0" marL="0" rtl="0" algn="l">
              <a:lnSpc>
                <a:spcPct val="70000"/>
              </a:lnSpc>
              <a:spcBef>
                <a:spcPts val="1000"/>
              </a:spcBef>
              <a:spcAft>
                <a:spcPts val="0"/>
              </a:spcAft>
              <a:buClr>
                <a:schemeClr val="dk1"/>
              </a:buClr>
              <a:buSzPts val="2380"/>
              <a:buNone/>
            </a:pPr>
            <a:r>
              <a:t/>
            </a:r>
            <a:endParaRPr sz="2380"/>
          </a:p>
          <a:p>
            <a:pPr indent="-228600" lvl="0" marL="228600" rtl="0" algn="l">
              <a:lnSpc>
                <a:spcPct val="70000"/>
              </a:lnSpc>
              <a:spcBef>
                <a:spcPts val="1000"/>
              </a:spcBef>
              <a:spcAft>
                <a:spcPts val="0"/>
              </a:spcAft>
              <a:buClr>
                <a:schemeClr val="dk1"/>
              </a:buClr>
              <a:buSzPts val="2380"/>
              <a:buChar char="•"/>
            </a:pPr>
            <a:r>
              <a:rPr lang="en-CA" sz="2380"/>
              <a:t>Helps in understanding demographic Characteristics of different populations at different points in time</a:t>
            </a:r>
            <a:endParaRPr/>
          </a:p>
          <a:p>
            <a:pPr indent="-77470" lvl="0" marL="228600" rtl="0" algn="l">
              <a:lnSpc>
                <a:spcPct val="70000"/>
              </a:lnSpc>
              <a:spcBef>
                <a:spcPts val="1000"/>
              </a:spcBef>
              <a:spcAft>
                <a:spcPts val="0"/>
              </a:spcAft>
              <a:buClr>
                <a:schemeClr val="dk1"/>
              </a:buClr>
              <a:buSzPts val="2380"/>
              <a:buNone/>
            </a:pPr>
            <a:r>
              <a:t/>
            </a:r>
            <a:endParaRPr sz="2380"/>
          </a:p>
          <a:p>
            <a:pPr indent="-228600" lvl="0" marL="228600" rtl="0" algn="l">
              <a:lnSpc>
                <a:spcPct val="70000"/>
              </a:lnSpc>
              <a:spcBef>
                <a:spcPts val="1000"/>
              </a:spcBef>
              <a:spcAft>
                <a:spcPts val="0"/>
              </a:spcAft>
              <a:buClr>
                <a:schemeClr val="dk1"/>
              </a:buClr>
              <a:buSzPts val="2380"/>
              <a:buChar char="•"/>
            </a:pPr>
            <a:r>
              <a:rPr lang="en-CA" sz="2380"/>
              <a:t>Collects data on livebirths, deaths, marriage and divorce as they occur</a:t>
            </a:r>
            <a:endParaRPr/>
          </a:p>
          <a:p>
            <a:pPr indent="0" lvl="0" marL="0" rtl="0" algn="l">
              <a:lnSpc>
                <a:spcPct val="70000"/>
              </a:lnSpc>
              <a:spcBef>
                <a:spcPts val="1000"/>
              </a:spcBef>
              <a:spcAft>
                <a:spcPts val="0"/>
              </a:spcAft>
              <a:buClr>
                <a:schemeClr val="dk1"/>
              </a:buClr>
              <a:buSzPts val="2380"/>
              <a:buNone/>
            </a:pPr>
            <a:r>
              <a:t/>
            </a:r>
            <a:endParaRPr sz="2380"/>
          </a:p>
          <a:p>
            <a:pPr indent="-228600" lvl="0" marL="228600" rtl="0" algn="just">
              <a:lnSpc>
                <a:spcPct val="70000"/>
              </a:lnSpc>
              <a:spcBef>
                <a:spcPts val="1000"/>
              </a:spcBef>
              <a:spcAft>
                <a:spcPts val="0"/>
              </a:spcAft>
              <a:buClr>
                <a:srgbClr val="000000"/>
              </a:buClr>
              <a:buSzPts val="2380"/>
              <a:buChar char="•"/>
            </a:pPr>
            <a:r>
              <a:rPr lang="en-CA" sz="2380">
                <a:solidFill>
                  <a:srgbClr val="000000"/>
                </a:solidFill>
              </a:rPr>
              <a:t>All live-born infants should be registered and counted as such irrespective of gestational age or whether alive or dead at</a:t>
            </a:r>
            <a:br>
              <a:rPr lang="en-CA" sz="2380">
                <a:solidFill>
                  <a:srgbClr val="000000"/>
                </a:solidFill>
              </a:rPr>
            </a:br>
            <a:r>
              <a:rPr lang="en-CA" sz="2380">
                <a:solidFill>
                  <a:srgbClr val="000000"/>
                </a:solidFill>
              </a:rPr>
              <a:t>time of registration, and if they die at any time following birth they should also be registered and counted as deaths</a:t>
            </a:r>
            <a:endParaRPr/>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Live birth registration</a:t>
            </a:r>
            <a:endParaRPr/>
          </a:p>
        </p:txBody>
      </p:sp>
      <p:sp>
        <p:nvSpPr>
          <p:cNvPr id="242" name="Google Shape;242;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Char char="•"/>
            </a:pPr>
            <a:r>
              <a:rPr lang="en-CA">
                <a:solidFill>
                  <a:srgbClr val="000000"/>
                </a:solidFill>
              </a:rPr>
              <a:t>Date of occurrence </a:t>
            </a:r>
            <a:endParaRPr>
              <a:solidFill>
                <a:srgbClr val="000000"/>
              </a:solidFill>
            </a:endParaRPr>
          </a:p>
          <a:p>
            <a:pPr indent="-228600" lvl="0" marL="228600" rtl="0" algn="l">
              <a:lnSpc>
                <a:spcPct val="90000"/>
              </a:lnSpc>
              <a:spcBef>
                <a:spcPts val="1000"/>
              </a:spcBef>
              <a:spcAft>
                <a:spcPts val="0"/>
              </a:spcAft>
              <a:buClr>
                <a:schemeClr val="dk1"/>
              </a:buClr>
              <a:buSzPts val="2800"/>
              <a:buChar char="•"/>
            </a:pPr>
            <a:r>
              <a:rPr lang="en-CA"/>
              <a:t>Place of occurrence</a:t>
            </a:r>
            <a:endParaRPr/>
          </a:p>
          <a:p>
            <a:pPr indent="-228600" lvl="0" marL="228600" rtl="0" algn="l">
              <a:lnSpc>
                <a:spcPct val="90000"/>
              </a:lnSpc>
              <a:spcBef>
                <a:spcPts val="1000"/>
              </a:spcBef>
              <a:spcAft>
                <a:spcPts val="0"/>
              </a:spcAft>
              <a:buClr>
                <a:schemeClr val="dk1"/>
              </a:buClr>
              <a:buSzPts val="2800"/>
              <a:buChar char="•"/>
            </a:pPr>
            <a:r>
              <a:rPr lang="en-CA"/>
              <a:t>Date of registration</a:t>
            </a:r>
            <a:endParaRPr/>
          </a:p>
          <a:p>
            <a:pPr indent="-228600" lvl="0" marL="228600" rtl="0" algn="l">
              <a:lnSpc>
                <a:spcPct val="90000"/>
              </a:lnSpc>
              <a:spcBef>
                <a:spcPts val="1000"/>
              </a:spcBef>
              <a:spcAft>
                <a:spcPts val="0"/>
              </a:spcAft>
              <a:buClr>
                <a:schemeClr val="dk1"/>
              </a:buClr>
              <a:buSzPts val="2800"/>
              <a:buChar char="•"/>
            </a:pPr>
            <a:r>
              <a:rPr lang="en-CA"/>
              <a:t>Type of birth/delivery</a:t>
            </a:r>
            <a:endParaRPr/>
          </a:p>
          <a:p>
            <a:pPr indent="-228600" lvl="0" marL="228600" rtl="0" algn="l">
              <a:lnSpc>
                <a:spcPct val="90000"/>
              </a:lnSpc>
              <a:spcBef>
                <a:spcPts val="1000"/>
              </a:spcBef>
              <a:spcAft>
                <a:spcPts val="0"/>
              </a:spcAft>
              <a:buClr>
                <a:schemeClr val="dk1"/>
              </a:buClr>
              <a:buSzPts val="2800"/>
              <a:buChar char="•"/>
            </a:pPr>
            <a:r>
              <a:rPr lang="en-CA"/>
              <a:t>Names of the child and parents</a:t>
            </a:r>
            <a:endParaRPr/>
          </a:p>
          <a:p>
            <a:pPr indent="-228600" lvl="0" marL="228600" rtl="0" algn="l">
              <a:lnSpc>
                <a:spcPct val="90000"/>
              </a:lnSpc>
              <a:spcBef>
                <a:spcPts val="1000"/>
              </a:spcBef>
              <a:spcAft>
                <a:spcPts val="0"/>
              </a:spcAft>
              <a:buClr>
                <a:schemeClr val="dk1"/>
              </a:buClr>
              <a:buSzPts val="2800"/>
              <a:buChar char="•"/>
            </a:pPr>
            <a:r>
              <a:rPr lang="en-CA"/>
              <a:t>Sex of the child</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4"/>
          <p:cNvSpPr txBox="1"/>
          <p:nvPr>
            <p:ph type="title"/>
          </p:nvPr>
        </p:nvSpPr>
        <p:spPr>
          <a:xfrm>
            <a:off x="769833" y="110131"/>
            <a:ext cx="10515600" cy="7102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Other challenges -VR</a:t>
            </a:r>
            <a:endParaRPr b="1"/>
          </a:p>
        </p:txBody>
      </p:sp>
      <p:sp>
        <p:nvSpPr>
          <p:cNvPr id="248" name="Google Shape;248;p24"/>
          <p:cNvSpPr txBox="1"/>
          <p:nvPr>
            <p:ph idx="1" type="body"/>
          </p:nvPr>
        </p:nvSpPr>
        <p:spPr>
          <a:xfrm>
            <a:off x="838200" y="820397"/>
            <a:ext cx="9707310" cy="5580404"/>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380"/>
              <a:buChar char="•"/>
            </a:pPr>
            <a:r>
              <a:rPr lang="en-CA" sz="2380"/>
              <a:t>Systems weak and incomplete in most LDCs </a:t>
            </a:r>
            <a:endParaRPr/>
          </a:p>
          <a:p>
            <a:pPr indent="-228600" lvl="1" marL="685800" rtl="0" algn="l">
              <a:lnSpc>
                <a:spcPct val="70000"/>
              </a:lnSpc>
              <a:spcBef>
                <a:spcPts val="500"/>
              </a:spcBef>
              <a:spcAft>
                <a:spcPts val="0"/>
              </a:spcAft>
              <a:buClr>
                <a:schemeClr val="dk1"/>
              </a:buClr>
              <a:buSzPts val="2040"/>
              <a:buChar char="•"/>
            </a:pPr>
            <a:r>
              <a:rPr lang="en-CA" sz="2040"/>
              <a:t>UNICEF (2012) estimates that 51 million children per year are not registered at birth</a:t>
            </a:r>
            <a:endParaRPr sz="2040"/>
          </a:p>
          <a:p>
            <a:pPr indent="-228600" lvl="1" marL="685800" rtl="0" algn="l">
              <a:lnSpc>
                <a:spcPct val="70000"/>
              </a:lnSpc>
              <a:spcBef>
                <a:spcPts val="500"/>
              </a:spcBef>
              <a:spcAft>
                <a:spcPts val="0"/>
              </a:spcAft>
              <a:buClr>
                <a:schemeClr val="dk1"/>
              </a:buClr>
              <a:buSzPts val="2040"/>
              <a:buChar char="•"/>
            </a:pPr>
            <a:r>
              <a:rPr lang="en-CA" sz="2040"/>
              <a:t>Incomplete </a:t>
            </a:r>
            <a:endParaRPr/>
          </a:p>
          <a:p>
            <a:pPr indent="-228600" lvl="2" marL="1143000" rtl="0" algn="l">
              <a:lnSpc>
                <a:spcPct val="70000"/>
              </a:lnSpc>
              <a:spcBef>
                <a:spcPts val="500"/>
              </a:spcBef>
              <a:spcAft>
                <a:spcPts val="0"/>
              </a:spcAft>
              <a:buClr>
                <a:schemeClr val="dk1"/>
              </a:buClr>
              <a:buSzPts val="1700"/>
              <a:buChar char="•"/>
            </a:pPr>
            <a:r>
              <a:rPr lang="en-CA" sz="1700"/>
              <a:t>Small proportion of births occur in a health facility setting</a:t>
            </a:r>
            <a:endParaRPr sz="1700"/>
          </a:p>
          <a:p>
            <a:pPr indent="-228600" lvl="2" marL="1143000" rtl="0" algn="l">
              <a:lnSpc>
                <a:spcPct val="70000"/>
              </a:lnSpc>
              <a:spcBef>
                <a:spcPts val="500"/>
              </a:spcBef>
              <a:spcAft>
                <a:spcPts val="0"/>
              </a:spcAft>
              <a:buClr>
                <a:schemeClr val="dk1"/>
              </a:buClr>
              <a:buSzPts val="1700"/>
              <a:buChar char="•"/>
            </a:pPr>
            <a:r>
              <a:rPr lang="en-CA" sz="1700"/>
              <a:t>Most marriages are customary/traditional hence no certificates issued</a:t>
            </a:r>
            <a:endParaRPr/>
          </a:p>
          <a:p>
            <a:pPr indent="-228600" lvl="2" marL="1143000" rtl="0" algn="l">
              <a:lnSpc>
                <a:spcPct val="70000"/>
              </a:lnSpc>
              <a:spcBef>
                <a:spcPts val="500"/>
              </a:spcBef>
              <a:spcAft>
                <a:spcPts val="0"/>
              </a:spcAft>
              <a:buClr>
                <a:schemeClr val="dk1"/>
              </a:buClr>
              <a:buSzPts val="1700"/>
              <a:buChar char="•"/>
            </a:pPr>
            <a:r>
              <a:rPr lang="en-CA" sz="1700"/>
              <a:t>Not all burials have death certificates;  A large proportion of children do not have birth certificates</a:t>
            </a:r>
            <a:endParaRPr/>
          </a:p>
          <a:p>
            <a:pPr indent="0" lvl="2" marL="914400" rtl="0" algn="l">
              <a:lnSpc>
                <a:spcPct val="70000"/>
              </a:lnSpc>
              <a:spcBef>
                <a:spcPts val="500"/>
              </a:spcBef>
              <a:spcAft>
                <a:spcPts val="0"/>
              </a:spcAft>
              <a:buClr>
                <a:schemeClr val="dk1"/>
              </a:buClr>
              <a:buSzPts val="1700"/>
              <a:buNone/>
            </a:pPr>
            <a:r>
              <a:t/>
            </a:r>
            <a:endParaRPr sz="1700"/>
          </a:p>
          <a:p>
            <a:pPr indent="-228600" lvl="0" marL="228600" rtl="0" algn="l">
              <a:lnSpc>
                <a:spcPct val="70000"/>
              </a:lnSpc>
              <a:spcBef>
                <a:spcPts val="1000"/>
              </a:spcBef>
              <a:spcAft>
                <a:spcPts val="0"/>
              </a:spcAft>
              <a:buClr>
                <a:schemeClr val="dk1"/>
              </a:buClr>
              <a:buSzPts val="2380"/>
              <a:buChar char="•"/>
            </a:pPr>
            <a:r>
              <a:rPr lang="en-CA" sz="2380"/>
              <a:t>Low utilization of vital statistics by policy decisions</a:t>
            </a:r>
            <a:endParaRPr/>
          </a:p>
          <a:p>
            <a:pPr indent="0" lvl="0" marL="0" rtl="0" algn="l">
              <a:lnSpc>
                <a:spcPct val="70000"/>
              </a:lnSpc>
              <a:spcBef>
                <a:spcPts val="1000"/>
              </a:spcBef>
              <a:spcAft>
                <a:spcPts val="0"/>
              </a:spcAft>
              <a:buClr>
                <a:schemeClr val="dk1"/>
              </a:buClr>
              <a:buSzPts val="2380"/>
              <a:buNone/>
            </a:pPr>
            <a:r>
              <a:t/>
            </a:r>
            <a:endParaRPr sz="2380"/>
          </a:p>
          <a:p>
            <a:pPr indent="-228600" lvl="0" marL="228600" rtl="0" algn="l">
              <a:lnSpc>
                <a:spcPct val="70000"/>
              </a:lnSpc>
              <a:spcBef>
                <a:spcPts val="1000"/>
              </a:spcBef>
              <a:spcAft>
                <a:spcPts val="0"/>
              </a:spcAft>
              <a:buClr>
                <a:schemeClr val="dk1"/>
              </a:buClr>
              <a:buSzPts val="2380"/>
              <a:buChar char="•"/>
            </a:pPr>
            <a:r>
              <a:rPr lang="en-CA" sz="2380"/>
              <a:t>Limited access to registration facilities</a:t>
            </a:r>
            <a:endParaRPr/>
          </a:p>
          <a:p>
            <a:pPr indent="0" lvl="0" marL="0" rtl="0" algn="l">
              <a:lnSpc>
                <a:spcPct val="70000"/>
              </a:lnSpc>
              <a:spcBef>
                <a:spcPts val="1000"/>
              </a:spcBef>
              <a:spcAft>
                <a:spcPts val="0"/>
              </a:spcAft>
              <a:buClr>
                <a:schemeClr val="dk1"/>
              </a:buClr>
              <a:buSzPts val="2380"/>
              <a:buNone/>
            </a:pPr>
            <a:r>
              <a:t/>
            </a:r>
            <a:endParaRPr sz="2380"/>
          </a:p>
          <a:p>
            <a:pPr indent="-228600" lvl="0" marL="228600" rtl="0" algn="l">
              <a:lnSpc>
                <a:spcPct val="70000"/>
              </a:lnSpc>
              <a:spcBef>
                <a:spcPts val="1000"/>
              </a:spcBef>
              <a:spcAft>
                <a:spcPts val="0"/>
              </a:spcAft>
              <a:buClr>
                <a:schemeClr val="dk1"/>
              </a:buClr>
              <a:buSzPts val="2380"/>
              <a:buChar char="•"/>
            </a:pPr>
            <a:r>
              <a:rPr lang="en-CA" sz="2380"/>
              <a:t>Limited knowledge by public on the importance of VR</a:t>
            </a:r>
            <a:endParaRPr/>
          </a:p>
          <a:p>
            <a:pPr indent="0" lvl="0" marL="0" rtl="0" algn="l">
              <a:lnSpc>
                <a:spcPct val="70000"/>
              </a:lnSpc>
              <a:spcBef>
                <a:spcPts val="1000"/>
              </a:spcBef>
              <a:spcAft>
                <a:spcPts val="0"/>
              </a:spcAft>
              <a:buClr>
                <a:schemeClr val="dk1"/>
              </a:buClr>
              <a:buSzPts val="2380"/>
              <a:buNone/>
            </a:pPr>
            <a:r>
              <a:t/>
            </a:r>
            <a:endParaRPr sz="2380"/>
          </a:p>
          <a:p>
            <a:pPr indent="-228600" lvl="0" marL="228600" rtl="0" algn="l">
              <a:lnSpc>
                <a:spcPct val="70000"/>
              </a:lnSpc>
              <a:spcBef>
                <a:spcPts val="1000"/>
              </a:spcBef>
              <a:spcAft>
                <a:spcPts val="0"/>
              </a:spcAft>
              <a:buClr>
                <a:schemeClr val="dk1"/>
              </a:buClr>
              <a:buSzPts val="2380"/>
              <a:buChar char="•"/>
            </a:pPr>
            <a:r>
              <a:rPr lang="en-CA" sz="2380"/>
              <a:t>Low political will ---inadequate funding of VR</a:t>
            </a:r>
            <a:endParaRPr/>
          </a:p>
          <a:p>
            <a:pPr indent="0" lvl="0" marL="0" rtl="0" algn="l">
              <a:lnSpc>
                <a:spcPct val="70000"/>
              </a:lnSpc>
              <a:spcBef>
                <a:spcPts val="1000"/>
              </a:spcBef>
              <a:spcAft>
                <a:spcPts val="0"/>
              </a:spcAft>
              <a:buClr>
                <a:schemeClr val="dk1"/>
              </a:buClr>
              <a:buSzPts val="2380"/>
              <a:buNone/>
            </a:pPr>
            <a:r>
              <a:t/>
            </a:r>
            <a:endParaRPr sz="2380"/>
          </a:p>
          <a:p>
            <a:pPr indent="-228600" lvl="0" marL="228600" rtl="0" algn="l">
              <a:lnSpc>
                <a:spcPct val="70000"/>
              </a:lnSpc>
              <a:spcBef>
                <a:spcPts val="1000"/>
              </a:spcBef>
              <a:spcAft>
                <a:spcPts val="0"/>
              </a:spcAft>
              <a:buClr>
                <a:schemeClr val="dk1"/>
              </a:buClr>
              <a:buSzPts val="2380"/>
              <a:buChar char="•"/>
            </a:pPr>
            <a:r>
              <a:rPr lang="en-CA" sz="2380"/>
              <a:t>Weak monitoring and supervision mechanisms</a:t>
            </a:r>
            <a:endParaRPr/>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5"/>
          <p:cNvSpPr txBox="1"/>
          <p:nvPr>
            <p:ph type="title"/>
          </p:nvPr>
        </p:nvSpPr>
        <p:spPr>
          <a:xfrm>
            <a:off x="1427474" y="68722"/>
            <a:ext cx="8153400" cy="7625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b="1" lang="en-CA" sz="3959"/>
              <a:t>How can VRS coverage be improved? </a:t>
            </a:r>
            <a:endParaRPr/>
          </a:p>
        </p:txBody>
      </p:sp>
      <p:sp>
        <p:nvSpPr>
          <p:cNvPr id="255" name="Google Shape;25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80000"/>
              </a:lnSpc>
              <a:spcBef>
                <a:spcPts val="0"/>
              </a:spcBef>
              <a:spcAft>
                <a:spcPts val="0"/>
              </a:spcAft>
              <a:buNone/>
            </a:pPr>
            <a:fld id="{00000000-1234-1234-1234-123412341234}" type="slidenum">
              <a:rPr b="0" i="0" lang="en-CA" sz="1200" u="none" cap="none" strike="noStrike">
                <a:solidFill>
                  <a:srgbClr val="FFFFFF"/>
                </a:solidFill>
                <a:latin typeface="Twentieth Century"/>
                <a:ea typeface="Twentieth Century"/>
                <a:cs typeface="Twentieth Century"/>
                <a:sym typeface="Twentieth Century"/>
              </a:rPr>
              <a:t>‹#›</a:t>
            </a:fld>
            <a:endParaRPr b="0" i="0" sz="1200" u="none" cap="none" strike="noStrike">
              <a:solidFill>
                <a:srgbClr val="FFFFFF"/>
              </a:solidFill>
              <a:latin typeface="Twentieth Century"/>
              <a:ea typeface="Twentieth Century"/>
              <a:cs typeface="Twentieth Century"/>
              <a:sym typeface="Twentieth Century"/>
            </a:endParaRPr>
          </a:p>
        </p:txBody>
      </p:sp>
      <p:sp>
        <p:nvSpPr>
          <p:cNvPr id="256" name="Google Shape;256;p25"/>
          <p:cNvSpPr txBox="1"/>
          <p:nvPr>
            <p:ph idx="1" type="body"/>
          </p:nvPr>
        </p:nvSpPr>
        <p:spPr>
          <a:xfrm>
            <a:off x="769122" y="914400"/>
            <a:ext cx="9606512" cy="5807075"/>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800"/>
              <a:buChar char="•"/>
            </a:pPr>
            <a:r>
              <a:rPr lang="en-CA" sz="2800"/>
              <a:t>Strengthen partnerships:- jointly organize CR campaigns with other health promotions e.g. Polio/IMCI campaigns, etc</a:t>
            </a:r>
            <a:endParaRPr sz="2800"/>
          </a:p>
          <a:p>
            <a:pPr indent="-50800" lvl="0" marL="228600" rtl="0" algn="l">
              <a:lnSpc>
                <a:spcPct val="70000"/>
              </a:lnSpc>
              <a:spcBef>
                <a:spcPts val="1000"/>
              </a:spcBef>
              <a:spcAft>
                <a:spcPts val="0"/>
              </a:spcAft>
              <a:buClr>
                <a:schemeClr val="dk1"/>
              </a:buClr>
              <a:buSzPts val="2800"/>
              <a:buNone/>
            </a:pPr>
            <a:r>
              <a:t/>
            </a:r>
            <a:endParaRPr sz="2800"/>
          </a:p>
          <a:p>
            <a:pPr indent="-228600" lvl="0" marL="228600" rtl="0" algn="l">
              <a:lnSpc>
                <a:spcPct val="70000"/>
              </a:lnSpc>
              <a:spcBef>
                <a:spcPts val="1000"/>
              </a:spcBef>
              <a:spcAft>
                <a:spcPts val="0"/>
              </a:spcAft>
              <a:buClr>
                <a:schemeClr val="dk1"/>
              </a:buClr>
              <a:buSzPts val="2800"/>
              <a:buChar char="•"/>
            </a:pPr>
            <a:r>
              <a:rPr lang="en-CA" sz="2800"/>
              <a:t>Train CHWs / CHEWs to collect info. on vital events</a:t>
            </a:r>
            <a:endParaRPr/>
          </a:p>
          <a:p>
            <a:pPr indent="0" lvl="0" marL="0" rtl="0" algn="l">
              <a:lnSpc>
                <a:spcPct val="70000"/>
              </a:lnSpc>
              <a:spcBef>
                <a:spcPts val="1000"/>
              </a:spcBef>
              <a:spcAft>
                <a:spcPts val="0"/>
              </a:spcAft>
              <a:buClr>
                <a:schemeClr val="dk1"/>
              </a:buClr>
              <a:buSzPts val="2040"/>
              <a:buNone/>
            </a:pPr>
            <a:r>
              <a:t/>
            </a:r>
            <a:endParaRPr sz="2040"/>
          </a:p>
          <a:p>
            <a:pPr indent="-228600" lvl="0" marL="228600" rtl="0" algn="l">
              <a:lnSpc>
                <a:spcPct val="70000"/>
              </a:lnSpc>
              <a:spcBef>
                <a:spcPts val="1000"/>
              </a:spcBef>
              <a:spcAft>
                <a:spcPts val="0"/>
              </a:spcAft>
              <a:buClr>
                <a:schemeClr val="dk1"/>
              </a:buClr>
              <a:buSzPts val="2800"/>
              <a:buChar char="•"/>
            </a:pPr>
            <a:r>
              <a:rPr lang="en-CA" sz="2800"/>
              <a:t>Collaboration with the KNBS to pilot a Community Population Register</a:t>
            </a:r>
            <a:endParaRPr/>
          </a:p>
          <a:p>
            <a:pPr indent="0" lvl="0" marL="0" rtl="0" algn="l">
              <a:lnSpc>
                <a:spcPct val="70000"/>
              </a:lnSpc>
              <a:spcBef>
                <a:spcPts val="1000"/>
              </a:spcBef>
              <a:spcAft>
                <a:spcPts val="0"/>
              </a:spcAft>
              <a:buClr>
                <a:schemeClr val="dk1"/>
              </a:buClr>
              <a:buSzPts val="2040"/>
              <a:buNone/>
            </a:pPr>
            <a:r>
              <a:t/>
            </a:r>
            <a:endParaRPr sz="2040"/>
          </a:p>
          <a:p>
            <a:pPr indent="-228600" lvl="0" marL="228600" rtl="0" algn="l">
              <a:lnSpc>
                <a:spcPct val="70000"/>
              </a:lnSpc>
              <a:spcBef>
                <a:spcPts val="1000"/>
              </a:spcBef>
              <a:spcAft>
                <a:spcPts val="0"/>
              </a:spcAft>
              <a:buClr>
                <a:schemeClr val="dk1"/>
              </a:buClr>
              <a:buSzPts val="2800"/>
              <a:buChar char="•"/>
            </a:pPr>
            <a:r>
              <a:rPr lang="en-CA" sz="2800"/>
              <a:t>Use of mass media e.g. mobile phones (SMS) to increase public awareness on the importance of VRS</a:t>
            </a:r>
            <a:endParaRPr/>
          </a:p>
          <a:p>
            <a:pPr indent="-99060" lvl="0" marL="228600" rtl="0" algn="l">
              <a:lnSpc>
                <a:spcPct val="70000"/>
              </a:lnSpc>
              <a:spcBef>
                <a:spcPts val="1000"/>
              </a:spcBef>
              <a:spcAft>
                <a:spcPts val="0"/>
              </a:spcAft>
              <a:buClr>
                <a:schemeClr val="dk1"/>
              </a:buClr>
              <a:buSzPts val="2040"/>
              <a:buNone/>
            </a:pPr>
            <a:r>
              <a:t/>
            </a:r>
            <a:endParaRPr sz="2040"/>
          </a:p>
          <a:p>
            <a:pPr indent="-228600" lvl="0" marL="228600" rtl="0" algn="l">
              <a:lnSpc>
                <a:spcPct val="70000"/>
              </a:lnSpc>
              <a:spcBef>
                <a:spcPts val="1000"/>
              </a:spcBef>
              <a:spcAft>
                <a:spcPts val="0"/>
              </a:spcAft>
              <a:buClr>
                <a:schemeClr val="dk1"/>
              </a:buClr>
              <a:buSzPts val="2800"/>
              <a:buChar char="•"/>
            </a:pPr>
            <a:r>
              <a:rPr lang="en-CA" sz="2800"/>
              <a:t>Computerize the system of collection/storage of vital events</a:t>
            </a:r>
            <a:endParaRPr/>
          </a:p>
          <a:p>
            <a:pPr indent="-78740" lvl="0" marL="228600" rtl="0" algn="l">
              <a:lnSpc>
                <a:spcPct val="70000"/>
              </a:lnSpc>
              <a:spcBef>
                <a:spcPts val="1000"/>
              </a:spcBef>
              <a:spcAft>
                <a:spcPts val="0"/>
              </a:spcAft>
              <a:buClr>
                <a:schemeClr val="dk1"/>
              </a:buClr>
              <a:buSzPts val="2360"/>
              <a:buNone/>
            </a:pPr>
            <a:r>
              <a:t/>
            </a:r>
            <a:endParaRPr sz="2360"/>
          </a:p>
          <a:p>
            <a:pPr indent="-228600" lvl="0" marL="228600" rtl="0" algn="l">
              <a:lnSpc>
                <a:spcPct val="70000"/>
              </a:lnSpc>
              <a:spcBef>
                <a:spcPts val="1000"/>
              </a:spcBef>
              <a:spcAft>
                <a:spcPts val="0"/>
              </a:spcAft>
              <a:buClr>
                <a:schemeClr val="dk1"/>
              </a:buClr>
              <a:buSzPts val="2800"/>
              <a:buChar char="•"/>
            </a:pPr>
            <a:r>
              <a:rPr lang="en-CA" sz="2800"/>
              <a:t>Training and scaling up of verbal autopsy nation-wide</a:t>
            </a:r>
            <a:endParaRPr/>
          </a:p>
          <a:p>
            <a:pPr indent="-248920" lvl="0" marL="320040" rtl="0" algn="l">
              <a:lnSpc>
                <a:spcPct val="70000"/>
              </a:lnSpc>
              <a:spcBef>
                <a:spcPts val="1000"/>
              </a:spcBef>
              <a:spcAft>
                <a:spcPts val="0"/>
              </a:spcAft>
              <a:buClr>
                <a:schemeClr val="dk1"/>
              </a:buClr>
              <a:buSzPts val="1120"/>
              <a:buFont typeface="Calibri"/>
              <a:buNone/>
            </a:pPr>
            <a:r>
              <a:t/>
            </a:r>
            <a:endParaRPr sz="112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6"/>
          <p:cNvSpPr txBox="1"/>
          <p:nvPr>
            <p:ph type="title"/>
          </p:nvPr>
        </p:nvSpPr>
        <p:spPr>
          <a:xfrm>
            <a:off x="838200" y="83127"/>
            <a:ext cx="10515600" cy="10287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Service data or statistics</a:t>
            </a:r>
            <a:endParaRPr b="1"/>
          </a:p>
        </p:txBody>
      </p:sp>
      <p:sp>
        <p:nvSpPr>
          <p:cNvPr id="262" name="Google Shape;262;p26"/>
          <p:cNvSpPr txBox="1"/>
          <p:nvPr>
            <p:ph idx="1" type="body"/>
          </p:nvPr>
        </p:nvSpPr>
        <p:spPr>
          <a:xfrm>
            <a:off x="838200" y="1558636"/>
            <a:ext cx="10515600" cy="501880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1" lang="en-CA" sz="3200"/>
              <a:t>Health facility Data</a:t>
            </a:r>
            <a:endParaRPr/>
          </a:p>
          <a:p>
            <a:pPr indent="-228600" lvl="1" marL="685800" rtl="0" algn="l">
              <a:lnSpc>
                <a:spcPct val="90000"/>
              </a:lnSpc>
              <a:spcBef>
                <a:spcPts val="500"/>
              </a:spcBef>
              <a:spcAft>
                <a:spcPts val="0"/>
              </a:spcAft>
              <a:buClr>
                <a:schemeClr val="dk1"/>
              </a:buClr>
              <a:buSzPts val="2800"/>
              <a:buChar char="•"/>
            </a:pPr>
            <a:r>
              <a:rPr lang="en-CA" sz="2800"/>
              <a:t>Number of patients seen by location, age, gender, etc</a:t>
            </a:r>
            <a:endParaRPr sz="2800"/>
          </a:p>
          <a:p>
            <a:pPr indent="-228600" lvl="1" marL="685800" rtl="0" algn="l">
              <a:lnSpc>
                <a:spcPct val="90000"/>
              </a:lnSpc>
              <a:spcBef>
                <a:spcPts val="500"/>
              </a:spcBef>
              <a:spcAft>
                <a:spcPts val="0"/>
              </a:spcAft>
              <a:buClr>
                <a:schemeClr val="dk1"/>
              </a:buClr>
              <a:buSzPts val="2800"/>
              <a:buChar char="•"/>
            </a:pPr>
            <a:r>
              <a:rPr lang="en-CA" sz="2800"/>
              <a:t>Under-five children treated for Malaria, diarrhea, etc</a:t>
            </a:r>
            <a:endParaRPr sz="2800"/>
          </a:p>
          <a:p>
            <a:pPr indent="-228600" lvl="1" marL="685800" rtl="0" algn="l">
              <a:lnSpc>
                <a:spcPct val="90000"/>
              </a:lnSpc>
              <a:spcBef>
                <a:spcPts val="500"/>
              </a:spcBef>
              <a:spcAft>
                <a:spcPts val="0"/>
              </a:spcAft>
              <a:buClr>
                <a:schemeClr val="dk1"/>
              </a:buClr>
              <a:buSzPts val="2800"/>
              <a:buChar char="•"/>
            </a:pPr>
            <a:r>
              <a:rPr lang="en-CA" sz="2800"/>
              <a:t>Number of mother’s visiting the clinic for ANC, health facility deliveries, etc</a:t>
            </a:r>
            <a:endParaRPr sz="2800"/>
          </a:p>
          <a:p>
            <a:pPr indent="-50800" lvl="1" marL="685800" rtl="0" algn="l">
              <a:lnSpc>
                <a:spcPct val="90000"/>
              </a:lnSpc>
              <a:spcBef>
                <a:spcPts val="50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3200"/>
              <a:buChar char="•"/>
            </a:pPr>
            <a:r>
              <a:rPr b="1" lang="en-CA" sz="3200"/>
              <a:t>Problems with service data /statistics</a:t>
            </a:r>
            <a:endParaRPr/>
          </a:p>
          <a:p>
            <a:pPr indent="-228600" lvl="1" marL="685800" rtl="0" algn="l">
              <a:lnSpc>
                <a:spcPct val="90000"/>
              </a:lnSpc>
              <a:spcBef>
                <a:spcPts val="500"/>
              </a:spcBef>
              <a:spcAft>
                <a:spcPts val="0"/>
              </a:spcAft>
              <a:buClr>
                <a:schemeClr val="dk1"/>
              </a:buClr>
              <a:buSzPts val="2800"/>
              <a:buChar char="•"/>
            </a:pPr>
            <a:r>
              <a:rPr lang="en-CA" sz="2800"/>
              <a:t>Poor record keeping</a:t>
            </a:r>
            <a:endParaRPr/>
          </a:p>
          <a:p>
            <a:pPr indent="-228600" lvl="1" marL="685800" rtl="0" algn="l">
              <a:lnSpc>
                <a:spcPct val="90000"/>
              </a:lnSpc>
              <a:spcBef>
                <a:spcPts val="500"/>
              </a:spcBef>
              <a:spcAft>
                <a:spcPts val="0"/>
              </a:spcAft>
              <a:buClr>
                <a:schemeClr val="dk1"/>
              </a:buClr>
              <a:buSzPts val="2800"/>
              <a:buChar char="•"/>
            </a:pPr>
            <a:r>
              <a:rPr lang="en-CA" sz="2800"/>
              <a:t>Very little analysis if any, is done to inform decision making at the facility level</a:t>
            </a:r>
            <a:endParaRPr/>
          </a:p>
          <a:p>
            <a:pPr indent="-228600" lvl="1" marL="685800" rtl="0" algn="l">
              <a:lnSpc>
                <a:spcPct val="90000"/>
              </a:lnSpc>
              <a:spcBef>
                <a:spcPts val="500"/>
              </a:spcBef>
              <a:spcAft>
                <a:spcPts val="0"/>
              </a:spcAft>
              <a:buClr>
                <a:schemeClr val="dk1"/>
              </a:buClr>
              <a:buSzPts val="2800"/>
              <a:buChar char="•"/>
            </a:pPr>
            <a:r>
              <a:rPr lang="en-CA" sz="2800"/>
              <a:t>No automation hence no real time summaries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Population registers</a:t>
            </a:r>
            <a:endParaRPr b="1"/>
          </a:p>
        </p:txBody>
      </p:sp>
      <p:sp>
        <p:nvSpPr>
          <p:cNvPr id="268" name="Google Shape;268;p27"/>
          <p:cNvSpPr txBox="1"/>
          <p:nvPr>
            <p:ph idx="1" type="body"/>
          </p:nvPr>
        </p:nvSpPr>
        <p:spPr>
          <a:xfrm>
            <a:off x="741381" y="154592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590"/>
              <a:buChar char="•"/>
            </a:pPr>
            <a:r>
              <a:rPr lang="en-CA" sz="2590"/>
              <a:t>These are detailed records of all persons often done by a central government agency.</a:t>
            </a:r>
            <a:endParaRPr/>
          </a:p>
          <a:p>
            <a:pPr indent="-228600" lvl="0" marL="228600" rtl="0" algn="l">
              <a:lnSpc>
                <a:spcPct val="80000"/>
              </a:lnSpc>
              <a:spcBef>
                <a:spcPts val="1000"/>
              </a:spcBef>
              <a:spcAft>
                <a:spcPts val="0"/>
              </a:spcAft>
              <a:buClr>
                <a:schemeClr val="dk1"/>
              </a:buClr>
              <a:buSzPts val="2590"/>
              <a:buChar char="•"/>
            </a:pPr>
            <a:r>
              <a:rPr lang="en-CA" sz="2590"/>
              <a:t>Registration is done of all events of a person e.g. sex, race, age, marriage, occupation, etc.</a:t>
            </a:r>
            <a:endParaRPr/>
          </a:p>
          <a:p>
            <a:pPr indent="-228600" lvl="0" marL="228600" rtl="0" algn="l">
              <a:lnSpc>
                <a:spcPct val="80000"/>
              </a:lnSpc>
              <a:spcBef>
                <a:spcPts val="1000"/>
              </a:spcBef>
              <a:spcAft>
                <a:spcPts val="0"/>
              </a:spcAft>
              <a:buClr>
                <a:schemeClr val="dk1"/>
              </a:buClr>
              <a:buSzPts val="2590"/>
              <a:buChar char="•"/>
            </a:pPr>
            <a:r>
              <a:rPr lang="en-CA" sz="2590"/>
              <a:t>System keeps personal registers and updates them continuously as events occur.</a:t>
            </a:r>
            <a:endParaRPr/>
          </a:p>
          <a:p>
            <a:pPr indent="-228600" lvl="0" marL="228600" rtl="0" algn="l">
              <a:lnSpc>
                <a:spcPct val="80000"/>
              </a:lnSpc>
              <a:spcBef>
                <a:spcPts val="1000"/>
              </a:spcBef>
              <a:spcAft>
                <a:spcPts val="0"/>
              </a:spcAft>
              <a:buClr>
                <a:schemeClr val="dk1"/>
              </a:buClr>
              <a:buSzPts val="2590"/>
              <a:buChar char="•"/>
            </a:pPr>
            <a:r>
              <a:rPr lang="en-CA" sz="2590"/>
              <a:t>Requires accurate addresses systems for all persons in a geographical location</a:t>
            </a:r>
            <a:endParaRPr/>
          </a:p>
          <a:p>
            <a:pPr indent="-228600" lvl="0" marL="228600" rtl="0" algn="l">
              <a:lnSpc>
                <a:spcPct val="80000"/>
              </a:lnSpc>
              <a:spcBef>
                <a:spcPts val="1000"/>
              </a:spcBef>
              <a:spcAft>
                <a:spcPts val="0"/>
              </a:spcAft>
              <a:buClr>
                <a:schemeClr val="dk1"/>
              </a:buClr>
              <a:buSzPts val="2590"/>
              <a:buChar char="•"/>
            </a:pPr>
            <a:r>
              <a:rPr lang="en-CA" sz="2590"/>
              <a:t>Done in Japan, Taiwan, Israel and some Scandinavian countries (Denmark, Netherlands, etc). Not common in other countries.</a:t>
            </a:r>
            <a:endParaRPr/>
          </a:p>
          <a:p>
            <a:pPr indent="-228600" lvl="0" marL="228600" rtl="0" algn="l">
              <a:lnSpc>
                <a:spcPct val="80000"/>
              </a:lnSpc>
              <a:spcBef>
                <a:spcPts val="1000"/>
              </a:spcBef>
              <a:spcAft>
                <a:spcPts val="0"/>
              </a:spcAft>
              <a:buClr>
                <a:schemeClr val="dk1"/>
              </a:buClr>
              <a:buSzPts val="2590"/>
              <a:buChar char="•"/>
            </a:pPr>
            <a:r>
              <a:rPr lang="en-CA" sz="2590"/>
              <a:t>Expensive to maintain &amp; also difficult and tedious to administer</a:t>
            </a:r>
            <a:endParaRPr sz="259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International sources of data</a:t>
            </a:r>
            <a:endParaRPr b="1"/>
          </a:p>
        </p:txBody>
      </p:sp>
      <p:sp>
        <p:nvSpPr>
          <p:cNvPr id="274" name="Google Shape;27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CA"/>
              <a:t>UN demographic year books</a:t>
            </a:r>
            <a:endParaRPr/>
          </a:p>
          <a:p>
            <a:pPr indent="-228600" lvl="0" marL="228600" rtl="0" algn="l">
              <a:lnSpc>
                <a:spcPct val="90000"/>
              </a:lnSpc>
              <a:spcBef>
                <a:spcPts val="1000"/>
              </a:spcBef>
              <a:spcAft>
                <a:spcPts val="0"/>
              </a:spcAft>
              <a:buClr>
                <a:schemeClr val="dk1"/>
              </a:buClr>
              <a:buSzPts val="2800"/>
              <a:buChar char="•"/>
            </a:pPr>
            <a:r>
              <a:rPr lang="en-CA"/>
              <a:t>Human Development Index</a:t>
            </a:r>
            <a:endParaRPr/>
          </a:p>
          <a:p>
            <a:pPr indent="-228600" lvl="0" marL="228600" rtl="0" algn="l">
              <a:lnSpc>
                <a:spcPct val="90000"/>
              </a:lnSpc>
              <a:spcBef>
                <a:spcPts val="1000"/>
              </a:spcBef>
              <a:spcAft>
                <a:spcPts val="0"/>
              </a:spcAft>
              <a:buClr>
                <a:schemeClr val="dk1"/>
              </a:buClr>
              <a:buSzPts val="2800"/>
              <a:buChar char="•"/>
            </a:pPr>
            <a:r>
              <a:rPr lang="en-CA"/>
              <a:t>Immigration data</a:t>
            </a:r>
            <a:endParaRPr/>
          </a:p>
          <a:p>
            <a:pPr indent="-228600" lvl="0" marL="228600" rtl="0" algn="l">
              <a:lnSpc>
                <a:spcPct val="90000"/>
              </a:lnSpc>
              <a:spcBef>
                <a:spcPts val="1000"/>
              </a:spcBef>
              <a:spcAft>
                <a:spcPts val="0"/>
              </a:spcAft>
              <a:buClr>
                <a:schemeClr val="dk1"/>
              </a:buClr>
              <a:buSzPts val="2800"/>
              <a:buChar char="•"/>
            </a:pPr>
            <a:r>
              <a:rPr lang="en-CA"/>
              <a:t>WHO statistics</a:t>
            </a:r>
            <a:endParaRPr/>
          </a:p>
          <a:p>
            <a:pPr indent="-228600" lvl="0" marL="228600" rtl="0" algn="l">
              <a:lnSpc>
                <a:spcPct val="90000"/>
              </a:lnSpc>
              <a:spcBef>
                <a:spcPts val="1000"/>
              </a:spcBef>
              <a:spcAft>
                <a:spcPts val="0"/>
              </a:spcAft>
              <a:buClr>
                <a:schemeClr val="dk1"/>
              </a:buClr>
              <a:buSzPts val="2800"/>
              <a:buChar char="•"/>
            </a:pPr>
            <a:r>
              <a:rPr lang="en-CA"/>
              <a:t>Demographic surveillance sites – Matlab site in Bangladesh; INDEPTH network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157307"/>
            <a:ext cx="10515600" cy="829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Population census</a:t>
            </a:r>
            <a:endParaRPr sz="3200"/>
          </a:p>
        </p:txBody>
      </p:sp>
      <p:sp>
        <p:nvSpPr>
          <p:cNvPr id="101" name="Google Shape;101;p3"/>
          <p:cNvSpPr txBox="1"/>
          <p:nvPr>
            <p:ph idx="1" type="body"/>
          </p:nvPr>
        </p:nvSpPr>
        <p:spPr>
          <a:xfrm>
            <a:off x="838200" y="987136"/>
            <a:ext cx="10515600" cy="5392881"/>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960"/>
              <a:buChar char="•"/>
            </a:pPr>
            <a:r>
              <a:rPr lang="en-CA" sz="1960"/>
              <a:t>A complete enumeration of all persons in a given geographical space</a:t>
            </a:r>
            <a:endParaRPr/>
          </a:p>
          <a:p>
            <a:pPr indent="0" lvl="0" marL="0" rtl="0" algn="l">
              <a:lnSpc>
                <a:spcPct val="70000"/>
              </a:lnSpc>
              <a:spcBef>
                <a:spcPts val="1000"/>
              </a:spcBef>
              <a:spcAft>
                <a:spcPts val="0"/>
              </a:spcAft>
              <a:buClr>
                <a:schemeClr val="dk1"/>
              </a:buClr>
              <a:buSzPts val="1960"/>
              <a:buNone/>
            </a:pPr>
            <a:r>
              <a:t/>
            </a:r>
            <a:endParaRPr sz="1960"/>
          </a:p>
          <a:p>
            <a:pPr indent="-228600" lvl="0" marL="228600" rtl="0" algn="l">
              <a:lnSpc>
                <a:spcPct val="70000"/>
              </a:lnSpc>
              <a:spcBef>
                <a:spcPts val="1000"/>
              </a:spcBef>
              <a:spcAft>
                <a:spcPts val="0"/>
              </a:spcAft>
              <a:buClr>
                <a:schemeClr val="dk1"/>
              </a:buClr>
              <a:buSzPts val="1960"/>
              <a:buChar char="•"/>
            </a:pPr>
            <a:r>
              <a:rPr lang="en-CA" sz="1960"/>
              <a:t>One of the most complex undertakings by any country- a meticulous process with many steps</a:t>
            </a:r>
            <a:endParaRPr/>
          </a:p>
          <a:p>
            <a:pPr indent="0" lvl="0" marL="0" rtl="0" algn="l">
              <a:lnSpc>
                <a:spcPct val="70000"/>
              </a:lnSpc>
              <a:spcBef>
                <a:spcPts val="1000"/>
              </a:spcBef>
              <a:spcAft>
                <a:spcPts val="0"/>
              </a:spcAft>
              <a:buClr>
                <a:schemeClr val="dk1"/>
              </a:buClr>
              <a:buSzPts val="1260"/>
              <a:buNone/>
            </a:pPr>
            <a:r>
              <a:t/>
            </a:r>
            <a:endParaRPr sz="1260"/>
          </a:p>
          <a:p>
            <a:pPr indent="-228600" lvl="0" marL="228600" rtl="0" algn="l">
              <a:lnSpc>
                <a:spcPct val="70000"/>
              </a:lnSpc>
              <a:spcBef>
                <a:spcPts val="1000"/>
              </a:spcBef>
              <a:spcAft>
                <a:spcPts val="0"/>
              </a:spcAft>
              <a:buClr>
                <a:schemeClr val="dk1"/>
              </a:buClr>
              <a:buSzPts val="1960"/>
              <a:buChar char="•"/>
            </a:pPr>
            <a:r>
              <a:rPr lang="en-CA" sz="1960"/>
              <a:t>UN definition: Total process of </a:t>
            </a:r>
            <a:r>
              <a:rPr b="1" lang="en-CA" sz="1960"/>
              <a:t>collecting</a:t>
            </a:r>
            <a:r>
              <a:rPr lang="en-CA" sz="1960"/>
              <a:t>, </a:t>
            </a:r>
            <a:r>
              <a:rPr b="1" lang="en-CA" sz="1960"/>
              <a:t>compiling</a:t>
            </a:r>
            <a:r>
              <a:rPr lang="en-CA" sz="1960"/>
              <a:t> &amp; </a:t>
            </a:r>
            <a:r>
              <a:rPr b="1" lang="en-CA" sz="1960"/>
              <a:t>publishing</a:t>
            </a:r>
            <a:r>
              <a:rPr lang="en-CA" sz="1960"/>
              <a:t> </a:t>
            </a:r>
            <a:r>
              <a:rPr b="1" lang="en-CA" sz="1960"/>
              <a:t>demographic, economic &amp; social data </a:t>
            </a:r>
            <a:r>
              <a:rPr lang="en-CA" sz="1960"/>
              <a:t>pertaining at </a:t>
            </a:r>
            <a:r>
              <a:rPr b="1" lang="en-CA" sz="1960"/>
              <a:t>a specified time </a:t>
            </a:r>
            <a:r>
              <a:rPr lang="en-CA" sz="1960"/>
              <a:t>or </a:t>
            </a:r>
            <a:r>
              <a:rPr b="1" lang="en-CA" sz="1960"/>
              <a:t>times, to all persons in a country or delimited territory</a:t>
            </a:r>
            <a:r>
              <a:rPr lang="en-CA" sz="1960"/>
              <a:t>.”</a:t>
            </a:r>
            <a:endParaRPr/>
          </a:p>
          <a:p>
            <a:pPr indent="0" lvl="0" marL="0" rtl="0" algn="l">
              <a:lnSpc>
                <a:spcPct val="70000"/>
              </a:lnSpc>
              <a:spcBef>
                <a:spcPts val="1000"/>
              </a:spcBef>
              <a:spcAft>
                <a:spcPts val="0"/>
              </a:spcAft>
              <a:buClr>
                <a:schemeClr val="dk1"/>
              </a:buClr>
              <a:buSzPts val="1260"/>
              <a:buNone/>
            </a:pPr>
            <a:r>
              <a:t/>
            </a:r>
            <a:endParaRPr sz="1260"/>
          </a:p>
          <a:p>
            <a:pPr indent="-228600" lvl="0" marL="228600" rtl="0" algn="l">
              <a:lnSpc>
                <a:spcPct val="70000"/>
              </a:lnSpc>
              <a:spcBef>
                <a:spcPts val="1000"/>
              </a:spcBef>
              <a:spcAft>
                <a:spcPts val="0"/>
              </a:spcAft>
              <a:buClr>
                <a:schemeClr val="dk1"/>
              </a:buClr>
              <a:buSzPts val="1960"/>
              <a:buChar char="•"/>
            </a:pPr>
            <a:r>
              <a:rPr lang="en-CA" sz="1960"/>
              <a:t>Four attributes of a census</a:t>
            </a:r>
            <a:endParaRPr/>
          </a:p>
          <a:p>
            <a:pPr indent="-228600" lvl="1" marL="685800" rtl="0" algn="l">
              <a:lnSpc>
                <a:spcPct val="70000"/>
              </a:lnSpc>
              <a:spcBef>
                <a:spcPts val="500"/>
              </a:spcBef>
              <a:spcAft>
                <a:spcPts val="0"/>
              </a:spcAft>
              <a:buClr>
                <a:schemeClr val="dk1"/>
              </a:buClr>
              <a:buSzPts val="1679"/>
              <a:buChar char="•"/>
            </a:pPr>
            <a:r>
              <a:rPr lang="en-CA" sz="1679"/>
              <a:t> Individual enumeration; </a:t>
            </a:r>
            <a:endParaRPr/>
          </a:p>
          <a:p>
            <a:pPr indent="-228600" lvl="1" marL="685800" rtl="0" algn="l">
              <a:lnSpc>
                <a:spcPct val="70000"/>
              </a:lnSpc>
              <a:spcBef>
                <a:spcPts val="500"/>
              </a:spcBef>
              <a:spcAft>
                <a:spcPts val="0"/>
              </a:spcAft>
              <a:buClr>
                <a:schemeClr val="dk1"/>
              </a:buClr>
              <a:buSzPts val="1679"/>
              <a:buChar char="•"/>
            </a:pPr>
            <a:r>
              <a:rPr lang="en-CA" sz="1679"/>
              <a:t>Universality; </a:t>
            </a:r>
            <a:endParaRPr/>
          </a:p>
          <a:p>
            <a:pPr indent="-228600" lvl="1" marL="685800" rtl="0" algn="l">
              <a:lnSpc>
                <a:spcPct val="70000"/>
              </a:lnSpc>
              <a:spcBef>
                <a:spcPts val="500"/>
              </a:spcBef>
              <a:spcAft>
                <a:spcPts val="0"/>
              </a:spcAft>
              <a:buClr>
                <a:schemeClr val="dk1"/>
              </a:buClr>
              <a:buSzPts val="1679"/>
              <a:buChar char="•"/>
            </a:pPr>
            <a:r>
              <a:rPr lang="en-CA" sz="1679"/>
              <a:t>simultaneity </a:t>
            </a:r>
            <a:endParaRPr/>
          </a:p>
          <a:p>
            <a:pPr indent="-228600" lvl="1" marL="685800" rtl="0" algn="l">
              <a:lnSpc>
                <a:spcPct val="70000"/>
              </a:lnSpc>
              <a:spcBef>
                <a:spcPts val="500"/>
              </a:spcBef>
              <a:spcAft>
                <a:spcPts val="0"/>
              </a:spcAft>
              <a:buClr>
                <a:schemeClr val="dk1"/>
              </a:buClr>
              <a:buSzPts val="1679"/>
              <a:buChar char="•"/>
            </a:pPr>
            <a:r>
              <a:rPr lang="en-CA" sz="1679"/>
              <a:t>&amp; periodicity (UN 1978).</a:t>
            </a:r>
            <a:endParaRPr/>
          </a:p>
          <a:p>
            <a:pPr indent="0" lvl="0" marL="0" rtl="0" algn="l">
              <a:lnSpc>
                <a:spcPct val="70000"/>
              </a:lnSpc>
              <a:spcBef>
                <a:spcPts val="1000"/>
              </a:spcBef>
              <a:spcAft>
                <a:spcPts val="0"/>
              </a:spcAft>
              <a:buClr>
                <a:schemeClr val="dk1"/>
              </a:buClr>
              <a:buSzPts val="1260"/>
              <a:buNone/>
            </a:pPr>
            <a:r>
              <a:t/>
            </a:r>
            <a:endParaRPr sz="1260"/>
          </a:p>
          <a:p>
            <a:pPr indent="-228600" lvl="0" marL="228600" rtl="0" algn="l">
              <a:lnSpc>
                <a:spcPct val="70000"/>
              </a:lnSpc>
              <a:spcBef>
                <a:spcPts val="1000"/>
              </a:spcBef>
              <a:spcAft>
                <a:spcPts val="0"/>
              </a:spcAft>
              <a:buClr>
                <a:schemeClr val="dk1"/>
              </a:buClr>
              <a:buSzPts val="1960"/>
              <a:buChar char="•"/>
            </a:pPr>
            <a:r>
              <a:rPr lang="en-CA" sz="1960"/>
              <a:t>Done decennially in most countries due to high cost</a:t>
            </a:r>
            <a:endParaRPr/>
          </a:p>
          <a:p>
            <a:pPr indent="0" lvl="1" marL="457200" rtl="0" algn="l">
              <a:lnSpc>
                <a:spcPct val="70000"/>
              </a:lnSpc>
              <a:spcBef>
                <a:spcPts val="500"/>
              </a:spcBef>
              <a:spcAft>
                <a:spcPts val="0"/>
              </a:spcAft>
              <a:buClr>
                <a:schemeClr val="dk1"/>
              </a:buClr>
              <a:buSzPts val="1120"/>
              <a:buNone/>
            </a:pPr>
            <a:r>
              <a:t/>
            </a:r>
            <a:endParaRPr sz="1120"/>
          </a:p>
          <a:p>
            <a:pPr indent="-228600" lvl="0" marL="228600" rtl="0" algn="l">
              <a:lnSpc>
                <a:spcPct val="70000"/>
              </a:lnSpc>
              <a:spcBef>
                <a:spcPts val="1000"/>
              </a:spcBef>
              <a:spcAft>
                <a:spcPts val="0"/>
              </a:spcAft>
              <a:buClr>
                <a:schemeClr val="dk1"/>
              </a:buClr>
              <a:buSzPts val="1960"/>
              <a:buChar char="•"/>
            </a:pPr>
            <a:r>
              <a:rPr lang="en-CA" sz="1960"/>
              <a:t>Must have a reference date e.g. in Kenya it is usually 24</a:t>
            </a:r>
            <a:r>
              <a:rPr baseline="30000" lang="en-CA" sz="1960"/>
              <a:t>st</a:t>
            </a:r>
            <a:r>
              <a:rPr lang="en-CA" sz="1960"/>
              <a:t> August of the census year (e.g. 2009)</a:t>
            </a:r>
            <a:endParaRPr/>
          </a:p>
          <a:p>
            <a:pPr indent="0" lvl="0" marL="0" rtl="0" algn="l">
              <a:lnSpc>
                <a:spcPct val="70000"/>
              </a:lnSpc>
              <a:spcBef>
                <a:spcPts val="1000"/>
              </a:spcBef>
              <a:spcAft>
                <a:spcPts val="0"/>
              </a:spcAft>
              <a:buClr>
                <a:schemeClr val="dk1"/>
              </a:buClr>
              <a:buSzPts val="1400"/>
              <a:buNone/>
            </a:pPr>
            <a:r>
              <a:t/>
            </a:r>
            <a:endParaRPr sz="1400"/>
          </a:p>
          <a:p>
            <a:pPr indent="-228600" lvl="0" marL="228600" rtl="0" algn="l">
              <a:lnSpc>
                <a:spcPct val="70000"/>
              </a:lnSpc>
              <a:spcBef>
                <a:spcPts val="1000"/>
              </a:spcBef>
              <a:spcAft>
                <a:spcPts val="0"/>
              </a:spcAft>
              <a:buClr>
                <a:srgbClr val="000000"/>
              </a:buClr>
              <a:buSzPts val="1960"/>
              <a:buChar char="•"/>
            </a:pPr>
            <a:r>
              <a:rPr lang="en-CA" sz="1960">
                <a:solidFill>
                  <a:srgbClr val="000000"/>
                </a:solidFill>
                <a:latin typeface="Tahoma"/>
                <a:ea typeface="Tahoma"/>
                <a:cs typeface="Tahoma"/>
                <a:sym typeface="Tahoma"/>
              </a:rPr>
              <a:t>Censuses should give small area data, although coverage is not always certain</a:t>
            </a:r>
            <a:endParaRPr/>
          </a:p>
          <a:p>
            <a:pPr indent="-104140" lvl="0" marL="228600" rtl="0" algn="l">
              <a:lnSpc>
                <a:spcPct val="70000"/>
              </a:lnSpc>
              <a:spcBef>
                <a:spcPts val="1000"/>
              </a:spcBef>
              <a:spcAft>
                <a:spcPts val="0"/>
              </a:spcAft>
              <a:buClr>
                <a:schemeClr val="dk1"/>
              </a:buClr>
              <a:buSzPts val="1960"/>
              <a:buNone/>
            </a:pPr>
            <a:r>
              <a:t/>
            </a:r>
            <a:endParaRPr sz="196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Post independence Censuses in Kenya</a:t>
            </a:r>
            <a:endParaRPr b="1"/>
          </a:p>
        </p:txBody>
      </p:sp>
      <p:pic>
        <p:nvPicPr>
          <p:cNvPr id="107" name="Google Shape;107;p4"/>
          <p:cNvPicPr preferRelativeResize="0"/>
          <p:nvPr>
            <p:ph idx="1" type="body"/>
          </p:nvPr>
        </p:nvPicPr>
        <p:blipFill rotWithShape="1">
          <a:blip r:embed="rId3">
            <a:alphaModFix/>
          </a:blip>
          <a:srcRect b="0" l="0" r="0" t="0"/>
          <a:stretch/>
        </p:blipFill>
        <p:spPr>
          <a:xfrm>
            <a:off x="1647545" y="1825625"/>
            <a:ext cx="8896909" cy="435133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Examples of Data collected in a census</a:t>
            </a:r>
            <a:endParaRPr/>
          </a:p>
        </p:txBody>
      </p:sp>
      <p:sp>
        <p:nvSpPr>
          <p:cNvPr id="113" name="Google Shape;113;p5"/>
          <p:cNvSpPr txBox="1"/>
          <p:nvPr>
            <p:ph idx="1" type="body"/>
          </p:nvPr>
        </p:nvSpPr>
        <p:spPr>
          <a:xfrm>
            <a:off x="838200" y="1825625"/>
            <a:ext cx="10515600" cy="5032500"/>
          </a:xfrm>
          <a:prstGeom prst="rect">
            <a:avLst/>
          </a:prstGeom>
          <a:noFill/>
          <a:ln>
            <a:noFill/>
          </a:ln>
        </p:spPr>
        <p:txBody>
          <a:bodyPr anchorCtr="0" anchor="t" bIns="45700" lIns="91425" spcFirstLastPara="1" rIns="91425" wrap="square" tIns="45700">
            <a:normAutofit/>
          </a:bodyPr>
          <a:lstStyle/>
          <a:p>
            <a:pPr indent="-209550" lvl="1" marL="685800" rtl="0" algn="l">
              <a:lnSpc>
                <a:spcPct val="90000"/>
              </a:lnSpc>
              <a:spcBef>
                <a:spcPts val="0"/>
              </a:spcBef>
              <a:spcAft>
                <a:spcPts val="0"/>
              </a:spcAft>
              <a:buClr>
                <a:schemeClr val="dk1"/>
              </a:buClr>
              <a:buSzPts val="2100"/>
              <a:buChar char="•"/>
            </a:pPr>
            <a:r>
              <a:rPr lang="en-CA" sz="2100"/>
              <a:t>Number of household members by gender,</a:t>
            </a:r>
            <a:endParaRPr sz="2100"/>
          </a:p>
          <a:p>
            <a:pPr indent="-209550" lvl="1" marL="685800" rtl="0" algn="l">
              <a:lnSpc>
                <a:spcPct val="90000"/>
              </a:lnSpc>
              <a:spcBef>
                <a:spcPts val="500"/>
              </a:spcBef>
              <a:spcAft>
                <a:spcPts val="0"/>
              </a:spcAft>
              <a:buClr>
                <a:schemeClr val="dk1"/>
              </a:buClr>
              <a:buSzPts val="2100"/>
              <a:buChar char="•"/>
            </a:pPr>
            <a:r>
              <a:rPr lang="en-CA" sz="2100"/>
              <a:t>Relationship to the household head, </a:t>
            </a:r>
            <a:endParaRPr sz="2100"/>
          </a:p>
          <a:p>
            <a:pPr indent="-209550" lvl="1" marL="685800" rtl="0" algn="l">
              <a:lnSpc>
                <a:spcPct val="90000"/>
              </a:lnSpc>
              <a:spcBef>
                <a:spcPts val="500"/>
              </a:spcBef>
              <a:spcAft>
                <a:spcPts val="0"/>
              </a:spcAft>
              <a:buClr>
                <a:schemeClr val="dk1"/>
              </a:buClr>
              <a:buSzPts val="2100"/>
              <a:buChar char="•"/>
            </a:pPr>
            <a:r>
              <a:rPr lang="en-CA" sz="2100"/>
              <a:t>age lived, </a:t>
            </a:r>
            <a:endParaRPr sz="2100"/>
          </a:p>
          <a:p>
            <a:pPr indent="-209550" lvl="1" marL="685800" rtl="0" algn="l">
              <a:lnSpc>
                <a:spcPct val="90000"/>
              </a:lnSpc>
              <a:spcBef>
                <a:spcPts val="500"/>
              </a:spcBef>
              <a:spcAft>
                <a:spcPts val="0"/>
              </a:spcAft>
              <a:buClr>
                <a:schemeClr val="dk1"/>
              </a:buClr>
              <a:buSzPts val="2100"/>
              <a:buChar char="•"/>
            </a:pPr>
            <a:r>
              <a:rPr lang="en-CA" sz="2100"/>
              <a:t>Tribe, </a:t>
            </a:r>
            <a:endParaRPr sz="2100"/>
          </a:p>
          <a:p>
            <a:pPr indent="-209550" lvl="1" marL="685800" rtl="0" algn="l">
              <a:lnSpc>
                <a:spcPct val="90000"/>
              </a:lnSpc>
              <a:spcBef>
                <a:spcPts val="500"/>
              </a:spcBef>
              <a:spcAft>
                <a:spcPts val="0"/>
              </a:spcAft>
              <a:buClr>
                <a:schemeClr val="dk1"/>
              </a:buClr>
              <a:buSzPts val="2100"/>
              <a:buChar char="•"/>
            </a:pPr>
            <a:r>
              <a:rPr lang="en-CA" sz="2100"/>
              <a:t>Religion, </a:t>
            </a:r>
            <a:endParaRPr sz="2100"/>
          </a:p>
          <a:p>
            <a:pPr indent="-209550" lvl="1" marL="685800" rtl="0" algn="l">
              <a:lnSpc>
                <a:spcPct val="90000"/>
              </a:lnSpc>
              <a:spcBef>
                <a:spcPts val="500"/>
              </a:spcBef>
              <a:spcAft>
                <a:spcPts val="0"/>
              </a:spcAft>
              <a:buClr>
                <a:schemeClr val="dk1"/>
              </a:buClr>
              <a:buSzPts val="2100"/>
              <a:buChar char="•"/>
            </a:pPr>
            <a:r>
              <a:rPr lang="en-CA" sz="2100"/>
              <a:t>Marital status, </a:t>
            </a:r>
            <a:endParaRPr sz="2100"/>
          </a:p>
          <a:p>
            <a:pPr indent="-209550" lvl="1" marL="685800" rtl="0" algn="l">
              <a:lnSpc>
                <a:spcPct val="90000"/>
              </a:lnSpc>
              <a:spcBef>
                <a:spcPts val="500"/>
              </a:spcBef>
              <a:spcAft>
                <a:spcPts val="0"/>
              </a:spcAft>
              <a:buClr>
                <a:schemeClr val="dk1"/>
              </a:buClr>
              <a:buSzPts val="2100"/>
              <a:buChar char="•"/>
            </a:pPr>
            <a:r>
              <a:rPr lang="en-CA" sz="2100"/>
              <a:t>Children ever born</a:t>
            </a:r>
            <a:endParaRPr sz="2100"/>
          </a:p>
          <a:p>
            <a:pPr indent="-209550" lvl="1" marL="685800" rtl="0" algn="l">
              <a:lnSpc>
                <a:spcPct val="90000"/>
              </a:lnSpc>
              <a:spcBef>
                <a:spcPts val="500"/>
              </a:spcBef>
              <a:spcAft>
                <a:spcPts val="0"/>
              </a:spcAft>
              <a:buClr>
                <a:schemeClr val="dk1"/>
              </a:buClr>
              <a:buSzPts val="2100"/>
              <a:buChar char="•"/>
            </a:pPr>
            <a:r>
              <a:rPr lang="en-CA" sz="2100"/>
              <a:t>Place of residence</a:t>
            </a:r>
            <a:endParaRPr sz="2100"/>
          </a:p>
          <a:p>
            <a:pPr indent="-209550" lvl="1" marL="685800" rtl="0" algn="l">
              <a:lnSpc>
                <a:spcPct val="90000"/>
              </a:lnSpc>
              <a:spcBef>
                <a:spcPts val="500"/>
              </a:spcBef>
              <a:spcAft>
                <a:spcPts val="0"/>
              </a:spcAft>
              <a:buClr>
                <a:schemeClr val="dk1"/>
              </a:buClr>
              <a:buSzPts val="2100"/>
              <a:buChar char="•"/>
            </a:pPr>
            <a:r>
              <a:rPr lang="en-CA" sz="2100"/>
              <a:t>Disability</a:t>
            </a:r>
            <a:endParaRPr sz="2100"/>
          </a:p>
          <a:p>
            <a:pPr indent="-209550" lvl="1" marL="685800" rtl="0" algn="l">
              <a:lnSpc>
                <a:spcPct val="90000"/>
              </a:lnSpc>
              <a:spcBef>
                <a:spcPts val="500"/>
              </a:spcBef>
              <a:spcAft>
                <a:spcPts val="0"/>
              </a:spcAft>
              <a:buClr>
                <a:schemeClr val="dk1"/>
              </a:buClr>
              <a:buSzPts val="2100"/>
              <a:buChar char="•"/>
            </a:pPr>
            <a:r>
              <a:rPr lang="en-CA" sz="2100"/>
              <a:t>Economic activity,</a:t>
            </a:r>
            <a:endParaRPr sz="2100"/>
          </a:p>
          <a:p>
            <a:pPr indent="-209550" lvl="1" marL="685800" rtl="0" algn="l">
              <a:lnSpc>
                <a:spcPct val="90000"/>
              </a:lnSpc>
              <a:spcBef>
                <a:spcPts val="500"/>
              </a:spcBef>
              <a:spcAft>
                <a:spcPts val="0"/>
              </a:spcAft>
              <a:buClr>
                <a:schemeClr val="dk1"/>
              </a:buClr>
              <a:buSzPts val="2100"/>
              <a:buChar char="•"/>
            </a:pPr>
            <a:r>
              <a:rPr lang="en-CA" sz="2100"/>
              <a:t> labour force participation rates, </a:t>
            </a:r>
            <a:endParaRPr sz="2100"/>
          </a:p>
          <a:p>
            <a:pPr indent="-209550" lvl="1" marL="685800" rtl="0" algn="l">
              <a:lnSpc>
                <a:spcPct val="90000"/>
              </a:lnSpc>
              <a:spcBef>
                <a:spcPts val="500"/>
              </a:spcBef>
              <a:spcAft>
                <a:spcPts val="0"/>
              </a:spcAft>
              <a:buClr>
                <a:schemeClr val="dk1"/>
              </a:buClr>
              <a:buSzPts val="2100"/>
              <a:buChar char="•"/>
            </a:pPr>
            <a:r>
              <a:rPr lang="en-CA" sz="2100"/>
              <a:t>educational level, </a:t>
            </a:r>
            <a:endParaRPr sz="2100"/>
          </a:p>
          <a:p>
            <a:pPr indent="-209550" lvl="1" marL="685800" rtl="0" algn="l">
              <a:lnSpc>
                <a:spcPct val="90000"/>
              </a:lnSpc>
              <a:spcBef>
                <a:spcPts val="500"/>
              </a:spcBef>
              <a:spcAft>
                <a:spcPts val="0"/>
              </a:spcAft>
              <a:buClr>
                <a:schemeClr val="dk1"/>
              </a:buClr>
              <a:buSzPts val="2100"/>
              <a:buChar char="•"/>
            </a:pPr>
            <a:r>
              <a:rPr lang="en-CA" sz="2100"/>
              <a:t>births last one year, </a:t>
            </a:r>
            <a:endParaRPr sz="2100"/>
          </a:p>
          <a:p>
            <a:pPr indent="-209550" lvl="1" marL="685800" rtl="0" algn="l">
              <a:lnSpc>
                <a:spcPct val="90000"/>
              </a:lnSpc>
              <a:spcBef>
                <a:spcPts val="500"/>
              </a:spcBef>
              <a:spcAft>
                <a:spcPts val="0"/>
              </a:spcAft>
              <a:buClr>
                <a:schemeClr val="dk1"/>
              </a:buClr>
              <a:buSzPts val="2100"/>
              <a:buChar char="•"/>
            </a:pPr>
            <a:r>
              <a:rPr lang="en-CA" sz="2100"/>
              <a:t>deaths last one year,  etc</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Two approaches of carrying out a census</a:t>
            </a:r>
            <a:endParaRPr b="1"/>
          </a:p>
        </p:txBody>
      </p:sp>
      <p:sp>
        <p:nvSpPr>
          <p:cNvPr id="119" name="Google Shape;119;p6"/>
          <p:cNvSpPr txBox="1"/>
          <p:nvPr>
            <p:ph idx="1" type="body"/>
          </p:nvPr>
        </p:nvSpPr>
        <p:spPr>
          <a:xfrm>
            <a:off x="838200" y="1825624"/>
            <a:ext cx="10515600" cy="4502439"/>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960"/>
              <a:buNone/>
            </a:pPr>
            <a:r>
              <a:rPr b="1" lang="en-CA" sz="2960"/>
              <a:t>De jure</a:t>
            </a:r>
            <a:r>
              <a:rPr lang="en-CA" sz="2960"/>
              <a:t> </a:t>
            </a:r>
            <a:endParaRPr sz="2220"/>
          </a:p>
          <a:p>
            <a:pPr indent="-228600" lvl="1" marL="685800" rtl="0" algn="l">
              <a:lnSpc>
                <a:spcPct val="80000"/>
              </a:lnSpc>
              <a:spcBef>
                <a:spcPts val="500"/>
              </a:spcBef>
              <a:spcAft>
                <a:spcPts val="0"/>
              </a:spcAft>
              <a:buClr>
                <a:schemeClr val="dk1"/>
              </a:buClr>
              <a:buSzPts val="2590"/>
              <a:buChar char="•"/>
            </a:pPr>
            <a:r>
              <a:rPr lang="en-CA" sz="2590"/>
              <a:t>Counting individuals at their legal residence without regard to whether or not they are physically present at the time of the census. “Your usual place of residence.”</a:t>
            </a:r>
            <a:endParaRPr/>
          </a:p>
          <a:p>
            <a:pPr indent="0" lvl="0" marL="0" rtl="0" algn="l">
              <a:lnSpc>
                <a:spcPct val="80000"/>
              </a:lnSpc>
              <a:spcBef>
                <a:spcPts val="1000"/>
              </a:spcBef>
              <a:spcAft>
                <a:spcPts val="0"/>
              </a:spcAft>
              <a:buClr>
                <a:schemeClr val="dk1"/>
              </a:buClr>
              <a:buSzPts val="2960"/>
              <a:buNone/>
            </a:pPr>
            <a:r>
              <a:rPr b="1" lang="en-CA" sz="2960"/>
              <a:t>De facto</a:t>
            </a:r>
            <a:r>
              <a:rPr lang="en-CA" sz="2960"/>
              <a:t> </a:t>
            </a:r>
            <a:endParaRPr/>
          </a:p>
          <a:p>
            <a:pPr indent="-228600" lvl="0" marL="228600" rtl="0" algn="l">
              <a:lnSpc>
                <a:spcPct val="80000"/>
              </a:lnSpc>
              <a:spcBef>
                <a:spcPts val="1000"/>
              </a:spcBef>
              <a:spcAft>
                <a:spcPts val="0"/>
              </a:spcAft>
              <a:buClr>
                <a:schemeClr val="dk1"/>
              </a:buClr>
              <a:buSzPts val="2960"/>
              <a:buChar char="•"/>
            </a:pPr>
            <a:r>
              <a:rPr lang="en-CA" sz="2960"/>
              <a:t>Counting individuals wherever they actually are on the day of census. </a:t>
            </a:r>
            <a:r>
              <a:rPr b="1" i="1" lang="en-CA" sz="2960"/>
              <a:t>“Where you were on the census night?”</a:t>
            </a:r>
            <a:r>
              <a:rPr lang="en-CA" sz="2960"/>
              <a:t> It is much easier and economic.</a:t>
            </a:r>
            <a:endParaRPr/>
          </a:p>
          <a:p>
            <a:pPr indent="0" lvl="1" marL="457200" rtl="0" algn="l">
              <a:lnSpc>
                <a:spcPct val="80000"/>
              </a:lnSpc>
              <a:spcBef>
                <a:spcPts val="500"/>
              </a:spcBef>
              <a:spcAft>
                <a:spcPts val="0"/>
              </a:spcAft>
              <a:buClr>
                <a:schemeClr val="dk1"/>
              </a:buClr>
              <a:buSzPts val="2220"/>
              <a:buNone/>
            </a:pPr>
            <a:r>
              <a:t/>
            </a:r>
            <a:endParaRPr sz="2220"/>
          </a:p>
          <a:p>
            <a:pPr indent="-228600" lvl="0" marL="228600" rtl="0" algn="l">
              <a:lnSpc>
                <a:spcPct val="80000"/>
              </a:lnSpc>
              <a:spcBef>
                <a:spcPts val="1000"/>
              </a:spcBef>
              <a:spcAft>
                <a:spcPts val="0"/>
              </a:spcAft>
              <a:buClr>
                <a:schemeClr val="dk1"/>
              </a:buClr>
              <a:buSzPts val="2960"/>
              <a:buChar char="•"/>
            </a:pPr>
            <a:r>
              <a:rPr lang="en-CA" sz="2960"/>
              <a:t> Both of these fronts/approaches are critical in determining migration patterns.</a:t>
            </a:r>
            <a:endParaRPr sz="2220"/>
          </a:p>
          <a:p>
            <a:pPr indent="-64135" lvl="0" marL="228600" rtl="0" algn="l">
              <a:lnSpc>
                <a:spcPct val="80000"/>
              </a:lnSpc>
              <a:spcBef>
                <a:spcPts val="1000"/>
              </a:spcBef>
              <a:spcAft>
                <a:spcPts val="0"/>
              </a:spcAft>
              <a:buClr>
                <a:schemeClr val="dk1"/>
              </a:buClr>
              <a:buSzPts val="2590"/>
              <a:buNone/>
            </a:pPr>
            <a:r>
              <a:t/>
            </a:r>
            <a:endParaRPr sz="259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7"/>
          <p:cNvSpPr txBox="1"/>
          <p:nvPr>
            <p:ph type="title"/>
          </p:nvPr>
        </p:nvSpPr>
        <p:spPr>
          <a:xfrm>
            <a:off x="838200" y="94962"/>
            <a:ext cx="10515600" cy="10376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CA"/>
              <a:t>Advantages of a population census</a:t>
            </a:r>
            <a:endParaRPr/>
          </a:p>
        </p:txBody>
      </p:sp>
      <p:sp>
        <p:nvSpPr>
          <p:cNvPr id="125" name="Google Shape;125;p7"/>
          <p:cNvSpPr txBox="1"/>
          <p:nvPr>
            <p:ph idx="1" type="body"/>
          </p:nvPr>
        </p:nvSpPr>
        <p:spPr>
          <a:xfrm>
            <a:off x="838200" y="1558635"/>
            <a:ext cx="10515600" cy="5115433"/>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2800"/>
              <a:buChar char="•"/>
            </a:pPr>
            <a:r>
              <a:rPr lang="en-CA" sz="2800"/>
              <a:t>Useful in making population projections- useful for </a:t>
            </a:r>
            <a:r>
              <a:rPr b="1" lang="en-CA" sz="2800"/>
              <a:t>planning </a:t>
            </a:r>
            <a:r>
              <a:rPr lang="en-CA" sz="2800"/>
              <a:t>and forecasting</a:t>
            </a:r>
            <a:endParaRPr/>
          </a:p>
          <a:p>
            <a:pPr indent="0" lvl="1" marL="457200" rtl="0" algn="l">
              <a:lnSpc>
                <a:spcPct val="90000"/>
              </a:lnSpc>
              <a:spcBef>
                <a:spcPts val="500"/>
              </a:spcBef>
              <a:spcAft>
                <a:spcPts val="0"/>
              </a:spcAft>
              <a:buClr>
                <a:schemeClr val="dk1"/>
              </a:buClr>
              <a:buSzPts val="2800"/>
              <a:buNone/>
            </a:pPr>
            <a:r>
              <a:t/>
            </a:r>
            <a:endParaRPr sz="2800"/>
          </a:p>
          <a:p>
            <a:pPr indent="-228600" lvl="1" marL="685800" rtl="0" algn="l">
              <a:lnSpc>
                <a:spcPct val="90000"/>
              </a:lnSpc>
              <a:spcBef>
                <a:spcPts val="500"/>
              </a:spcBef>
              <a:spcAft>
                <a:spcPts val="0"/>
              </a:spcAft>
              <a:buClr>
                <a:schemeClr val="dk1"/>
              </a:buClr>
              <a:buSzPts val="2800"/>
              <a:buChar char="•"/>
            </a:pPr>
            <a:r>
              <a:rPr lang="en-CA" sz="2800"/>
              <a:t>Important for indirect estimates of </a:t>
            </a:r>
            <a:r>
              <a:rPr b="1" lang="en-CA" sz="2800"/>
              <a:t>vital events</a:t>
            </a:r>
            <a:r>
              <a:rPr lang="en-CA" sz="2800"/>
              <a:t> (births, deaths and migration)</a:t>
            </a:r>
            <a:endParaRPr sz="2800"/>
          </a:p>
          <a:p>
            <a:pPr indent="-50800" lvl="1" marL="685800" rtl="0" algn="l">
              <a:lnSpc>
                <a:spcPct val="90000"/>
              </a:lnSpc>
              <a:spcBef>
                <a:spcPts val="500"/>
              </a:spcBef>
              <a:spcAft>
                <a:spcPts val="0"/>
              </a:spcAft>
              <a:buClr>
                <a:schemeClr val="dk1"/>
              </a:buClr>
              <a:buSzPts val="2800"/>
              <a:buNone/>
            </a:pPr>
            <a:r>
              <a:t/>
            </a:r>
            <a:endParaRPr sz="2800"/>
          </a:p>
          <a:p>
            <a:pPr indent="-228600" lvl="1" marL="685800" rtl="0" algn="l">
              <a:lnSpc>
                <a:spcPct val="90000"/>
              </a:lnSpc>
              <a:spcBef>
                <a:spcPts val="500"/>
              </a:spcBef>
              <a:spcAft>
                <a:spcPts val="0"/>
              </a:spcAft>
              <a:buClr>
                <a:schemeClr val="dk1"/>
              </a:buClr>
              <a:buSzPts val="2800"/>
              <a:buChar char="•"/>
            </a:pPr>
            <a:r>
              <a:rPr lang="en-CA" sz="2800"/>
              <a:t>Gives characteristic features of the population….is the population young? Is it ageing? ….etc….can be done by constructing a population pyramid...</a:t>
            </a:r>
            <a:r>
              <a:rPr b="1" i="1" lang="en-CA" sz="2800"/>
              <a:t>structure ish</a:t>
            </a:r>
            <a:endParaRPr b="1" i="1"/>
          </a:p>
          <a:p>
            <a:pPr indent="0" lvl="1" marL="457200" rtl="0" algn="l">
              <a:lnSpc>
                <a:spcPct val="90000"/>
              </a:lnSpc>
              <a:spcBef>
                <a:spcPts val="500"/>
              </a:spcBef>
              <a:spcAft>
                <a:spcPts val="0"/>
              </a:spcAft>
              <a:buClr>
                <a:schemeClr val="dk1"/>
              </a:buClr>
              <a:buSzPts val="2800"/>
              <a:buNone/>
            </a:pPr>
            <a:r>
              <a:t/>
            </a:r>
            <a:endParaRPr sz="2800"/>
          </a:p>
          <a:p>
            <a:pPr indent="-228600" lvl="1" marL="685800" rtl="0" algn="l">
              <a:lnSpc>
                <a:spcPct val="90000"/>
              </a:lnSpc>
              <a:spcBef>
                <a:spcPts val="500"/>
              </a:spcBef>
              <a:spcAft>
                <a:spcPts val="0"/>
              </a:spcAft>
              <a:buClr>
                <a:schemeClr val="dk1"/>
              </a:buClr>
              <a:buSzPts val="2800"/>
              <a:buChar char="•"/>
            </a:pPr>
            <a:r>
              <a:rPr lang="en-CA" sz="2800"/>
              <a:t>Can indicate any</a:t>
            </a:r>
            <a:r>
              <a:rPr b="1" lang="en-CA" sz="2800"/>
              <a:t> historical events</a:t>
            </a:r>
            <a:r>
              <a:rPr lang="en-CA" sz="2800"/>
              <a:t> that may have impacted on the population</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Advantages [2]</a:t>
            </a:r>
            <a:endParaRPr/>
          </a:p>
        </p:txBody>
      </p:sp>
      <p:sp>
        <p:nvSpPr>
          <p:cNvPr id="131" name="Google Shape;13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Char char="•"/>
            </a:pPr>
            <a:r>
              <a:rPr lang="en-CA">
                <a:solidFill>
                  <a:srgbClr val="000000"/>
                </a:solidFill>
                <a:latin typeface="Tahoma"/>
                <a:ea typeface="Tahoma"/>
                <a:cs typeface="Tahoma"/>
                <a:sym typeface="Tahoma"/>
              </a:rPr>
              <a:t>Provides </a:t>
            </a:r>
            <a:r>
              <a:rPr b="1" lang="en-CA">
                <a:solidFill>
                  <a:srgbClr val="000000"/>
                </a:solidFill>
                <a:latin typeface="Tahoma"/>
                <a:ea typeface="Tahoma"/>
                <a:cs typeface="Tahoma"/>
                <a:sym typeface="Tahoma"/>
              </a:rPr>
              <a:t>frame</a:t>
            </a:r>
            <a:r>
              <a:rPr lang="en-CA">
                <a:solidFill>
                  <a:srgbClr val="000000"/>
                </a:solidFill>
                <a:latin typeface="Tahoma"/>
                <a:ea typeface="Tahoma"/>
                <a:cs typeface="Tahoma"/>
                <a:sym typeface="Tahoma"/>
              </a:rPr>
              <a:t> for later sample surveys</a:t>
            </a:r>
            <a:endParaRPr/>
          </a:p>
          <a:p>
            <a:pPr indent="-228600" lvl="1" marL="685800" rtl="0" algn="just">
              <a:lnSpc>
                <a:spcPct val="90000"/>
              </a:lnSpc>
              <a:spcBef>
                <a:spcPts val="500"/>
              </a:spcBef>
              <a:spcAft>
                <a:spcPts val="0"/>
              </a:spcAft>
              <a:buClr>
                <a:srgbClr val="000000"/>
              </a:buClr>
              <a:buSzPts val="2400"/>
              <a:buChar char="•"/>
            </a:pPr>
            <a:r>
              <a:rPr lang="en-CA">
                <a:solidFill>
                  <a:srgbClr val="000000"/>
                </a:solidFill>
                <a:latin typeface="Tahoma"/>
                <a:ea typeface="Tahoma"/>
                <a:cs typeface="Tahoma"/>
                <a:sym typeface="Tahoma"/>
              </a:rPr>
              <a:t>Example: In Kenya we have </a:t>
            </a:r>
            <a:r>
              <a:rPr lang="en-CA">
                <a:latin typeface="Tahoma"/>
                <a:ea typeface="Tahoma"/>
                <a:cs typeface="Tahoma"/>
                <a:sym typeface="Tahoma"/>
              </a:rPr>
              <a:t>a master sampling frame called the Fifth National Sample Survey and Evaluation Programme (NASSEP V). This is a frame that the KNBS currently operates to conduct household-based surveys throughout Kenya.</a:t>
            </a:r>
            <a:endParaRPr>
              <a:solidFill>
                <a:srgbClr val="000000"/>
              </a:solidFill>
              <a:latin typeface="Tahoma"/>
              <a:ea typeface="Tahoma"/>
              <a:cs typeface="Tahoma"/>
              <a:sym typeface="Tahoma"/>
            </a:endParaRPr>
          </a:p>
          <a:p>
            <a:pPr indent="0" lvl="0" marL="0" rtl="0" algn="l">
              <a:lnSpc>
                <a:spcPct val="90000"/>
              </a:lnSpc>
              <a:spcBef>
                <a:spcPts val="1000"/>
              </a:spcBef>
              <a:spcAft>
                <a:spcPts val="0"/>
              </a:spcAft>
              <a:buClr>
                <a:schemeClr val="dk1"/>
              </a:buClr>
              <a:buSzPts val="2800"/>
              <a:buNone/>
            </a:pPr>
            <a:r>
              <a:t/>
            </a:r>
            <a:endParaRPr>
              <a:solidFill>
                <a:srgbClr val="000000"/>
              </a:solidFill>
              <a:latin typeface="Tahoma"/>
              <a:ea typeface="Tahoma"/>
              <a:cs typeface="Tahoma"/>
              <a:sym typeface="Tahoma"/>
            </a:endParaRPr>
          </a:p>
          <a:p>
            <a:pPr indent="-228600" lvl="0" marL="228600" rtl="0" algn="l">
              <a:lnSpc>
                <a:spcPct val="90000"/>
              </a:lnSpc>
              <a:spcBef>
                <a:spcPts val="1000"/>
              </a:spcBef>
              <a:spcAft>
                <a:spcPts val="0"/>
              </a:spcAft>
              <a:buClr>
                <a:srgbClr val="000000"/>
              </a:buClr>
              <a:buSzPts val="2800"/>
              <a:buChar char="•"/>
            </a:pPr>
            <a:r>
              <a:rPr lang="en-CA">
                <a:solidFill>
                  <a:srgbClr val="000000"/>
                </a:solidFill>
                <a:latin typeface="Tahoma"/>
                <a:ea typeface="Tahoma"/>
                <a:cs typeface="Tahoma"/>
                <a:sym typeface="Tahoma"/>
              </a:rPr>
              <a:t> Provides </a:t>
            </a:r>
            <a:r>
              <a:rPr b="1" lang="en-CA">
                <a:solidFill>
                  <a:srgbClr val="000000"/>
                </a:solidFill>
                <a:latin typeface="Tahoma"/>
                <a:ea typeface="Tahoma"/>
                <a:cs typeface="Tahoma"/>
                <a:sym typeface="Tahoma"/>
              </a:rPr>
              <a:t>population denominators </a:t>
            </a:r>
            <a:endParaRPr b="1"/>
          </a:p>
          <a:p>
            <a:pPr indent="-228600" lvl="1" marL="685800" rtl="0" algn="l">
              <a:lnSpc>
                <a:spcPct val="90000"/>
              </a:lnSpc>
              <a:spcBef>
                <a:spcPts val="500"/>
              </a:spcBef>
              <a:spcAft>
                <a:spcPts val="0"/>
              </a:spcAft>
              <a:buClr>
                <a:srgbClr val="000000"/>
              </a:buClr>
              <a:buSzPts val="2400"/>
              <a:buChar char="•"/>
            </a:pPr>
            <a:r>
              <a:rPr lang="en-CA">
                <a:solidFill>
                  <a:srgbClr val="000000"/>
                </a:solidFill>
                <a:latin typeface="Tahoma"/>
                <a:ea typeface="Tahoma"/>
                <a:cs typeface="Tahoma"/>
                <a:sym typeface="Tahoma"/>
              </a:rPr>
              <a:t>Example: How do you calculate the adult HIV prevalence in Kenya or Maternal mortality rate?...You must know the denominator of the population at risk! </a:t>
            </a:r>
            <a:endParaRPr>
              <a:solidFill>
                <a:srgbClr val="000000"/>
              </a:solidFill>
              <a:latin typeface="Tahoma"/>
              <a:ea typeface="Tahoma"/>
              <a:cs typeface="Tahoma"/>
              <a:sym typeface="Tahoma"/>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9"/>
          <p:cNvSpPr txBox="1"/>
          <p:nvPr>
            <p:ph type="title"/>
          </p:nvPr>
        </p:nvSpPr>
        <p:spPr>
          <a:xfrm>
            <a:off x="838200" y="188481"/>
            <a:ext cx="10515600" cy="6531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b="1" lang="en-CA" sz="3959"/>
              <a:t>Disadvantages [1]</a:t>
            </a:r>
            <a:endParaRPr b="1" sz="2880"/>
          </a:p>
        </p:txBody>
      </p:sp>
      <p:sp>
        <p:nvSpPr>
          <p:cNvPr id="137" name="Google Shape;137;p9"/>
          <p:cNvSpPr txBox="1"/>
          <p:nvPr>
            <p:ph idx="1" type="body"/>
          </p:nvPr>
        </p:nvSpPr>
        <p:spPr>
          <a:xfrm>
            <a:off x="838200" y="1018310"/>
            <a:ext cx="10515600" cy="5579917"/>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2800"/>
              <a:buChar char="•"/>
            </a:pPr>
            <a:r>
              <a:rPr lang="en-CA" sz="2800"/>
              <a:t>Deficient in measuring rapid population change since it is taken decennially...</a:t>
            </a:r>
            <a:r>
              <a:rPr b="1" i="1" lang="en-CA" sz="2800"/>
              <a:t>a lot can happen in 10 years</a:t>
            </a:r>
            <a:r>
              <a:rPr b="1" lang="en-CA" sz="2800"/>
              <a:t> </a:t>
            </a:r>
            <a:endParaRPr b="1"/>
          </a:p>
          <a:p>
            <a:pPr indent="0" lvl="1" marL="457200" rtl="0" algn="l">
              <a:lnSpc>
                <a:spcPct val="90000"/>
              </a:lnSpc>
              <a:spcBef>
                <a:spcPts val="500"/>
              </a:spcBef>
              <a:spcAft>
                <a:spcPts val="0"/>
              </a:spcAft>
              <a:buClr>
                <a:schemeClr val="dk1"/>
              </a:buClr>
              <a:buSzPts val="2800"/>
              <a:buNone/>
            </a:pPr>
            <a:r>
              <a:t/>
            </a:r>
            <a:endParaRPr sz="2800"/>
          </a:p>
          <a:p>
            <a:pPr indent="-228600" lvl="1" marL="685800" rtl="0" algn="l">
              <a:lnSpc>
                <a:spcPct val="90000"/>
              </a:lnSpc>
              <a:spcBef>
                <a:spcPts val="500"/>
              </a:spcBef>
              <a:spcAft>
                <a:spcPts val="0"/>
              </a:spcAft>
              <a:buClr>
                <a:schemeClr val="dk1"/>
              </a:buClr>
              <a:buSzPts val="2800"/>
              <a:buChar char="•"/>
            </a:pPr>
            <a:r>
              <a:rPr lang="en-CA" sz="2800"/>
              <a:t>Not easily comparable between countries and sometimes within countries due to lack of standard data</a:t>
            </a:r>
            <a:endParaRPr/>
          </a:p>
          <a:p>
            <a:pPr indent="0" lvl="1" marL="457200" rtl="0" algn="l">
              <a:lnSpc>
                <a:spcPct val="90000"/>
              </a:lnSpc>
              <a:spcBef>
                <a:spcPts val="500"/>
              </a:spcBef>
              <a:spcAft>
                <a:spcPts val="0"/>
              </a:spcAft>
              <a:buClr>
                <a:schemeClr val="dk1"/>
              </a:buClr>
              <a:buSzPts val="2800"/>
              <a:buNone/>
            </a:pPr>
            <a:r>
              <a:t/>
            </a:r>
            <a:endParaRPr sz="2800"/>
          </a:p>
          <a:p>
            <a:pPr indent="-228600" lvl="1" marL="685800" rtl="0" algn="l">
              <a:lnSpc>
                <a:spcPct val="90000"/>
              </a:lnSpc>
              <a:spcBef>
                <a:spcPts val="500"/>
              </a:spcBef>
              <a:spcAft>
                <a:spcPts val="0"/>
              </a:spcAft>
              <a:buClr>
                <a:schemeClr val="dk1"/>
              </a:buClr>
              <a:buSzPts val="2800"/>
              <a:buChar char="•"/>
            </a:pPr>
            <a:r>
              <a:rPr lang="en-CA" sz="2800"/>
              <a:t>Information on i</a:t>
            </a:r>
            <a:r>
              <a:rPr b="1" lang="en-CA" sz="2800"/>
              <a:t>nternal migration</a:t>
            </a:r>
            <a:r>
              <a:rPr lang="en-CA" sz="2800"/>
              <a:t> is even more incomplete- does not capture more than one migration flow</a:t>
            </a:r>
            <a:endParaRPr/>
          </a:p>
          <a:p>
            <a:pPr indent="0" lvl="1" marL="457200" rtl="0" algn="l">
              <a:lnSpc>
                <a:spcPct val="90000"/>
              </a:lnSpc>
              <a:spcBef>
                <a:spcPts val="500"/>
              </a:spcBef>
              <a:spcAft>
                <a:spcPts val="0"/>
              </a:spcAft>
              <a:buClr>
                <a:schemeClr val="dk1"/>
              </a:buClr>
              <a:buSzPts val="2800"/>
              <a:buNone/>
            </a:pPr>
            <a:r>
              <a:t/>
            </a:r>
            <a:endParaRPr sz="2800"/>
          </a:p>
          <a:p>
            <a:pPr indent="-228600" lvl="1" marL="685800" rtl="0" algn="l">
              <a:lnSpc>
                <a:spcPct val="90000"/>
              </a:lnSpc>
              <a:spcBef>
                <a:spcPts val="500"/>
              </a:spcBef>
              <a:spcAft>
                <a:spcPts val="0"/>
              </a:spcAft>
              <a:buClr>
                <a:schemeClr val="dk1"/>
              </a:buClr>
              <a:buSzPts val="2800"/>
              <a:buChar char="•"/>
            </a:pPr>
            <a:r>
              <a:rPr b="1" lang="en-CA" sz="2800"/>
              <a:t>Expensive</a:t>
            </a:r>
            <a:r>
              <a:rPr lang="en-CA" sz="2800"/>
              <a:t> to carry out </a:t>
            </a:r>
            <a:endParaRPr/>
          </a:p>
          <a:p>
            <a:pPr indent="-228600" lvl="2" marL="1143000" rtl="0" algn="l">
              <a:lnSpc>
                <a:spcPct val="90000"/>
              </a:lnSpc>
              <a:spcBef>
                <a:spcPts val="500"/>
              </a:spcBef>
              <a:spcAft>
                <a:spcPts val="0"/>
              </a:spcAft>
              <a:buClr>
                <a:srgbClr val="0070C0"/>
              </a:buClr>
              <a:buSzPts val="2800"/>
              <a:buChar char="•"/>
            </a:pPr>
            <a:r>
              <a:rPr lang="en-CA" sz="2800">
                <a:solidFill>
                  <a:srgbClr val="0070C0"/>
                </a:solidFill>
              </a:rPr>
              <a:t>(</a:t>
            </a:r>
            <a:r>
              <a:rPr i="1" lang="en-CA" sz="2800">
                <a:solidFill>
                  <a:srgbClr val="0070C0"/>
                </a:solidFill>
              </a:rPr>
              <a:t>China released 2010 census results (1.3 billion) and it used 10 million workers to successfully carry out the census---equivalent to the entire population of Belgium!)</a:t>
            </a:r>
            <a:endParaRPr sz="2800">
              <a:solidFill>
                <a:srgbClr val="0070C0"/>
              </a:solidFil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2016-01-16T13:24:34Z</dcterms:created>
  <dc:creator>Samuel Wafula</dc:creator>
</cp:coreProperties>
</file>