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58" r:id="rId4"/>
    <p:sldId id="259" r:id="rId5"/>
    <p:sldId id="260" r:id="rId6"/>
    <p:sldId id="261" r:id="rId7"/>
    <p:sldId id="263" r:id="rId8"/>
    <p:sldId id="265" r:id="rId9"/>
    <p:sldId id="264" r:id="rId10"/>
    <p:sldId id="284" r:id="rId11"/>
    <p:sldId id="266" r:id="rId12"/>
    <p:sldId id="267" r:id="rId13"/>
    <p:sldId id="268" r:id="rId14"/>
    <p:sldId id="286" r:id="rId15"/>
    <p:sldId id="287" r:id="rId16"/>
    <p:sldId id="288" r:id="rId17"/>
    <p:sldId id="289" r:id="rId18"/>
    <p:sldId id="290" r:id="rId19"/>
    <p:sldId id="291" r:id="rId20"/>
    <p:sldId id="295" r:id="rId21"/>
    <p:sldId id="292" r:id="rId22"/>
    <p:sldId id="293" r:id="rId23"/>
    <p:sldId id="29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C058B2-689D-4839-AAAD-7FAB455316F2}"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3523929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C058B2-689D-4839-AAAD-7FAB455316F2}"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3338035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C058B2-689D-4839-AAAD-7FAB455316F2}"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959392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C058B2-689D-4839-AAAD-7FAB455316F2}"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3975194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C058B2-689D-4839-AAAD-7FAB455316F2}"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744285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C058B2-689D-4839-AAAD-7FAB455316F2}"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1333281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C058B2-689D-4839-AAAD-7FAB455316F2}" type="datetimeFigureOut">
              <a:rPr lang="en-US" smtClean="0"/>
              <a:t>5/31/2018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2857238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C058B2-689D-4839-AAAD-7FAB455316F2}" type="datetimeFigureOut">
              <a:rPr lang="en-US" smtClean="0"/>
              <a:t>5/31/2018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3701773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C058B2-689D-4839-AAAD-7FAB455316F2}" type="datetimeFigureOut">
              <a:rPr lang="en-US" smtClean="0"/>
              <a:t>5/31/2018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82872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C058B2-689D-4839-AAAD-7FAB455316F2}"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3528627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C058B2-689D-4839-AAAD-7FAB455316F2}"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C0F1E-926B-4B81-A37B-538364D07DF4}" type="slidenum">
              <a:rPr lang="en-US" smtClean="0"/>
              <a:t>‹#›</a:t>
            </a:fld>
            <a:endParaRPr lang="en-US"/>
          </a:p>
        </p:txBody>
      </p:sp>
    </p:spTree>
    <p:extLst>
      <p:ext uri="{BB962C8B-B14F-4D97-AF65-F5344CB8AC3E}">
        <p14:creationId xmlns:p14="http://schemas.microsoft.com/office/powerpoint/2010/main" val="189877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C058B2-689D-4839-AAAD-7FAB455316F2}" type="datetimeFigureOut">
              <a:rPr lang="en-US" smtClean="0"/>
              <a:t>5/31/2018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C0F1E-926B-4B81-A37B-538364D07DF4}" type="slidenum">
              <a:rPr lang="en-US" smtClean="0"/>
              <a:t>‹#›</a:t>
            </a:fld>
            <a:endParaRPr lang="en-US"/>
          </a:p>
        </p:txBody>
      </p:sp>
    </p:spTree>
    <p:extLst>
      <p:ext uri="{BB962C8B-B14F-4D97-AF65-F5344CB8AC3E}">
        <p14:creationId xmlns:p14="http://schemas.microsoft.com/office/powerpoint/2010/main" val="3015488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rithaag@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818264"/>
          </a:xfrm>
        </p:spPr>
        <p:txBody>
          <a:bodyPr/>
          <a:lstStyle/>
          <a:p>
            <a:r>
              <a:rPr lang="en-US" dirty="0" smtClean="0"/>
              <a:t>Measures of fertility and reproduction</a:t>
            </a:r>
            <a:endParaRPr lang="en-US" dirty="0"/>
          </a:p>
        </p:txBody>
      </p:sp>
      <p:sp>
        <p:nvSpPr>
          <p:cNvPr id="3" name="Subtitle 2"/>
          <p:cNvSpPr>
            <a:spLocks noGrp="1"/>
          </p:cNvSpPr>
          <p:nvPr>
            <p:ph type="subTitle" idx="1"/>
          </p:nvPr>
        </p:nvSpPr>
        <p:spPr>
          <a:xfrm>
            <a:off x="1524000" y="3813464"/>
            <a:ext cx="9144000" cy="1444336"/>
          </a:xfrm>
        </p:spPr>
        <p:txBody>
          <a:bodyPr>
            <a:normAutofit lnSpcReduction="10000"/>
          </a:bodyPr>
          <a:lstStyle/>
          <a:p>
            <a:r>
              <a:rPr lang="en-US" sz="2800" dirty="0"/>
              <a:t>Rithaa Gilbert</a:t>
            </a:r>
          </a:p>
          <a:p>
            <a:r>
              <a:rPr lang="en-US" sz="2800" dirty="0"/>
              <a:t>School of Public Health;  UON</a:t>
            </a:r>
          </a:p>
          <a:p>
            <a:r>
              <a:rPr lang="en-US" sz="2800"/>
              <a:t>E-mail: </a:t>
            </a:r>
            <a:r>
              <a:rPr lang="en-US" sz="2800">
                <a:hlinkClick r:id="rId2"/>
              </a:rPr>
              <a:t>rithaag@gmail.com</a:t>
            </a:r>
            <a:endParaRPr lang="en-US" sz="2800" dirty="0"/>
          </a:p>
        </p:txBody>
      </p:sp>
    </p:spTree>
    <p:extLst>
      <p:ext uri="{BB962C8B-B14F-4D97-AF65-F5344CB8AC3E}">
        <p14:creationId xmlns:p14="http://schemas.microsoft.com/office/powerpoint/2010/main" val="2315132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Fertility peaks up at 20-24 and 25-29 years worldwide</a:t>
            </a:r>
            <a:endParaRPr lang="en-US" dirty="0"/>
          </a:p>
        </p:txBody>
      </p:sp>
      <p:pic>
        <p:nvPicPr>
          <p:cNvPr id="4" name="Content Placeholder 3"/>
          <p:cNvPicPr>
            <a:picLocks noGrp="1" noChangeAspect="1"/>
          </p:cNvPicPr>
          <p:nvPr>
            <p:ph idx="1"/>
          </p:nvPr>
        </p:nvPicPr>
        <p:blipFill>
          <a:blip r:embed="rId2"/>
          <a:stretch>
            <a:fillRect/>
          </a:stretch>
        </p:blipFill>
        <p:spPr>
          <a:xfrm>
            <a:off x="1566041" y="1825625"/>
            <a:ext cx="9879725" cy="4722320"/>
          </a:xfrm>
          <a:prstGeom prst="rect">
            <a:avLst/>
          </a:prstGeom>
        </p:spPr>
      </p:pic>
    </p:spTree>
    <p:extLst>
      <p:ext uri="{BB962C8B-B14F-4D97-AF65-F5344CB8AC3E}">
        <p14:creationId xmlns:p14="http://schemas.microsoft.com/office/powerpoint/2010/main" val="1501919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7875"/>
          </a:xfrm>
        </p:spPr>
        <p:txBody>
          <a:bodyPr/>
          <a:lstStyle/>
          <a:p>
            <a:r>
              <a:rPr lang="en-US" dirty="0" smtClean="0"/>
              <a:t>Uses of ASFR</a:t>
            </a:r>
            <a:endParaRPr lang="en-US" dirty="0"/>
          </a:p>
        </p:txBody>
      </p:sp>
      <p:sp>
        <p:nvSpPr>
          <p:cNvPr id="3" name="Content Placeholder 2"/>
          <p:cNvSpPr>
            <a:spLocks noGrp="1"/>
          </p:cNvSpPr>
          <p:nvPr>
            <p:ph idx="1"/>
          </p:nvPr>
        </p:nvSpPr>
        <p:spPr>
          <a:xfrm>
            <a:off x="838200" y="1346200"/>
            <a:ext cx="10515600" cy="4881563"/>
          </a:xfrm>
        </p:spPr>
        <p:txBody>
          <a:bodyPr>
            <a:normAutofit fontScale="92500" lnSpcReduction="10000"/>
          </a:bodyPr>
          <a:lstStyle/>
          <a:p>
            <a:pPr algn="just"/>
            <a:r>
              <a:rPr lang="en-US" sz="3200" dirty="0" smtClean="0"/>
              <a:t>Is a measure of the age pattern of fertility, i.e. it tells us which age of women is contributing more to childbearing and vice versa. Hence allows us to compare fertility behavior at different ages</a:t>
            </a:r>
          </a:p>
          <a:p>
            <a:pPr marL="0" indent="0" algn="just">
              <a:buNone/>
            </a:pPr>
            <a:endParaRPr lang="en-US" sz="3200" dirty="0" smtClean="0"/>
          </a:p>
          <a:p>
            <a:pPr algn="just"/>
            <a:r>
              <a:rPr lang="en-US" sz="3200" dirty="0" smtClean="0"/>
              <a:t>It is a useful first step in the computation of the Total Fertility Rate (TFR)</a:t>
            </a:r>
          </a:p>
          <a:p>
            <a:pPr marL="0" indent="0" algn="just">
              <a:buNone/>
            </a:pPr>
            <a:endParaRPr lang="en-US" sz="3200" dirty="0" smtClean="0"/>
          </a:p>
          <a:p>
            <a:pPr algn="just"/>
            <a:r>
              <a:rPr lang="en-US" sz="3200" dirty="0" smtClean="0"/>
              <a:t>Allows comparison </a:t>
            </a:r>
            <a:r>
              <a:rPr lang="en-US" sz="3200" dirty="0"/>
              <a:t>of fertility at different </a:t>
            </a:r>
            <a:r>
              <a:rPr lang="en-US" sz="3200" dirty="0" smtClean="0"/>
              <a:t>ages </a:t>
            </a:r>
            <a:r>
              <a:rPr lang="en-US" sz="3200" dirty="0"/>
              <a:t>over </a:t>
            </a:r>
            <a:r>
              <a:rPr lang="en-US" sz="3200" dirty="0" smtClean="0"/>
              <a:t>time</a:t>
            </a:r>
          </a:p>
          <a:p>
            <a:pPr marL="0" indent="0" algn="just">
              <a:buNone/>
            </a:pPr>
            <a:endParaRPr lang="en-US" sz="3200" dirty="0"/>
          </a:p>
          <a:p>
            <a:pPr algn="just"/>
            <a:r>
              <a:rPr lang="en-US" sz="3200" dirty="0" smtClean="0"/>
              <a:t>Can compare fertility </a:t>
            </a:r>
            <a:r>
              <a:rPr lang="en-US" sz="3200" dirty="0"/>
              <a:t>across </a:t>
            </a:r>
            <a:r>
              <a:rPr lang="en-US" sz="3200" dirty="0" smtClean="0"/>
              <a:t>countries/populations</a:t>
            </a:r>
            <a:endParaRPr lang="en-US" sz="3200" dirty="0"/>
          </a:p>
          <a:p>
            <a:endParaRPr lang="en-US" dirty="0"/>
          </a:p>
        </p:txBody>
      </p:sp>
    </p:spTree>
    <p:extLst>
      <p:ext uri="{BB962C8B-B14F-4D97-AF65-F5344CB8AC3E}">
        <p14:creationId xmlns:p14="http://schemas.microsoft.com/office/powerpoint/2010/main" val="943912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743"/>
            <a:ext cx="10515600" cy="705139"/>
          </a:xfrm>
        </p:spPr>
        <p:txBody>
          <a:bodyPr/>
          <a:lstStyle/>
          <a:p>
            <a:r>
              <a:rPr lang="en-US" dirty="0" smtClean="0"/>
              <a:t>Total Fertility Rate</a:t>
            </a:r>
            <a:endParaRPr lang="en-US" dirty="0"/>
          </a:p>
        </p:txBody>
      </p:sp>
      <p:sp>
        <p:nvSpPr>
          <p:cNvPr id="3" name="Content Placeholder 2"/>
          <p:cNvSpPr>
            <a:spLocks noGrp="1"/>
          </p:cNvSpPr>
          <p:nvPr>
            <p:ph idx="1"/>
          </p:nvPr>
        </p:nvSpPr>
        <p:spPr>
          <a:xfrm>
            <a:off x="838200" y="976746"/>
            <a:ext cx="10515600" cy="5507182"/>
          </a:xfrm>
        </p:spPr>
        <p:txBody>
          <a:bodyPr>
            <a:normAutofit fontScale="62500" lnSpcReduction="20000"/>
          </a:bodyPr>
          <a:lstStyle/>
          <a:p>
            <a:pPr algn="just"/>
            <a:r>
              <a:rPr lang="en-US" sz="4000" dirty="0" smtClean="0"/>
              <a:t>TFR is the total number </a:t>
            </a:r>
            <a:r>
              <a:rPr lang="en-US" sz="4000" dirty="0"/>
              <a:t>of children a woman would have if she lived </a:t>
            </a:r>
            <a:r>
              <a:rPr lang="en-US" sz="4000" dirty="0" smtClean="0"/>
              <a:t>through her reproductive life </a:t>
            </a:r>
            <a:r>
              <a:rPr lang="en-US" sz="4000" dirty="0"/>
              <a:t>and experienced the ASFRs of the period in question</a:t>
            </a:r>
            <a:r>
              <a:rPr lang="en-US" sz="4000" dirty="0" smtClean="0"/>
              <a:t>.</a:t>
            </a:r>
          </a:p>
          <a:p>
            <a:pPr marL="0" indent="0" algn="just">
              <a:buNone/>
            </a:pPr>
            <a:endParaRPr lang="en-US" sz="4000" dirty="0" smtClean="0"/>
          </a:p>
          <a:p>
            <a:pPr algn="just"/>
            <a:r>
              <a:rPr lang="en-US" sz="4000" dirty="0" smtClean="0"/>
              <a:t>The </a:t>
            </a:r>
            <a:r>
              <a:rPr lang="en-US" sz="4000" dirty="0"/>
              <a:t>phrase </a:t>
            </a:r>
            <a:r>
              <a:rPr lang="en-US" sz="4000" b="1" dirty="0"/>
              <a:t>"would have" </a:t>
            </a:r>
            <a:r>
              <a:rPr lang="en-US" sz="4000" dirty="0"/>
              <a:t>suggests the measure is theoretical – and indeed it is! It is an example of </a:t>
            </a:r>
            <a:r>
              <a:rPr lang="en-US" sz="4000" b="1" dirty="0"/>
              <a:t>a synthetic </a:t>
            </a:r>
            <a:r>
              <a:rPr lang="en-US" sz="4000" b="1" dirty="0" smtClean="0"/>
              <a:t>cohort meaning </a:t>
            </a:r>
            <a:r>
              <a:rPr lang="en-US" sz="4000" dirty="0" smtClean="0"/>
              <a:t>it </a:t>
            </a:r>
            <a:r>
              <a:rPr lang="en-US" sz="4000" dirty="0"/>
              <a:t>is not the experience of </a:t>
            </a:r>
            <a:r>
              <a:rPr lang="en-US" sz="4000" b="1" dirty="0"/>
              <a:t>a real cohort moving from year to year.</a:t>
            </a:r>
            <a:r>
              <a:rPr lang="en-US" sz="4000" dirty="0"/>
              <a:t> The measure (usually) relates to a single </a:t>
            </a:r>
            <a:r>
              <a:rPr lang="en-US" sz="4000" dirty="0" smtClean="0"/>
              <a:t>year.  </a:t>
            </a:r>
          </a:p>
          <a:p>
            <a:pPr marL="0" indent="0" algn="just">
              <a:buNone/>
            </a:pPr>
            <a:endParaRPr lang="en-US" sz="4000" dirty="0" smtClean="0">
              <a:effectLst/>
              <a:latin typeface="Arial" panose="020B0604020202020204" pitchFamily="34" charset="0"/>
            </a:endParaRPr>
          </a:p>
          <a:p>
            <a:pPr algn="just"/>
            <a:r>
              <a:rPr lang="en-US" sz="4000" dirty="0" smtClean="0">
                <a:latin typeface="Arial" panose="020B0604020202020204" pitchFamily="34" charset="0"/>
              </a:rPr>
              <a:t>TFR is a very useful measure since it is not affected by the age structure of the population</a:t>
            </a:r>
          </a:p>
          <a:p>
            <a:pPr marL="0" indent="0" algn="just">
              <a:buNone/>
            </a:pPr>
            <a:endParaRPr lang="en-US" sz="4000" dirty="0" smtClean="0">
              <a:latin typeface="Arial" panose="020B0604020202020204" pitchFamily="34" charset="0"/>
            </a:endParaRPr>
          </a:p>
          <a:p>
            <a:pPr algn="just"/>
            <a:r>
              <a:rPr lang="en-US" sz="4000" dirty="0" smtClean="0">
                <a:effectLst/>
                <a:latin typeface="Arial" panose="020B0604020202020204" pitchFamily="34" charset="0"/>
              </a:rPr>
              <a:t>In fact it is the best single measure for comparing populations across  regions</a:t>
            </a:r>
          </a:p>
          <a:p>
            <a:pPr marL="0" indent="0" algn="just">
              <a:buNone/>
            </a:pPr>
            <a:endParaRPr lang="en-US" sz="4000" dirty="0" smtClean="0">
              <a:effectLst/>
              <a:latin typeface="Arial" panose="020B0604020202020204" pitchFamily="34" charset="0"/>
            </a:endParaRPr>
          </a:p>
          <a:p>
            <a:pPr algn="just"/>
            <a:r>
              <a:rPr lang="en-US" sz="4000" dirty="0">
                <a:latin typeface="Arial" panose="020B0604020202020204" pitchFamily="34" charset="0"/>
              </a:rPr>
              <a:t>Does not give a measure of </a:t>
            </a:r>
            <a:r>
              <a:rPr lang="en-US" sz="4000" dirty="0" smtClean="0">
                <a:latin typeface="Arial" panose="020B0604020202020204" pitchFamily="34" charset="0"/>
              </a:rPr>
              <a:t>actual number </a:t>
            </a:r>
            <a:r>
              <a:rPr lang="en-US" sz="4000" dirty="0">
                <a:latin typeface="Arial" panose="020B0604020202020204" pitchFamily="34" charset="0"/>
              </a:rPr>
              <a:t>of births any woman will have </a:t>
            </a:r>
            <a:r>
              <a:rPr lang="en-US" sz="4000" dirty="0" smtClean="0">
                <a:latin typeface="Arial" panose="020B0604020202020204" pitchFamily="34" charset="0"/>
              </a:rPr>
              <a:t>all </a:t>
            </a:r>
            <a:r>
              <a:rPr lang="en-US" sz="4000" dirty="0">
                <a:latin typeface="Arial" panose="020B0604020202020204" pitchFamily="34" charset="0"/>
              </a:rPr>
              <a:t>through her reproductive years</a:t>
            </a:r>
          </a:p>
          <a:p>
            <a:endParaRPr lang="en-US" dirty="0" smtClean="0">
              <a:effectLst/>
              <a:latin typeface="Arial" panose="020B0604020202020204" pitchFamily="34" charset="0"/>
            </a:endParaRPr>
          </a:p>
          <a:p>
            <a:endParaRPr lang="en-US" dirty="0"/>
          </a:p>
        </p:txBody>
      </p:sp>
    </p:spTree>
    <p:extLst>
      <p:ext uri="{BB962C8B-B14F-4D97-AF65-F5344CB8AC3E}">
        <p14:creationId xmlns:p14="http://schemas.microsoft.com/office/powerpoint/2010/main" val="334089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701"/>
            <a:ext cx="10515600" cy="774700"/>
          </a:xfrm>
        </p:spPr>
        <p:txBody>
          <a:bodyPr>
            <a:noAutofit/>
          </a:bodyPr>
          <a:lstStyle/>
          <a:p>
            <a:r>
              <a:rPr lang="en-US" sz="3200" b="1" dirty="0" smtClean="0">
                <a:solidFill>
                  <a:srgbClr val="0070C0"/>
                </a:solidFill>
              </a:rPr>
              <a:t>Total Fertility Rate [TFR]</a:t>
            </a:r>
            <a:endParaRPr lang="en-US" sz="3200" b="1" dirty="0">
              <a:solidFill>
                <a:srgbClr val="0070C0"/>
              </a:solidFill>
            </a:endParaRPr>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757947552"/>
                  </p:ext>
                </p:extLst>
              </p:nvPr>
            </p:nvGraphicFramePr>
            <p:xfrm>
              <a:off x="1015999" y="914401"/>
              <a:ext cx="10452102" cy="5356062"/>
            </p:xfrm>
            <a:graphic>
              <a:graphicData uri="http://schemas.openxmlformats.org/drawingml/2006/table">
                <a:tbl>
                  <a:tblPr firstRow="1" bandRow="1">
                    <a:tableStyleId>{5940675A-B579-460E-94D1-54222C63F5DA}</a:tableStyleId>
                  </a:tblPr>
                  <a:tblGrid>
                    <a:gridCol w="2159001">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628900">
                      <a:extLst>
                        <a:ext uri="{9D8B030D-6E8A-4147-A177-3AD203B41FA5}">
                          <a16:colId xmlns:a16="http://schemas.microsoft.com/office/drawing/2014/main" xmlns="" val="20002"/>
                        </a:ext>
                      </a:extLst>
                    </a:gridCol>
                    <a:gridCol w="2921001">
                      <a:extLst>
                        <a:ext uri="{9D8B030D-6E8A-4147-A177-3AD203B41FA5}">
                          <a16:colId xmlns:a16="http://schemas.microsoft.com/office/drawing/2014/main" xmlns="" val="20003"/>
                        </a:ext>
                      </a:extLst>
                    </a:gridCol>
                  </a:tblGrid>
                  <a:tr h="1214935">
                    <a:tc>
                      <a:txBody>
                        <a:bodyPr/>
                        <a:lstStyle/>
                        <a:p>
                          <a:pPr marL="0" marR="0" algn="ctr">
                            <a:lnSpc>
                              <a:spcPct val="107000"/>
                            </a:lnSpc>
                            <a:spcBef>
                              <a:spcPts val="0"/>
                            </a:spcBef>
                            <a:spcAft>
                              <a:spcPts val="0"/>
                            </a:spcAft>
                          </a:pPr>
                          <a:r>
                            <a:rPr lang="en-US" sz="3200" kern="1200" dirty="0">
                              <a:effectLst/>
                            </a:rPr>
                            <a:t>Age Group</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Number of Women </a:t>
                          </a:r>
                          <a:r>
                            <a:rPr lang="en-US" sz="3200" kern="1200" dirty="0">
                              <a:solidFill>
                                <a:srgbClr val="FF0000"/>
                              </a:solidFill>
                              <a:effectLst/>
                            </a:rPr>
                            <a:t>[1]</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No. of Live births </a:t>
                          </a:r>
                          <a:r>
                            <a:rPr lang="en-US" sz="3200" kern="1200" dirty="0">
                              <a:solidFill>
                                <a:srgbClr val="FF0000"/>
                              </a:solidFill>
                              <a:effectLst/>
                            </a:rPr>
                            <a:t>[2]</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ASFR=</a:t>
                          </a:r>
                          <a14:m>
                            <m:oMath xmlns:m="http://schemas.openxmlformats.org/officeDocument/2006/math">
                              <m:f>
                                <m:fPr>
                                  <m:ctrlPr>
                                    <a:rPr lang="en-US" sz="3200" i="1" kern="1200" smtClean="0">
                                      <a:solidFill>
                                        <a:srgbClr val="FF0000"/>
                                      </a:solidFill>
                                      <a:effectLst/>
                                      <a:latin typeface="Cambria Math"/>
                                    </a:rPr>
                                  </m:ctrlPr>
                                </m:fPr>
                                <m:num>
                                  <m:r>
                                    <m:rPr>
                                      <m:nor/>
                                    </m:rPr>
                                    <a:rPr lang="en-US" sz="3200" kern="1200">
                                      <a:solidFill>
                                        <a:srgbClr val="FF0000"/>
                                      </a:solidFill>
                                      <a:effectLst/>
                                    </a:rPr>
                                    <m:t>2 </m:t>
                                  </m:r>
                                </m:num>
                                <m:den>
                                  <m:r>
                                    <m:rPr>
                                      <m:nor/>
                                    </m:rPr>
                                    <a:rPr lang="en-US" sz="3200" kern="1200">
                                      <a:solidFill>
                                        <a:srgbClr val="FF0000"/>
                                      </a:solidFill>
                                      <a:effectLst/>
                                    </a:rPr>
                                    <m:t>1 </m:t>
                                  </m:r>
                                </m:den>
                              </m:f>
                            </m:oMath>
                          </a14:m>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467826">
                    <a:tc>
                      <a:txBody>
                        <a:bodyPr/>
                        <a:lstStyle/>
                        <a:p>
                          <a:pPr marL="0" marR="0">
                            <a:lnSpc>
                              <a:spcPct val="107000"/>
                            </a:lnSpc>
                            <a:spcBef>
                              <a:spcPts val="0"/>
                            </a:spcBef>
                            <a:spcAft>
                              <a:spcPts val="0"/>
                            </a:spcAft>
                          </a:pPr>
                          <a:r>
                            <a:rPr lang="en-US" sz="3200" kern="1200">
                              <a:effectLst/>
                            </a:rPr>
                            <a:t>15-19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936480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133901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0.142983</a:t>
                          </a:r>
                        </a:p>
                      </a:txBody>
                      <a:tcPr marL="9525" marR="9525" marT="9525" marB="0" anchor="b"/>
                    </a:tc>
                    <a:extLst>
                      <a:ext uri="{0D108BD9-81ED-4DB2-BD59-A6C34878D82A}">
                        <a16:rowId xmlns:a16="http://schemas.microsoft.com/office/drawing/2014/main" xmlns="" val="10001"/>
                      </a:ext>
                    </a:extLst>
                  </a:tr>
                  <a:tr h="520312">
                    <a:tc>
                      <a:txBody>
                        <a:bodyPr/>
                        <a:lstStyle/>
                        <a:p>
                          <a:pPr marL="0" marR="0">
                            <a:lnSpc>
                              <a:spcPct val="107000"/>
                            </a:lnSpc>
                            <a:spcBef>
                              <a:spcPts val="0"/>
                            </a:spcBef>
                            <a:spcAft>
                              <a:spcPts val="0"/>
                            </a:spcAft>
                          </a:pPr>
                          <a:r>
                            <a:rPr lang="en-US" sz="3200" kern="1200">
                              <a:effectLst/>
                            </a:rPr>
                            <a:t>20-24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815627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250361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0.306955</a:t>
                          </a:r>
                        </a:p>
                      </a:txBody>
                      <a:tcPr marL="9525" marR="9525" marT="9525" marB="0" anchor="b"/>
                    </a:tc>
                    <a:extLst>
                      <a:ext uri="{0D108BD9-81ED-4DB2-BD59-A6C34878D82A}">
                        <a16:rowId xmlns:a16="http://schemas.microsoft.com/office/drawing/2014/main" xmlns="" val="10002"/>
                      </a:ext>
                    </a:extLst>
                  </a:tr>
                  <a:tr h="467826">
                    <a:tc>
                      <a:txBody>
                        <a:bodyPr/>
                        <a:lstStyle/>
                        <a:p>
                          <a:pPr marL="0" marR="0">
                            <a:lnSpc>
                              <a:spcPct val="107000"/>
                            </a:lnSpc>
                            <a:spcBef>
                              <a:spcPts val="0"/>
                            </a:spcBef>
                            <a:spcAft>
                              <a:spcPts val="0"/>
                            </a:spcAft>
                          </a:pPr>
                          <a:r>
                            <a:rPr lang="en-US" sz="3200" kern="1200">
                              <a:effectLst/>
                            </a:rPr>
                            <a:t>25-29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673084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204436</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0.30373</a:t>
                          </a:r>
                        </a:p>
                      </a:txBody>
                      <a:tcPr marL="9525" marR="9525" marT="9525" marB="0" anchor="b"/>
                    </a:tc>
                    <a:extLst>
                      <a:ext uri="{0D108BD9-81ED-4DB2-BD59-A6C34878D82A}">
                        <a16:rowId xmlns:a16="http://schemas.microsoft.com/office/drawing/2014/main" xmlns="" val="10003"/>
                      </a:ext>
                    </a:extLst>
                  </a:tr>
                  <a:tr h="573824">
                    <a:tc>
                      <a:txBody>
                        <a:bodyPr/>
                        <a:lstStyle/>
                        <a:p>
                          <a:pPr marL="0" marR="0">
                            <a:lnSpc>
                              <a:spcPct val="107000"/>
                            </a:lnSpc>
                            <a:spcBef>
                              <a:spcPts val="0"/>
                            </a:spcBef>
                            <a:spcAft>
                              <a:spcPts val="0"/>
                            </a:spcAft>
                          </a:pPr>
                          <a:r>
                            <a:rPr lang="en-US" sz="3200" kern="1200">
                              <a:effectLst/>
                            </a:rPr>
                            <a:t>30-34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479915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122778</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0.255833</a:t>
                          </a:r>
                        </a:p>
                      </a:txBody>
                      <a:tcPr marL="9525" marR="9525" marT="9525" marB="0" anchor="b"/>
                    </a:tc>
                    <a:extLst>
                      <a:ext uri="{0D108BD9-81ED-4DB2-BD59-A6C34878D82A}">
                        <a16:rowId xmlns:a16="http://schemas.microsoft.com/office/drawing/2014/main" xmlns="" val="10004"/>
                      </a:ext>
                    </a:extLst>
                  </a:tr>
                  <a:tr h="467826">
                    <a:tc>
                      <a:txBody>
                        <a:bodyPr/>
                        <a:lstStyle/>
                        <a:p>
                          <a:pPr marL="0" marR="0">
                            <a:lnSpc>
                              <a:spcPct val="107000"/>
                            </a:lnSpc>
                            <a:spcBef>
                              <a:spcPts val="0"/>
                            </a:spcBef>
                            <a:spcAft>
                              <a:spcPts val="0"/>
                            </a:spcAft>
                          </a:pPr>
                          <a:r>
                            <a:rPr lang="en-US" sz="3200" kern="1200" dirty="0">
                              <a:effectLst/>
                            </a:rPr>
                            <a:t>35-39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353079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67755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0.191898</a:t>
                          </a:r>
                        </a:p>
                      </a:txBody>
                      <a:tcPr marL="9525" marR="9525" marT="9525" marB="0" anchor="b"/>
                    </a:tc>
                    <a:extLst>
                      <a:ext uri="{0D108BD9-81ED-4DB2-BD59-A6C34878D82A}">
                        <a16:rowId xmlns:a16="http://schemas.microsoft.com/office/drawing/2014/main" xmlns="" val="10005"/>
                      </a:ext>
                    </a:extLst>
                  </a:tr>
                  <a:tr h="467826">
                    <a:tc>
                      <a:txBody>
                        <a:bodyPr/>
                        <a:lstStyle/>
                        <a:p>
                          <a:pPr marL="0" marR="0">
                            <a:lnSpc>
                              <a:spcPct val="107000"/>
                            </a:lnSpc>
                            <a:spcBef>
                              <a:spcPts val="0"/>
                            </a:spcBef>
                            <a:spcAft>
                              <a:spcPts val="0"/>
                            </a:spcAft>
                          </a:pPr>
                          <a:r>
                            <a:rPr lang="en-US" sz="3200" kern="1200">
                              <a:effectLst/>
                            </a:rPr>
                            <a:t>40-44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280223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24475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0.087341</a:t>
                          </a:r>
                        </a:p>
                      </a:txBody>
                      <a:tcPr marL="9525" marR="9525" marT="9525" marB="0" anchor="b"/>
                    </a:tc>
                    <a:extLst>
                      <a:ext uri="{0D108BD9-81ED-4DB2-BD59-A6C34878D82A}">
                        <a16:rowId xmlns:a16="http://schemas.microsoft.com/office/drawing/2014/main" xmlns="" val="10006"/>
                      </a:ext>
                    </a:extLst>
                  </a:tr>
                  <a:tr h="260922">
                    <a:tc>
                      <a:txBody>
                        <a:bodyPr/>
                        <a:lstStyle/>
                        <a:p>
                          <a:pPr marL="0" marR="0">
                            <a:lnSpc>
                              <a:spcPct val="107000"/>
                            </a:lnSpc>
                            <a:spcBef>
                              <a:spcPts val="0"/>
                            </a:spcBef>
                            <a:spcAft>
                              <a:spcPts val="0"/>
                            </a:spcAft>
                          </a:pPr>
                          <a:r>
                            <a:rPr lang="en-US" sz="3200" kern="1200" dirty="0">
                              <a:effectLst/>
                            </a:rPr>
                            <a:t>45-49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233088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6089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0.026123</a:t>
                          </a:r>
                        </a:p>
                      </a:txBody>
                      <a:tcPr marL="9525" marR="9525" marT="9525" marB="0" anchor="b"/>
                    </a:tc>
                    <a:extLst>
                      <a:ext uri="{0D108BD9-81ED-4DB2-BD59-A6C34878D82A}">
                        <a16:rowId xmlns:a16="http://schemas.microsoft.com/office/drawing/2014/main" xmlns="" val="10007"/>
                      </a:ext>
                    </a:extLst>
                  </a:tr>
                  <a:tr h="260922">
                    <a:tc>
                      <a:txBody>
                        <a:bodyPr/>
                        <a:lstStyle/>
                        <a:p>
                          <a:pPr marL="0" marR="0">
                            <a:lnSpc>
                              <a:spcPct val="107000"/>
                            </a:lnSpc>
                            <a:spcBef>
                              <a:spcPts val="0"/>
                            </a:spcBef>
                            <a:spcAft>
                              <a:spcPts val="0"/>
                            </a:spcAft>
                          </a:pPr>
                          <a:r>
                            <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TFR = </a:t>
                          </a:r>
                          <a:r>
                            <a:rPr lang="el-GR"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Σ</a:t>
                          </a:r>
                          <a:r>
                            <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ASFR*5</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1" i="0" u="none" strike="noStrike" dirty="0" smtClean="0">
                              <a:solidFill>
                                <a:srgbClr val="FF0000"/>
                              </a:solidFill>
                              <a:effectLst/>
                              <a:latin typeface="Calibri" panose="020F0502020204030204" pitchFamily="34" charset="0"/>
                            </a:rPr>
                            <a:t>6.57</a:t>
                          </a:r>
                          <a:endParaRPr lang="en-US" sz="2800" b="1"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8"/>
                      </a:ext>
                    </a:extLst>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757947552"/>
                  </p:ext>
                </p:extLst>
              </p:nvPr>
            </p:nvGraphicFramePr>
            <p:xfrm>
              <a:off x="1015999" y="914401"/>
              <a:ext cx="10452102" cy="5356062"/>
            </p:xfrm>
            <a:graphic>
              <a:graphicData uri="http://schemas.openxmlformats.org/drawingml/2006/table">
                <a:tbl>
                  <a:tblPr firstRow="1" bandRow="1">
                    <a:tableStyleId>{5940675A-B579-460E-94D1-54222C63F5DA}</a:tableStyleId>
                  </a:tblPr>
                  <a:tblGrid>
                    <a:gridCol w="2159001"/>
                    <a:gridCol w="2743200"/>
                    <a:gridCol w="2628900"/>
                    <a:gridCol w="2921001"/>
                  </a:tblGrid>
                  <a:tr h="1214935">
                    <a:tc>
                      <a:txBody>
                        <a:bodyPr/>
                        <a:lstStyle/>
                        <a:p>
                          <a:pPr marL="0" marR="0" algn="ctr">
                            <a:lnSpc>
                              <a:spcPct val="107000"/>
                            </a:lnSpc>
                            <a:spcBef>
                              <a:spcPts val="0"/>
                            </a:spcBef>
                            <a:spcAft>
                              <a:spcPts val="0"/>
                            </a:spcAft>
                          </a:pPr>
                          <a:r>
                            <a:rPr lang="en-US" sz="3200" kern="1200" dirty="0">
                              <a:effectLst/>
                            </a:rPr>
                            <a:t>Age Group</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Number of Women </a:t>
                          </a:r>
                          <a:r>
                            <a:rPr lang="en-US" sz="3200" kern="1200" dirty="0">
                              <a:solidFill>
                                <a:srgbClr val="FF0000"/>
                              </a:solidFill>
                              <a:effectLst/>
                            </a:rPr>
                            <a:t>[1]</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No. of Live births </a:t>
                          </a:r>
                          <a:r>
                            <a:rPr lang="en-US" sz="3200" kern="1200" dirty="0">
                              <a:solidFill>
                                <a:srgbClr val="FF0000"/>
                              </a:solidFill>
                              <a:effectLst/>
                            </a:rPr>
                            <a:t>[2]</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marL="68580" marR="68580" marT="0" marB="0">
                        <a:blipFill rotWithShape="0">
                          <a:blip r:embed="rId2"/>
                          <a:stretch>
                            <a:fillRect l="-257708" t="-9045" r="-417" b="-359296"/>
                          </a:stretch>
                        </a:blipFill>
                      </a:tcPr>
                    </a:tc>
                  </a:tr>
                  <a:tr h="521843">
                    <a:tc>
                      <a:txBody>
                        <a:bodyPr/>
                        <a:lstStyle/>
                        <a:p>
                          <a:pPr marL="0" marR="0">
                            <a:lnSpc>
                              <a:spcPct val="107000"/>
                            </a:lnSpc>
                            <a:spcBef>
                              <a:spcPts val="0"/>
                            </a:spcBef>
                            <a:spcAft>
                              <a:spcPts val="0"/>
                            </a:spcAft>
                          </a:pPr>
                          <a:r>
                            <a:rPr lang="en-US" sz="3200" kern="1200">
                              <a:effectLst/>
                            </a:rPr>
                            <a:t>15-19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936480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133901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0.142983</a:t>
                          </a:r>
                        </a:p>
                      </a:txBody>
                      <a:tcPr marL="9525" marR="9525" marT="9525" marB="0" anchor="b"/>
                    </a:tc>
                  </a:tr>
                  <a:tr h="521843">
                    <a:tc>
                      <a:txBody>
                        <a:bodyPr/>
                        <a:lstStyle/>
                        <a:p>
                          <a:pPr marL="0" marR="0">
                            <a:lnSpc>
                              <a:spcPct val="107000"/>
                            </a:lnSpc>
                            <a:spcBef>
                              <a:spcPts val="0"/>
                            </a:spcBef>
                            <a:spcAft>
                              <a:spcPts val="0"/>
                            </a:spcAft>
                          </a:pPr>
                          <a:r>
                            <a:rPr lang="en-US" sz="3200" kern="1200">
                              <a:effectLst/>
                            </a:rPr>
                            <a:t>20-24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815627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250361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0.306955</a:t>
                          </a:r>
                        </a:p>
                      </a:txBody>
                      <a:tcPr marL="9525" marR="9525" marT="9525" marB="0" anchor="b"/>
                    </a:tc>
                  </a:tr>
                  <a:tr h="521843">
                    <a:tc>
                      <a:txBody>
                        <a:bodyPr/>
                        <a:lstStyle/>
                        <a:p>
                          <a:pPr marL="0" marR="0">
                            <a:lnSpc>
                              <a:spcPct val="107000"/>
                            </a:lnSpc>
                            <a:spcBef>
                              <a:spcPts val="0"/>
                            </a:spcBef>
                            <a:spcAft>
                              <a:spcPts val="0"/>
                            </a:spcAft>
                          </a:pPr>
                          <a:r>
                            <a:rPr lang="en-US" sz="3200" kern="1200">
                              <a:effectLst/>
                            </a:rPr>
                            <a:t>25-29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673084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204436</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0.30373</a:t>
                          </a:r>
                        </a:p>
                      </a:txBody>
                      <a:tcPr marL="9525" marR="9525" marT="9525" marB="0" anchor="b"/>
                    </a:tc>
                  </a:tr>
                  <a:tr h="573824">
                    <a:tc>
                      <a:txBody>
                        <a:bodyPr/>
                        <a:lstStyle/>
                        <a:p>
                          <a:pPr marL="0" marR="0">
                            <a:lnSpc>
                              <a:spcPct val="107000"/>
                            </a:lnSpc>
                            <a:spcBef>
                              <a:spcPts val="0"/>
                            </a:spcBef>
                            <a:spcAft>
                              <a:spcPts val="0"/>
                            </a:spcAft>
                          </a:pPr>
                          <a:r>
                            <a:rPr lang="en-US" sz="3200" kern="1200">
                              <a:effectLst/>
                            </a:rPr>
                            <a:t>30-34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479915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122778</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0.255833</a:t>
                          </a:r>
                        </a:p>
                      </a:txBody>
                      <a:tcPr marL="9525" marR="9525" marT="9525" marB="0" anchor="b"/>
                    </a:tc>
                  </a:tr>
                  <a:tr h="521843">
                    <a:tc>
                      <a:txBody>
                        <a:bodyPr/>
                        <a:lstStyle/>
                        <a:p>
                          <a:pPr marL="0" marR="0">
                            <a:lnSpc>
                              <a:spcPct val="107000"/>
                            </a:lnSpc>
                            <a:spcBef>
                              <a:spcPts val="0"/>
                            </a:spcBef>
                            <a:spcAft>
                              <a:spcPts val="0"/>
                            </a:spcAft>
                          </a:pPr>
                          <a:r>
                            <a:rPr lang="en-US" sz="3200" kern="1200" dirty="0">
                              <a:effectLst/>
                            </a:rPr>
                            <a:t>35-39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353079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67755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0.191898</a:t>
                          </a:r>
                        </a:p>
                      </a:txBody>
                      <a:tcPr marL="9525" marR="9525" marT="9525" marB="0" anchor="b"/>
                    </a:tc>
                  </a:tr>
                  <a:tr h="521843">
                    <a:tc>
                      <a:txBody>
                        <a:bodyPr/>
                        <a:lstStyle/>
                        <a:p>
                          <a:pPr marL="0" marR="0">
                            <a:lnSpc>
                              <a:spcPct val="107000"/>
                            </a:lnSpc>
                            <a:spcBef>
                              <a:spcPts val="0"/>
                            </a:spcBef>
                            <a:spcAft>
                              <a:spcPts val="0"/>
                            </a:spcAft>
                          </a:pPr>
                          <a:r>
                            <a:rPr lang="en-US" sz="3200" kern="1200">
                              <a:effectLst/>
                            </a:rPr>
                            <a:t>40-44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280223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24475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0.087341</a:t>
                          </a:r>
                        </a:p>
                      </a:txBody>
                      <a:tcPr marL="9525" marR="9525" marT="9525" marB="0" anchor="b"/>
                    </a:tc>
                  </a:tr>
                  <a:tr h="521843">
                    <a:tc>
                      <a:txBody>
                        <a:bodyPr/>
                        <a:lstStyle/>
                        <a:p>
                          <a:pPr marL="0" marR="0">
                            <a:lnSpc>
                              <a:spcPct val="107000"/>
                            </a:lnSpc>
                            <a:spcBef>
                              <a:spcPts val="0"/>
                            </a:spcBef>
                            <a:spcAft>
                              <a:spcPts val="0"/>
                            </a:spcAft>
                          </a:pPr>
                          <a:r>
                            <a:rPr lang="en-US" sz="3200" kern="1200" dirty="0">
                              <a:effectLst/>
                            </a:rPr>
                            <a:t>45-49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233088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6089</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0.026123</a:t>
                          </a:r>
                        </a:p>
                      </a:txBody>
                      <a:tcPr marL="9525" marR="9525" marT="9525" marB="0" anchor="b"/>
                    </a:tc>
                  </a:tr>
                  <a:tr h="436245">
                    <a:tc>
                      <a:txBody>
                        <a:bodyPr/>
                        <a:lstStyle/>
                        <a:p>
                          <a:pPr marL="0" marR="0">
                            <a:lnSpc>
                              <a:spcPct val="107000"/>
                            </a:lnSpc>
                            <a:spcBef>
                              <a:spcPts val="0"/>
                            </a:spcBef>
                            <a:spcAft>
                              <a:spcPts val="0"/>
                            </a:spcAft>
                          </a:pPr>
                          <a:r>
                            <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TFR = </a:t>
                          </a:r>
                          <a:r>
                            <a:rPr lang="el-GR"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Σ</a:t>
                          </a:r>
                          <a:r>
                            <a:rPr lang="en-US" sz="20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ASFR*5</a:t>
                          </a: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1" i="0" u="none" strike="noStrike" dirty="0" smtClean="0">
                              <a:solidFill>
                                <a:srgbClr val="FF0000"/>
                              </a:solidFill>
                              <a:effectLst/>
                              <a:latin typeface="Calibri" panose="020F0502020204030204" pitchFamily="34" charset="0"/>
                            </a:rPr>
                            <a:t>6.57</a:t>
                          </a:r>
                          <a:endParaRPr lang="en-US" sz="2800" b="1" i="0" u="none" strike="noStrike" dirty="0">
                            <a:solidFill>
                              <a:srgbClr val="FF0000"/>
                            </a:solidFill>
                            <a:effectLst/>
                            <a:latin typeface="Calibri" panose="020F0502020204030204" pitchFamily="34" charset="0"/>
                          </a:endParaRPr>
                        </a:p>
                      </a:txBody>
                      <a:tcPr marL="9525" marR="9525" marT="9525" marB="0" anchor="b"/>
                    </a:tc>
                  </a:tr>
                </a:tbl>
              </a:graphicData>
            </a:graphic>
          </p:graphicFrame>
        </mc:Fallback>
      </mc:AlternateContent>
    </p:spTree>
    <p:extLst>
      <p:ext uri="{BB962C8B-B14F-4D97-AF65-F5344CB8AC3E}">
        <p14:creationId xmlns:p14="http://schemas.microsoft.com/office/powerpoint/2010/main" val="3594115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5" y="2524991"/>
            <a:ext cx="10515600" cy="4021281"/>
          </a:xfrm>
        </p:spPr>
        <p:txBody>
          <a:bodyPr>
            <a:normAutofit fontScale="90000"/>
          </a:bodyPr>
          <a:lstStyle/>
          <a:p>
            <a:r>
              <a:rPr lang="en-US" b="1" dirty="0" smtClean="0">
                <a:solidFill>
                  <a:srgbClr val="FF0000"/>
                </a:solidFill>
              </a:rPr>
              <a:t>Class Assignment</a:t>
            </a:r>
            <a:br>
              <a:rPr lang="en-US" b="1" dirty="0" smtClean="0">
                <a:solidFill>
                  <a:srgbClr val="FF0000"/>
                </a:solidFill>
              </a:rPr>
            </a:br>
            <a:r>
              <a:rPr lang="en-US" b="1" dirty="0">
                <a:solidFill>
                  <a:srgbClr val="FF0000"/>
                </a:solidFill>
              </a:rPr>
              <a:t/>
            </a:r>
            <a:br>
              <a:rPr lang="en-US" b="1" dirty="0">
                <a:solidFill>
                  <a:srgbClr val="FF0000"/>
                </a:solidFill>
              </a:rPr>
            </a:br>
            <a:r>
              <a:rPr lang="en-US" b="1" dirty="0" smtClean="0"/>
              <a:t>1.	What </a:t>
            </a:r>
            <a:r>
              <a:rPr lang="en-US" b="1" dirty="0"/>
              <a:t>is the current TFR according to the </a:t>
            </a:r>
            <a:r>
              <a:rPr lang="en-US" b="1" dirty="0" smtClean="0"/>
              <a:t>	Kenya 	Demographic </a:t>
            </a:r>
            <a:r>
              <a:rPr lang="en-US" b="1" dirty="0"/>
              <a:t>and Health Survey of </a:t>
            </a:r>
            <a:r>
              <a:rPr lang="en-US" b="1" dirty="0" smtClean="0"/>
              <a:t>	2014?</a:t>
            </a:r>
            <a:br>
              <a:rPr lang="en-US" b="1" dirty="0" smtClean="0"/>
            </a:br>
            <a:r>
              <a:rPr lang="en-US" b="1" dirty="0" smtClean="0"/>
              <a:t/>
            </a:r>
            <a:br>
              <a:rPr lang="en-US" b="1" dirty="0" smtClean="0"/>
            </a:br>
            <a:r>
              <a:rPr lang="en-US" b="1" dirty="0" smtClean="0"/>
              <a:t>2.	Which county has the lowest TFR in Kenya?</a:t>
            </a:r>
            <a:br>
              <a:rPr lang="en-US" b="1" dirty="0" smtClean="0"/>
            </a:br>
            <a:r>
              <a:rPr lang="en-US" b="1" dirty="0" smtClean="0"/>
              <a:t/>
            </a:r>
            <a:br>
              <a:rPr lang="en-US" b="1" dirty="0" smtClean="0"/>
            </a:br>
            <a:r>
              <a:rPr lang="en-US" b="1" dirty="0" smtClean="0"/>
              <a:t>3.	Which County has the highest TFR in Kenya?</a:t>
            </a:r>
            <a:r>
              <a:rPr lang="en-US" b="1" dirty="0"/>
              <a:t/>
            </a:r>
            <a:br>
              <a:rPr lang="en-US" b="1" dirty="0"/>
            </a:br>
            <a:r>
              <a:rPr lang="en-US" b="1" dirty="0" smtClean="0"/>
              <a:t/>
            </a:r>
            <a:br>
              <a:rPr lang="en-US" b="1" dirty="0" smtClean="0"/>
            </a:br>
            <a:r>
              <a:rPr lang="en-US" b="1" dirty="0"/>
              <a:t/>
            </a:r>
            <a:br>
              <a:rPr lang="en-US" b="1" dirty="0"/>
            </a:br>
            <a:endParaRPr lang="en-US" b="1" dirty="0"/>
          </a:p>
        </p:txBody>
      </p:sp>
    </p:spTree>
    <p:extLst>
      <p:ext uri="{BB962C8B-B14F-4D97-AF65-F5344CB8AC3E}">
        <p14:creationId xmlns:p14="http://schemas.microsoft.com/office/powerpoint/2010/main" val="1763362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838200" y="657225"/>
            <a:ext cx="10515600" cy="5519738"/>
          </a:xfrm>
        </p:spPr>
        <p:txBody>
          <a:bodyPr/>
          <a:lstStyle/>
          <a:p>
            <a:pPr marL="0" indent="0" algn="ctr">
              <a:buFont typeface="Wingdings 2" panose="05020102010507070707" pitchFamily="18" charset="2"/>
              <a:buNone/>
            </a:pPr>
            <a:r>
              <a:rPr lang="en-US" altLang="en-US" sz="4400" smtClean="0">
                <a:latin typeface="Times New Roman" panose="02020603050405020304" pitchFamily="18" charset="0"/>
                <a:cs typeface="Times New Roman" panose="02020603050405020304" pitchFamily="18" charset="0"/>
              </a:rPr>
              <a:t>INDICATORS OF REPRODUCTION</a:t>
            </a:r>
          </a:p>
        </p:txBody>
      </p:sp>
    </p:spTree>
    <p:extLst>
      <p:ext uri="{BB962C8B-B14F-4D97-AF65-F5344CB8AC3E}">
        <p14:creationId xmlns:p14="http://schemas.microsoft.com/office/powerpoint/2010/main" val="2719356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8388"/>
            <a:ext cx="10515600" cy="5108575"/>
          </a:xfrm>
        </p:spPr>
        <p:txBody>
          <a:bodyPr rtlCol="0">
            <a:normAutofit/>
          </a:bodyPr>
          <a:lstStyle/>
          <a:p>
            <a:pPr marL="0" indent="0" fontAlgn="auto">
              <a:buFont typeface="Wingdings 2" panose="05020102010507070707" pitchFamily="18" charset="2"/>
              <a:buNone/>
              <a:defRPr/>
            </a:pPr>
            <a:r>
              <a:rPr lang="en-US" b="1" dirty="0" smtClean="0">
                <a:latin typeface="Times New Roman" panose="02020603050405020304" pitchFamily="18" charset="0"/>
                <a:cs typeface="Times New Roman" panose="02020603050405020304" pitchFamily="18" charset="0"/>
              </a:rPr>
              <a:t>Gross </a:t>
            </a:r>
            <a:r>
              <a:rPr lang="en-US" b="1" dirty="0">
                <a:latin typeface="Times New Roman" panose="02020603050405020304" pitchFamily="18" charset="0"/>
                <a:cs typeface="Times New Roman" panose="02020603050405020304" pitchFamily="18" charset="0"/>
              </a:rPr>
              <a:t>Reproduction Rate (GRR</a:t>
            </a:r>
            <a:r>
              <a:rPr lang="en-US" b="1" dirty="0" smtClean="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a:p>
            <a:pPr marL="0" indent="0" algn="just" fontAlgn="auto">
              <a:buFont typeface="Wingdings 2" panose="05020102010507070707" pitchFamily="18" charset="2"/>
              <a:buNone/>
              <a:defRPr/>
            </a:pPr>
            <a:endParaRPr lang="en-US" sz="2200" dirty="0" smtClean="0">
              <a:latin typeface="Times New Roman" panose="02020603050405020304" pitchFamily="18" charset="0"/>
              <a:cs typeface="Times New Roman" panose="02020603050405020304" pitchFamily="18" charset="0"/>
            </a:endParaRPr>
          </a:p>
          <a:p>
            <a:pPr marL="0" indent="0" algn="just" fontAlgn="auto">
              <a:buFont typeface="Wingdings 2" panose="05020102010507070707" pitchFamily="18" charset="2"/>
              <a:buNone/>
              <a:defRPr/>
            </a:pPr>
            <a:r>
              <a:rPr lang="en-US" dirty="0" smtClean="0">
                <a:latin typeface="Times New Roman" panose="02020603050405020304" pitchFamily="18" charset="0"/>
                <a:cs typeface="Times New Roman" panose="02020603050405020304" pitchFamily="18" charset="0"/>
              </a:rPr>
              <a:t>Average </a:t>
            </a:r>
            <a:r>
              <a:rPr lang="en-US" dirty="0">
                <a:latin typeface="Times New Roman" panose="02020603050405020304" pitchFamily="18" charset="0"/>
                <a:cs typeface="Times New Roman" panose="02020603050405020304" pitchFamily="18" charset="0"/>
              </a:rPr>
              <a:t>number of daughters that would </a:t>
            </a:r>
            <a:r>
              <a:rPr lang="en-US" dirty="0" smtClean="0">
                <a:latin typeface="Times New Roman" panose="02020603050405020304" pitchFamily="18" charset="0"/>
                <a:cs typeface="Times New Roman" panose="02020603050405020304" pitchFamily="18" charset="0"/>
              </a:rPr>
              <a:t>be born </a:t>
            </a:r>
            <a:r>
              <a:rPr lang="en-US" dirty="0">
                <a:latin typeface="Times New Roman" panose="02020603050405020304" pitchFamily="18" charset="0"/>
                <a:cs typeface="Times New Roman" panose="02020603050405020304" pitchFamily="18" charset="0"/>
              </a:rPr>
              <a:t>to a woman during her lifetime if </a:t>
            </a:r>
            <a:r>
              <a:rPr lang="en-US" dirty="0" smtClean="0">
                <a:latin typeface="Times New Roman" panose="02020603050405020304" pitchFamily="18" charset="0"/>
                <a:cs typeface="Times New Roman" panose="02020603050405020304" pitchFamily="18" charset="0"/>
              </a:rPr>
              <a:t>she passed </a:t>
            </a:r>
            <a:r>
              <a:rPr lang="en-US" dirty="0">
                <a:latin typeface="Times New Roman" panose="02020603050405020304" pitchFamily="18" charset="0"/>
                <a:cs typeface="Times New Roman" panose="02020603050405020304" pitchFamily="18" charset="0"/>
              </a:rPr>
              <a:t>through her child-bearing </a:t>
            </a:r>
            <a:r>
              <a:rPr lang="en-US" dirty="0" smtClean="0">
                <a:latin typeface="Times New Roman" panose="02020603050405020304" pitchFamily="18" charset="0"/>
                <a:cs typeface="Times New Roman" panose="02020603050405020304" pitchFamily="18" charset="0"/>
              </a:rPr>
              <a:t>years conforming </a:t>
            </a:r>
            <a:r>
              <a:rPr lang="en-US" dirty="0">
                <a:latin typeface="Times New Roman" panose="02020603050405020304" pitchFamily="18" charset="0"/>
                <a:cs typeface="Times New Roman" panose="02020603050405020304" pitchFamily="18" charset="0"/>
              </a:rPr>
              <a:t>to the age specific fertility </a:t>
            </a:r>
            <a:r>
              <a:rPr lang="en-US" dirty="0" smtClean="0">
                <a:latin typeface="Times New Roman" panose="02020603050405020304" pitchFamily="18" charset="0"/>
                <a:cs typeface="Times New Roman" panose="02020603050405020304" pitchFamily="18" charset="0"/>
              </a:rPr>
              <a:t>rates of </a:t>
            </a:r>
            <a:r>
              <a:rPr lang="en-US" dirty="0">
                <a:latin typeface="Times New Roman" panose="02020603050405020304" pitchFamily="18" charset="0"/>
                <a:cs typeface="Times New Roman" panose="02020603050405020304" pitchFamily="18" charset="0"/>
              </a:rPr>
              <a:t>a given </a:t>
            </a:r>
            <a:r>
              <a:rPr lang="en-US" dirty="0" smtClean="0">
                <a:latin typeface="Times New Roman" panose="02020603050405020304" pitchFamily="18" charset="0"/>
                <a:cs typeface="Times New Roman" panose="02020603050405020304" pitchFamily="18" charset="0"/>
              </a:rPr>
              <a:t>year.</a:t>
            </a:r>
            <a:endParaRPr lang="en-US" dirty="0">
              <a:latin typeface="Times New Roman" panose="02020603050405020304" pitchFamily="18" charset="0"/>
              <a:cs typeface="Times New Roman" panose="02020603050405020304" pitchFamily="18" charset="0"/>
            </a:endParaRPr>
          </a:p>
          <a:p>
            <a:pPr marL="0" indent="0" algn="just" fontAlgn="auto">
              <a:buFont typeface="Wingdings 2" panose="05020102010507070707" pitchFamily="18" charset="2"/>
              <a:buNone/>
              <a:defRPr/>
            </a:pPr>
            <a:endParaRPr lang="en-US" b="1" dirty="0" smtClean="0">
              <a:latin typeface="Times New Roman" panose="02020603050405020304" pitchFamily="18" charset="0"/>
              <a:cs typeface="Times New Roman" panose="02020603050405020304" pitchFamily="18" charset="0"/>
            </a:endParaRPr>
          </a:p>
          <a:p>
            <a:pPr marL="0" indent="0" algn="just" fontAlgn="auto">
              <a:buFont typeface="Wingdings 2" panose="05020102010507070707" pitchFamily="18" charset="2"/>
              <a:buNone/>
              <a:defRPr/>
            </a:pPr>
            <a:r>
              <a:rPr lang="en-US" b="1" dirty="0" smtClean="0">
                <a:latin typeface="Times New Roman" panose="02020603050405020304" pitchFamily="18" charset="0"/>
                <a:cs typeface="Times New Roman" panose="02020603050405020304" pitchFamily="18" charset="0"/>
              </a:rPr>
              <a:t>Note</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GRR is exactly like TFR, except that </a:t>
            </a:r>
            <a:r>
              <a:rPr lang="en-US" dirty="0" smtClean="0">
                <a:latin typeface="Times New Roman" panose="02020603050405020304" pitchFamily="18" charset="0"/>
                <a:cs typeface="Times New Roman" panose="02020603050405020304" pitchFamily="18" charset="0"/>
              </a:rPr>
              <a:t>it counts </a:t>
            </a:r>
            <a:r>
              <a:rPr lang="en-US" dirty="0">
                <a:latin typeface="Times New Roman" panose="02020603050405020304" pitchFamily="18" charset="0"/>
                <a:cs typeface="Times New Roman" panose="02020603050405020304" pitchFamily="18" charset="0"/>
              </a:rPr>
              <a:t>only daughters and literally </a:t>
            </a:r>
            <a:r>
              <a:rPr lang="en-US" dirty="0" smtClean="0">
                <a:latin typeface="Times New Roman" panose="02020603050405020304" pitchFamily="18" charset="0"/>
                <a:cs typeface="Times New Roman" panose="02020603050405020304" pitchFamily="18" charset="0"/>
              </a:rPr>
              <a:t>measures “reproduction</a:t>
            </a:r>
            <a:r>
              <a:rPr lang="en-US" dirty="0">
                <a:latin typeface="Times New Roman" panose="02020603050405020304" pitchFamily="18" charset="0"/>
                <a:cs typeface="Times New Roman" panose="02020603050405020304" pitchFamily="18" charset="0"/>
              </a:rPr>
              <a:t>”– a woman </a:t>
            </a:r>
            <a:r>
              <a:rPr lang="en-US" dirty="0" smtClean="0">
                <a:latin typeface="Times New Roman" panose="02020603050405020304" pitchFamily="18" charset="0"/>
                <a:cs typeface="Times New Roman" panose="02020603050405020304" pitchFamily="18" charset="0"/>
              </a:rPr>
              <a:t>reproducing herself </a:t>
            </a:r>
            <a:r>
              <a:rPr lang="en-US" dirty="0">
                <a:latin typeface="Times New Roman" panose="02020603050405020304" pitchFamily="18" charset="0"/>
                <a:cs typeface="Times New Roman" panose="02020603050405020304" pitchFamily="18" charset="0"/>
              </a:rPr>
              <a:t>in the </a:t>
            </a:r>
            <a:r>
              <a:rPr lang="en-US" dirty="0" smtClean="0">
                <a:latin typeface="Times New Roman" panose="02020603050405020304" pitchFamily="18" charset="0"/>
                <a:cs typeface="Times New Roman" panose="02020603050405020304" pitchFamily="18" charset="0"/>
              </a:rPr>
              <a:t>next </a:t>
            </a:r>
            <a:r>
              <a:rPr lang="en-US" dirty="0">
                <a:latin typeface="Times New Roman" panose="02020603050405020304" pitchFamily="18" charset="0"/>
                <a:cs typeface="Times New Roman" panose="02020603050405020304" pitchFamily="18" charset="0"/>
              </a:rPr>
              <a:t>generation by having </a:t>
            </a:r>
            <a:r>
              <a:rPr lang="en-US" dirty="0" smtClean="0">
                <a:latin typeface="Times New Roman" panose="02020603050405020304" pitchFamily="18" charset="0"/>
                <a:cs typeface="Times New Roman" panose="02020603050405020304" pitchFamily="18" charset="0"/>
              </a:rPr>
              <a:t>a daughter.</a:t>
            </a:r>
          </a:p>
          <a:p>
            <a:pPr marL="306000" indent="-306000" algn="just" fontAlgn="auto">
              <a:buFont typeface="Wingdings" panose="05000000000000000000" pitchFamily="2" charset="2"/>
              <a:buChar char="§"/>
              <a:defRPr/>
            </a:pPr>
            <a:r>
              <a:rPr lang="en-US" dirty="0">
                <a:latin typeface="Times New Roman" panose="02020603050405020304" pitchFamily="18" charset="0"/>
                <a:cs typeface="Times New Roman" panose="02020603050405020304" pitchFamily="18" charset="0"/>
              </a:rPr>
              <a:t>Let B</a:t>
            </a:r>
            <a:r>
              <a:rPr lang="en-US" baseline="30000" dirty="0">
                <a:latin typeface="Times New Roman" panose="02020603050405020304" pitchFamily="18" charset="0"/>
                <a:cs typeface="Times New Roman" panose="02020603050405020304" pitchFamily="18" charset="0"/>
              </a:rPr>
              <a:t>f</a:t>
            </a:r>
            <a:r>
              <a:rPr lang="en-US" dirty="0">
                <a:latin typeface="Times New Roman" panose="02020603050405020304" pitchFamily="18" charset="0"/>
                <a:cs typeface="Times New Roman" panose="02020603050405020304" pitchFamily="18" charset="0"/>
              </a:rPr>
              <a:t> = Number of female births</a:t>
            </a:r>
          </a:p>
          <a:p>
            <a:pPr marL="306000" indent="-306000" algn="just" fontAlgn="auto">
              <a:buFont typeface="Wingdings" panose="05000000000000000000" pitchFamily="2" charset="2"/>
              <a:buChar char="§"/>
              <a:defRPr/>
            </a:pPr>
            <a:r>
              <a:rPr lang="en-US" dirty="0">
                <a:latin typeface="Times New Roman" panose="02020603050405020304" pitchFamily="18" charset="0"/>
                <a:cs typeface="Times New Roman" panose="02020603050405020304" pitchFamily="18" charset="0"/>
              </a:rPr>
              <a:t>B</a:t>
            </a:r>
            <a:r>
              <a:rPr lang="en-US" baseline="30000" dirty="0">
                <a:latin typeface="Times New Roman" panose="02020603050405020304" pitchFamily="18" charset="0"/>
                <a:cs typeface="Times New Roman" panose="02020603050405020304" pitchFamily="18" charset="0"/>
              </a:rPr>
              <a:t>m+f </a:t>
            </a:r>
            <a:r>
              <a:rPr lang="en-US" dirty="0">
                <a:latin typeface="Times New Roman" panose="02020603050405020304" pitchFamily="18" charset="0"/>
                <a:cs typeface="Times New Roman" panose="02020603050405020304" pitchFamily="18" charset="0"/>
              </a:rPr>
              <a:t>= Number of male and </a:t>
            </a:r>
            <a:r>
              <a:rPr lang="en-US" dirty="0" smtClean="0">
                <a:latin typeface="Times New Roman" panose="02020603050405020304" pitchFamily="18" charset="0"/>
                <a:cs typeface="Times New Roman" panose="02020603050405020304" pitchFamily="18" charset="0"/>
              </a:rPr>
              <a:t>female births </a:t>
            </a:r>
            <a:r>
              <a:rPr lang="en-US" dirty="0">
                <a:latin typeface="Times New Roman" panose="02020603050405020304" pitchFamily="18" charset="0"/>
                <a:cs typeface="Times New Roman" panose="02020603050405020304" pitchFamily="18" charset="0"/>
              </a:rPr>
              <a:t>i.e. all births</a:t>
            </a:r>
          </a:p>
          <a:p>
            <a:pPr marL="0" indent="0" algn="just" fontAlgn="auto">
              <a:buFont typeface="Wingdings 2" panose="05020102010507070707" pitchFamily="18" charset="2"/>
              <a:buNone/>
              <a:defRPr/>
            </a:pPr>
            <a:endParaRPr lang="en-US"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1487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r>
              <a:rPr lang="en-US" dirty="0" smtClean="0"/>
              <a:t>GRR </a:t>
            </a:r>
            <a:r>
              <a:rPr lang="en-US" cap="none" dirty="0" smtClean="0"/>
              <a:t>Cont’d</a:t>
            </a:r>
            <a:endParaRPr lang="en-US" cap="none" dirty="0"/>
          </a:p>
        </p:txBody>
      </p:sp>
      <p:sp>
        <p:nvSpPr>
          <p:cNvPr id="3" name="Content Placeholder 2"/>
          <p:cNvSpPr>
            <a:spLocks noGrp="1"/>
          </p:cNvSpPr>
          <p:nvPr>
            <p:ph idx="1"/>
          </p:nvPr>
        </p:nvSpPr>
        <p:spPr>
          <a:xfrm>
            <a:off x="581025" y="2181225"/>
            <a:ext cx="11029950" cy="4250748"/>
          </a:xfrm>
        </p:spPr>
        <p:txBody>
          <a:bodyPr rtlCol="0">
            <a:normAutofit/>
          </a:bodyPr>
          <a:lstStyle/>
          <a:p>
            <a:pPr marL="306000" indent="-306000" fontAlgn="auto">
              <a:defRPr/>
            </a:pPr>
            <a:r>
              <a:rPr lang="en-US" dirty="0" smtClean="0"/>
              <a:t>GRR </a:t>
            </a:r>
            <a:r>
              <a:rPr lang="en-US" dirty="0"/>
              <a:t>= TFR ∗ (Proportion of female births)</a:t>
            </a:r>
          </a:p>
          <a:p>
            <a:pPr marL="306000" indent="-306000" fontAlgn="auto">
              <a:defRPr/>
            </a:pPr>
            <a:endParaRPr lang="en-US" dirty="0" smtClean="0"/>
          </a:p>
          <a:p>
            <a:pPr marL="306000" indent="-306000" fontAlgn="auto">
              <a:defRPr/>
            </a:pPr>
            <a:r>
              <a:rPr lang="en-US" dirty="0" smtClean="0"/>
              <a:t>GRR = TFR * Proportion of female births</a:t>
            </a:r>
          </a:p>
          <a:p>
            <a:pPr marL="0" indent="0" fontAlgn="auto">
              <a:buFont typeface="Wingdings 2" panose="05020102010507070707" pitchFamily="18" charset="2"/>
              <a:buNone/>
              <a:defRPr/>
            </a:pPr>
            <a:endParaRPr lang="en-US" dirty="0" smtClean="0"/>
          </a:p>
        </p:txBody>
      </p:sp>
    </p:spTree>
    <p:extLst>
      <p:ext uri="{BB962C8B-B14F-4D97-AF65-F5344CB8AC3E}">
        <p14:creationId xmlns:p14="http://schemas.microsoft.com/office/powerpoint/2010/main" val="3261750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lstStyle/>
          <a:p>
            <a:pPr fontAlgn="auto">
              <a:spcAft>
                <a:spcPts val="0"/>
              </a:spcAft>
              <a:defRPr/>
            </a:pPr>
            <a:r>
              <a:rPr lang="en-US" dirty="0" smtClean="0"/>
              <a:t>GRR </a:t>
            </a:r>
            <a:r>
              <a:rPr lang="en-US" cap="none" dirty="0" smtClean="0"/>
              <a:t>Cont’d</a:t>
            </a:r>
            <a:endParaRPr lang="en-US" cap="none" dirty="0"/>
          </a:p>
        </p:txBody>
      </p:sp>
      <p:sp>
        <p:nvSpPr>
          <p:cNvPr id="31747" name="Content Placeholder 2"/>
          <p:cNvSpPr>
            <a:spLocks noGrp="1"/>
          </p:cNvSpPr>
          <p:nvPr>
            <p:ph idx="1"/>
          </p:nvPr>
        </p:nvSpPr>
        <p:spPr>
          <a:xfrm>
            <a:off x="581025" y="1828800"/>
            <a:ext cx="11029950" cy="4030663"/>
          </a:xfrm>
        </p:spPr>
        <p:txBody>
          <a:bodyPr>
            <a:noAutofit/>
          </a:bodyPr>
          <a:lstStyle/>
          <a:p>
            <a:pPr algn="just"/>
            <a:r>
              <a:rPr lang="en-US" altLang="en-US" dirty="0" smtClean="0">
                <a:latin typeface="Times New Roman" panose="02020603050405020304" pitchFamily="18" charset="0"/>
                <a:cs typeface="Times New Roman" panose="02020603050405020304" pitchFamily="18" charset="0"/>
              </a:rPr>
              <a:t>GRR, like TFR, assumes that the hypothetical cohort of women pass from birth through their reproductive life without experiencing mortality.</a:t>
            </a:r>
          </a:p>
          <a:p>
            <a:pPr marL="0" indent="0" algn="just">
              <a:buNone/>
            </a:pPr>
            <a:endParaRPr lang="en-US" altLang="en-US" dirty="0" smtClean="0">
              <a:latin typeface="Times New Roman" panose="02020603050405020304" pitchFamily="18" charset="0"/>
              <a:cs typeface="Times New Roman" panose="02020603050405020304" pitchFamily="18" charset="0"/>
            </a:endParaRPr>
          </a:p>
          <a:p>
            <a:pPr algn="just"/>
            <a:r>
              <a:rPr lang="en-US" altLang="en-US" dirty="0" smtClean="0">
                <a:latin typeface="Times New Roman" panose="02020603050405020304" pitchFamily="18" charset="0"/>
                <a:cs typeface="Times New Roman" panose="02020603050405020304" pitchFamily="18" charset="0"/>
              </a:rPr>
              <a:t>This assumption is satisfactory when one wants to compare levels of fertility and/or gross reproduction across populations and over time.</a:t>
            </a:r>
          </a:p>
          <a:p>
            <a:pPr marL="0" indent="0" algn="just">
              <a:buNone/>
            </a:pPr>
            <a:endParaRPr lang="en-US" altLang="en-US" dirty="0" smtClean="0">
              <a:latin typeface="Times New Roman" panose="02020603050405020304" pitchFamily="18" charset="0"/>
              <a:cs typeface="Times New Roman" panose="02020603050405020304" pitchFamily="18" charset="0"/>
            </a:endParaRPr>
          </a:p>
          <a:p>
            <a:pPr algn="just"/>
            <a:r>
              <a:rPr lang="en-US" altLang="en-US" dirty="0" smtClean="0">
                <a:latin typeface="Times New Roman" panose="02020603050405020304" pitchFamily="18" charset="0"/>
                <a:cs typeface="Times New Roman" panose="02020603050405020304" pitchFamily="18" charset="0"/>
              </a:rPr>
              <a:t>But, for a more realistic assessment of the reproductive potential of a population, taking into account mortality, one needs to calculate the Net Reproduction Rate (NRR).</a:t>
            </a:r>
          </a:p>
        </p:txBody>
      </p:sp>
    </p:spTree>
    <p:extLst>
      <p:ext uri="{BB962C8B-B14F-4D97-AF65-F5344CB8AC3E}">
        <p14:creationId xmlns:p14="http://schemas.microsoft.com/office/powerpoint/2010/main" val="483871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465" y="244475"/>
            <a:ext cx="11029950" cy="1014413"/>
          </a:xfrm>
        </p:spPr>
        <p:txBody>
          <a:bodyPr>
            <a:normAutofit/>
          </a:bodyPr>
          <a:lstStyle/>
          <a:p>
            <a:pPr fontAlgn="auto">
              <a:spcAft>
                <a:spcPts val="0"/>
              </a:spcAft>
              <a:defRPr/>
            </a:pPr>
            <a:r>
              <a:rPr lang="en-US" sz="3200" b="1" dirty="0">
                <a:latin typeface="Times New Roman" panose="02020603050405020304" pitchFamily="18" charset="0"/>
                <a:cs typeface="Times New Roman" panose="02020603050405020304" pitchFamily="18" charset="0"/>
              </a:rPr>
              <a:t>Net Reproduction Rate (NRR</a:t>
            </a:r>
            <a:r>
              <a:rPr lang="en-US" sz="3200" b="1"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81025" y="1258888"/>
            <a:ext cx="11029950" cy="5403169"/>
          </a:xfrm>
        </p:spPr>
        <p:txBody>
          <a:bodyPr rtlCol="0">
            <a:normAutofit/>
          </a:bodyPr>
          <a:lstStyle/>
          <a:p>
            <a:pPr marL="0" indent="0" fontAlgn="auto">
              <a:buFont typeface="Wingdings 2" panose="05020102010507070707" pitchFamily="18" charset="2"/>
              <a:buNone/>
              <a:defRPr/>
            </a:pPr>
            <a:r>
              <a:rPr lang="en-US" dirty="0" smtClean="0"/>
              <a:t>NRR is the ave</a:t>
            </a:r>
            <a:r>
              <a:rPr lang="en-US" dirty="0" smtClean="0">
                <a:latin typeface="Times New Roman" panose="02020603050405020304" pitchFamily="18" charset="0"/>
                <a:cs typeface="Times New Roman" panose="02020603050405020304" pitchFamily="18" charset="0"/>
              </a:rPr>
              <a:t>rage </a:t>
            </a:r>
            <a:r>
              <a:rPr lang="en-US" dirty="0">
                <a:latin typeface="Times New Roman" panose="02020603050405020304" pitchFamily="18" charset="0"/>
                <a:cs typeface="Times New Roman" panose="02020603050405020304" pitchFamily="18" charset="0"/>
              </a:rPr>
              <a:t>number of daughters </a:t>
            </a:r>
            <a:r>
              <a:rPr lang="en-US" dirty="0" smtClean="0">
                <a:latin typeface="Times New Roman" panose="02020603050405020304" pitchFamily="18" charset="0"/>
                <a:cs typeface="Times New Roman" panose="02020603050405020304" pitchFamily="18" charset="0"/>
              </a:rPr>
              <a:t>that would </a:t>
            </a:r>
            <a:r>
              <a:rPr lang="en-US" dirty="0">
                <a:latin typeface="Times New Roman" panose="02020603050405020304" pitchFamily="18" charset="0"/>
                <a:cs typeface="Times New Roman" panose="02020603050405020304" pitchFamily="18" charset="0"/>
              </a:rPr>
              <a:t>be born to a woman if </a:t>
            </a:r>
            <a:r>
              <a:rPr lang="en-US" dirty="0" smtClean="0">
                <a:latin typeface="Times New Roman" panose="02020603050405020304" pitchFamily="18" charset="0"/>
                <a:cs typeface="Times New Roman" panose="02020603050405020304" pitchFamily="18" charset="0"/>
              </a:rPr>
              <a:t>she passed </a:t>
            </a:r>
            <a:r>
              <a:rPr lang="en-US" dirty="0">
                <a:latin typeface="Times New Roman" panose="02020603050405020304" pitchFamily="18" charset="0"/>
                <a:cs typeface="Times New Roman" panose="02020603050405020304" pitchFamily="18" charset="0"/>
              </a:rPr>
              <a:t>through her life-time from </a:t>
            </a:r>
            <a:r>
              <a:rPr lang="en-US" dirty="0" smtClean="0">
                <a:latin typeface="Times New Roman" panose="02020603050405020304" pitchFamily="18" charset="0"/>
                <a:cs typeface="Times New Roman" panose="02020603050405020304" pitchFamily="18" charset="0"/>
              </a:rPr>
              <a:t>birth to </a:t>
            </a:r>
            <a:r>
              <a:rPr lang="en-US" dirty="0">
                <a:latin typeface="Times New Roman" panose="02020603050405020304" pitchFamily="18" charset="0"/>
                <a:cs typeface="Times New Roman" panose="02020603050405020304" pitchFamily="18" charset="0"/>
              </a:rPr>
              <a:t>the end of her reproductive </a:t>
            </a:r>
            <a:r>
              <a:rPr lang="en-US" dirty="0" smtClean="0">
                <a:latin typeface="Times New Roman" panose="02020603050405020304" pitchFamily="18" charset="0"/>
                <a:cs typeface="Times New Roman" panose="02020603050405020304" pitchFamily="18" charset="0"/>
              </a:rPr>
              <a:t>years conforming </a:t>
            </a:r>
            <a:r>
              <a:rPr lang="en-US" dirty="0">
                <a:latin typeface="Times New Roman" panose="02020603050405020304" pitchFamily="18" charset="0"/>
                <a:cs typeface="Times New Roman" panose="02020603050405020304" pitchFamily="18" charset="0"/>
              </a:rPr>
              <a:t>to the age-specific </a:t>
            </a:r>
            <a:r>
              <a:rPr lang="en-US" dirty="0" smtClean="0">
                <a:latin typeface="Times New Roman" panose="02020603050405020304" pitchFamily="18" charset="0"/>
                <a:cs typeface="Times New Roman" panose="02020603050405020304" pitchFamily="18" charset="0"/>
              </a:rPr>
              <a:t>fertility and </a:t>
            </a:r>
            <a:r>
              <a:rPr lang="en-US" dirty="0">
                <a:latin typeface="Times New Roman" panose="02020603050405020304" pitchFamily="18" charset="0"/>
                <a:cs typeface="Times New Roman" panose="02020603050405020304" pitchFamily="18" charset="0"/>
              </a:rPr>
              <a:t>mortality rates of a given </a:t>
            </a:r>
            <a:r>
              <a:rPr lang="en-US" dirty="0" smtClean="0">
                <a:latin typeface="Times New Roman" panose="02020603050405020304" pitchFamily="18" charset="0"/>
                <a:cs typeface="Times New Roman" panose="02020603050405020304" pitchFamily="18" charset="0"/>
              </a:rPr>
              <a:t>year</a:t>
            </a:r>
          </a:p>
          <a:p>
            <a:pPr algn="just"/>
            <a:r>
              <a:rPr lang="en-US" altLang="en-US" dirty="0">
                <a:latin typeface="Times New Roman" panose="02020603050405020304" pitchFamily="18" charset="0"/>
                <a:cs typeface="Times New Roman" panose="02020603050405020304" pitchFamily="18" charset="0"/>
              </a:rPr>
              <a:t>NRR is always lower than GRR, because it takes into account the fact that some women will die before entering and completing their child-bearing years.</a:t>
            </a:r>
          </a:p>
          <a:p>
            <a:pPr marL="0" indent="0" algn="just">
              <a:buNone/>
            </a:pPr>
            <a:endParaRPr lang="en-US" altLang="en-US" dirty="0">
              <a:latin typeface="Times New Roman" panose="02020603050405020304" pitchFamily="18" charset="0"/>
              <a:cs typeface="Times New Roman" panose="02020603050405020304" pitchFamily="18" charset="0"/>
            </a:endParaRPr>
          </a:p>
          <a:p>
            <a:pPr algn="just"/>
            <a:r>
              <a:rPr lang="en-US" altLang="en-US" dirty="0">
                <a:latin typeface="Times New Roman" panose="02020603050405020304" pitchFamily="18" charset="0"/>
                <a:cs typeface="Times New Roman" panose="02020603050405020304" pitchFamily="18" charset="0"/>
              </a:rPr>
              <a:t>Correspondingly NRR will be less than half the magnitude of the TFR</a:t>
            </a:r>
            <a:r>
              <a:rPr lang="en-US" altLang="en-US" dirty="0" smtClean="0">
                <a:latin typeface="Times New Roman" panose="02020603050405020304" pitchFamily="18" charset="0"/>
                <a:cs typeface="Times New Roman" panose="02020603050405020304" pitchFamily="18" charset="0"/>
              </a:rPr>
              <a:t>.</a:t>
            </a:r>
          </a:p>
          <a:p>
            <a:pPr algn="just"/>
            <a:r>
              <a:rPr lang="en-US" altLang="en-US" dirty="0" smtClean="0">
                <a:latin typeface="Times New Roman" panose="02020603050405020304" pitchFamily="18" charset="0"/>
                <a:cs typeface="Times New Roman" panose="02020603050405020304" pitchFamily="18" charset="0"/>
              </a:rPr>
              <a:t>NRR=GRR*SURVIVAL PROBALITIES AT AGES 15-49 YEARS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4163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Understand the various approaches of measuring fertility</a:t>
            </a:r>
          </a:p>
          <a:p>
            <a:pPr marL="0" indent="0">
              <a:buNone/>
            </a:pPr>
            <a:endParaRPr lang="en-US" dirty="0" smtClean="0"/>
          </a:p>
          <a:p>
            <a:r>
              <a:rPr lang="en-US" dirty="0" smtClean="0"/>
              <a:t>Calculate the common measures of fertility</a:t>
            </a:r>
          </a:p>
          <a:p>
            <a:pPr marL="0" indent="0">
              <a:buNone/>
            </a:pPr>
            <a:endParaRPr lang="en-US" dirty="0" smtClean="0"/>
          </a:p>
          <a:p>
            <a:r>
              <a:rPr lang="en-US" dirty="0" smtClean="0"/>
              <a:t>Be able to discern the advantages and disadvantages of each measure of fertility</a:t>
            </a:r>
            <a:endParaRPr lang="en-US" dirty="0"/>
          </a:p>
        </p:txBody>
      </p:sp>
    </p:spTree>
    <p:extLst>
      <p:ext uri="{BB962C8B-B14F-4D97-AF65-F5344CB8AC3E}">
        <p14:creationId xmlns:p14="http://schemas.microsoft.com/office/powerpoint/2010/main" val="12028572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NRR</a:t>
            </a:r>
            <a:endParaRPr lang="en-GB" dirty="0"/>
          </a:p>
        </p:txBody>
      </p:sp>
      <p:sp>
        <p:nvSpPr>
          <p:cNvPr id="3" name="Content Placeholder 2"/>
          <p:cNvSpPr>
            <a:spLocks noGrp="1"/>
          </p:cNvSpPr>
          <p:nvPr>
            <p:ph idx="1"/>
          </p:nvPr>
        </p:nvSpPr>
        <p:spPr/>
        <p:txBody>
          <a:bodyPr/>
          <a:lstStyle/>
          <a:p>
            <a:r>
              <a:rPr lang="en-GB" dirty="0" smtClean="0"/>
              <a:t>If the GRR is 3.2 and the survival probability of a woman aged 15 years to age 50 is 0.87, what is the net reproductive rate?</a:t>
            </a:r>
          </a:p>
          <a:p>
            <a:endParaRPr lang="en-GB" dirty="0"/>
          </a:p>
          <a:p>
            <a:r>
              <a:rPr lang="en-GB" dirty="0" smtClean="0"/>
              <a:t>NRR = 3.2* 0.87 =2.8</a:t>
            </a:r>
          </a:p>
          <a:p>
            <a:endParaRPr lang="en-GB" dirty="0"/>
          </a:p>
          <a:p>
            <a:r>
              <a:rPr lang="en-GB" dirty="0" smtClean="0"/>
              <a:t>INTERPRETATION: On average, a set of </a:t>
            </a:r>
            <a:r>
              <a:rPr lang="en-GB" smtClean="0"/>
              <a:t>10 women </a:t>
            </a:r>
            <a:r>
              <a:rPr lang="en-GB" dirty="0" smtClean="0"/>
              <a:t>will give birth </a:t>
            </a:r>
            <a:r>
              <a:rPr lang="en-GB" smtClean="0"/>
              <a:t>to 28 </a:t>
            </a:r>
            <a:r>
              <a:rPr lang="en-GB" dirty="0" smtClean="0"/>
              <a:t>daughters by the time they complete their reproductive life taking into account the effect of mortality.</a:t>
            </a:r>
            <a:endParaRPr lang="en-GB" dirty="0"/>
          </a:p>
        </p:txBody>
      </p:sp>
    </p:spTree>
    <p:extLst>
      <p:ext uri="{BB962C8B-B14F-4D97-AF65-F5344CB8AC3E}">
        <p14:creationId xmlns:p14="http://schemas.microsoft.com/office/powerpoint/2010/main" val="1458261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69875" y="669925"/>
            <a:ext cx="11514138" cy="5808663"/>
          </a:xfrm>
        </p:spPr>
      </p:pic>
    </p:spTree>
    <p:extLst>
      <p:ext uri="{BB962C8B-B14F-4D97-AF65-F5344CB8AC3E}">
        <p14:creationId xmlns:p14="http://schemas.microsoft.com/office/powerpoint/2010/main" val="28556437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944" y="182130"/>
            <a:ext cx="11029950" cy="1014413"/>
          </a:xfrm>
        </p:spPr>
        <p:txBody>
          <a:bodyPr>
            <a:normAutofit/>
          </a:bodyPr>
          <a:lstStyle/>
          <a:p>
            <a:pPr fontAlgn="auto">
              <a:spcAft>
                <a:spcPts val="0"/>
              </a:spcAft>
              <a:defRPr/>
            </a:pPr>
            <a:r>
              <a:rPr lang="en-US" sz="3600" b="1" dirty="0">
                <a:latin typeface="Times New Roman" panose="02020603050405020304" pitchFamily="18" charset="0"/>
                <a:cs typeface="Times New Roman" panose="02020603050405020304" pitchFamily="18" charset="0"/>
              </a:rPr>
              <a:t>Replacement Fertility</a:t>
            </a:r>
          </a:p>
        </p:txBody>
      </p:sp>
      <p:sp>
        <p:nvSpPr>
          <p:cNvPr id="3" name="Content Placeholder 2"/>
          <p:cNvSpPr>
            <a:spLocks noGrp="1"/>
          </p:cNvSpPr>
          <p:nvPr>
            <p:ph idx="1"/>
          </p:nvPr>
        </p:nvSpPr>
        <p:spPr>
          <a:xfrm>
            <a:off x="581025" y="1392382"/>
            <a:ext cx="11029950" cy="4467081"/>
          </a:xfrm>
        </p:spPr>
        <p:txBody>
          <a:bodyPr rtlCol="0">
            <a:noAutofit/>
          </a:bodyPr>
          <a:lstStyle/>
          <a:p>
            <a:pPr marL="306000" indent="-306000" algn="just" fontAlgn="auto">
              <a:defRPr/>
            </a:pPr>
            <a:r>
              <a:rPr lang="en-US" dirty="0" smtClean="0">
                <a:latin typeface="Times New Roman" panose="02020603050405020304" pitchFamily="18" charset="0"/>
                <a:cs typeface="Times New Roman" panose="02020603050405020304" pitchFamily="18" charset="0"/>
              </a:rPr>
              <a:t>Replacement </a:t>
            </a:r>
            <a:r>
              <a:rPr lang="en-US" dirty="0">
                <a:latin typeface="Times New Roman" panose="02020603050405020304" pitchFamily="18" charset="0"/>
                <a:cs typeface="Times New Roman" panose="02020603050405020304" pitchFamily="18" charset="0"/>
              </a:rPr>
              <a:t>Level Fertility is said to have </a:t>
            </a:r>
            <a:r>
              <a:rPr lang="en-US" dirty="0" smtClean="0">
                <a:latin typeface="Times New Roman" panose="02020603050405020304" pitchFamily="18" charset="0"/>
                <a:cs typeface="Times New Roman" panose="02020603050405020304" pitchFamily="18" charset="0"/>
              </a:rPr>
              <a:t>been reached </a:t>
            </a:r>
            <a:r>
              <a:rPr lang="en-US" dirty="0">
                <a:latin typeface="Times New Roman" panose="02020603050405020304" pitchFamily="18" charset="0"/>
                <a:cs typeface="Times New Roman" panose="02020603050405020304" pitchFamily="18" charset="0"/>
              </a:rPr>
              <a:t>when NRR=1.0</a:t>
            </a:r>
          </a:p>
          <a:p>
            <a:pPr marL="0" indent="0" algn="just" fontAlgn="auto">
              <a:buFont typeface="Wingdings 2" panose="05020102010507070707" pitchFamily="18" charset="2"/>
              <a:buNone/>
              <a:defRPr/>
            </a:pPr>
            <a:r>
              <a:rPr lang="en-US" dirty="0">
                <a:latin typeface="Times New Roman" panose="02020603050405020304" pitchFamily="18" charset="0"/>
                <a:cs typeface="Times New Roman" panose="02020603050405020304" pitchFamily="18" charset="0"/>
              </a:rPr>
              <a:t>– Surviving women in the hypothetical </a:t>
            </a:r>
            <a:r>
              <a:rPr lang="en-US" dirty="0" smtClean="0">
                <a:latin typeface="Times New Roman" panose="02020603050405020304" pitchFamily="18" charset="0"/>
                <a:cs typeface="Times New Roman" panose="02020603050405020304" pitchFamily="18" charset="0"/>
              </a:rPr>
              <a:t>cohort have </a:t>
            </a:r>
            <a:r>
              <a:rPr lang="en-US" dirty="0">
                <a:latin typeface="Times New Roman" panose="02020603050405020304" pitchFamily="18" charset="0"/>
                <a:cs typeface="Times New Roman" panose="02020603050405020304" pitchFamily="18" charset="0"/>
              </a:rPr>
              <a:t>exactly enough daughters (</a:t>
            </a:r>
            <a:r>
              <a:rPr lang="en-US" dirty="0" smtClean="0">
                <a:latin typeface="Times New Roman" panose="02020603050405020304" pitchFamily="18" charset="0"/>
                <a:cs typeface="Times New Roman" panose="02020603050405020304" pitchFamily="18" charset="0"/>
              </a:rPr>
              <a:t>on average</a:t>
            </a:r>
            <a:r>
              <a:rPr lang="en-US" dirty="0">
                <a:latin typeface="Times New Roman" panose="02020603050405020304" pitchFamily="18" charset="0"/>
                <a:cs typeface="Times New Roman" panose="02020603050405020304" pitchFamily="18" charset="0"/>
              </a:rPr>
              <a:t>) to replace themselves in </a:t>
            </a:r>
            <a:r>
              <a:rPr lang="en-US" dirty="0" smtClean="0">
                <a:latin typeface="Times New Roman" panose="02020603050405020304" pitchFamily="18" charset="0"/>
                <a:cs typeface="Times New Roman" panose="02020603050405020304" pitchFamily="18" charset="0"/>
              </a:rPr>
              <a:t>the population</a:t>
            </a:r>
            <a:endParaRPr lang="en-US" dirty="0">
              <a:latin typeface="Times New Roman" panose="02020603050405020304" pitchFamily="18" charset="0"/>
              <a:cs typeface="Times New Roman" panose="02020603050405020304" pitchFamily="18" charset="0"/>
            </a:endParaRPr>
          </a:p>
          <a:p>
            <a:pPr marL="306000" indent="-306000" algn="just" fontAlgn="auto">
              <a:defRPr/>
            </a:pPr>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this time GRR&gt;1 and TFR&gt;2. (Roughly, </a:t>
            </a:r>
            <a:r>
              <a:rPr lang="en-US" dirty="0" smtClean="0">
                <a:latin typeface="Times New Roman" panose="02020603050405020304" pitchFamily="18" charset="0"/>
                <a:cs typeface="Times New Roman" panose="02020603050405020304" pitchFamily="18" charset="0"/>
              </a:rPr>
              <a:t>this is </a:t>
            </a:r>
            <a:r>
              <a:rPr lang="en-US" dirty="0">
                <a:latin typeface="Times New Roman" panose="02020603050405020304" pitchFamily="18" charset="0"/>
                <a:cs typeface="Times New Roman" panose="02020603050405020304" pitchFamily="18" charset="0"/>
              </a:rPr>
              <a:t>when couple have an average of </a:t>
            </a:r>
            <a:r>
              <a:rPr lang="en-US" dirty="0" smtClean="0">
                <a:latin typeface="Times New Roman" panose="02020603050405020304" pitchFamily="18" charset="0"/>
                <a:cs typeface="Times New Roman" panose="02020603050405020304" pitchFamily="18" charset="0"/>
              </a:rPr>
              <a:t>two children.)</a:t>
            </a:r>
          </a:p>
          <a:p>
            <a:pPr marL="306000" indent="-306000" algn="just" fontAlgn="auto">
              <a:defRPr/>
            </a:pPr>
            <a:r>
              <a:rPr lang="en-US" dirty="0" smtClean="0">
                <a:latin typeface="Times New Roman" panose="02020603050405020304" pitchFamily="18" charset="0"/>
                <a:cs typeface="Times New Roman" panose="02020603050405020304" pitchFamily="18" charset="0"/>
              </a:rPr>
              <a:t>Replacement level fertility is normally estimated at 2.1 livebirths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649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1675"/>
            <a:ext cx="11029950" cy="1014413"/>
          </a:xfrm>
        </p:spPr>
        <p:txBody>
          <a:bodyPr>
            <a:normAutofit/>
          </a:bodyPr>
          <a:lstStyle/>
          <a:p>
            <a:pPr algn="ctr" fontAlgn="auto">
              <a:spcAft>
                <a:spcPts val="0"/>
              </a:spcAft>
              <a:defRPr/>
            </a:pPr>
            <a:r>
              <a:rPr lang="en-US" sz="2800" b="1" dirty="0">
                <a:latin typeface="Times New Roman" panose="02020603050405020304" pitchFamily="18" charset="0"/>
                <a:cs typeface="Times New Roman" panose="02020603050405020304" pitchFamily="18" charset="0"/>
              </a:rPr>
              <a:t>Relationship between </a:t>
            </a:r>
            <a:r>
              <a:rPr lang="en-US" sz="2800" b="1" dirty="0" smtClean="0">
                <a:latin typeface="Times New Roman" panose="02020603050405020304" pitchFamily="18" charset="0"/>
                <a:cs typeface="Times New Roman" panose="02020603050405020304" pitchFamily="18" charset="0"/>
              </a:rPr>
              <a:t>Reproduction Measures </a:t>
            </a:r>
            <a:r>
              <a:rPr lang="en-US" sz="2800" b="1" dirty="0">
                <a:latin typeface="Times New Roman" panose="02020603050405020304" pitchFamily="18" charset="0"/>
                <a:cs typeface="Times New Roman" panose="02020603050405020304" pitchFamily="18" charset="0"/>
              </a:rPr>
              <a:t>and Population Growth</a:t>
            </a:r>
          </a:p>
        </p:txBody>
      </p:sp>
      <p:sp>
        <p:nvSpPr>
          <p:cNvPr id="36867" name="Content Placeholder 2"/>
          <p:cNvSpPr>
            <a:spLocks noGrp="1"/>
          </p:cNvSpPr>
          <p:nvPr>
            <p:ph idx="1"/>
          </p:nvPr>
        </p:nvSpPr>
        <p:spPr>
          <a:xfrm>
            <a:off x="581025" y="2181225"/>
            <a:ext cx="11029950" cy="3678238"/>
          </a:xfrm>
        </p:spPr>
        <p:txBody>
          <a:bodyPr>
            <a:normAutofit/>
          </a:bodyPr>
          <a:lstStyle/>
          <a:p>
            <a:r>
              <a:rPr lang="en-US" altLang="en-US" dirty="0" smtClean="0">
                <a:latin typeface="Times New Roman" panose="02020603050405020304" pitchFamily="18" charset="0"/>
                <a:cs typeface="Times New Roman" panose="02020603050405020304" pitchFamily="18" charset="0"/>
              </a:rPr>
              <a:t>Population momentum is the propensity for a population to grow for many years after fertility declines to reach the replacement level of the “two-child family”. (TFR ~2.1 and NRR=1.0).</a:t>
            </a:r>
          </a:p>
          <a:p>
            <a:pPr marL="0" indent="0">
              <a:buNone/>
            </a:pPr>
            <a:endParaRPr lang="en-US" altLang="en-US" dirty="0" smtClean="0">
              <a:latin typeface="Times New Roman" panose="02020603050405020304" pitchFamily="18" charset="0"/>
              <a:cs typeface="Times New Roman" panose="02020603050405020304" pitchFamily="18" charset="0"/>
            </a:endParaRPr>
          </a:p>
          <a:p>
            <a:r>
              <a:rPr lang="en-US" altLang="en-US" dirty="0" smtClean="0">
                <a:latin typeface="Times New Roman" panose="02020603050405020304" pitchFamily="18" charset="0"/>
                <a:cs typeface="Times New Roman" panose="02020603050405020304" pitchFamily="18" charset="0"/>
              </a:rPr>
              <a:t>This population momentum during the fertility transition is a function of young age structure of the population due to high levels of fertility in the past.</a:t>
            </a:r>
          </a:p>
        </p:txBody>
      </p:sp>
    </p:spTree>
    <p:extLst>
      <p:ext uri="{BB962C8B-B14F-4D97-AF65-F5344CB8AC3E}">
        <p14:creationId xmlns:p14="http://schemas.microsoft.com/office/powerpoint/2010/main" val="2700586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Fertility measures</a:t>
            </a:r>
            <a:endParaRPr lang="en-US" dirty="0"/>
          </a:p>
        </p:txBody>
      </p:sp>
      <p:sp>
        <p:nvSpPr>
          <p:cNvPr id="3" name="Content Placeholder 2"/>
          <p:cNvSpPr>
            <a:spLocks noGrp="1"/>
          </p:cNvSpPr>
          <p:nvPr>
            <p:ph idx="1"/>
          </p:nvPr>
        </p:nvSpPr>
        <p:spPr/>
        <p:txBody>
          <a:bodyPr/>
          <a:lstStyle/>
          <a:p>
            <a:r>
              <a:rPr lang="en-US" dirty="0" smtClean="0">
                <a:solidFill>
                  <a:srgbClr val="FF0000"/>
                </a:solidFill>
              </a:rPr>
              <a:t>Crude Birth Rate 				CBR</a:t>
            </a:r>
          </a:p>
          <a:p>
            <a:r>
              <a:rPr lang="en-US" dirty="0" smtClean="0">
                <a:solidFill>
                  <a:srgbClr val="FF0000"/>
                </a:solidFill>
              </a:rPr>
              <a:t>Child Woman Ratio 			CWR</a:t>
            </a:r>
          </a:p>
          <a:p>
            <a:r>
              <a:rPr lang="en-US" dirty="0" smtClean="0"/>
              <a:t>General Fertility Rate 			GFR</a:t>
            </a:r>
          </a:p>
          <a:p>
            <a:r>
              <a:rPr lang="en-US" dirty="0" smtClean="0"/>
              <a:t>Age-specific Fertility Rates 		ASFRs</a:t>
            </a:r>
          </a:p>
          <a:p>
            <a:r>
              <a:rPr lang="en-US" dirty="0" smtClean="0"/>
              <a:t>The Total Fertility Rate 			TFR</a:t>
            </a:r>
          </a:p>
          <a:p>
            <a:r>
              <a:rPr lang="en-US" dirty="0" smtClean="0"/>
              <a:t>Parity Progression Ratios 		PPR</a:t>
            </a:r>
            <a:endParaRPr lang="en-US" dirty="0"/>
          </a:p>
        </p:txBody>
      </p:sp>
    </p:spTree>
    <p:extLst>
      <p:ext uri="{BB962C8B-B14F-4D97-AF65-F5344CB8AC3E}">
        <p14:creationId xmlns:p14="http://schemas.microsoft.com/office/powerpoint/2010/main" val="1686072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5101"/>
            <a:ext cx="10515600" cy="1143000"/>
          </a:xfrm>
        </p:spPr>
        <p:txBody>
          <a:bodyPr/>
          <a:lstStyle/>
          <a:p>
            <a:r>
              <a:rPr lang="en-US" dirty="0" smtClean="0"/>
              <a:t>General Fertility rate (GFR)</a:t>
            </a:r>
            <a:endParaRPr lang="en-US" dirty="0"/>
          </a:p>
        </p:txBody>
      </p:sp>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838200" y="1308101"/>
                <a:ext cx="10515600" cy="5194299"/>
              </a:xfrm>
            </p:spPr>
            <p:txBody>
              <a:bodyPr>
                <a:normAutofit/>
              </a:bodyPr>
              <a:lstStyle/>
              <a:p>
                <a:r>
                  <a:rPr lang="en-US" dirty="0" smtClean="0"/>
                  <a:t>GFR addresses the gaps in the CBR by linking births to the actual population at risk of births (i.e. the denominator is women 15-49 years)</a:t>
                </a:r>
              </a:p>
              <a:p>
                <a:r>
                  <a:rPr lang="en-US" dirty="0" smtClean="0"/>
                  <a:t>General fertility Rate (GFR) =   </a:t>
                </a:r>
                <a14:m>
                  <m:oMath xmlns:m="http://schemas.openxmlformats.org/officeDocument/2006/math">
                    <m:f>
                      <m:fPr>
                        <m:ctrlPr>
                          <a:rPr lang="en-US" i="1" smtClean="0">
                            <a:solidFill>
                              <a:srgbClr val="C00000"/>
                            </a:solidFill>
                            <a:latin typeface="Cambria Math"/>
                          </a:rPr>
                        </m:ctrlPr>
                      </m:fPr>
                      <m:num>
                        <m:r>
                          <m:rPr>
                            <m:nor/>
                          </m:rPr>
                          <a:rPr lang="en-US" dirty="0">
                            <a:solidFill>
                              <a:prstClr val="black"/>
                            </a:solidFill>
                          </a:rPr>
                          <m:t>Births</m:t>
                        </m:r>
                        <m:r>
                          <m:rPr>
                            <m:nor/>
                          </m:rPr>
                          <a:rPr lang="en-US" dirty="0">
                            <a:solidFill>
                              <a:prstClr val="black"/>
                            </a:solidFill>
                          </a:rPr>
                          <m:t> </m:t>
                        </m:r>
                        <m:r>
                          <m:rPr>
                            <m:nor/>
                          </m:rPr>
                          <a:rPr lang="en-US" dirty="0">
                            <a:solidFill>
                              <a:prstClr val="black"/>
                            </a:solidFill>
                          </a:rPr>
                          <m:t>at</m:t>
                        </m:r>
                        <m:r>
                          <m:rPr>
                            <m:nor/>
                          </m:rPr>
                          <a:rPr lang="en-US" dirty="0">
                            <a:solidFill>
                              <a:prstClr val="black"/>
                            </a:solidFill>
                          </a:rPr>
                          <m:t> </m:t>
                        </m:r>
                        <m:r>
                          <m:rPr>
                            <m:nor/>
                          </m:rPr>
                          <a:rPr lang="en-US" dirty="0">
                            <a:solidFill>
                              <a:prstClr val="black"/>
                            </a:solidFill>
                          </a:rPr>
                          <m:t>time</m:t>
                        </m:r>
                        <m:r>
                          <m:rPr>
                            <m:nor/>
                          </m:rPr>
                          <a:rPr lang="en-US" dirty="0">
                            <a:solidFill>
                              <a:prstClr val="black"/>
                            </a:solidFill>
                          </a:rPr>
                          <m:t> </m:t>
                        </m:r>
                        <m:r>
                          <m:rPr>
                            <m:nor/>
                          </m:rPr>
                          <a:rPr lang="en-US" dirty="0">
                            <a:solidFill>
                              <a:prstClr val="black"/>
                            </a:solidFill>
                          </a:rPr>
                          <m:t>x</m:t>
                        </m:r>
                        <m:r>
                          <m:rPr>
                            <m:nor/>
                          </m:rPr>
                          <a:rPr lang="en-US" dirty="0">
                            <a:solidFill>
                              <a:prstClr val="black"/>
                            </a:solidFill>
                          </a:rPr>
                          <m:t> </m:t>
                        </m:r>
                      </m:num>
                      <m:den>
                        <m:r>
                          <m:rPr>
                            <m:nor/>
                          </m:rPr>
                          <a:rPr lang="en-US" dirty="0" smtClean="0"/>
                          <m:t>Women</m:t>
                        </m:r>
                        <m:r>
                          <m:rPr>
                            <m:nor/>
                          </m:rPr>
                          <a:rPr lang="en-US" dirty="0" smtClean="0"/>
                          <m:t> 15−49 </m:t>
                        </m:r>
                        <m:r>
                          <m:rPr>
                            <m:nor/>
                          </m:rPr>
                          <a:rPr lang="en-US" dirty="0" smtClean="0"/>
                          <m:t>years</m:t>
                        </m:r>
                        <m:r>
                          <m:rPr>
                            <m:nor/>
                          </m:rPr>
                          <a:rPr lang="en-US" dirty="0" smtClean="0"/>
                          <m:t> </m:t>
                        </m:r>
                        <m:r>
                          <m:rPr>
                            <m:nor/>
                          </m:rPr>
                          <a:rPr lang="en-US" dirty="0" smtClean="0"/>
                          <m:t>at</m:t>
                        </m:r>
                        <m:r>
                          <m:rPr>
                            <m:nor/>
                          </m:rPr>
                          <a:rPr lang="en-US" dirty="0" smtClean="0"/>
                          <m:t> </m:t>
                        </m:r>
                        <m:r>
                          <m:rPr>
                            <m:nor/>
                          </m:rPr>
                          <a:rPr lang="en-US" dirty="0" smtClean="0"/>
                          <m:t>time</m:t>
                        </m:r>
                        <m:r>
                          <m:rPr>
                            <m:nor/>
                          </m:rPr>
                          <a:rPr lang="en-US" dirty="0" smtClean="0"/>
                          <m:t> </m:t>
                        </m:r>
                        <m:r>
                          <m:rPr>
                            <m:nor/>
                          </m:rPr>
                          <a:rPr lang="en-US" dirty="0" smtClean="0"/>
                          <m:t>x</m:t>
                        </m:r>
                        <m:r>
                          <m:rPr>
                            <m:nor/>
                          </m:rPr>
                          <a:rPr lang="en-US" dirty="0" smtClean="0"/>
                          <m:t> </m:t>
                        </m:r>
                      </m:den>
                    </m:f>
                    <m:r>
                      <a:rPr lang="en-US" b="0" i="1" dirty="0" smtClean="0">
                        <a:latin typeface="Cambria Math" panose="02040503050406030204" pitchFamily="18" charset="0"/>
                      </a:rPr>
                      <m:t>∗1000</m:t>
                    </m:r>
                  </m:oMath>
                </a14:m>
                <a:endParaRPr lang="en-US" sz="2400" dirty="0" smtClean="0"/>
              </a:p>
              <a:p>
                <a:pPr lvl="0"/>
                <a:endParaRPr lang="en-US" sz="2200" dirty="0" smtClean="0">
                  <a:solidFill>
                    <a:prstClr val="black"/>
                  </a:solidFill>
                </a:endParaRPr>
              </a:p>
              <a:p>
                <a:pPr lvl="0"/>
                <a:r>
                  <a:rPr lang="en-US" dirty="0" smtClean="0">
                    <a:solidFill>
                      <a:prstClr val="black"/>
                    </a:solidFill>
                  </a:rPr>
                  <a:t>GFR </a:t>
                </a:r>
                <a:r>
                  <a:rPr lang="en-US" dirty="0">
                    <a:solidFill>
                      <a:prstClr val="black"/>
                    </a:solidFill>
                  </a:rPr>
                  <a:t>is critical when one wants to know a total number of births for all women in the fertile ages e.g. in calculations of maternal mortality.</a:t>
                </a:r>
              </a:p>
              <a:p>
                <a:pPr lvl="0"/>
                <a:endParaRPr lang="en-US" dirty="0">
                  <a:solidFill>
                    <a:prstClr val="black"/>
                  </a:solidFill>
                </a:endParaRPr>
              </a:p>
              <a:p>
                <a:pPr lvl="0"/>
                <a:r>
                  <a:rPr lang="en-US" dirty="0">
                    <a:solidFill>
                      <a:prstClr val="black"/>
                    </a:solidFill>
                  </a:rPr>
                  <a:t>GFR is not widely used though because it still suffers a disadvantage concerning the structure of the population – similar to the problem with the CBR although on a smaller scale.</a:t>
                </a:r>
              </a:p>
              <a:p>
                <a:endParaRPr lang="en-US" dirty="0" smtClean="0"/>
              </a:p>
              <a:p>
                <a:endParaRPr lang="en-US" dirty="0" smtClean="0"/>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838200" y="1308101"/>
                <a:ext cx="10515600" cy="5194299"/>
              </a:xfrm>
              <a:blipFill>
                <a:blip r:embed="rId2"/>
                <a:stretch>
                  <a:fillRect l="-1043" t="-1995" r="-1565" b="-2582"/>
                </a:stretch>
              </a:blipFill>
            </p:spPr>
            <p:txBody>
              <a:bodyPr/>
              <a:lstStyle/>
              <a:p>
                <a:r>
                  <a:rPr lang="en-US">
                    <a:noFill/>
                  </a:rPr>
                  <a:t> </a:t>
                </a:r>
              </a:p>
            </p:txBody>
          </p:sp>
        </mc:Fallback>
      </mc:AlternateContent>
    </p:spTree>
    <p:extLst>
      <p:ext uri="{BB962C8B-B14F-4D97-AF65-F5344CB8AC3E}">
        <p14:creationId xmlns:p14="http://schemas.microsoft.com/office/powerpoint/2010/main" val="157602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GFR [2]</a:t>
            </a:r>
            <a:endParaRPr lang="en-US" dirty="0"/>
          </a:p>
        </p:txBody>
      </p:sp>
      <p:sp>
        <p:nvSpPr>
          <p:cNvPr id="3" name="Content Placeholder 2"/>
          <p:cNvSpPr>
            <a:spLocks noGrp="1"/>
          </p:cNvSpPr>
          <p:nvPr>
            <p:ph idx="1"/>
          </p:nvPr>
        </p:nvSpPr>
        <p:spPr>
          <a:xfrm>
            <a:off x="838200" y="1536700"/>
            <a:ext cx="10515600" cy="4813300"/>
          </a:xfrm>
        </p:spPr>
        <p:txBody>
          <a:bodyPr>
            <a:normAutofit/>
          </a:bodyPr>
          <a:lstStyle/>
          <a:p>
            <a:endParaRPr lang="en-US" dirty="0" smtClean="0"/>
          </a:p>
          <a:p>
            <a:pPr algn="just"/>
            <a:r>
              <a:rPr lang="en-US" b="1" dirty="0" smtClean="0"/>
              <a:t>Problem:</a:t>
            </a:r>
            <a:r>
              <a:rPr lang="en-US" dirty="0" smtClean="0"/>
              <a:t> Fertile ages are nominally 15-49 years – is 35 years wide but   within that range there can be substantial differences in age structure between populations. Because fertility is concentrated at certain ages populations can appear to have different levels of fertility simply because they have different age structures between ages 15-49 years. </a:t>
            </a:r>
          </a:p>
          <a:p>
            <a:endParaRPr lang="en-US" dirty="0"/>
          </a:p>
          <a:p>
            <a:r>
              <a:rPr lang="en-US" dirty="0" smtClean="0"/>
              <a:t>For international or secular comparisons one wants to have a measure that is </a:t>
            </a:r>
            <a:r>
              <a:rPr lang="en-US" b="1" dirty="0" smtClean="0"/>
              <a:t>independent of age structure and the GFR is not quite there</a:t>
            </a:r>
            <a:r>
              <a:rPr lang="en-US" dirty="0" smtClean="0"/>
              <a:t>. </a:t>
            </a:r>
            <a:endParaRPr lang="en-US" dirty="0"/>
          </a:p>
        </p:txBody>
      </p:sp>
    </p:spTree>
    <p:extLst>
      <p:ext uri="{BB962C8B-B14F-4D97-AF65-F5344CB8AC3E}">
        <p14:creationId xmlns:p14="http://schemas.microsoft.com/office/powerpoint/2010/main" val="2065119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245" y="136525"/>
            <a:ext cx="10515600" cy="930275"/>
          </a:xfrm>
        </p:spPr>
        <p:txBody>
          <a:bodyPr/>
          <a:lstStyle/>
          <a:p>
            <a:r>
              <a:rPr lang="en-US" dirty="0" smtClean="0"/>
              <a:t>Age specific fertility rate [ASFR]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45474" y="1066800"/>
                <a:ext cx="11887200" cy="5524500"/>
              </a:xfrm>
            </p:spPr>
            <p:txBody>
              <a:bodyPr>
                <a:normAutofit/>
              </a:bodyPr>
              <a:lstStyle/>
              <a:p>
                <a:r>
                  <a:rPr lang="en-US" dirty="0" smtClean="0"/>
                  <a:t>These are simply fertility rates limited to certain age-groups of women. The groups could be of any width, or single years of age, but the convention is to form seven 5-year age groups, which cover the range 15-49 years.</a:t>
                </a:r>
              </a:p>
              <a:p>
                <a:pPr marL="0" indent="0">
                  <a:buNone/>
                </a:pPr>
                <a:endParaRPr lang="en-US" dirty="0" smtClean="0"/>
              </a:p>
              <a:p>
                <a:r>
                  <a:rPr lang="en-US" dirty="0" smtClean="0"/>
                  <a:t>ASFR =</a:t>
                </a:r>
                <a:r>
                  <a:rPr lang="en-US" dirty="0" smtClean="0">
                    <a:solidFill>
                      <a:prstClr val="black"/>
                    </a:solidFill>
                  </a:rPr>
                  <a:t>   </a:t>
                </a:r>
                <a14:m>
                  <m:oMath xmlns:m="http://schemas.openxmlformats.org/officeDocument/2006/math">
                    <m:f>
                      <m:fPr>
                        <m:ctrlPr>
                          <a:rPr lang="en-US" i="1">
                            <a:solidFill>
                              <a:srgbClr val="C00000"/>
                            </a:solidFill>
                            <a:latin typeface="Cambria Math"/>
                          </a:rPr>
                        </m:ctrlPr>
                      </m:fPr>
                      <m:num>
                        <m:r>
                          <m:rPr>
                            <m:nor/>
                          </m:rPr>
                          <a:rPr lang="en-US" dirty="0">
                            <a:solidFill>
                              <a:prstClr val="black"/>
                            </a:solidFill>
                          </a:rPr>
                          <m:t>Births</m:t>
                        </m:r>
                        <m:r>
                          <m:rPr>
                            <m:nor/>
                          </m:rPr>
                          <a:rPr lang="en-US" b="0" i="0" dirty="0" smtClean="0">
                            <a:solidFill>
                              <a:prstClr val="black"/>
                            </a:solidFill>
                          </a:rPr>
                          <m:t> </m:t>
                        </m:r>
                        <m:r>
                          <m:rPr>
                            <m:nor/>
                          </m:rPr>
                          <a:rPr lang="en-US" b="0" i="0" dirty="0" smtClean="0">
                            <a:solidFill>
                              <a:prstClr val="black"/>
                            </a:solidFill>
                          </a:rPr>
                          <m:t>to</m:t>
                        </m:r>
                        <m:r>
                          <m:rPr>
                            <m:nor/>
                          </m:rPr>
                          <a:rPr lang="en-US" b="0" i="0" dirty="0" smtClean="0">
                            <a:solidFill>
                              <a:prstClr val="black"/>
                            </a:solidFill>
                          </a:rPr>
                          <m:t> </m:t>
                        </m:r>
                        <m:r>
                          <m:rPr>
                            <m:nor/>
                          </m:rPr>
                          <a:rPr lang="en-US" b="0" i="0" dirty="0" smtClean="0">
                            <a:solidFill>
                              <a:prstClr val="black"/>
                            </a:solidFill>
                          </a:rPr>
                          <m:t>women</m:t>
                        </m:r>
                        <m:r>
                          <m:rPr>
                            <m:nor/>
                          </m:rPr>
                          <a:rPr lang="en-US" b="0" i="0" dirty="0" smtClean="0">
                            <a:solidFill>
                              <a:prstClr val="black"/>
                            </a:solidFill>
                          </a:rPr>
                          <m:t> </m:t>
                        </m:r>
                        <m:r>
                          <m:rPr>
                            <m:nor/>
                          </m:rPr>
                          <a:rPr lang="en-US" b="0" i="0" dirty="0" smtClean="0">
                            <a:solidFill>
                              <a:prstClr val="black"/>
                            </a:solidFill>
                          </a:rPr>
                          <m:t>aged</m:t>
                        </m:r>
                        <m:r>
                          <m:rPr>
                            <m:nor/>
                          </m:rPr>
                          <a:rPr lang="en-US" b="0" i="0" dirty="0" smtClean="0">
                            <a:solidFill>
                              <a:prstClr val="black"/>
                            </a:solidFill>
                          </a:rPr>
                          <m:t> </m:t>
                        </m:r>
                        <m:r>
                          <m:rPr>
                            <m:nor/>
                          </m:rPr>
                          <a:rPr lang="en-US" b="0" i="0" dirty="0" smtClean="0">
                            <a:solidFill>
                              <a:prstClr val="black"/>
                            </a:solidFill>
                          </a:rPr>
                          <m:t>x</m:t>
                        </m:r>
                        <m:r>
                          <m:rPr>
                            <m:nor/>
                          </m:rPr>
                          <a:rPr lang="en-US" b="0" i="0" dirty="0" smtClean="0">
                            <a:solidFill>
                              <a:prstClr val="black"/>
                            </a:solidFill>
                          </a:rPr>
                          <m:t> </m:t>
                        </m:r>
                        <m:r>
                          <m:rPr>
                            <m:nor/>
                          </m:rPr>
                          <a:rPr lang="en-US" b="0" i="0" dirty="0" smtClean="0">
                            <a:solidFill>
                              <a:prstClr val="black"/>
                            </a:solidFill>
                          </a:rPr>
                          <m:t>to</m:t>
                        </m:r>
                        <m:r>
                          <m:rPr>
                            <m:nor/>
                          </m:rPr>
                          <a:rPr lang="en-US" b="0" i="0" dirty="0" smtClean="0">
                            <a:solidFill>
                              <a:prstClr val="black"/>
                            </a:solidFill>
                          </a:rPr>
                          <m:t> </m:t>
                        </m:r>
                        <m:r>
                          <m:rPr>
                            <m:nor/>
                          </m:rPr>
                          <a:rPr lang="en-US" b="0" i="0" dirty="0" smtClean="0">
                            <a:solidFill>
                              <a:prstClr val="black"/>
                            </a:solidFill>
                          </a:rPr>
                          <m:t>x</m:t>
                        </m:r>
                        <m:r>
                          <m:rPr>
                            <m:nor/>
                          </m:rPr>
                          <a:rPr lang="en-US" b="0" i="0" dirty="0" smtClean="0">
                            <a:solidFill>
                              <a:prstClr val="black"/>
                            </a:solidFill>
                          </a:rPr>
                          <m:t>+5  </m:t>
                        </m:r>
                      </m:num>
                      <m:den>
                        <m:r>
                          <m:rPr>
                            <m:nor/>
                          </m:rPr>
                          <a:rPr lang="en-US" dirty="0">
                            <a:solidFill>
                              <a:prstClr val="black"/>
                            </a:solidFill>
                          </a:rPr>
                          <m:t>Women</m:t>
                        </m:r>
                        <m:r>
                          <m:rPr>
                            <m:nor/>
                          </m:rPr>
                          <a:rPr lang="en-US" dirty="0">
                            <a:solidFill>
                              <a:prstClr val="black"/>
                            </a:solidFill>
                          </a:rPr>
                          <m:t> </m:t>
                        </m:r>
                        <m:r>
                          <m:rPr>
                            <m:nor/>
                          </m:rPr>
                          <a:rPr lang="en-US" b="0" i="0" dirty="0" smtClean="0">
                            <a:solidFill>
                              <a:prstClr val="black"/>
                            </a:solidFill>
                          </a:rPr>
                          <m:t>aged</m:t>
                        </m:r>
                        <m:r>
                          <m:rPr>
                            <m:nor/>
                          </m:rPr>
                          <a:rPr lang="en-US" b="0" i="0" dirty="0" smtClean="0">
                            <a:solidFill>
                              <a:prstClr val="black"/>
                            </a:solidFill>
                          </a:rPr>
                          <m:t> </m:t>
                        </m:r>
                        <m:r>
                          <m:rPr>
                            <m:nor/>
                          </m:rPr>
                          <a:rPr lang="en-US" b="0" i="0" dirty="0" smtClean="0">
                            <a:solidFill>
                              <a:prstClr val="black"/>
                            </a:solidFill>
                          </a:rPr>
                          <m:t>x</m:t>
                        </m:r>
                        <m:r>
                          <m:rPr>
                            <m:nor/>
                          </m:rPr>
                          <a:rPr lang="en-US" b="0" i="0" dirty="0" smtClean="0">
                            <a:solidFill>
                              <a:prstClr val="black"/>
                            </a:solidFill>
                          </a:rPr>
                          <m:t> </m:t>
                        </m:r>
                        <m:r>
                          <m:rPr>
                            <m:nor/>
                          </m:rPr>
                          <a:rPr lang="en-US" b="0" i="0" dirty="0" smtClean="0">
                            <a:solidFill>
                              <a:prstClr val="black"/>
                            </a:solidFill>
                          </a:rPr>
                          <m:t>to</m:t>
                        </m:r>
                        <m:r>
                          <m:rPr>
                            <m:nor/>
                          </m:rPr>
                          <a:rPr lang="en-US" b="0" i="0" dirty="0" smtClean="0">
                            <a:solidFill>
                              <a:prstClr val="black"/>
                            </a:solidFill>
                          </a:rPr>
                          <m:t> </m:t>
                        </m:r>
                        <m:r>
                          <m:rPr>
                            <m:nor/>
                          </m:rPr>
                          <a:rPr lang="en-US" b="0" i="0" dirty="0" smtClean="0">
                            <a:solidFill>
                              <a:prstClr val="black"/>
                            </a:solidFill>
                          </a:rPr>
                          <m:t>x</m:t>
                        </m:r>
                        <m:r>
                          <m:rPr>
                            <m:nor/>
                          </m:rPr>
                          <a:rPr lang="en-US" b="0" i="0" dirty="0" smtClean="0">
                            <a:solidFill>
                              <a:prstClr val="black"/>
                            </a:solidFill>
                          </a:rPr>
                          <m:t>+5 </m:t>
                        </m:r>
                      </m:den>
                    </m:f>
                  </m:oMath>
                </a14:m>
                <a:endParaRPr lang="en-US" dirty="0" smtClean="0"/>
              </a:p>
              <a:p>
                <a:endParaRPr lang="en-US" dirty="0" smtClean="0"/>
              </a:p>
              <a:p>
                <a:r>
                  <a:rPr lang="en-US" dirty="0" smtClean="0"/>
                  <a:t>ASFR can be expressed/1000 i.e. ASFR =</a:t>
                </a:r>
                <a14:m>
                  <m:oMath xmlns:m="http://schemas.openxmlformats.org/officeDocument/2006/math">
                    <m:f>
                      <m:fPr>
                        <m:ctrlPr>
                          <a:rPr lang="en-US" i="1">
                            <a:solidFill>
                              <a:srgbClr val="C00000"/>
                            </a:solidFill>
                            <a:latin typeface="Cambria Math"/>
                          </a:rPr>
                        </m:ctrlPr>
                      </m:fPr>
                      <m:num>
                        <m:r>
                          <m:rPr>
                            <m:nor/>
                          </m:rPr>
                          <a:rPr lang="en-US" dirty="0">
                            <a:solidFill>
                              <a:prstClr val="black"/>
                            </a:solidFill>
                          </a:rPr>
                          <m:t>Births</m:t>
                        </m:r>
                        <m:r>
                          <m:rPr>
                            <m:nor/>
                          </m:rPr>
                          <a:rPr lang="en-US" dirty="0">
                            <a:solidFill>
                              <a:prstClr val="black"/>
                            </a:solidFill>
                          </a:rPr>
                          <m:t> </m:t>
                        </m:r>
                        <m:r>
                          <m:rPr>
                            <m:nor/>
                          </m:rPr>
                          <a:rPr lang="en-US" dirty="0">
                            <a:solidFill>
                              <a:prstClr val="black"/>
                            </a:solidFill>
                          </a:rPr>
                          <m:t>to</m:t>
                        </m:r>
                        <m:r>
                          <m:rPr>
                            <m:nor/>
                          </m:rPr>
                          <a:rPr lang="en-US" dirty="0">
                            <a:solidFill>
                              <a:prstClr val="black"/>
                            </a:solidFill>
                          </a:rPr>
                          <m:t> </m:t>
                        </m:r>
                        <m:r>
                          <m:rPr>
                            <m:nor/>
                          </m:rPr>
                          <a:rPr lang="en-US" dirty="0">
                            <a:solidFill>
                              <a:prstClr val="black"/>
                            </a:solidFill>
                          </a:rPr>
                          <m:t>women</m:t>
                        </m:r>
                        <m:r>
                          <m:rPr>
                            <m:nor/>
                          </m:rPr>
                          <a:rPr lang="en-US" dirty="0">
                            <a:solidFill>
                              <a:prstClr val="black"/>
                            </a:solidFill>
                          </a:rPr>
                          <m:t> </m:t>
                        </m:r>
                        <m:r>
                          <m:rPr>
                            <m:nor/>
                          </m:rPr>
                          <a:rPr lang="en-US" dirty="0">
                            <a:solidFill>
                              <a:prstClr val="black"/>
                            </a:solidFill>
                          </a:rPr>
                          <m:t>aged</m:t>
                        </m:r>
                        <m:r>
                          <m:rPr>
                            <m:nor/>
                          </m:rPr>
                          <a:rPr lang="en-US" dirty="0">
                            <a:solidFill>
                              <a:prstClr val="black"/>
                            </a:solidFill>
                          </a:rPr>
                          <m:t> </m:t>
                        </m:r>
                        <m:r>
                          <m:rPr>
                            <m:nor/>
                          </m:rPr>
                          <a:rPr lang="en-US" dirty="0">
                            <a:solidFill>
                              <a:prstClr val="black"/>
                            </a:solidFill>
                          </a:rPr>
                          <m:t>x</m:t>
                        </m:r>
                        <m:r>
                          <m:rPr>
                            <m:nor/>
                          </m:rPr>
                          <a:rPr lang="en-US" dirty="0">
                            <a:solidFill>
                              <a:prstClr val="black"/>
                            </a:solidFill>
                          </a:rPr>
                          <m:t> </m:t>
                        </m:r>
                        <m:r>
                          <m:rPr>
                            <m:nor/>
                          </m:rPr>
                          <a:rPr lang="en-US" dirty="0">
                            <a:solidFill>
                              <a:prstClr val="black"/>
                            </a:solidFill>
                          </a:rPr>
                          <m:t>to</m:t>
                        </m:r>
                        <m:r>
                          <m:rPr>
                            <m:nor/>
                          </m:rPr>
                          <a:rPr lang="en-US" dirty="0">
                            <a:solidFill>
                              <a:prstClr val="black"/>
                            </a:solidFill>
                          </a:rPr>
                          <m:t> </m:t>
                        </m:r>
                        <m:r>
                          <m:rPr>
                            <m:nor/>
                          </m:rPr>
                          <a:rPr lang="en-US" dirty="0">
                            <a:solidFill>
                              <a:prstClr val="black"/>
                            </a:solidFill>
                          </a:rPr>
                          <m:t>x</m:t>
                        </m:r>
                        <m:r>
                          <m:rPr>
                            <m:nor/>
                          </m:rPr>
                          <a:rPr lang="en-US" dirty="0">
                            <a:solidFill>
                              <a:prstClr val="black"/>
                            </a:solidFill>
                          </a:rPr>
                          <m:t>+5  </m:t>
                        </m:r>
                      </m:num>
                      <m:den>
                        <m:r>
                          <m:rPr>
                            <m:nor/>
                          </m:rPr>
                          <a:rPr lang="en-US" dirty="0">
                            <a:solidFill>
                              <a:prstClr val="black"/>
                            </a:solidFill>
                          </a:rPr>
                          <m:t>Women</m:t>
                        </m:r>
                        <m:r>
                          <m:rPr>
                            <m:nor/>
                          </m:rPr>
                          <a:rPr lang="en-US" dirty="0">
                            <a:solidFill>
                              <a:prstClr val="black"/>
                            </a:solidFill>
                          </a:rPr>
                          <m:t> </m:t>
                        </m:r>
                        <m:r>
                          <m:rPr>
                            <m:nor/>
                          </m:rPr>
                          <a:rPr lang="en-US" dirty="0">
                            <a:solidFill>
                              <a:prstClr val="black"/>
                            </a:solidFill>
                          </a:rPr>
                          <m:t>aged</m:t>
                        </m:r>
                        <m:r>
                          <m:rPr>
                            <m:nor/>
                          </m:rPr>
                          <a:rPr lang="en-US" dirty="0">
                            <a:solidFill>
                              <a:prstClr val="black"/>
                            </a:solidFill>
                          </a:rPr>
                          <m:t> </m:t>
                        </m:r>
                        <m:r>
                          <m:rPr>
                            <m:nor/>
                          </m:rPr>
                          <a:rPr lang="en-US" dirty="0">
                            <a:solidFill>
                              <a:prstClr val="black"/>
                            </a:solidFill>
                          </a:rPr>
                          <m:t>x</m:t>
                        </m:r>
                        <m:r>
                          <m:rPr>
                            <m:nor/>
                          </m:rPr>
                          <a:rPr lang="en-US" dirty="0">
                            <a:solidFill>
                              <a:prstClr val="black"/>
                            </a:solidFill>
                          </a:rPr>
                          <m:t> </m:t>
                        </m:r>
                        <m:r>
                          <m:rPr>
                            <m:nor/>
                          </m:rPr>
                          <a:rPr lang="en-US" dirty="0">
                            <a:solidFill>
                              <a:prstClr val="black"/>
                            </a:solidFill>
                          </a:rPr>
                          <m:t>to</m:t>
                        </m:r>
                        <m:r>
                          <m:rPr>
                            <m:nor/>
                          </m:rPr>
                          <a:rPr lang="en-US" dirty="0">
                            <a:solidFill>
                              <a:prstClr val="black"/>
                            </a:solidFill>
                          </a:rPr>
                          <m:t> </m:t>
                        </m:r>
                        <m:r>
                          <m:rPr>
                            <m:nor/>
                          </m:rPr>
                          <a:rPr lang="en-US" dirty="0">
                            <a:solidFill>
                              <a:prstClr val="black"/>
                            </a:solidFill>
                          </a:rPr>
                          <m:t>x</m:t>
                        </m:r>
                        <m:r>
                          <m:rPr>
                            <m:nor/>
                          </m:rPr>
                          <a:rPr lang="en-US" dirty="0">
                            <a:solidFill>
                              <a:prstClr val="black"/>
                            </a:solidFill>
                          </a:rPr>
                          <m:t>+5 </m:t>
                        </m:r>
                      </m:den>
                    </m:f>
                    <m:r>
                      <a:rPr lang="en-US" b="0" i="1" dirty="0" smtClean="0">
                        <a:solidFill>
                          <a:prstClr val="black"/>
                        </a:solidFill>
                        <a:latin typeface="Cambria Math" panose="02040503050406030204" pitchFamily="18" charset="0"/>
                      </a:rPr>
                      <m:t>∗1000</m:t>
                    </m:r>
                  </m:oMath>
                </a14:m>
                <a:endParaRPr lang="en-US" dirty="0" smtClean="0"/>
              </a:p>
              <a:p>
                <a:endParaRPr lang="en-US" dirty="0" smtClean="0"/>
              </a:p>
              <a:p>
                <a:r>
                  <a:rPr lang="en-US" dirty="0" smtClean="0"/>
                  <a:t>ASFR is  measured separately for each of the 7 bands of the reproductive ages </a:t>
                </a:r>
                <a:r>
                  <a:rPr lang="en-US" dirty="0" err="1" smtClean="0"/>
                  <a:t>i.e</a:t>
                </a:r>
                <a:r>
                  <a:rPr lang="en-US" dirty="0" smtClean="0"/>
                  <a:t> from 15-19, 20-24, 25-29……45-49.</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45474" y="1066800"/>
                <a:ext cx="11887200" cy="5524500"/>
              </a:xfrm>
              <a:blipFill rotWithShape="0">
                <a:blip r:embed="rId2"/>
                <a:stretch>
                  <a:fillRect l="-923" t="-1766"/>
                </a:stretch>
              </a:blipFill>
            </p:spPr>
            <p:txBody>
              <a:bodyPr/>
              <a:lstStyle/>
              <a:p>
                <a:r>
                  <a:rPr lang="en-US">
                    <a:noFill/>
                  </a:rPr>
                  <a:t> </a:t>
                </a:r>
              </a:p>
            </p:txBody>
          </p:sp>
        </mc:Fallback>
      </mc:AlternateContent>
    </p:spTree>
    <p:extLst>
      <p:ext uri="{BB962C8B-B14F-4D97-AF65-F5344CB8AC3E}">
        <p14:creationId xmlns:p14="http://schemas.microsoft.com/office/powerpoint/2010/main" val="1539179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701"/>
            <a:ext cx="10515600" cy="774700"/>
          </a:xfrm>
        </p:spPr>
        <p:txBody>
          <a:bodyPr>
            <a:noAutofit/>
          </a:bodyPr>
          <a:lstStyle/>
          <a:p>
            <a:r>
              <a:rPr lang="en-US" sz="3200" b="1" dirty="0" smtClean="0">
                <a:solidFill>
                  <a:srgbClr val="0070C0"/>
                </a:solidFill>
              </a:rPr>
              <a:t>Quiz: The table below shows the population of Uganda in 1991. Calculate the ASFRs &amp; comment on your answer</a:t>
            </a:r>
            <a:endParaRPr lang="en-US" sz="3200" b="1" dirty="0">
              <a:solidFill>
                <a:srgbClr val="0070C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40746703"/>
              </p:ext>
            </p:extLst>
          </p:nvPr>
        </p:nvGraphicFramePr>
        <p:xfrm>
          <a:off x="1419514" y="1014431"/>
          <a:ext cx="9352972" cy="4575879"/>
        </p:xfrm>
        <a:graphic>
          <a:graphicData uri="http://schemas.openxmlformats.org/drawingml/2006/table">
            <a:tbl>
              <a:tblPr firstRow="1" bandRow="1">
                <a:tableStyleId>{5940675A-B579-460E-94D1-54222C63F5DA}</a:tableStyleId>
              </a:tblPr>
              <a:tblGrid>
                <a:gridCol w="2338243">
                  <a:extLst>
                    <a:ext uri="{9D8B030D-6E8A-4147-A177-3AD203B41FA5}">
                      <a16:colId xmlns:a16="http://schemas.microsoft.com/office/drawing/2014/main" xmlns="" val="20000"/>
                    </a:ext>
                  </a:extLst>
                </a:gridCol>
                <a:gridCol w="2629766">
                  <a:extLst>
                    <a:ext uri="{9D8B030D-6E8A-4147-A177-3AD203B41FA5}">
                      <a16:colId xmlns:a16="http://schemas.microsoft.com/office/drawing/2014/main" xmlns="" val="20001"/>
                    </a:ext>
                  </a:extLst>
                </a:gridCol>
                <a:gridCol w="2597727">
                  <a:extLst>
                    <a:ext uri="{9D8B030D-6E8A-4147-A177-3AD203B41FA5}">
                      <a16:colId xmlns:a16="http://schemas.microsoft.com/office/drawing/2014/main" xmlns="" val="20002"/>
                    </a:ext>
                  </a:extLst>
                </a:gridCol>
                <a:gridCol w="1787236">
                  <a:extLst>
                    <a:ext uri="{9D8B030D-6E8A-4147-A177-3AD203B41FA5}">
                      <a16:colId xmlns:a16="http://schemas.microsoft.com/office/drawing/2014/main" xmlns="" val="20003"/>
                    </a:ext>
                  </a:extLst>
                </a:gridCol>
              </a:tblGrid>
              <a:tr h="895911">
                <a:tc>
                  <a:txBody>
                    <a:bodyPr/>
                    <a:lstStyle/>
                    <a:p>
                      <a:pPr algn="ctr"/>
                      <a:r>
                        <a:rPr lang="en-US" sz="2800" b="1" dirty="0" smtClean="0"/>
                        <a:t>Age</a:t>
                      </a:r>
                      <a:r>
                        <a:rPr lang="en-US" sz="2800" b="1" baseline="0" dirty="0" smtClean="0"/>
                        <a:t> Group</a:t>
                      </a:r>
                      <a:endParaRPr lang="en-US" sz="2800" b="1" dirty="0"/>
                    </a:p>
                  </a:txBody>
                  <a:tcPr/>
                </a:tc>
                <a:tc>
                  <a:txBody>
                    <a:bodyPr/>
                    <a:lstStyle/>
                    <a:p>
                      <a:pPr algn="ctr"/>
                      <a:r>
                        <a:rPr lang="en-US" sz="2800" b="1" dirty="0" smtClean="0"/>
                        <a:t>Number of Women</a:t>
                      </a:r>
                      <a:endParaRPr lang="en-US" sz="2800" b="1" dirty="0"/>
                    </a:p>
                  </a:txBody>
                  <a:tcPr/>
                </a:tc>
                <a:tc>
                  <a:txBody>
                    <a:bodyPr/>
                    <a:lstStyle/>
                    <a:p>
                      <a:pPr algn="ctr"/>
                      <a:r>
                        <a:rPr lang="en-US" sz="2800" b="1" dirty="0" smtClean="0"/>
                        <a:t>No. of Live births</a:t>
                      </a:r>
                      <a:endParaRPr lang="en-US" sz="2800" b="1" dirty="0"/>
                    </a:p>
                  </a:txBody>
                  <a:tcPr/>
                </a:tc>
                <a:tc>
                  <a:txBody>
                    <a:bodyPr/>
                    <a:lstStyle/>
                    <a:p>
                      <a:pPr algn="ctr"/>
                      <a:r>
                        <a:rPr lang="en-US" sz="2800" b="1" dirty="0" smtClean="0"/>
                        <a:t>ASFR</a:t>
                      </a:r>
                      <a:endParaRPr lang="en-US" sz="2800" b="1" dirty="0"/>
                    </a:p>
                  </a:txBody>
                  <a:tcPr/>
                </a:tc>
                <a:extLst>
                  <a:ext uri="{0D108BD9-81ED-4DB2-BD59-A6C34878D82A}">
                    <a16:rowId xmlns:a16="http://schemas.microsoft.com/office/drawing/2014/main" xmlns="" val="10000"/>
                  </a:ext>
                </a:extLst>
              </a:tr>
              <a:tr h="464532">
                <a:tc>
                  <a:txBody>
                    <a:bodyPr/>
                    <a:lstStyle/>
                    <a:p>
                      <a:r>
                        <a:rPr lang="en-US" sz="2800" b="1" dirty="0" smtClean="0"/>
                        <a:t>15-19</a:t>
                      </a:r>
                      <a:endParaRPr lang="en-US" sz="2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0" i="0" u="none" strike="noStrike" kern="1200" baseline="0" dirty="0" smtClean="0">
                          <a:solidFill>
                            <a:schemeClr val="tx1"/>
                          </a:solidFill>
                          <a:latin typeface="+mn-lt"/>
                          <a:ea typeface="+mn-ea"/>
                          <a:cs typeface="+mn-cs"/>
                        </a:rPr>
                        <a:t>936480</a:t>
                      </a:r>
                      <a:endParaRPr lang="en-US" sz="2800" dirty="0"/>
                    </a:p>
                  </a:txBody>
                  <a:tcPr/>
                </a:tc>
                <a:tc>
                  <a:txBody>
                    <a:bodyPr/>
                    <a:lstStyle/>
                    <a:p>
                      <a:pPr lvl="0" algn="ctr"/>
                      <a:r>
                        <a:rPr lang="en-US" sz="2800" dirty="0" smtClean="0"/>
                        <a:t>133901</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1"/>
                  </a:ext>
                </a:extLst>
              </a:tr>
              <a:tr h="491306">
                <a:tc>
                  <a:txBody>
                    <a:bodyPr/>
                    <a:lstStyle/>
                    <a:p>
                      <a:r>
                        <a:rPr lang="en-US" sz="2800" b="1" dirty="0" smtClean="0"/>
                        <a:t>20-24</a:t>
                      </a:r>
                      <a:endParaRPr lang="en-US" sz="2800" b="1" dirty="0"/>
                    </a:p>
                  </a:txBody>
                  <a:tcPr/>
                </a:tc>
                <a:tc>
                  <a:txBody>
                    <a:bodyPr/>
                    <a:lstStyle/>
                    <a:p>
                      <a:pPr lvl="1" algn="ctr"/>
                      <a:r>
                        <a:rPr lang="en-US" sz="2800" b="0" i="0" u="none" strike="noStrike" kern="1200" baseline="0" dirty="0" smtClean="0">
                          <a:solidFill>
                            <a:schemeClr val="tx1"/>
                          </a:solidFill>
                          <a:latin typeface="+mn-lt"/>
                          <a:ea typeface="+mn-ea"/>
                          <a:cs typeface="+mn-cs"/>
                        </a:rPr>
                        <a:t>815627	</a:t>
                      </a:r>
                    </a:p>
                  </a:txBody>
                  <a:tcPr/>
                </a:tc>
                <a:tc>
                  <a:txBody>
                    <a:bodyPr/>
                    <a:lstStyle/>
                    <a:p>
                      <a:pPr lvl="0" algn="ctr"/>
                      <a:r>
                        <a:rPr lang="en-US" sz="2800" dirty="0" smtClean="0"/>
                        <a:t>250361</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2"/>
                  </a:ext>
                </a:extLst>
              </a:tr>
              <a:tr h="447452">
                <a:tc>
                  <a:txBody>
                    <a:bodyPr/>
                    <a:lstStyle/>
                    <a:p>
                      <a:r>
                        <a:rPr lang="en-US" sz="2800" b="1" dirty="0" smtClean="0"/>
                        <a:t>25-29</a:t>
                      </a:r>
                      <a:endParaRPr lang="en-US" sz="2800" b="1" dirty="0"/>
                    </a:p>
                  </a:txBody>
                  <a:tcPr/>
                </a:tc>
                <a:tc>
                  <a:txBody>
                    <a:bodyPr/>
                    <a:lstStyle/>
                    <a:p>
                      <a:pPr lvl="0" algn="ctr"/>
                      <a:r>
                        <a:rPr lang="en-US" sz="2800" b="0" i="0" u="none" strike="noStrike" baseline="0" dirty="0" smtClean="0">
                          <a:solidFill>
                            <a:srgbClr val="000000"/>
                          </a:solidFill>
                          <a:latin typeface="Times New Roman" panose="02020603050405020304" pitchFamily="18" charset="0"/>
                        </a:rPr>
                        <a:t>673084</a:t>
                      </a:r>
                      <a:endParaRPr lang="en-US" sz="2800" dirty="0"/>
                    </a:p>
                  </a:txBody>
                  <a:tcPr/>
                </a:tc>
                <a:tc>
                  <a:txBody>
                    <a:bodyPr/>
                    <a:lstStyle/>
                    <a:p>
                      <a:pPr lvl="0" algn="ctr"/>
                      <a:r>
                        <a:rPr lang="en-US" sz="2800" dirty="0" smtClean="0"/>
                        <a:t>204436</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3"/>
                  </a:ext>
                </a:extLst>
              </a:tr>
              <a:tr h="491306">
                <a:tc>
                  <a:txBody>
                    <a:bodyPr/>
                    <a:lstStyle/>
                    <a:p>
                      <a:r>
                        <a:rPr lang="en-US" sz="2800" b="1" dirty="0" smtClean="0"/>
                        <a:t>30-34</a:t>
                      </a:r>
                      <a:endParaRPr lang="en-US" sz="2800" b="1" dirty="0"/>
                    </a:p>
                  </a:txBody>
                  <a:tcPr/>
                </a:tc>
                <a:tc>
                  <a:txBody>
                    <a:bodyPr/>
                    <a:lstStyle/>
                    <a:p>
                      <a:pPr lvl="0" algn="ctr"/>
                      <a:r>
                        <a:rPr lang="en-US" sz="2800" b="0" i="0" u="none" strike="noStrike" baseline="0" dirty="0" smtClean="0">
                          <a:solidFill>
                            <a:srgbClr val="000000"/>
                          </a:solidFill>
                          <a:latin typeface="Times New Roman" panose="02020603050405020304" pitchFamily="18" charset="0"/>
                        </a:rPr>
                        <a:t>479915</a:t>
                      </a:r>
                      <a:endParaRPr lang="en-US" sz="2800" dirty="0"/>
                    </a:p>
                  </a:txBody>
                  <a:tcPr/>
                </a:tc>
                <a:tc>
                  <a:txBody>
                    <a:bodyPr/>
                    <a:lstStyle/>
                    <a:p>
                      <a:pPr lvl="0" algn="ctr"/>
                      <a:r>
                        <a:rPr lang="en-US" sz="2800" dirty="0" smtClean="0"/>
                        <a:t>122778</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4"/>
                  </a:ext>
                </a:extLst>
              </a:tr>
              <a:tr h="491306">
                <a:tc>
                  <a:txBody>
                    <a:bodyPr/>
                    <a:lstStyle/>
                    <a:p>
                      <a:r>
                        <a:rPr lang="en-US" sz="2800" b="1" dirty="0" smtClean="0"/>
                        <a:t>35-39</a:t>
                      </a:r>
                      <a:endParaRPr lang="en-US" sz="2800" b="1" dirty="0"/>
                    </a:p>
                  </a:txBody>
                  <a:tcPr/>
                </a:tc>
                <a:tc>
                  <a:txBody>
                    <a:bodyPr/>
                    <a:lstStyle/>
                    <a:p>
                      <a:pPr lvl="0" algn="ctr"/>
                      <a:r>
                        <a:rPr lang="en-US" sz="2800" b="0" i="0" u="none" strike="noStrike" baseline="0" dirty="0" smtClean="0">
                          <a:solidFill>
                            <a:srgbClr val="000000"/>
                          </a:solidFill>
                          <a:latin typeface="Times New Roman" panose="02020603050405020304" pitchFamily="18" charset="0"/>
                        </a:rPr>
                        <a:t>353079</a:t>
                      </a:r>
                      <a:endParaRPr lang="en-US" sz="2800" dirty="0"/>
                    </a:p>
                  </a:txBody>
                  <a:tcPr/>
                </a:tc>
                <a:tc>
                  <a:txBody>
                    <a:bodyPr/>
                    <a:lstStyle/>
                    <a:p>
                      <a:pPr lvl="0" algn="ctr"/>
                      <a:r>
                        <a:rPr lang="en-US" sz="2800" dirty="0" smtClean="0"/>
                        <a:t>67755</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5"/>
                  </a:ext>
                </a:extLst>
              </a:tr>
              <a:tr h="522039">
                <a:tc>
                  <a:txBody>
                    <a:bodyPr/>
                    <a:lstStyle/>
                    <a:p>
                      <a:r>
                        <a:rPr lang="en-US" sz="2800" b="1" dirty="0" smtClean="0"/>
                        <a:t>40-44</a:t>
                      </a:r>
                      <a:endParaRPr lang="en-US" sz="2800" b="1" dirty="0"/>
                    </a:p>
                  </a:txBody>
                  <a:tcPr/>
                </a:tc>
                <a:tc>
                  <a:txBody>
                    <a:bodyPr/>
                    <a:lstStyle/>
                    <a:p>
                      <a:pPr lvl="0" algn="ctr"/>
                      <a:r>
                        <a:rPr lang="en-US" sz="2800" b="0" i="0" u="none" strike="noStrike" baseline="0" dirty="0" smtClean="0">
                          <a:solidFill>
                            <a:srgbClr val="000000"/>
                          </a:solidFill>
                          <a:latin typeface="Times New Roman" panose="02020603050405020304" pitchFamily="18" charset="0"/>
                        </a:rPr>
                        <a:t>280223</a:t>
                      </a:r>
                      <a:endParaRPr lang="en-US" sz="2800" dirty="0"/>
                    </a:p>
                  </a:txBody>
                  <a:tcPr/>
                </a:tc>
                <a:tc>
                  <a:txBody>
                    <a:bodyPr/>
                    <a:lstStyle/>
                    <a:p>
                      <a:pPr lvl="0" algn="ctr"/>
                      <a:r>
                        <a:rPr lang="en-US" sz="2800" dirty="0" smtClean="0"/>
                        <a:t>24475</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6"/>
                  </a:ext>
                </a:extLst>
              </a:tr>
              <a:tr h="489747">
                <a:tc>
                  <a:txBody>
                    <a:bodyPr/>
                    <a:lstStyle/>
                    <a:p>
                      <a:r>
                        <a:rPr lang="en-US" sz="2800" b="1" dirty="0" smtClean="0"/>
                        <a:t>45-49</a:t>
                      </a:r>
                      <a:endParaRPr lang="en-US" sz="2800" b="1" dirty="0"/>
                    </a:p>
                  </a:txBody>
                  <a:tcPr/>
                </a:tc>
                <a:tc>
                  <a:txBody>
                    <a:bodyPr/>
                    <a:lstStyle/>
                    <a:p>
                      <a:pPr lvl="0" algn="ctr"/>
                      <a:r>
                        <a:rPr lang="en-US" sz="2800" b="0" i="0" u="none" strike="noStrike" baseline="0" dirty="0" smtClean="0">
                          <a:solidFill>
                            <a:srgbClr val="000000"/>
                          </a:solidFill>
                          <a:latin typeface="Times New Roman" panose="02020603050405020304" pitchFamily="18" charset="0"/>
                        </a:rPr>
                        <a:t>233088</a:t>
                      </a:r>
                      <a:endParaRPr lang="en-US" sz="2800" dirty="0"/>
                    </a:p>
                  </a:txBody>
                  <a:tcPr/>
                </a:tc>
                <a:tc>
                  <a:txBody>
                    <a:bodyPr/>
                    <a:lstStyle/>
                    <a:p>
                      <a:pPr lvl="0" algn="ctr"/>
                      <a:r>
                        <a:rPr lang="en-US" sz="2800" dirty="0" smtClean="0"/>
                        <a:t>6089</a:t>
                      </a:r>
                      <a:endParaRPr lang="en-US" sz="2800" dirty="0"/>
                    </a:p>
                  </a:txBody>
                  <a:tcPr/>
                </a:tc>
                <a:tc>
                  <a:txBody>
                    <a:bodyPr/>
                    <a:lstStyle/>
                    <a:p>
                      <a:pPr algn="ctr"/>
                      <a:r>
                        <a:rPr lang="en-US" sz="2800" dirty="0" smtClean="0">
                          <a:solidFill>
                            <a:srgbClr val="FF0000"/>
                          </a:solidFill>
                        </a:rPr>
                        <a:t>??</a:t>
                      </a:r>
                      <a:endParaRPr lang="en-US" sz="2800" dirty="0">
                        <a:solidFill>
                          <a:srgbClr val="FF0000"/>
                        </a:solidFill>
                      </a:endParaRPr>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874169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701"/>
            <a:ext cx="10515600" cy="774700"/>
          </a:xfrm>
        </p:spPr>
        <p:txBody>
          <a:bodyPr>
            <a:noAutofit/>
          </a:bodyPr>
          <a:lstStyle/>
          <a:p>
            <a:r>
              <a:rPr lang="en-US" sz="3200" b="1" dirty="0" smtClean="0">
                <a:solidFill>
                  <a:srgbClr val="0070C0"/>
                </a:solidFill>
              </a:rPr>
              <a:t>Quiz: The table below shows the population of Uganda in 1991. Calculate the ASFRs &amp; comment on your answer</a:t>
            </a:r>
            <a:endParaRPr lang="en-US" sz="3200" b="1" dirty="0">
              <a:solidFill>
                <a:srgbClr val="0070C0"/>
              </a:solidFill>
            </a:endParaRPr>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2221993240"/>
                  </p:ext>
                </p:extLst>
              </p:nvPr>
            </p:nvGraphicFramePr>
            <p:xfrm>
              <a:off x="1054099" y="1536698"/>
              <a:ext cx="10604501" cy="4919817"/>
            </p:xfrm>
            <a:graphic>
              <a:graphicData uri="http://schemas.openxmlformats.org/drawingml/2006/table">
                <a:tbl>
                  <a:tblPr firstRow="1" bandRow="1">
                    <a:tableStyleId>{5940675A-B579-460E-94D1-54222C63F5DA}</a:tableStyleId>
                  </a:tblPr>
                  <a:tblGrid>
                    <a:gridCol w="1701801">
                      <a:extLst>
                        <a:ext uri="{9D8B030D-6E8A-4147-A177-3AD203B41FA5}">
                          <a16:colId xmlns:a16="http://schemas.microsoft.com/office/drawing/2014/main" xmlns="" val="20000"/>
                        </a:ext>
                      </a:extLst>
                    </a:gridCol>
                    <a:gridCol w="2451100">
                      <a:extLst>
                        <a:ext uri="{9D8B030D-6E8A-4147-A177-3AD203B41FA5}">
                          <a16:colId xmlns:a16="http://schemas.microsoft.com/office/drawing/2014/main" xmlns="" val="20001"/>
                        </a:ext>
                      </a:extLst>
                    </a:gridCol>
                    <a:gridCol w="2044700">
                      <a:extLst>
                        <a:ext uri="{9D8B030D-6E8A-4147-A177-3AD203B41FA5}">
                          <a16:colId xmlns:a16="http://schemas.microsoft.com/office/drawing/2014/main" xmlns="" val="20002"/>
                        </a:ext>
                      </a:extLst>
                    </a:gridCol>
                    <a:gridCol w="1816100">
                      <a:extLst>
                        <a:ext uri="{9D8B030D-6E8A-4147-A177-3AD203B41FA5}">
                          <a16:colId xmlns:a16="http://schemas.microsoft.com/office/drawing/2014/main" xmlns="" val="20003"/>
                        </a:ext>
                      </a:extLst>
                    </a:gridCol>
                    <a:gridCol w="2590800">
                      <a:extLst>
                        <a:ext uri="{9D8B030D-6E8A-4147-A177-3AD203B41FA5}">
                          <a16:colId xmlns:a16="http://schemas.microsoft.com/office/drawing/2014/main" xmlns="" val="20004"/>
                        </a:ext>
                      </a:extLst>
                    </a:gridCol>
                  </a:tblGrid>
                  <a:tr h="1214935">
                    <a:tc>
                      <a:txBody>
                        <a:bodyPr/>
                        <a:lstStyle/>
                        <a:p>
                          <a:pPr marL="0" marR="0" algn="ctr">
                            <a:lnSpc>
                              <a:spcPct val="107000"/>
                            </a:lnSpc>
                            <a:spcBef>
                              <a:spcPts val="0"/>
                            </a:spcBef>
                            <a:spcAft>
                              <a:spcPts val="0"/>
                            </a:spcAft>
                          </a:pPr>
                          <a:r>
                            <a:rPr lang="en-US" sz="3200" kern="1200" dirty="0">
                              <a:effectLst/>
                            </a:rPr>
                            <a:t>Age Group</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Number of Women </a:t>
                          </a:r>
                          <a:r>
                            <a:rPr lang="en-US" sz="3200" kern="1200" dirty="0">
                              <a:solidFill>
                                <a:srgbClr val="FF0000"/>
                              </a:solidFill>
                              <a:effectLst/>
                            </a:rPr>
                            <a:t>[1]</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No. of Live births </a:t>
                          </a:r>
                          <a:r>
                            <a:rPr lang="en-US" sz="3200" kern="1200" dirty="0">
                              <a:solidFill>
                                <a:srgbClr val="FF0000"/>
                              </a:solidFill>
                              <a:effectLst/>
                            </a:rPr>
                            <a:t>[2]</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ASFR=</a:t>
                          </a:r>
                          <a14:m>
                            <m:oMath xmlns:m="http://schemas.openxmlformats.org/officeDocument/2006/math">
                              <m:f>
                                <m:fPr>
                                  <m:ctrlPr>
                                    <a:rPr lang="en-US" sz="3200" i="1" kern="1200" smtClean="0">
                                      <a:solidFill>
                                        <a:srgbClr val="FF0000"/>
                                      </a:solidFill>
                                      <a:effectLst/>
                                      <a:latin typeface="Cambria Math"/>
                                    </a:rPr>
                                  </m:ctrlPr>
                                </m:fPr>
                                <m:num>
                                  <m:r>
                                    <m:rPr>
                                      <m:nor/>
                                    </m:rPr>
                                    <a:rPr lang="en-US" sz="3200" kern="1200">
                                      <a:solidFill>
                                        <a:srgbClr val="FF0000"/>
                                      </a:solidFill>
                                      <a:effectLst/>
                                    </a:rPr>
                                    <m:t>2 </m:t>
                                  </m:r>
                                </m:num>
                                <m:den>
                                  <m:r>
                                    <m:rPr>
                                      <m:nor/>
                                    </m:rPr>
                                    <a:rPr lang="en-US" sz="3200" kern="1200">
                                      <a:solidFill>
                                        <a:srgbClr val="FF0000"/>
                                      </a:solidFill>
                                      <a:effectLst/>
                                    </a:rPr>
                                    <m:t>1 </m:t>
                                  </m:r>
                                </m:den>
                              </m:f>
                            </m:oMath>
                          </a14:m>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kumimoji="0" lang="en-US" sz="3200" b="0" i="0" u="none" strike="noStrike" kern="1200" cap="none" spc="0" normalizeH="0" baseline="0" noProof="0" dirty="0" smtClean="0">
                              <a:ln>
                                <a:noFill/>
                              </a:ln>
                              <a:solidFill>
                                <a:prstClr val="black"/>
                              </a:solidFill>
                              <a:effectLst/>
                              <a:uLnTx/>
                              <a:uFillTx/>
                              <a:latin typeface="+mn-lt"/>
                              <a:ea typeface="+mn-ea"/>
                              <a:cs typeface="+mn-cs"/>
                            </a:rPr>
                            <a:t>ASFR=</a:t>
                          </a:r>
                          <a14:m>
                            <m:oMath xmlns:m="http://schemas.openxmlformats.org/officeDocument/2006/math">
                              <m:f>
                                <m:fPr>
                                  <m:ctrlPr>
                                    <a:rPr kumimoji="0" lang="en-US" sz="3200" b="0" i="1" u="none" strike="noStrike" kern="1200" cap="none" spc="0" normalizeH="0" baseline="0" noProof="0" smtClean="0">
                                      <a:ln>
                                        <a:noFill/>
                                      </a:ln>
                                      <a:solidFill>
                                        <a:srgbClr val="FF0000"/>
                                      </a:solidFill>
                                      <a:effectLst/>
                                      <a:uLnTx/>
                                      <a:uFillTx/>
                                      <a:latin typeface="Cambria Math"/>
                                      <a:ea typeface="+mn-ea"/>
                                      <a:cs typeface="+mn-cs"/>
                                    </a:rPr>
                                  </m:ctrlPr>
                                </m:fPr>
                                <m:num>
                                  <m:r>
                                    <m:rPr>
                                      <m:nor/>
                                    </m:rPr>
                                    <a:rPr kumimoji="0" lang="en-US" sz="3200" b="0" i="0" u="none" strike="noStrike" kern="1200" cap="none" spc="0" normalizeH="0" baseline="0" noProof="0">
                                      <a:ln>
                                        <a:noFill/>
                                      </a:ln>
                                      <a:solidFill>
                                        <a:srgbClr val="FF0000"/>
                                      </a:solidFill>
                                      <a:effectLst/>
                                      <a:uLnTx/>
                                      <a:uFillTx/>
                                      <a:latin typeface="+mn-lt"/>
                                      <a:ea typeface="+mn-ea"/>
                                      <a:cs typeface="+mn-cs"/>
                                    </a:rPr>
                                    <m:t>2 </m:t>
                                  </m:r>
                                </m:num>
                                <m:den>
                                  <m:r>
                                    <m:rPr>
                                      <m:nor/>
                                    </m:rPr>
                                    <a:rPr kumimoji="0" lang="en-US" sz="3200" b="0" i="0" u="none" strike="noStrike" kern="1200" cap="none" spc="0" normalizeH="0" baseline="0" noProof="0">
                                      <a:ln>
                                        <a:noFill/>
                                      </a:ln>
                                      <a:solidFill>
                                        <a:srgbClr val="FF0000"/>
                                      </a:solidFill>
                                      <a:effectLst/>
                                      <a:uLnTx/>
                                      <a:uFillTx/>
                                      <a:latin typeface="+mn-lt"/>
                                      <a:ea typeface="+mn-ea"/>
                                      <a:cs typeface="+mn-cs"/>
                                    </a:rPr>
                                    <m:t>1 </m:t>
                                  </m:r>
                                </m:den>
                              </m:f>
                            </m:oMath>
                          </a14:m>
                          <a:r>
                            <a:rPr lang="en-US" sz="2000" dirty="0" smtClean="0">
                              <a:solidFill>
                                <a:srgbClr val="538135"/>
                              </a:solidFill>
                              <a:effectLst/>
                              <a:latin typeface="Calibri" panose="020F0502020204030204" pitchFamily="34" charset="0"/>
                              <a:ea typeface="Calibri" panose="020F0502020204030204" pitchFamily="34" charset="0"/>
                              <a:cs typeface="Times New Roman" panose="02020603050405020304" pitchFamily="18" charset="0"/>
                            </a:rPr>
                            <a:t>*</a:t>
                          </a:r>
                          <a:r>
                            <a:rPr lang="en-US" sz="3200" dirty="0" smtClean="0">
                              <a:solidFill>
                                <a:srgbClr val="538135"/>
                              </a:solidFill>
                              <a:effectLst/>
                              <a:latin typeface="Calibri" panose="020F0502020204030204" pitchFamily="34" charset="0"/>
                              <a:ea typeface="Calibri" panose="020F0502020204030204" pitchFamily="34" charset="0"/>
                              <a:cs typeface="Times New Roman" panose="02020603050405020304" pitchFamily="18" charset="0"/>
                            </a:rPr>
                            <a:t>1000</a:t>
                          </a:r>
                          <a:endParaRPr lang="en-US" sz="32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0"/>
                      </a:ext>
                    </a:extLst>
                  </a:tr>
                  <a:tr h="467826">
                    <a:tc>
                      <a:txBody>
                        <a:bodyPr/>
                        <a:lstStyle/>
                        <a:p>
                          <a:pPr marL="0" marR="0">
                            <a:lnSpc>
                              <a:spcPct val="107000"/>
                            </a:lnSpc>
                            <a:spcBef>
                              <a:spcPts val="0"/>
                            </a:spcBef>
                            <a:spcAft>
                              <a:spcPts val="0"/>
                            </a:spcAft>
                          </a:pPr>
                          <a:r>
                            <a:rPr lang="en-US" sz="3200" kern="1200">
                              <a:effectLst/>
                            </a:rPr>
                            <a:t>15-19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936480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133901</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0.142983</a:t>
                          </a:r>
                        </a:p>
                      </a:txBody>
                      <a:tcPr marL="9525" marR="9525" marT="9525" marB="0" anchor="b"/>
                    </a:tc>
                    <a:tc>
                      <a:txBody>
                        <a:bodyPr/>
                        <a:lstStyle/>
                        <a:p>
                          <a:pPr marL="0" marR="0" algn="ctr" fontAlgn="b">
                            <a:lnSpc>
                              <a:spcPct val="107000"/>
                            </a:lnSpc>
                            <a:spcBef>
                              <a:spcPts val="0"/>
                            </a:spcBef>
                            <a:spcAft>
                              <a:spcPts val="0"/>
                            </a:spcAft>
                          </a:pPr>
                          <a:r>
                            <a:rPr lang="en-US" sz="3200" b="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143.0</a:t>
                          </a:r>
                          <a:endParaRPr lang="en-US" sz="2000" b="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1"/>
                      </a:ext>
                    </a:extLst>
                  </a:tr>
                  <a:tr h="520312">
                    <a:tc>
                      <a:txBody>
                        <a:bodyPr/>
                        <a:lstStyle/>
                        <a:p>
                          <a:pPr marL="0" marR="0">
                            <a:lnSpc>
                              <a:spcPct val="107000"/>
                            </a:lnSpc>
                            <a:spcBef>
                              <a:spcPts val="0"/>
                            </a:spcBef>
                            <a:spcAft>
                              <a:spcPts val="0"/>
                            </a:spcAft>
                          </a:pPr>
                          <a:r>
                            <a:rPr lang="en-US" sz="3200" kern="1200">
                              <a:effectLst/>
                            </a:rPr>
                            <a:t>20-24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815627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250361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0.306955</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307.0</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2"/>
                      </a:ext>
                    </a:extLst>
                  </a:tr>
                  <a:tr h="467826">
                    <a:tc>
                      <a:txBody>
                        <a:bodyPr/>
                        <a:lstStyle/>
                        <a:p>
                          <a:pPr marL="0" marR="0">
                            <a:lnSpc>
                              <a:spcPct val="107000"/>
                            </a:lnSpc>
                            <a:spcBef>
                              <a:spcPts val="0"/>
                            </a:spcBef>
                            <a:spcAft>
                              <a:spcPts val="0"/>
                            </a:spcAft>
                          </a:pPr>
                          <a:r>
                            <a:rPr lang="en-US" sz="3200" kern="1200">
                              <a:effectLst/>
                            </a:rPr>
                            <a:t>25-29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673084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204436</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0.30373</a:t>
                          </a:r>
                        </a:p>
                      </a:txBody>
                      <a:tcPr marL="9525" marR="9525" marT="9525" marB="0" anchor="b"/>
                    </a:tc>
                    <a:tc>
                      <a:txBody>
                        <a:bodyPr/>
                        <a:lstStyle/>
                        <a:p>
                          <a:pPr marL="0" marR="0" algn="ctr" fontAlgn="b">
                            <a:lnSpc>
                              <a:spcPct val="107000"/>
                            </a:lnSpc>
                            <a:spcBef>
                              <a:spcPts val="0"/>
                            </a:spcBef>
                            <a:spcAft>
                              <a:spcPts val="0"/>
                            </a:spcAft>
                          </a:pPr>
                          <a:r>
                            <a:rPr lang="en-US" sz="3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303.7</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3"/>
                      </a:ext>
                    </a:extLst>
                  </a:tr>
                  <a:tr h="573824">
                    <a:tc>
                      <a:txBody>
                        <a:bodyPr/>
                        <a:lstStyle/>
                        <a:p>
                          <a:pPr marL="0" marR="0">
                            <a:lnSpc>
                              <a:spcPct val="107000"/>
                            </a:lnSpc>
                            <a:spcBef>
                              <a:spcPts val="0"/>
                            </a:spcBef>
                            <a:spcAft>
                              <a:spcPts val="0"/>
                            </a:spcAft>
                          </a:pPr>
                          <a:r>
                            <a:rPr lang="en-US" sz="3200" kern="1200">
                              <a:effectLst/>
                            </a:rPr>
                            <a:t>30-34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479915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122778</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0.255833</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255.8</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4"/>
                      </a:ext>
                    </a:extLst>
                  </a:tr>
                  <a:tr h="467826">
                    <a:tc>
                      <a:txBody>
                        <a:bodyPr/>
                        <a:lstStyle/>
                        <a:p>
                          <a:pPr marL="0" marR="0">
                            <a:lnSpc>
                              <a:spcPct val="107000"/>
                            </a:lnSpc>
                            <a:spcBef>
                              <a:spcPts val="0"/>
                            </a:spcBef>
                            <a:spcAft>
                              <a:spcPts val="0"/>
                            </a:spcAft>
                          </a:pPr>
                          <a:r>
                            <a:rPr lang="en-US" sz="3200" kern="1200">
                              <a:effectLst/>
                            </a:rPr>
                            <a:t>35-39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353079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67755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0.191898</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191.9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5"/>
                      </a:ext>
                    </a:extLst>
                  </a:tr>
                  <a:tr h="467826">
                    <a:tc>
                      <a:txBody>
                        <a:bodyPr/>
                        <a:lstStyle/>
                        <a:p>
                          <a:pPr marL="0" marR="0">
                            <a:lnSpc>
                              <a:spcPct val="107000"/>
                            </a:lnSpc>
                            <a:spcBef>
                              <a:spcPts val="0"/>
                            </a:spcBef>
                            <a:spcAft>
                              <a:spcPts val="0"/>
                            </a:spcAft>
                          </a:pPr>
                          <a:r>
                            <a:rPr lang="en-US" sz="3200" kern="1200">
                              <a:effectLst/>
                            </a:rPr>
                            <a:t>40-44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280223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24475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0.087341</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87.3</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6"/>
                      </a:ext>
                    </a:extLst>
                  </a:tr>
                  <a:tr h="467826">
                    <a:tc>
                      <a:txBody>
                        <a:bodyPr/>
                        <a:lstStyle/>
                        <a:p>
                          <a:pPr marL="0" marR="0">
                            <a:lnSpc>
                              <a:spcPct val="107000"/>
                            </a:lnSpc>
                            <a:spcBef>
                              <a:spcPts val="0"/>
                            </a:spcBef>
                            <a:spcAft>
                              <a:spcPts val="0"/>
                            </a:spcAft>
                          </a:pPr>
                          <a:r>
                            <a:rPr lang="en-US" sz="3200" kern="1200">
                              <a:effectLst/>
                            </a:rPr>
                            <a:t>45-49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233088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6089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0.026123</a:t>
                          </a:r>
                        </a:p>
                      </a:txBody>
                      <a:tcPr marL="9525" marR="9525" marT="9525" marB="0" anchor="b"/>
                    </a:tc>
                    <a:tc>
                      <a:txBody>
                        <a:bodyPr/>
                        <a:lstStyle/>
                        <a:p>
                          <a:pPr marL="0" marR="0" algn="ctr" fontAlgn="b">
                            <a:lnSpc>
                              <a:spcPct val="107000"/>
                            </a:lnSpc>
                            <a:spcBef>
                              <a:spcPts val="0"/>
                            </a:spcBef>
                            <a:spcAft>
                              <a:spcPts val="0"/>
                            </a:spcAft>
                          </a:pPr>
                          <a:r>
                            <a:rPr lang="en-US" sz="3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007"/>
                      </a:ext>
                    </a:extLst>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2221993240"/>
                  </p:ext>
                </p:extLst>
              </p:nvPr>
            </p:nvGraphicFramePr>
            <p:xfrm>
              <a:off x="1054099" y="1536698"/>
              <a:ext cx="10604501" cy="4919817"/>
            </p:xfrm>
            <a:graphic>
              <a:graphicData uri="http://schemas.openxmlformats.org/drawingml/2006/table">
                <a:tbl>
                  <a:tblPr firstRow="1" bandRow="1">
                    <a:tableStyleId>{5940675A-B579-460E-94D1-54222C63F5DA}</a:tableStyleId>
                  </a:tblPr>
                  <a:tblGrid>
                    <a:gridCol w="1701801"/>
                    <a:gridCol w="2451100"/>
                    <a:gridCol w="2044700"/>
                    <a:gridCol w="1816100"/>
                    <a:gridCol w="2590800"/>
                  </a:tblGrid>
                  <a:tr h="1214935">
                    <a:tc>
                      <a:txBody>
                        <a:bodyPr/>
                        <a:lstStyle/>
                        <a:p>
                          <a:pPr marL="0" marR="0" algn="ctr">
                            <a:lnSpc>
                              <a:spcPct val="107000"/>
                            </a:lnSpc>
                            <a:spcBef>
                              <a:spcPts val="0"/>
                            </a:spcBef>
                            <a:spcAft>
                              <a:spcPts val="0"/>
                            </a:spcAft>
                          </a:pPr>
                          <a:r>
                            <a:rPr lang="en-US" sz="3200" kern="1200" dirty="0">
                              <a:effectLst/>
                            </a:rPr>
                            <a:t>Age Group</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Number of Women </a:t>
                          </a:r>
                          <a:r>
                            <a:rPr lang="en-US" sz="3200" kern="1200" dirty="0">
                              <a:solidFill>
                                <a:srgbClr val="FF0000"/>
                              </a:solidFill>
                              <a:effectLst/>
                            </a:rPr>
                            <a:t>[1]</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No. of Live births </a:t>
                          </a:r>
                          <a:r>
                            <a:rPr lang="en-US" sz="3200" kern="1200" dirty="0">
                              <a:solidFill>
                                <a:srgbClr val="FF0000"/>
                              </a:solidFill>
                              <a:effectLst/>
                            </a:rPr>
                            <a:t>[2]</a:t>
                          </a:r>
                          <a:endParaRPr lang="en-US"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marL="68580" marR="68580" marT="0" marB="0">
                        <a:blipFill rotWithShape="0">
                          <a:blip r:embed="rId2"/>
                          <a:stretch>
                            <a:fillRect l="-340468" t="-9000" r="-142809" b="-322000"/>
                          </a:stretch>
                        </a:blipFill>
                      </a:tcPr>
                    </a:tc>
                    <a:tc>
                      <a:txBody>
                        <a:bodyPr/>
                        <a:lstStyle/>
                        <a:p>
                          <a:endParaRPr lang="en-US"/>
                        </a:p>
                      </a:txBody>
                      <a:tcPr marL="68580" marR="68580" marT="0" marB="0">
                        <a:blipFill rotWithShape="0">
                          <a:blip r:embed="rId2"/>
                          <a:stretch>
                            <a:fillRect l="-309882" t="-9000" r="-471" b="-322000"/>
                          </a:stretch>
                        </a:blipFill>
                      </a:tcPr>
                    </a:tc>
                  </a:tr>
                  <a:tr h="521843">
                    <a:tc>
                      <a:txBody>
                        <a:bodyPr/>
                        <a:lstStyle/>
                        <a:p>
                          <a:pPr marL="0" marR="0">
                            <a:lnSpc>
                              <a:spcPct val="107000"/>
                            </a:lnSpc>
                            <a:spcBef>
                              <a:spcPts val="0"/>
                            </a:spcBef>
                            <a:spcAft>
                              <a:spcPts val="0"/>
                            </a:spcAft>
                          </a:pPr>
                          <a:r>
                            <a:rPr lang="en-US" sz="3200" kern="1200">
                              <a:effectLst/>
                            </a:rPr>
                            <a:t>15-19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936480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133901</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0.142983</a:t>
                          </a:r>
                        </a:p>
                      </a:txBody>
                      <a:tcPr marL="9525" marR="9525" marT="9525" marB="0" anchor="b"/>
                    </a:tc>
                    <a:tc>
                      <a:txBody>
                        <a:bodyPr/>
                        <a:lstStyle/>
                        <a:p>
                          <a:pPr marL="0" marR="0" algn="ctr" fontAlgn="b">
                            <a:lnSpc>
                              <a:spcPct val="107000"/>
                            </a:lnSpc>
                            <a:spcBef>
                              <a:spcPts val="0"/>
                            </a:spcBef>
                            <a:spcAft>
                              <a:spcPts val="0"/>
                            </a:spcAft>
                          </a:pPr>
                          <a:r>
                            <a:rPr lang="en-US" sz="3200" b="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143.0</a:t>
                          </a:r>
                          <a:endParaRPr lang="en-US" sz="2000" b="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843">
                    <a:tc>
                      <a:txBody>
                        <a:bodyPr/>
                        <a:lstStyle/>
                        <a:p>
                          <a:pPr marL="0" marR="0">
                            <a:lnSpc>
                              <a:spcPct val="107000"/>
                            </a:lnSpc>
                            <a:spcBef>
                              <a:spcPts val="0"/>
                            </a:spcBef>
                            <a:spcAft>
                              <a:spcPts val="0"/>
                            </a:spcAft>
                          </a:pPr>
                          <a:r>
                            <a:rPr lang="en-US" sz="3200" kern="1200">
                              <a:effectLst/>
                            </a:rPr>
                            <a:t>20-24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815627	</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250361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0.306955</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307.0</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843">
                    <a:tc>
                      <a:txBody>
                        <a:bodyPr/>
                        <a:lstStyle/>
                        <a:p>
                          <a:pPr marL="0" marR="0">
                            <a:lnSpc>
                              <a:spcPct val="107000"/>
                            </a:lnSpc>
                            <a:spcBef>
                              <a:spcPts val="0"/>
                            </a:spcBef>
                            <a:spcAft>
                              <a:spcPts val="0"/>
                            </a:spcAft>
                          </a:pPr>
                          <a:r>
                            <a:rPr lang="en-US" sz="3200" kern="1200">
                              <a:effectLst/>
                            </a:rPr>
                            <a:t>25-29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673084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204436</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0.30373</a:t>
                          </a:r>
                        </a:p>
                      </a:txBody>
                      <a:tcPr marL="9525" marR="9525" marT="9525" marB="0" anchor="b"/>
                    </a:tc>
                    <a:tc>
                      <a:txBody>
                        <a:bodyPr/>
                        <a:lstStyle/>
                        <a:p>
                          <a:pPr marL="0" marR="0" algn="ctr" fontAlgn="b">
                            <a:lnSpc>
                              <a:spcPct val="107000"/>
                            </a:lnSpc>
                            <a:spcBef>
                              <a:spcPts val="0"/>
                            </a:spcBef>
                            <a:spcAft>
                              <a:spcPts val="0"/>
                            </a:spcAft>
                          </a:pPr>
                          <a:r>
                            <a:rPr lang="en-US" sz="3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303.7</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73824">
                    <a:tc>
                      <a:txBody>
                        <a:bodyPr/>
                        <a:lstStyle/>
                        <a:p>
                          <a:pPr marL="0" marR="0">
                            <a:lnSpc>
                              <a:spcPct val="107000"/>
                            </a:lnSpc>
                            <a:spcBef>
                              <a:spcPts val="0"/>
                            </a:spcBef>
                            <a:spcAft>
                              <a:spcPts val="0"/>
                            </a:spcAft>
                          </a:pPr>
                          <a:r>
                            <a:rPr lang="en-US" sz="3200" kern="1200">
                              <a:effectLst/>
                            </a:rPr>
                            <a:t>30-34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479915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dirty="0">
                              <a:effectLst/>
                            </a:rPr>
                            <a:t>122778</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0.255833</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255.8</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843">
                    <a:tc>
                      <a:txBody>
                        <a:bodyPr/>
                        <a:lstStyle/>
                        <a:p>
                          <a:pPr marL="0" marR="0">
                            <a:lnSpc>
                              <a:spcPct val="107000"/>
                            </a:lnSpc>
                            <a:spcBef>
                              <a:spcPts val="0"/>
                            </a:spcBef>
                            <a:spcAft>
                              <a:spcPts val="0"/>
                            </a:spcAft>
                          </a:pPr>
                          <a:r>
                            <a:rPr lang="en-US" sz="3200" kern="1200">
                              <a:effectLst/>
                            </a:rPr>
                            <a:t>35-39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353079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67755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0.191898</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191.9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843">
                    <a:tc>
                      <a:txBody>
                        <a:bodyPr/>
                        <a:lstStyle/>
                        <a:p>
                          <a:pPr marL="0" marR="0">
                            <a:lnSpc>
                              <a:spcPct val="107000"/>
                            </a:lnSpc>
                            <a:spcBef>
                              <a:spcPts val="0"/>
                            </a:spcBef>
                            <a:spcAft>
                              <a:spcPts val="0"/>
                            </a:spcAft>
                          </a:pPr>
                          <a:r>
                            <a:rPr lang="en-US" sz="3200" kern="1200">
                              <a:effectLst/>
                            </a:rPr>
                            <a:t>40-44</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280223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24475</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0.087341</a:t>
                          </a:r>
                        </a:p>
                      </a:txBody>
                      <a:tcPr marL="9525" marR="9525" marT="9525" marB="0" anchor="b"/>
                    </a:tc>
                    <a:tc>
                      <a:txBody>
                        <a:bodyPr/>
                        <a:lstStyle/>
                        <a:p>
                          <a:pPr marL="0" marR="0" algn="ctr" fontAlgn="b">
                            <a:lnSpc>
                              <a:spcPct val="107000"/>
                            </a:lnSpc>
                            <a:spcBef>
                              <a:spcPts val="0"/>
                            </a:spcBef>
                            <a:spcAft>
                              <a:spcPts val="0"/>
                            </a:spcAft>
                          </a:pPr>
                          <a:r>
                            <a:rPr lang="en-US" sz="3200"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87.3</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843">
                    <a:tc>
                      <a:txBody>
                        <a:bodyPr/>
                        <a:lstStyle/>
                        <a:p>
                          <a:pPr marL="0" marR="0">
                            <a:lnSpc>
                              <a:spcPct val="107000"/>
                            </a:lnSpc>
                            <a:spcBef>
                              <a:spcPts val="0"/>
                            </a:spcBef>
                            <a:spcAft>
                              <a:spcPts val="0"/>
                            </a:spcAft>
                          </a:pPr>
                          <a:r>
                            <a:rPr lang="en-US" sz="3200" kern="1200">
                              <a:effectLst/>
                            </a:rPr>
                            <a:t>45-49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233088	</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3200" kern="1200">
                              <a:effectLst/>
                            </a:rPr>
                            <a:t>6089</a:t>
                          </a:r>
                          <a:endParaRPr lang="en-US" sz="200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fontAlgn="b"/>
                          <a:r>
                            <a:rPr lang="en-US" sz="2800" b="0" i="0" u="none" strike="noStrike" dirty="0">
                              <a:solidFill>
                                <a:srgbClr val="000000"/>
                              </a:solidFill>
                              <a:effectLst/>
                              <a:latin typeface="Calibri" panose="020F0502020204030204" pitchFamily="34" charset="0"/>
                            </a:rPr>
                            <a:t>0.026123</a:t>
                          </a:r>
                        </a:p>
                      </a:txBody>
                      <a:tcPr marL="9525" marR="9525" marT="9525" marB="0" anchor="b"/>
                    </a:tc>
                    <a:tc>
                      <a:txBody>
                        <a:bodyPr/>
                        <a:lstStyle/>
                        <a:p>
                          <a:pPr marL="0" marR="0" algn="ctr" fontAlgn="b">
                            <a:lnSpc>
                              <a:spcPct val="107000"/>
                            </a:lnSpc>
                            <a:spcBef>
                              <a:spcPts val="0"/>
                            </a:spcBef>
                            <a:spcAft>
                              <a:spcPts val="0"/>
                            </a:spcAft>
                          </a:pPr>
                          <a:r>
                            <a:rPr lang="en-US" sz="3200"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26.1</a:t>
                          </a:r>
                          <a:endParaRPr lang="en-US" sz="2000" dirty="0">
                            <a:solidFill>
                              <a:srgbClr val="53813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mc:Fallback>
      </mc:AlternateContent>
    </p:spTree>
    <p:extLst>
      <p:ext uri="{BB962C8B-B14F-4D97-AF65-F5344CB8AC3E}">
        <p14:creationId xmlns:p14="http://schemas.microsoft.com/office/powerpoint/2010/main" val="338359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229"/>
            <a:ext cx="10515600" cy="825499"/>
          </a:xfrm>
        </p:spPr>
        <p:txBody>
          <a:bodyPr>
            <a:noAutofit/>
          </a:bodyPr>
          <a:lstStyle/>
          <a:p>
            <a:r>
              <a:rPr lang="en-US" sz="3000" dirty="0" smtClean="0"/>
              <a:t>…Sets </a:t>
            </a:r>
            <a:r>
              <a:rPr lang="en-US" sz="3000" dirty="0"/>
              <a:t>of ASFRs and their associated graphs are commonly known as </a:t>
            </a:r>
            <a:r>
              <a:rPr lang="en-US" sz="3000" b="1" dirty="0"/>
              <a:t>fertility schedules</a:t>
            </a:r>
            <a:endParaRPr lang="en-US" sz="3000" dirty="0"/>
          </a:p>
        </p:txBody>
      </p:sp>
      <p:pic>
        <p:nvPicPr>
          <p:cNvPr id="4" name="Content Placeholder 3"/>
          <p:cNvPicPr>
            <a:picLocks noGrp="1" noChangeAspect="1"/>
          </p:cNvPicPr>
          <p:nvPr>
            <p:ph idx="1"/>
          </p:nvPr>
        </p:nvPicPr>
        <p:blipFill>
          <a:blip r:embed="rId2"/>
          <a:stretch>
            <a:fillRect/>
          </a:stretch>
        </p:blipFill>
        <p:spPr>
          <a:xfrm>
            <a:off x="1498600" y="1117600"/>
            <a:ext cx="9969500" cy="5491163"/>
          </a:xfrm>
          <a:prstGeom prst="rect">
            <a:avLst/>
          </a:prstGeom>
        </p:spPr>
      </p:pic>
    </p:spTree>
    <p:extLst>
      <p:ext uri="{BB962C8B-B14F-4D97-AF65-F5344CB8AC3E}">
        <p14:creationId xmlns:p14="http://schemas.microsoft.com/office/powerpoint/2010/main" val="1993189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1265</TotalTime>
  <Words>1288</Words>
  <Application>Microsoft Office PowerPoint</Application>
  <PresentationFormat>Custom</PresentationFormat>
  <Paragraphs>206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Measures of fertility and reproduction</vt:lpstr>
      <vt:lpstr>Learning objectives</vt:lpstr>
      <vt:lpstr>Fertility measures</vt:lpstr>
      <vt:lpstr>General Fertility rate (GFR)</vt:lpstr>
      <vt:lpstr>GFR [2]</vt:lpstr>
      <vt:lpstr>Age specific fertility rate [ASFR]</vt:lpstr>
      <vt:lpstr>Quiz: The table below shows the population of Uganda in 1991. Calculate the ASFRs &amp; comment on your answer</vt:lpstr>
      <vt:lpstr>Quiz: The table below shows the population of Uganda in 1991. Calculate the ASFRs &amp; comment on your answer</vt:lpstr>
      <vt:lpstr>…Sets of ASFRs and their associated graphs are commonly known as fertility schedules</vt:lpstr>
      <vt:lpstr>Fertility peaks up at 20-24 and 25-29 years worldwide</vt:lpstr>
      <vt:lpstr>Uses of ASFR</vt:lpstr>
      <vt:lpstr>Total Fertility Rate</vt:lpstr>
      <vt:lpstr>Total Fertility Rate [TFR]</vt:lpstr>
      <vt:lpstr>Class Assignment  1. What is the current TFR according to the  Kenya  Demographic and Health Survey of  2014?  2. Which county has the lowest TFR in Kenya?  3. Which County has the highest TFR in Kenya?   </vt:lpstr>
      <vt:lpstr>PowerPoint Presentation</vt:lpstr>
      <vt:lpstr>PowerPoint Presentation</vt:lpstr>
      <vt:lpstr>GRR Cont’d</vt:lpstr>
      <vt:lpstr>GRR Cont’d</vt:lpstr>
      <vt:lpstr>Net Reproduction Rate (NRR)</vt:lpstr>
      <vt:lpstr>NRR</vt:lpstr>
      <vt:lpstr>PowerPoint Presentation</vt:lpstr>
      <vt:lpstr>Replacement Fertility</vt:lpstr>
      <vt:lpstr>Relationship between Reproduction Measures and Population Growth</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fertility</dc:title>
  <dc:creator>Alphonce Werah</dc:creator>
  <cp:lastModifiedBy>Rithaa Gilbert</cp:lastModifiedBy>
  <cp:revision>72</cp:revision>
  <dcterms:created xsi:type="dcterms:W3CDTF">2016-02-19T21:34:29Z</dcterms:created>
  <dcterms:modified xsi:type="dcterms:W3CDTF">2018-05-31T04:41:58Z</dcterms:modified>
</cp:coreProperties>
</file>