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16"/>
  </p:notesMasterIdLst>
  <p:sldIdLst>
    <p:sldId id="256" r:id="rId2"/>
    <p:sldId id="268" r:id="rId3"/>
    <p:sldId id="258" r:id="rId4"/>
    <p:sldId id="263" r:id="rId5"/>
    <p:sldId id="271" r:id="rId6"/>
    <p:sldId id="276" r:id="rId7"/>
    <p:sldId id="259" r:id="rId8"/>
    <p:sldId id="260" r:id="rId9"/>
    <p:sldId id="261" r:id="rId10"/>
    <p:sldId id="262" r:id="rId11"/>
    <p:sldId id="266" r:id="rId12"/>
    <p:sldId id="27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3" autoAdjust="0"/>
    <p:restoredTop sz="94660"/>
  </p:normalViewPr>
  <p:slideViewPr>
    <p:cSldViewPr snapToGrid="0">
      <p:cViewPr>
        <p:scale>
          <a:sx n="81" d="100"/>
          <a:sy n="81" d="100"/>
        </p:scale>
        <p:origin x="-582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5A5C1-8AA3-4C74-B49E-02E43438CDBB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BA89D-4F0B-4EEA-8F53-1023B1255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73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8496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3622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308472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63827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127371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35086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618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2231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253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4604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7524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911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38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9211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0113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4274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17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transition spd="slow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ithaag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6552" y="1890486"/>
            <a:ext cx="9840975" cy="1578429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/>
              <a:t>Understanding Population Change I: The Demographic </a:t>
            </a:r>
            <a:r>
              <a:rPr lang="en-US" sz="6000" b="1" dirty="0"/>
              <a:t>T</a:t>
            </a:r>
            <a:r>
              <a:rPr lang="en-US" sz="6000" b="1" dirty="0" smtClean="0"/>
              <a:t>ransition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762" y="4020457"/>
            <a:ext cx="7891272" cy="1782948"/>
          </a:xfrm>
        </p:spPr>
        <p:txBody>
          <a:bodyPr>
            <a:normAutofit/>
          </a:bodyPr>
          <a:lstStyle/>
          <a:p>
            <a:pPr algn="ctr"/>
            <a:endParaRPr lang="en-US" smtClean="0"/>
          </a:p>
          <a:p>
            <a:pPr algn="ctr"/>
            <a:r>
              <a:rPr lang="en-US" smtClean="0"/>
              <a:t>Rithaa </a:t>
            </a:r>
            <a:r>
              <a:rPr lang="en-US" dirty="0"/>
              <a:t>Gilbert</a:t>
            </a:r>
          </a:p>
          <a:p>
            <a:pPr algn="ctr"/>
            <a:r>
              <a:rPr lang="en-US" dirty="0"/>
              <a:t>School of Public Health;  UON</a:t>
            </a:r>
          </a:p>
          <a:p>
            <a:pPr algn="ctr"/>
            <a:r>
              <a:rPr lang="en-US" dirty="0"/>
              <a:t>E-mail: </a:t>
            </a:r>
            <a:r>
              <a:rPr lang="en-US" dirty="0">
                <a:hlinkClick r:id="rId2"/>
              </a:rPr>
              <a:t>rithaag@gmail.com</a:t>
            </a:r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9092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Post industrial stage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7600" y="1460500"/>
            <a:ext cx="9309100" cy="48387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GB" sz="3800" dirty="0" smtClean="0"/>
              <a:t>Low </a:t>
            </a:r>
            <a:r>
              <a:rPr lang="en-GB" sz="3800" dirty="0"/>
              <a:t>mortality and </a:t>
            </a:r>
            <a:r>
              <a:rPr lang="en-GB" sz="3800" dirty="0" smtClean="0"/>
              <a:t>fertility</a:t>
            </a:r>
          </a:p>
          <a:p>
            <a:pPr marL="0" lvl="0" indent="0">
              <a:buNone/>
            </a:pPr>
            <a:endParaRPr lang="en-US" sz="3800" dirty="0"/>
          </a:p>
          <a:p>
            <a:pPr lvl="0"/>
            <a:r>
              <a:rPr lang="en-GB" sz="3800" dirty="0"/>
              <a:t>Life expectancy &gt;65 </a:t>
            </a:r>
            <a:r>
              <a:rPr lang="en-GB" sz="3800" dirty="0" smtClean="0"/>
              <a:t>years</a:t>
            </a:r>
          </a:p>
          <a:p>
            <a:pPr marL="0" lvl="0" indent="0">
              <a:buNone/>
            </a:pPr>
            <a:endParaRPr lang="en-US" sz="3800" dirty="0"/>
          </a:p>
          <a:p>
            <a:pPr lvl="0"/>
            <a:r>
              <a:rPr lang="en-GB" sz="3800" dirty="0" smtClean="0"/>
              <a:t>TFR&lt;3</a:t>
            </a:r>
          </a:p>
          <a:p>
            <a:pPr marL="0" lvl="0" indent="0">
              <a:buNone/>
            </a:pPr>
            <a:endParaRPr lang="en-US" sz="3800" dirty="0"/>
          </a:p>
          <a:p>
            <a:pPr lvl="0"/>
            <a:r>
              <a:rPr lang="en-GB" sz="3800" dirty="0"/>
              <a:t>Very slow population growth some countries experience negative population growth ---have below replacement level fertility</a:t>
            </a:r>
            <a:r>
              <a:rPr lang="en-GB" sz="3800" dirty="0" smtClean="0"/>
              <a:t>.</a:t>
            </a:r>
          </a:p>
          <a:p>
            <a:pPr lvl="0"/>
            <a:endParaRPr lang="en-GB" sz="3800" dirty="0" smtClean="0"/>
          </a:p>
          <a:p>
            <a:pPr lvl="0"/>
            <a:r>
              <a:rPr lang="en-GB" sz="3800" dirty="0" smtClean="0"/>
              <a:t>Birth and death rates very low leading to ageing population </a:t>
            </a:r>
          </a:p>
          <a:p>
            <a:pPr marL="0" indent="0">
              <a:buNone/>
            </a:pPr>
            <a:endParaRPr lang="en-US" sz="3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1217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92980"/>
            <a:ext cx="8911687" cy="1280890"/>
          </a:xfrm>
        </p:spPr>
        <p:txBody>
          <a:bodyPr/>
          <a:lstStyle/>
          <a:p>
            <a:r>
              <a:rPr lang="en-US" dirty="0" smtClean="0"/>
              <a:t>So why did mortality fall during the transition?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7173" y="1373871"/>
            <a:ext cx="9187439" cy="5359438"/>
          </a:xfrm>
        </p:spPr>
        <p:txBody>
          <a:bodyPr>
            <a:noAutofit/>
          </a:bodyPr>
          <a:lstStyle/>
          <a:p>
            <a:pPr lvl="1"/>
            <a:r>
              <a:rPr lang="en-US" dirty="0" smtClean="0"/>
              <a:t>Advances in public health- improved preventive medical interventions (</a:t>
            </a:r>
            <a:r>
              <a:rPr lang="en-US" dirty="0" err="1" smtClean="0"/>
              <a:t>Razzell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Improvements in nutrition, increased living standards, hygiene (McKeown, 1976)</a:t>
            </a:r>
          </a:p>
          <a:p>
            <a:pPr marL="0" indent="0">
              <a:buNone/>
            </a:pPr>
            <a:endParaRPr lang="en-US" sz="1600" dirty="0" smtClean="0"/>
          </a:p>
          <a:p>
            <a:pPr lvl="1"/>
            <a:r>
              <a:rPr lang="en-US" dirty="0" smtClean="0"/>
              <a:t>Widespread acceptance of the germ theory of disease/ spread of knowledge to public concerning disease prevention (Preston and Haines, 1991)</a:t>
            </a:r>
          </a:p>
          <a:p>
            <a:pPr marL="0" indent="0">
              <a:buNone/>
            </a:pPr>
            <a:endParaRPr lang="en-US" sz="1600" dirty="0" smtClean="0"/>
          </a:p>
          <a:p>
            <a:pPr lvl="1"/>
            <a:r>
              <a:rPr lang="en-US" dirty="0" smtClean="0"/>
              <a:t>Medical advances e.g. discovery of penicillin - Improved </a:t>
            </a:r>
            <a:r>
              <a:rPr lang="en-US" dirty="0"/>
              <a:t>therapeutic medical interventions</a:t>
            </a:r>
          </a:p>
          <a:p>
            <a:pPr marL="0" indent="0">
              <a:buNone/>
            </a:pPr>
            <a:endParaRPr lang="en-US" sz="1600" dirty="0" smtClean="0"/>
          </a:p>
          <a:p>
            <a:pPr lvl="1"/>
            <a:r>
              <a:rPr lang="en-US" dirty="0" smtClean="0"/>
              <a:t>Socioeconomic development/ urbanization /civilization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Improved water and sanitation (Preston and Van de </a:t>
            </a:r>
            <a:r>
              <a:rPr lang="en-US" dirty="0" err="1" smtClean="0"/>
              <a:t>Walle</a:t>
            </a:r>
            <a:r>
              <a:rPr lang="en-US" dirty="0" smtClean="0"/>
              <a:t>, 1978)</a:t>
            </a:r>
          </a:p>
          <a:p>
            <a:pPr marL="0" indent="0">
              <a:buNone/>
            </a:pPr>
            <a:endParaRPr lang="en-US" sz="1600" dirty="0" smtClean="0"/>
          </a:p>
          <a:p>
            <a:pPr lvl="1"/>
            <a:r>
              <a:rPr lang="en-US" dirty="0" smtClean="0"/>
              <a:t>Importation of medical technology</a:t>
            </a:r>
          </a:p>
        </p:txBody>
      </p:sp>
      <p:pic>
        <p:nvPicPr>
          <p:cNvPr id="1028" name="Picture 4" descr="below lin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00" y="-762000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8696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fertility /birth rate decline after some lag?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371" y="1905001"/>
            <a:ext cx="9349241" cy="4691742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Increased child survival –no need to have excess children as an insurance against high deaths thus no need for “insurance effect”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Increased use of contraception especially modern contraception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Changing role of children- seen as an economic burden due to rising cost of living rather than an asset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66475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484632"/>
            <a:ext cx="10087428" cy="1199025"/>
          </a:xfrm>
        </p:spPr>
        <p:txBody>
          <a:bodyPr/>
          <a:lstStyle/>
          <a:p>
            <a:r>
              <a:rPr lang="en-US" b="1" dirty="0" smtClean="0"/>
              <a:t>CRITIQUE OF THE DEMOGRAPHIC TRANSITION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543" y="2121407"/>
            <a:ext cx="10958285" cy="4351963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The theory of demographic transition is silent on </a:t>
            </a:r>
            <a:r>
              <a:rPr lang="en-US" sz="2800" b="1" dirty="0" smtClean="0"/>
              <a:t>how long it takes</a:t>
            </a:r>
            <a:r>
              <a:rPr lang="en-US" sz="2800" dirty="0" smtClean="0"/>
              <a:t> a country/society to move from one stage to another</a:t>
            </a:r>
          </a:p>
          <a:p>
            <a:pPr marL="0" indent="0"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It tends to assume that the changes are </a:t>
            </a:r>
            <a:r>
              <a:rPr lang="en-US" sz="2800" b="1" dirty="0" smtClean="0"/>
              <a:t>unidirectional</a:t>
            </a:r>
          </a:p>
          <a:p>
            <a:pPr algn="just"/>
            <a:endParaRPr lang="en-US" sz="2800" b="1" dirty="0"/>
          </a:p>
          <a:p>
            <a:pPr algn="just"/>
            <a:r>
              <a:rPr lang="en-US" sz="2800" dirty="0" smtClean="0"/>
              <a:t>It is silent on a new demographic phenomenon of </a:t>
            </a:r>
            <a:r>
              <a:rPr lang="en-US" sz="2800" b="1" dirty="0" smtClean="0"/>
              <a:t>“Stalls in fertility”</a:t>
            </a:r>
            <a:r>
              <a:rPr lang="en-US" sz="2800" dirty="0" smtClean="0"/>
              <a:t> which is the central pre-occupation of modern demographers</a:t>
            </a:r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847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484632"/>
            <a:ext cx="10087428" cy="855795"/>
          </a:xfrm>
        </p:spPr>
        <p:txBody>
          <a:bodyPr/>
          <a:lstStyle/>
          <a:p>
            <a:r>
              <a:rPr lang="en-US" b="1" dirty="0" smtClean="0"/>
              <a:t>CRITIQUE OF THE DEMOGRAPHIC TRANSITION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543" y="1340427"/>
            <a:ext cx="10958285" cy="513294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 smtClean="0"/>
              <a:t>The theory is </a:t>
            </a:r>
            <a:r>
              <a:rPr lang="en-US" sz="2800" b="1" dirty="0" smtClean="0"/>
              <a:t>Eurocentric</a:t>
            </a:r>
            <a:r>
              <a:rPr lang="en-US" sz="2800" dirty="0" smtClean="0"/>
              <a:t>…that African countries are not following the same path of development and hence it does not fit the African scenario</a:t>
            </a:r>
          </a:p>
          <a:p>
            <a:pPr marL="0" indent="0"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The theory ignores the </a:t>
            </a:r>
            <a:r>
              <a:rPr lang="en-US" sz="2800" b="1" dirty="0" smtClean="0"/>
              <a:t>effects of migration </a:t>
            </a:r>
            <a:r>
              <a:rPr lang="en-US" sz="2800" dirty="0" smtClean="0"/>
              <a:t>yet the </a:t>
            </a:r>
            <a:r>
              <a:rPr lang="en-US" sz="2800" dirty="0" err="1" smtClean="0"/>
              <a:t>MDCss</a:t>
            </a:r>
            <a:r>
              <a:rPr lang="en-US" sz="2800" dirty="0" smtClean="0"/>
              <a:t> will require migrants for sustained </a:t>
            </a:r>
            <a:r>
              <a:rPr lang="en-US" sz="2800" dirty="0" err="1" smtClean="0"/>
              <a:t>labour</a:t>
            </a:r>
            <a:r>
              <a:rPr lang="en-US" sz="2800" dirty="0" smtClean="0"/>
              <a:t> supply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Theory underestimates the role of </a:t>
            </a:r>
            <a:r>
              <a:rPr lang="en-US" sz="2800" b="1" dirty="0" smtClean="0"/>
              <a:t>technology</a:t>
            </a:r>
          </a:p>
          <a:p>
            <a:pPr marL="0" indent="0" algn="just">
              <a:buNone/>
            </a:pPr>
            <a:endParaRPr lang="en-US" sz="2800" b="1" dirty="0" smtClean="0"/>
          </a:p>
          <a:p>
            <a:pPr algn="just"/>
            <a:r>
              <a:rPr lang="en-US" sz="2800" dirty="0" smtClean="0"/>
              <a:t>The</a:t>
            </a:r>
            <a:r>
              <a:rPr lang="en-US" sz="2800" b="1" dirty="0" smtClean="0"/>
              <a:t> timing, speed, growth rates and causes </a:t>
            </a:r>
            <a:r>
              <a:rPr lang="en-US" sz="2800" dirty="0" smtClean="0"/>
              <a:t>of demographic changes are different in sub Saharan Africa as compared to those in the classical Europe</a:t>
            </a:r>
          </a:p>
          <a:p>
            <a:pPr algn="just"/>
            <a:endParaRPr lang="en-US" sz="2800" b="1" dirty="0"/>
          </a:p>
          <a:p>
            <a:pPr marL="0" indent="0" algn="just">
              <a:buNone/>
            </a:pP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479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14500"/>
            <a:ext cx="8915400" cy="4196722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Understand the history of population change that countries have to undergo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Appreciate the role of medical science and technology and other factors in demographic transition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Understand the implications of demographic transition on population health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1624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970" y="280556"/>
            <a:ext cx="9633277" cy="831271"/>
          </a:xfrm>
        </p:spPr>
        <p:txBody>
          <a:bodyPr>
            <a:normAutofit/>
          </a:bodyPr>
          <a:lstStyle/>
          <a:p>
            <a:r>
              <a:rPr lang="en-US" b="1" dirty="0" smtClean="0"/>
              <a:t>Demographic transition defined (DT)?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917" y="1111827"/>
            <a:ext cx="11003974" cy="5642264"/>
          </a:xfrm>
        </p:spPr>
        <p:txBody>
          <a:bodyPr>
            <a:noAutofit/>
          </a:bodyPr>
          <a:lstStyle/>
          <a:p>
            <a:r>
              <a:rPr lang="en-GB" sz="2800" dirty="0" smtClean="0"/>
              <a:t>DT describes the </a:t>
            </a:r>
            <a:r>
              <a:rPr lang="en-GB" sz="2800" b="1" dirty="0" smtClean="0"/>
              <a:t>stages through which the population evolves from a high fertility &amp; high Mortality scenario to the post industrial era characterised by low births &amp; low deaths</a:t>
            </a:r>
          </a:p>
          <a:p>
            <a:pPr marL="0" indent="0">
              <a:buNone/>
            </a:pPr>
            <a:endParaRPr lang="en-GB" sz="2800" b="1" dirty="0" smtClean="0"/>
          </a:p>
          <a:p>
            <a:r>
              <a:rPr lang="en-US" sz="2800" dirty="0" smtClean="0"/>
              <a:t>DTT was </a:t>
            </a:r>
            <a:r>
              <a:rPr lang="en-US" sz="2800" dirty="0"/>
              <a:t>first </a:t>
            </a:r>
            <a:r>
              <a:rPr lang="en-US" sz="2800" dirty="0" smtClean="0"/>
              <a:t>used by Frank </a:t>
            </a:r>
            <a:r>
              <a:rPr lang="en-US" sz="2800" dirty="0"/>
              <a:t>W. </a:t>
            </a:r>
            <a:r>
              <a:rPr lang="en-US" sz="2800" dirty="0" err="1"/>
              <a:t>Notestein</a:t>
            </a:r>
            <a:r>
              <a:rPr lang="en-US" sz="2800" dirty="0"/>
              <a:t> in the </a:t>
            </a:r>
            <a:r>
              <a:rPr lang="en-US" sz="2800" dirty="0" smtClean="0"/>
              <a:t>mid-20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century, to describe </a:t>
            </a:r>
            <a:r>
              <a:rPr lang="en-US" sz="2800" b="1" dirty="0" smtClean="0"/>
              <a:t>changes in fertility, mortality &amp; growth rates</a:t>
            </a:r>
            <a:r>
              <a:rPr lang="en-US" sz="2800" dirty="0" smtClean="0"/>
              <a:t> as societies move from one demographic regime to another</a:t>
            </a:r>
          </a:p>
          <a:p>
            <a:pPr marL="0" indent="0">
              <a:buNone/>
            </a:pPr>
            <a:endParaRPr lang="en-GB" sz="2800" b="1" dirty="0" smtClean="0"/>
          </a:p>
          <a:p>
            <a:r>
              <a:rPr lang="en-GB" sz="2800" dirty="0" smtClean="0"/>
              <a:t>Countries pass </a:t>
            </a:r>
            <a:r>
              <a:rPr lang="en-GB" sz="2800" dirty="0"/>
              <a:t>through </a:t>
            </a:r>
            <a:r>
              <a:rPr lang="en-GB" sz="2800" b="1" dirty="0"/>
              <a:t>four stages </a:t>
            </a:r>
            <a:r>
              <a:rPr lang="en-GB" sz="2800" dirty="0" smtClean="0"/>
              <a:t>of DT </a:t>
            </a:r>
            <a:r>
              <a:rPr lang="en-GB" sz="2800" dirty="0"/>
              <a:t>as they transform from </a:t>
            </a:r>
            <a:r>
              <a:rPr lang="en-GB" sz="2800" b="1" dirty="0"/>
              <a:t>agrarian economic systems </a:t>
            </a:r>
            <a:r>
              <a:rPr lang="en-GB" sz="2800" dirty="0"/>
              <a:t>to the </a:t>
            </a:r>
            <a:r>
              <a:rPr lang="en-GB" sz="2800" b="1" dirty="0"/>
              <a:t>industrialised-urbanised economic </a:t>
            </a:r>
            <a:r>
              <a:rPr lang="en-GB" sz="2800" b="1" dirty="0" smtClean="0"/>
              <a:t>structures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6471571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4 main stages are:-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GB" sz="2800" dirty="0" smtClean="0"/>
              <a:t> 	</a:t>
            </a:r>
            <a:r>
              <a:rPr lang="en-GB" sz="3200" dirty="0" smtClean="0"/>
              <a:t>Pre-transitional stage</a:t>
            </a:r>
          </a:p>
          <a:p>
            <a:pPr marL="274320" lvl="1" indent="0">
              <a:buNone/>
            </a:pPr>
            <a:endParaRPr lang="en-GB" sz="3200" dirty="0"/>
          </a:p>
          <a:p>
            <a:pPr lvl="1"/>
            <a:r>
              <a:rPr lang="en-GB" sz="3200" dirty="0" smtClean="0"/>
              <a:t> 	Transitional stage</a:t>
            </a:r>
          </a:p>
          <a:p>
            <a:pPr lvl="1"/>
            <a:endParaRPr lang="en-GB" sz="3200" dirty="0"/>
          </a:p>
          <a:p>
            <a:pPr lvl="1"/>
            <a:r>
              <a:rPr lang="en-GB" sz="3200" dirty="0" smtClean="0"/>
              <a:t> 	Industrial </a:t>
            </a:r>
            <a:r>
              <a:rPr lang="en-GB" sz="3200" dirty="0"/>
              <a:t>stage</a:t>
            </a:r>
          </a:p>
          <a:p>
            <a:pPr lvl="1"/>
            <a:endParaRPr lang="en-GB" sz="3200" dirty="0" smtClean="0"/>
          </a:p>
          <a:p>
            <a:pPr lvl="1"/>
            <a:r>
              <a:rPr lang="en-GB" sz="3200" dirty="0" smtClean="0"/>
              <a:t> 	Post </a:t>
            </a:r>
            <a:r>
              <a:rPr lang="en-GB" sz="3200" dirty="0"/>
              <a:t>Industrial stage</a:t>
            </a:r>
          </a:p>
        </p:txBody>
      </p:sp>
    </p:spTree>
    <p:extLst>
      <p:ext uri="{BB962C8B-B14F-4D97-AF65-F5344CB8AC3E}">
        <p14:creationId xmlns:p14="http://schemas.microsoft.com/office/powerpoint/2010/main" val="1121614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0861"/>
          </a:xfrm>
        </p:spPr>
        <p:txBody>
          <a:bodyPr/>
          <a:lstStyle/>
          <a:p>
            <a:r>
              <a:rPr lang="en-US" b="1" dirty="0" smtClean="0"/>
              <a:t>What is demographic transition?</a:t>
            </a:r>
            <a:endParaRPr lang="en-US" b="1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1683657"/>
            <a:ext cx="9515929" cy="44885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39801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population grow through the phases of the DT?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6663" y="2133600"/>
            <a:ext cx="9080938" cy="439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678179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432" y="241900"/>
            <a:ext cx="9517162" cy="724455"/>
          </a:xfrm>
        </p:spPr>
        <p:txBody>
          <a:bodyPr/>
          <a:lstStyle/>
          <a:p>
            <a:pPr algn="just"/>
            <a:r>
              <a:rPr lang="en-US" b="1" dirty="0" smtClean="0"/>
              <a:t>Pre transition stage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255" y="1091045"/>
            <a:ext cx="10546772" cy="5642264"/>
          </a:xfrm>
        </p:spPr>
        <p:txBody>
          <a:bodyPr>
            <a:noAutofit/>
          </a:bodyPr>
          <a:lstStyle/>
          <a:p>
            <a:pPr>
              <a:spcBef>
                <a:spcPts val="1600"/>
              </a:spcBef>
            </a:pPr>
            <a:r>
              <a:rPr lang="en-GB" sz="2800" dirty="0" smtClean="0"/>
              <a:t>High and fluctuating mortality </a:t>
            </a:r>
            <a:r>
              <a:rPr lang="en-GB" sz="2800" dirty="0"/>
              <a:t>and high </a:t>
            </a:r>
            <a:r>
              <a:rPr lang="en-GB" sz="2800" dirty="0" smtClean="0"/>
              <a:t>fertility.</a:t>
            </a:r>
          </a:p>
          <a:p>
            <a:pPr>
              <a:spcBef>
                <a:spcPts val="1600"/>
              </a:spcBef>
            </a:pPr>
            <a:r>
              <a:rPr lang="en-GB" sz="2800" i="1" dirty="0" smtClean="0"/>
              <a:t>Only </a:t>
            </a:r>
            <a:r>
              <a:rPr lang="en-GB" sz="2800" i="1" dirty="0"/>
              <a:t>modest </a:t>
            </a:r>
            <a:r>
              <a:rPr lang="en-GB" sz="2800" i="1" dirty="0" smtClean="0"/>
              <a:t>population growth. Growth shaped by mortality crises e.g. plague, crop failure, </a:t>
            </a:r>
            <a:r>
              <a:rPr lang="en-GB" sz="2800" i="1" dirty="0" err="1" smtClean="0"/>
              <a:t>etc</a:t>
            </a:r>
            <a:endParaRPr lang="en-GB" sz="2800" i="1" dirty="0"/>
          </a:p>
          <a:p>
            <a:pPr lvl="0">
              <a:spcBef>
                <a:spcPts val="1600"/>
              </a:spcBef>
            </a:pPr>
            <a:r>
              <a:rPr lang="en-GB" sz="2800" dirty="0" smtClean="0"/>
              <a:t>Low </a:t>
            </a:r>
            <a:r>
              <a:rPr lang="en-GB" sz="2800" dirty="0"/>
              <a:t>life expectancy </a:t>
            </a:r>
            <a:r>
              <a:rPr lang="en-GB" sz="2800" dirty="0" smtClean="0"/>
              <a:t>(25-40 </a:t>
            </a:r>
            <a:r>
              <a:rPr lang="en-GB" sz="2800" dirty="0"/>
              <a:t>years</a:t>
            </a:r>
            <a:r>
              <a:rPr lang="en-GB" sz="2800" dirty="0" smtClean="0"/>
              <a:t>) </a:t>
            </a:r>
          </a:p>
          <a:p>
            <a:pPr lvl="0">
              <a:spcBef>
                <a:spcPts val="1600"/>
              </a:spcBef>
            </a:pPr>
            <a:r>
              <a:rPr lang="en-GB" sz="2800" dirty="0" smtClean="0"/>
              <a:t>High TFR&gt; 6 ---</a:t>
            </a:r>
            <a:r>
              <a:rPr lang="en-US" sz="2800" dirty="0" smtClean="0"/>
              <a:t>children are economically valuable</a:t>
            </a:r>
          </a:p>
          <a:p>
            <a:pPr lvl="0">
              <a:spcBef>
                <a:spcPts val="1600"/>
              </a:spcBef>
            </a:pPr>
            <a:r>
              <a:rPr lang="en-GB" sz="2800" i="1" dirty="0" smtClean="0"/>
              <a:t>Little motivation for contraception use to regulate fertility</a:t>
            </a:r>
          </a:p>
          <a:p>
            <a:pPr lvl="0">
              <a:spcBef>
                <a:spcPts val="1600"/>
              </a:spcBef>
            </a:pPr>
            <a:r>
              <a:rPr lang="en-GB" sz="2800" i="1" dirty="0" smtClean="0"/>
              <a:t>Little medical technology to curb deaths &amp; raise life expectancy</a:t>
            </a:r>
          </a:p>
          <a:p>
            <a:pPr lvl="0">
              <a:spcBef>
                <a:spcPts val="1600"/>
              </a:spcBef>
            </a:pPr>
            <a:r>
              <a:rPr lang="en-GB" sz="2800" i="1" dirty="0" smtClean="0"/>
              <a:t>Fertility shaped by age at marriage &amp; proportion celibate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0955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68510"/>
            <a:ext cx="8911687" cy="747490"/>
          </a:xfrm>
        </p:spPr>
        <p:txBody>
          <a:bodyPr/>
          <a:lstStyle/>
          <a:p>
            <a:r>
              <a:rPr lang="en-US" b="1" dirty="0" smtClean="0"/>
              <a:t>Transitional stage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4436" y="1016000"/>
            <a:ext cx="9680864" cy="5689601"/>
          </a:xfrm>
        </p:spPr>
        <p:txBody>
          <a:bodyPr>
            <a:normAutofit fontScale="25000" lnSpcReduction="20000"/>
          </a:bodyPr>
          <a:lstStyle/>
          <a:p>
            <a:pPr lvl="0">
              <a:spcBef>
                <a:spcPts val="3000"/>
              </a:spcBef>
            </a:pPr>
            <a:r>
              <a:rPr lang="en-GB" sz="9600" dirty="0" smtClean="0"/>
              <a:t>Onset of industrialization hence mass production of food; medical technology and urbanization </a:t>
            </a:r>
          </a:p>
          <a:p>
            <a:pPr lvl="0">
              <a:spcBef>
                <a:spcPts val="3000"/>
              </a:spcBef>
            </a:pPr>
            <a:r>
              <a:rPr lang="en-US" sz="9600" dirty="0" smtClean="0"/>
              <a:t>Food </a:t>
            </a:r>
            <a:r>
              <a:rPr lang="en-US" sz="9600" dirty="0"/>
              <a:t>supply was expanded and science was able to combat diseases. </a:t>
            </a:r>
            <a:endParaRPr lang="en-US" sz="9600" dirty="0" smtClean="0"/>
          </a:p>
          <a:p>
            <a:pPr lvl="0">
              <a:spcBef>
                <a:spcPts val="3000"/>
              </a:spcBef>
            </a:pPr>
            <a:r>
              <a:rPr lang="en-US" sz="9600" dirty="0" smtClean="0"/>
              <a:t>Death </a:t>
            </a:r>
            <a:r>
              <a:rPr lang="en-US" sz="9600" dirty="0"/>
              <a:t>rates fell sharply while birth rates remained high and this resulted in rapid population </a:t>
            </a:r>
            <a:r>
              <a:rPr lang="en-US" sz="9600" dirty="0" smtClean="0"/>
              <a:t>growth</a:t>
            </a:r>
          </a:p>
          <a:p>
            <a:pPr lvl="0">
              <a:spcBef>
                <a:spcPts val="3000"/>
              </a:spcBef>
            </a:pPr>
            <a:r>
              <a:rPr lang="en-GB" sz="9600" dirty="0" smtClean="0"/>
              <a:t>Mortality </a:t>
            </a:r>
            <a:r>
              <a:rPr lang="en-GB" sz="9600" dirty="0"/>
              <a:t>declines first, followed by a decline in fertility</a:t>
            </a:r>
            <a:endParaRPr lang="en-US" sz="9600" dirty="0"/>
          </a:p>
          <a:p>
            <a:pPr lvl="0">
              <a:spcBef>
                <a:spcPts val="3000"/>
              </a:spcBef>
            </a:pPr>
            <a:r>
              <a:rPr lang="en-GB" sz="9600" dirty="0" smtClean="0"/>
              <a:t>Life </a:t>
            </a:r>
            <a:r>
              <a:rPr lang="en-GB" sz="9600" dirty="0"/>
              <a:t>expectancy rises </a:t>
            </a:r>
            <a:r>
              <a:rPr lang="en-GB" sz="9600" dirty="0" smtClean="0"/>
              <a:t>40-45 </a:t>
            </a:r>
            <a:r>
              <a:rPr lang="en-GB" sz="9600" dirty="0"/>
              <a:t>years</a:t>
            </a:r>
            <a:endParaRPr lang="en-US" sz="9600" dirty="0"/>
          </a:p>
          <a:p>
            <a:pPr lvl="0">
              <a:spcBef>
                <a:spcPts val="3000"/>
              </a:spcBef>
            </a:pPr>
            <a:r>
              <a:rPr lang="en-GB" sz="9600" dirty="0" smtClean="0"/>
              <a:t>TFR </a:t>
            </a:r>
            <a:r>
              <a:rPr lang="en-GB" sz="9600" dirty="0"/>
              <a:t>drops 4-6 children per woman</a:t>
            </a:r>
            <a:endParaRPr lang="en-US" sz="9600" dirty="0"/>
          </a:p>
          <a:p>
            <a:pPr lvl="0">
              <a:spcBef>
                <a:spcPts val="3000"/>
              </a:spcBef>
            </a:pPr>
            <a:r>
              <a:rPr lang="en-GB" sz="9600" i="1" dirty="0" smtClean="0"/>
              <a:t>Lowered </a:t>
            </a:r>
            <a:r>
              <a:rPr lang="en-GB" sz="9600" i="1" dirty="0"/>
              <a:t>mortality which is accompanied with a lag in fertility results in rapid population growth</a:t>
            </a:r>
            <a:endParaRPr lang="en-US" sz="7200" dirty="0"/>
          </a:p>
          <a:p>
            <a:pPr marL="0" indent="0">
              <a:spcBef>
                <a:spcPts val="3000"/>
              </a:spcBef>
              <a:buNone/>
            </a:pPr>
            <a:r>
              <a:rPr lang="en-GB" b="1" dirty="0"/>
              <a:t> 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666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50037"/>
            <a:ext cx="8911687" cy="778663"/>
          </a:xfrm>
        </p:spPr>
        <p:txBody>
          <a:bodyPr/>
          <a:lstStyle/>
          <a:p>
            <a:r>
              <a:rPr lang="en-US" b="1" dirty="0" smtClean="0"/>
              <a:t>Industrial stage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009" y="1028701"/>
            <a:ext cx="9457603" cy="546561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400" dirty="0" smtClean="0"/>
              <a:t>A </a:t>
            </a:r>
            <a:r>
              <a:rPr lang="en-US" sz="3400" dirty="0"/>
              <a:t>mature industrial </a:t>
            </a:r>
            <a:r>
              <a:rPr lang="en-US" sz="3400" dirty="0" smtClean="0"/>
              <a:t>economy</a:t>
            </a:r>
          </a:p>
          <a:p>
            <a:pPr lvl="0"/>
            <a:r>
              <a:rPr lang="en-GB" sz="3400" dirty="0" smtClean="0"/>
              <a:t>Rapid </a:t>
            </a:r>
            <a:r>
              <a:rPr lang="en-GB" sz="3400" dirty="0"/>
              <a:t>mortality and fertility </a:t>
            </a:r>
            <a:r>
              <a:rPr lang="en-GB" sz="3400" dirty="0" smtClean="0"/>
              <a:t>decline</a:t>
            </a:r>
          </a:p>
          <a:p>
            <a:pPr lvl="0"/>
            <a:r>
              <a:rPr lang="en-GB" sz="3400" dirty="0" smtClean="0"/>
              <a:t>Children seen as an economic burden unlike in the pre-transition stage</a:t>
            </a:r>
          </a:p>
          <a:p>
            <a:pPr lvl="0"/>
            <a:r>
              <a:rPr lang="en-US" sz="3400" dirty="0" smtClean="0"/>
              <a:t>Increased use of contraception; more educated and working women</a:t>
            </a:r>
          </a:p>
          <a:p>
            <a:pPr lvl="0"/>
            <a:r>
              <a:rPr lang="en-US" sz="3400" dirty="0" smtClean="0"/>
              <a:t>Cost of living high making it expensive to raise large families</a:t>
            </a:r>
            <a:endParaRPr lang="en-US" sz="3400" dirty="0"/>
          </a:p>
          <a:p>
            <a:pPr lvl="0"/>
            <a:r>
              <a:rPr lang="en-GB" sz="3400" dirty="0" smtClean="0"/>
              <a:t>Life </a:t>
            </a:r>
            <a:r>
              <a:rPr lang="en-GB" sz="3400" dirty="0"/>
              <a:t>expectancy rises </a:t>
            </a:r>
            <a:r>
              <a:rPr lang="en-GB" sz="3400" dirty="0" smtClean="0"/>
              <a:t>55-65 years</a:t>
            </a:r>
            <a:endParaRPr lang="en-US" sz="3400" dirty="0"/>
          </a:p>
          <a:p>
            <a:pPr lvl="0"/>
            <a:r>
              <a:rPr lang="en-GB" sz="3400" dirty="0" smtClean="0"/>
              <a:t>TFR </a:t>
            </a:r>
            <a:r>
              <a:rPr lang="en-GB" sz="3400" dirty="0"/>
              <a:t>drops further 3-5</a:t>
            </a:r>
            <a:endParaRPr lang="en-US" sz="3400" dirty="0"/>
          </a:p>
          <a:p>
            <a:pPr lvl="0"/>
            <a:r>
              <a:rPr lang="en-GB" sz="3400" dirty="0" smtClean="0"/>
              <a:t>A </a:t>
            </a:r>
            <a:r>
              <a:rPr lang="en-GB" sz="3400" dirty="0"/>
              <a:t>drop in fertility results in slow population growth</a:t>
            </a:r>
            <a:endParaRPr lang="en-US" sz="34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271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810</TotalTime>
  <Words>707</Words>
  <Application>Microsoft Office PowerPoint</Application>
  <PresentationFormat>Custom</PresentationFormat>
  <Paragraphs>100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Wisp</vt:lpstr>
      <vt:lpstr>Understanding Population Change I: The Demographic Transition</vt:lpstr>
      <vt:lpstr>Learning Objectives </vt:lpstr>
      <vt:lpstr>Demographic transition defined (DT)?</vt:lpstr>
      <vt:lpstr>The 4 main stages are:-</vt:lpstr>
      <vt:lpstr>What is demographic transition?</vt:lpstr>
      <vt:lpstr>How does the population grow through the phases of the DT?</vt:lpstr>
      <vt:lpstr>Pre transition stage</vt:lpstr>
      <vt:lpstr>Transitional stage</vt:lpstr>
      <vt:lpstr>Industrial stage</vt:lpstr>
      <vt:lpstr>Post industrial stage</vt:lpstr>
      <vt:lpstr>So why did mortality fall during the transition?</vt:lpstr>
      <vt:lpstr>Why did fertility /birth rate decline after some lag?</vt:lpstr>
      <vt:lpstr>CRITIQUE OF THE DEMOGRAPHIC TRANSITION</vt:lpstr>
      <vt:lpstr>CRITIQUE OF THE DEMOGRAPHIC TRANSITION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 transition</dc:title>
  <dc:creator>Samuel Wafula</dc:creator>
  <cp:lastModifiedBy>Rithaa Gilbert</cp:lastModifiedBy>
  <cp:revision>48</cp:revision>
  <dcterms:created xsi:type="dcterms:W3CDTF">2016-01-21T19:29:06Z</dcterms:created>
  <dcterms:modified xsi:type="dcterms:W3CDTF">2018-05-31T04:42:25Z</dcterms:modified>
</cp:coreProperties>
</file>