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3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5772552-09BD-45DF-981A-A6080AA0E33C}" type="datetimeFigureOut">
              <a:rPr lang="en-US"/>
              <a:pPr>
                <a:defRPr/>
              </a:pPr>
              <a:t>5/29/2017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FC6A67C-B2FE-473E-ABEF-9A641495B9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4A458-5BE7-4854-B8CD-0EAE56405AC6}" type="datetime1">
              <a:rPr lang="en-US"/>
              <a:pPr>
                <a:defRPr/>
              </a:pPr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EE2FC-85BE-4169-9349-2830073060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6861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D25A1-D050-4BE5-8F9F-DDE91AFC34C9}" type="datetime1">
              <a:rPr lang="en-US"/>
              <a:pPr>
                <a:defRPr/>
              </a:pPr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2DB90-C4C5-48B7-88ED-8BAE8E8B09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5183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09EC7-6F35-4800-A962-04C80313DD0F}" type="datetime1">
              <a:rPr lang="en-US"/>
              <a:pPr>
                <a:defRPr/>
              </a:pPr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6CFD97-E49E-40F4-8182-FFA41EDD57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4724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AAAD5-F996-4DEE-BDEE-B2AD0F0EEC77}" type="datetime1">
              <a:rPr lang="en-US"/>
              <a:pPr>
                <a:defRPr/>
              </a:pPr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53131-302E-4BED-8CBC-C6FDEC35A9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4741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FF14B-8F5F-482D-A557-A563AD693CD0}" type="datetime1">
              <a:rPr lang="en-US"/>
              <a:pPr>
                <a:defRPr/>
              </a:pPr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5419C0-B460-4712-86E8-9419313399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932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CBEC0-A0E9-40DC-9634-280B33A7FB68}" type="datetime1">
              <a:rPr lang="en-US"/>
              <a:pPr>
                <a:defRPr/>
              </a:pPr>
              <a:t>5/29/2017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ACA8A-37DD-464D-AB48-34FE2A5980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65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30D02-61A1-4DE0-8C26-B81E149286E8}" type="datetime1">
              <a:rPr lang="en-US"/>
              <a:pPr>
                <a:defRPr/>
              </a:pPr>
              <a:t>5/29/2017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6490E-5B27-46BF-9FAB-011DD73C29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9440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2A35B-75B5-4952-A882-12B1E04AE931}" type="datetime1">
              <a:rPr lang="en-US"/>
              <a:pPr>
                <a:defRPr/>
              </a:pPr>
              <a:t>5/29/2017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C3046F-B7A4-4283-A232-0CCEDFACEB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633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A8207-7C4B-4F6F-A559-0EC942E85B8F}" type="datetime1">
              <a:rPr lang="en-US"/>
              <a:pPr>
                <a:defRPr/>
              </a:pPr>
              <a:t>5/29/2017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F4DC6-3B6D-4C91-817F-778F2E2190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637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68011-8DCF-4C61-92AB-495443252262}" type="datetime1">
              <a:rPr lang="en-US"/>
              <a:pPr>
                <a:defRPr/>
              </a:pPr>
              <a:t>5/29/2017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9D077-D20B-4F1F-A942-CB8AD73206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891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94032-1E0B-4F8C-8A9D-37550C191C10}" type="datetime1">
              <a:rPr lang="en-US"/>
              <a:pPr>
                <a:defRPr/>
              </a:pPr>
              <a:t>5/29/2017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5B29B-405A-4C25-B5BD-02C7E5DB24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73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357EE9-C9A5-4E32-984B-2D9FE3C4704C}" type="datetime1">
              <a:rPr lang="en-US"/>
              <a:pPr>
                <a:defRPr/>
              </a:pPr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07D1DEB-0851-445C-884E-7A5E9216963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09600"/>
            <a:ext cx="7162800" cy="5410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SANITION AND HEALTH 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MBCHB 2 LEECTURE 2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By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Mary </a:t>
            </a:r>
            <a:r>
              <a:rPr lang="en-US" dirty="0" err="1" smtClean="0"/>
              <a:t>Kinoti</a:t>
            </a: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Topic: Urban Sanitation and Public Health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Venue: MH 2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Date: 17</a:t>
            </a:r>
            <a:r>
              <a:rPr lang="en-US" baseline="30000" dirty="0" smtClean="0"/>
              <a:t>th</a:t>
            </a:r>
            <a:r>
              <a:rPr lang="en-US" dirty="0" smtClean="0"/>
              <a:t> Feb/2011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US" altLang="en-US" sz="2800" b="1" smtClean="0"/>
              <a:t>WASTE WATER TREATMENT IN URBAN AREAS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382000" cy="4419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AIMS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To destroy causative agents of water related diseases which  are associated with domestic wastes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To convert the wastes into a readily re-usable resource and conserve both water and nutrients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To protect the receiving water bodies from pollution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Principles of waste water treatment</a:t>
            </a:r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>
          <a:xfrm>
            <a:off x="685800" y="1371600"/>
            <a:ext cx="7772400" cy="4267200"/>
          </a:xfrm>
        </p:spPr>
        <p:txBody>
          <a:bodyPr/>
          <a:lstStyle/>
          <a:p>
            <a:pPr algn="l">
              <a:buFont typeface="Wingdings" panose="05000000000000000000" pitchFamily="2" charset="2"/>
              <a:buChar char="ü"/>
            </a:pPr>
            <a:r>
              <a:rPr lang="en-US" altLang="en-US" sz="2400" b="1" smtClean="0">
                <a:solidFill>
                  <a:schemeClr val="tx1"/>
                </a:solidFill>
              </a:rPr>
              <a:t>PHYSICAL PROCESSES- removes coarse solids e.g rags, twigs et. Solids removed are manually removed for incinerationc- done by a screen with inclined bars at 2-3 cm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n-US" altLang="en-US" sz="2400" b="1" smtClean="0">
                <a:solidFill>
                  <a:schemeClr val="tx1"/>
                </a:solidFill>
              </a:rPr>
              <a:t>AEROBIC BIOLOGICAL OXIDATION-  bacteria break down wastes in presence of sunlight to H</a:t>
            </a:r>
            <a:r>
              <a:rPr lang="en-US" altLang="en-US" sz="2000" b="1" smtClean="0">
                <a:solidFill>
                  <a:schemeClr val="tx1"/>
                </a:solidFill>
              </a:rPr>
              <a:t>2</a:t>
            </a:r>
            <a:r>
              <a:rPr lang="en-US" altLang="en-US" sz="2400" b="1" smtClean="0">
                <a:solidFill>
                  <a:schemeClr val="tx1"/>
                </a:solidFill>
              </a:rPr>
              <a:t>O+ Energy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n-US" altLang="en-US" sz="2400" b="1" smtClean="0">
                <a:solidFill>
                  <a:schemeClr val="tx1"/>
                </a:solidFill>
              </a:rPr>
              <a:t>ANAEROBIC DIGESTION – breaks down wastes in absence of oxygen to H</a:t>
            </a:r>
            <a:r>
              <a:rPr lang="en-US" altLang="en-US" sz="2000" b="1" smtClean="0">
                <a:solidFill>
                  <a:schemeClr val="tx1"/>
                </a:solidFill>
              </a:rPr>
              <a:t>2</a:t>
            </a:r>
            <a:r>
              <a:rPr lang="en-US" altLang="en-US" sz="2400" b="1" smtClean="0">
                <a:solidFill>
                  <a:schemeClr val="tx1"/>
                </a:solidFill>
              </a:rPr>
              <a:t>O and Energy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n-US" altLang="en-US" sz="2400" b="1" smtClean="0">
                <a:solidFill>
                  <a:schemeClr val="tx1"/>
                </a:solidFill>
              </a:rPr>
              <a:t>CHEMICAL PROCESSES  - Rarely used unless waste water is being reclaimed for drinking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URBAN SANITATION AND PUBLIC HEALTH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52600"/>
            <a:ext cx="7924800" cy="3886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Objectives: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At the end of the lecture the student will be able to :</a:t>
            </a:r>
          </a:p>
          <a:p>
            <a:pPr marL="514350" indent="-514350" algn="l" fontAlgn="auto">
              <a:spcAft>
                <a:spcPts val="0"/>
              </a:spcAft>
              <a:buFont typeface="Arial" panose="020B0604020202020204" pitchFamily="34" charset="0"/>
              <a:buAutoNum type="arabicParenR"/>
              <a:defRPr/>
            </a:pPr>
            <a:r>
              <a:rPr lang="en-US" dirty="0" smtClean="0">
                <a:solidFill>
                  <a:schemeClr val="tx1"/>
                </a:solidFill>
              </a:rPr>
              <a:t>To explain merits and demerits of sanitation facilities found in urban areas</a:t>
            </a:r>
          </a:p>
          <a:p>
            <a:pPr marL="514350" indent="-514350" algn="l" fontAlgn="auto">
              <a:spcAft>
                <a:spcPts val="0"/>
              </a:spcAft>
              <a:buFont typeface="Arial" panose="020B0604020202020204" pitchFamily="34" charset="0"/>
              <a:buAutoNum type="arabicParenR"/>
              <a:defRPr/>
            </a:pPr>
            <a:r>
              <a:rPr lang="en-US" dirty="0" smtClean="0">
                <a:solidFill>
                  <a:schemeClr val="tx1"/>
                </a:solidFill>
              </a:rPr>
              <a:t>Describe principals and aims of waste water treatment in urban areas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762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95400"/>
            <a:ext cx="8229600" cy="5181600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According to 2008 KDHS: Household sanitation was grouped under Household environment. 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The KDHS show that: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                                                            Urban         Rural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3000" dirty="0" smtClean="0">
                <a:solidFill>
                  <a:schemeClr val="tx1"/>
                </a:solidFill>
              </a:rPr>
              <a:t> Improved(Not shared facility)			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3000" dirty="0" smtClean="0">
                <a:solidFill>
                  <a:schemeClr val="tx1"/>
                </a:solidFill>
              </a:rPr>
              <a:t>                                                         =29.8                20.1</a:t>
            </a:r>
          </a:p>
          <a:p>
            <a:pPr lvl="1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Flush to piped sewer                      = 18.7                  0.6</a:t>
            </a:r>
          </a:p>
          <a:p>
            <a:pPr lvl="1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Flush+ septic                                     =5.5                      0.3</a:t>
            </a:r>
          </a:p>
          <a:p>
            <a:pPr lvl="1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Pour flush to pit lat.                         = 1.5                     0.2</a:t>
            </a:r>
          </a:p>
          <a:p>
            <a:pPr lvl="1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VIP                                                      = 2.3                    9.0</a:t>
            </a:r>
          </a:p>
          <a:p>
            <a:pPr lvl="1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lvl="1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609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INTRODUCTION Cont’d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371600"/>
            <a:ext cx="8001000" cy="46482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</a:rPr>
              <a:t>Non-Improved Facility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% By Household:                                  Urban        Rural 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Not improved facility                     70.1        79.8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Any facility shared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with other </a:t>
            </a:r>
            <a:r>
              <a:rPr lang="en-US" sz="2800" dirty="0" err="1" smtClean="0">
                <a:solidFill>
                  <a:schemeClr val="tx1"/>
                </a:solidFill>
              </a:rPr>
              <a:t>Hseholds</a:t>
            </a:r>
            <a:r>
              <a:rPr lang="en-US" sz="2800" dirty="0" smtClean="0">
                <a:solidFill>
                  <a:schemeClr val="tx1"/>
                </a:solidFill>
              </a:rPr>
              <a:t>                           52.2       16.7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Pour flush not sewer/ 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       septic tank/pit lat.                          3.3         0.2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Pit latrine without slab                  13.5      46.6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Bucket/hanging toilet/lat.              0.2     0.4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No facility/bush/field                      0.9                                                  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4572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INTRODUCTION Cont’d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447800"/>
            <a:ext cx="7848600" cy="4191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</a:rPr>
              <a:t>Urban Sanitation Remains Poor Even As India Develops Into a Thriving Economy</a:t>
            </a:r>
            <a:endParaRPr lang="en-US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A 2008 United Nations study offered this statistic – roughly half of India’s 1.2 billion population has a mobile phone, while only 366 million people have access to proper sanitation.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altLang="en-US" smtClean="0"/>
              <a:t>INTRODUCTION Cont’d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838200"/>
            <a:ext cx="8229600" cy="6019800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56% of the population live in informal settlements which are characterized by, extremely poor housing, severe overcrowding and poor or no sanitation services. Poverty, high incidence of </a:t>
            </a:r>
            <a:r>
              <a:rPr lang="en-US" dirty="0" err="1" smtClean="0">
                <a:solidFill>
                  <a:schemeClr val="tx1"/>
                </a:solidFill>
              </a:rPr>
              <a:t>diarrhoeal</a:t>
            </a:r>
            <a:r>
              <a:rPr lang="en-US" dirty="0" smtClean="0">
                <a:solidFill>
                  <a:schemeClr val="tx1"/>
                </a:solidFill>
              </a:rPr>
              <a:t> diseases, worms infestations, high birth rates, high morbidity and mortality from droplet infections (TB and Meningitis), HIV/Aids, fires and other disasters to mention just but a few also afflict residents of these areas.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tx1"/>
                </a:solidFill>
              </a:rPr>
              <a:t>Bet </a:t>
            </a:r>
            <a:r>
              <a:rPr lang="en-US" b="1" dirty="0" err="1" smtClean="0">
                <a:solidFill>
                  <a:schemeClr val="tx1"/>
                </a:solidFill>
              </a:rPr>
              <a:t>Mugo</a:t>
            </a:r>
            <a:r>
              <a:rPr lang="en-US" b="1" dirty="0" smtClean="0">
                <a:solidFill>
                  <a:schemeClr val="tx1"/>
                </a:solidFill>
              </a:rPr>
              <a:t> : 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INTERNATIONAL CONFERENCE ON URBAN HEALTH ON 23RD OCTOBER 2009 AT KENYATTA INTERNATIONAL CONFERENCE CENTRE (KICC), NAIROBI, KENYA</a:t>
            </a:r>
          </a:p>
          <a:p>
            <a:pPr algn="l" fontAlgn="auto">
              <a:spcAft>
                <a:spcPts val="0"/>
              </a:spcAft>
              <a:defRPr/>
            </a:pP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altLang="en-US" sz="2800" smtClean="0"/>
              <a:t>EVAUATION OF SANITATION SYSTEM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143000"/>
            <a:ext cx="8305800" cy="4495800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Issues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dirty="0" smtClean="0">
                <a:solidFill>
                  <a:schemeClr val="tx1"/>
                </a:solidFill>
              </a:rPr>
              <a:t> Community preferences and </a:t>
            </a:r>
            <a:r>
              <a:rPr lang="en-US" dirty="0" err="1" smtClean="0">
                <a:solidFill>
                  <a:schemeClr val="tx1"/>
                </a:solidFill>
              </a:rPr>
              <a:t>behavioural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parttens</a:t>
            </a:r>
            <a:r>
              <a:rPr lang="en-US" dirty="0" smtClean="0">
                <a:solidFill>
                  <a:schemeClr val="tx1"/>
                </a:solidFill>
              </a:rPr>
              <a:t> and habits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dirty="0" smtClean="0">
                <a:solidFill>
                  <a:schemeClr val="tx1"/>
                </a:solidFill>
              </a:rPr>
              <a:t>Health education , HE    sanitation systems operate satisfactorily and where HE     poor operation of sanitary systems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dirty="0" smtClean="0">
                <a:solidFill>
                  <a:schemeClr val="tx1"/>
                </a:solidFill>
              </a:rPr>
              <a:t>Technology – Social </a:t>
            </a:r>
            <a:r>
              <a:rPr lang="en-US" dirty="0" err="1" smtClean="0">
                <a:solidFill>
                  <a:schemeClr val="tx1"/>
                </a:solidFill>
              </a:rPr>
              <a:t>constraintse.g</a:t>
            </a:r>
            <a:r>
              <a:rPr lang="en-US" dirty="0" smtClean="0">
                <a:solidFill>
                  <a:schemeClr val="tx1"/>
                </a:solidFill>
              </a:rPr>
              <a:t> with a flush toilet, toilet paper should be a major </a:t>
            </a:r>
            <a:r>
              <a:rPr lang="en-US" dirty="0" err="1" smtClean="0">
                <a:solidFill>
                  <a:schemeClr val="tx1"/>
                </a:solidFill>
              </a:rPr>
              <a:t>considerationparticularly</a:t>
            </a:r>
            <a:r>
              <a:rPr lang="en-US" dirty="0" smtClean="0">
                <a:solidFill>
                  <a:schemeClr val="tx1"/>
                </a:solidFill>
              </a:rPr>
              <a:t> in low income communities where cobs, stones leaves twigs newspapers cement bags etc are used as anal cleansing materials.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4229101" y="3009900"/>
            <a:ext cx="533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6362701" y="3619500"/>
            <a:ext cx="3810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381000"/>
          </a:xfrm>
        </p:spPr>
        <p:txBody>
          <a:bodyPr/>
          <a:lstStyle/>
          <a:p>
            <a:r>
              <a:rPr lang="en-US" altLang="en-US" sz="3200" b="1" smtClean="0"/>
              <a:t>EVAUATION OF SANITATION SYSTEM CONT’D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143000"/>
            <a:ext cx="7772400" cy="4495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tx1"/>
                </a:solidFill>
              </a:rPr>
              <a:t>Commununal</a:t>
            </a:r>
            <a:r>
              <a:rPr lang="en-US" b="1" dirty="0" smtClean="0">
                <a:solidFill>
                  <a:schemeClr val="tx1"/>
                </a:solidFill>
              </a:rPr>
              <a:t> facilities are rarely </a:t>
            </a:r>
            <a:r>
              <a:rPr lang="en-US" b="1" dirty="0" err="1" smtClean="0">
                <a:solidFill>
                  <a:schemeClr val="tx1"/>
                </a:solidFill>
              </a:rPr>
              <a:t>satifactory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</a:rPr>
              <a:t>There is no individual responsibility</a:t>
            </a:r>
          </a:p>
          <a:p>
            <a:pPr algn="l" fontAlgn="auto">
              <a:spcAft>
                <a:spcPts val="0"/>
              </a:spcAft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</a:rPr>
              <a:t>Low standards of sanitation due fouling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</a:rPr>
              <a:t>                            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</a:rPr>
              <a:t>Latrine rapidly becomes unusable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US" b="1" dirty="0" smtClean="0"/>
              <a:t>                         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3353594" y="2666206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3352801" y="3581400"/>
            <a:ext cx="4572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pPr algn="l"/>
            <a:r>
              <a:rPr lang="en-US" altLang="en-US" sz="3200" b="1" smtClean="0"/>
              <a:t>WASTE WATER TREATMENT IN URBAN AREAS</a:t>
            </a:r>
            <a:endParaRPr lang="en-US" altLang="en-US" sz="3200" smtClean="0"/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8001000" cy="4343400"/>
          </a:xfrm>
        </p:spPr>
        <p:txBody>
          <a:bodyPr/>
          <a:lstStyle/>
          <a:p>
            <a:r>
              <a:rPr lang="en-US" altLang="en-US" b="1" smtClean="0">
                <a:solidFill>
                  <a:schemeClr val="tx1"/>
                </a:solidFill>
              </a:rPr>
              <a:t>Waste water = Sullage from Kitchens+ flush toilet waste</a:t>
            </a:r>
          </a:p>
          <a:p>
            <a:pPr algn="l"/>
            <a:r>
              <a:rPr lang="en-US" altLang="en-US" b="1" smtClean="0">
                <a:solidFill>
                  <a:schemeClr val="tx1"/>
                </a:solidFill>
              </a:rPr>
              <a:t>Sources: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en-US" altLang="en-US" b="1" smtClean="0">
                <a:solidFill>
                  <a:schemeClr val="tx1"/>
                </a:solidFill>
              </a:rPr>
              <a:t>Domestic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en-US" altLang="en-US" b="1" smtClean="0">
                <a:solidFill>
                  <a:schemeClr val="tx1"/>
                </a:solidFill>
              </a:rPr>
              <a:t>Commercial 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en-US" altLang="en-US" b="1" smtClean="0">
                <a:solidFill>
                  <a:schemeClr val="tx1"/>
                </a:solidFill>
              </a:rPr>
              <a:t>Storm water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523</Words>
  <Application>Microsoft Office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Arial</vt:lpstr>
      <vt:lpstr>Wingdings</vt:lpstr>
      <vt:lpstr>Times New Roman</vt:lpstr>
      <vt:lpstr>Office Theme</vt:lpstr>
      <vt:lpstr>PowerPoint Presentation</vt:lpstr>
      <vt:lpstr>URBAN SANITATION AND PUBLIC HEALTH</vt:lpstr>
      <vt:lpstr>INTRODUCTION</vt:lpstr>
      <vt:lpstr>INTRODUCTION Cont’d</vt:lpstr>
      <vt:lpstr>INTRODUCTION Cont’d</vt:lpstr>
      <vt:lpstr>INTRODUCTION Cont’d</vt:lpstr>
      <vt:lpstr>EVAUATION OF SANITATION SYSTEM</vt:lpstr>
      <vt:lpstr>EVAUATION OF SANITATION SYSTEM CONT’D</vt:lpstr>
      <vt:lpstr>WASTE WATER TREATMENT IN URBAN AREAS</vt:lpstr>
      <vt:lpstr>WASTE WATER TREATMENT IN URBAN AREAS</vt:lpstr>
      <vt:lpstr>Principles of waste water treatment</vt:lpstr>
    </vt:vector>
  </TitlesOfParts>
  <Company>UNIVERSITY OF NAIROBI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Mary Kinoti</dc:creator>
  <cp:lastModifiedBy>Victor Ireri</cp:lastModifiedBy>
  <cp:revision>16</cp:revision>
  <dcterms:created xsi:type="dcterms:W3CDTF">2011-02-17T07:45:26Z</dcterms:created>
  <dcterms:modified xsi:type="dcterms:W3CDTF">2017-05-29T17:28:50Z</dcterms:modified>
</cp:coreProperties>
</file>