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6" r:id="rId6"/>
    <p:sldId id="260" r:id="rId7"/>
    <p:sldId id="262" r:id="rId8"/>
    <p:sldId id="263" r:id="rId9"/>
    <p:sldId id="265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3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8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9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9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9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3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2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0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6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C1C-5CB5-49F1-B680-716357022FF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29E4-A578-4EBC-BB1F-4CEB080F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8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mages.search.yahoo.com/yhs/search;_yl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mages.search.yahoo.com/yhs/search;_ylt=AwrC4SvOFthe33QApwYPxQt.;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climatechange/ghgemissions/usinventoryreport.html" TargetMode="External"/><Relationship Id="rId2" Type="http://schemas.openxmlformats.org/officeDocument/2006/relationships/hyperlink" Target="https://www.epa.gov/ghgemissions/inventory-us-greenhouse-gas-emissions-and-sink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29245"/>
            <a:ext cx="9144000" cy="3984171"/>
          </a:xfrm>
        </p:spPr>
        <p:txBody>
          <a:bodyPr/>
          <a:lstStyle/>
          <a:p>
            <a:r>
              <a:rPr lang="en-US" dirty="0" smtClean="0"/>
              <a:t>Topic:  Global Warming</a:t>
            </a:r>
          </a:p>
          <a:p>
            <a:r>
              <a:rPr lang="en-US" dirty="0" smtClean="0"/>
              <a:t>Students: MBCHB V</a:t>
            </a:r>
          </a:p>
          <a:p>
            <a:r>
              <a:rPr lang="en-US" dirty="0" smtClean="0"/>
              <a:t>Facilitator: Mary </a:t>
            </a:r>
            <a:r>
              <a:rPr lang="en-US" dirty="0" err="1" smtClean="0"/>
              <a:t>Kinoti</a:t>
            </a:r>
            <a:endParaRPr lang="en-US" dirty="0" smtClean="0"/>
          </a:p>
          <a:p>
            <a:r>
              <a:rPr lang="en-US" dirty="0" smtClean="0"/>
              <a:t>Date: 4</a:t>
            </a:r>
            <a:r>
              <a:rPr lang="en-US" baseline="30000" dirty="0" smtClean="0"/>
              <a:t>th</a:t>
            </a:r>
            <a:r>
              <a:rPr lang="en-US" dirty="0" smtClean="0"/>
              <a:t> /</a:t>
            </a:r>
            <a:r>
              <a:rPr lang="en-US" dirty="0" smtClean="0"/>
              <a:t>06/2020</a:t>
            </a:r>
            <a:endParaRPr lang="en-US" dirty="0" smtClean="0"/>
          </a:p>
          <a:p>
            <a:r>
              <a:rPr lang="en-US" dirty="0" smtClean="0"/>
              <a:t>Venue: </a:t>
            </a:r>
            <a:r>
              <a:rPr lang="en-US" dirty="0" smtClean="0"/>
              <a:t>Online</a:t>
            </a:r>
            <a:endParaRPr lang="en-US" dirty="0" smtClean="0"/>
          </a:p>
          <a:p>
            <a:r>
              <a:rPr lang="en-US" dirty="0" smtClean="0"/>
              <a:t>Time: </a:t>
            </a:r>
            <a:r>
              <a:rPr lang="en-US" dirty="0" smtClean="0"/>
              <a:t>11.30 am </a:t>
            </a:r>
            <a:r>
              <a:rPr lang="en-US" dirty="0" smtClean="0"/>
              <a:t>- </a:t>
            </a:r>
            <a:r>
              <a:rPr lang="en-US" dirty="0" smtClean="0"/>
              <a:t>12</a:t>
            </a:r>
            <a:r>
              <a:rPr lang="en-US" dirty="0" smtClean="0"/>
              <a:t>.30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Mitigations against &amp; adaptation and  Mitigation of Global Warming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Mitigation: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Reducing emission of GHS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Upscaling sinks that accumulate theses gases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mtClean="0"/>
              <a:t>Adaptation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Reducing </a:t>
            </a:r>
            <a:r>
              <a:rPr lang="en-US" dirty="0" smtClean="0"/>
              <a:t>vulnerability by disaster preparedness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R &amp;D for pest resistant crops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 smtClean="0"/>
              <a:t>Aradiction</a:t>
            </a:r>
            <a:r>
              <a:rPr lang="en-US" dirty="0" smtClean="0"/>
              <a:t> of malaria(vaccine)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40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123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3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854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Continued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90165"/>
            <a:ext cx="9144000" cy="461234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s-media-cache-ak0.pinimg.com/originals/5e/7b/70/5e7b70427f52eb9e71c504cfa47f41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90164"/>
            <a:ext cx="9144000" cy="461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9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58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94114"/>
            <a:ext cx="9144000" cy="3363686"/>
          </a:xfrm>
        </p:spPr>
        <p:txBody>
          <a:bodyPr/>
          <a:lstStyle/>
          <a:p>
            <a:pPr algn="l"/>
            <a:r>
              <a:rPr lang="en-US" dirty="0" smtClean="0"/>
              <a:t>By the end of the lesson the learner will be able to: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Define the term global warming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Outline layers of the atmosphere and their </a:t>
            </a:r>
            <a:r>
              <a:rPr lang="en-US" dirty="0" err="1" smtClean="0"/>
              <a:t>xteristics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List the green house gases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Describe the process of global warming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Explain the direct and indirect effects of global warming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58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72937"/>
            <a:ext cx="9144000" cy="2984863"/>
          </a:xfrm>
        </p:spPr>
        <p:txBody>
          <a:bodyPr/>
          <a:lstStyle/>
          <a:p>
            <a:pPr algn="l"/>
            <a:r>
              <a:rPr lang="en-US" dirty="0" smtClean="0"/>
              <a:t>Gradual increase in the overall </a:t>
            </a:r>
            <a:r>
              <a:rPr lang="en-US" dirty="0" err="1" smtClean="0"/>
              <a:t>temperatureof</a:t>
            </a:r>
            <a:r>
              <a:rPr lang="en-US" dirty="0" smtClean="0"/>
              <a:t> the earth’s atmosphere attributed to the green houses </a:t>
            </a:r>
            <a:r>
              <a:rPr lang="en-US" dirty="0" err="1" smtClean="0"/>
              <a:t>gaseseffect</a:t>
            </a:r>
            <a:r>
              <a:rPr lang="en-US" dirty="0" smtClean="0"/>
              <a:t> caused by increased anthropogenic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/>
          <a:lstStyle/>
          <a:p>
            <a:r>
              <a:rPr lang="en-US" dirty="0" smtClean="0"/>
              <a:t>Structure of the atmosphere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554923"/>
              </p:ext>
            </p:extLst>
          </p:nvPr>
        </p:nvGraphicFramePr>
        <p:xfrm>
          <a:off x="838200" y="1825625"/>
          <a:ext cx="10515600" cy="428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440">
                  <a:extLst>
                    <a:ext uri="{9D8B030D-6E8A-4147-A177-3AD203B41FA5}">
                      <a16:colId xmlns:a16="http://schemas.microsoft.com/office/drawing/2014/main" val="4035982906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857870694"/>
                    </a:ext>
                  </a:extLst>
                </a:gridCol>
                <a:gridCol w="3656511">
                  <a:extLst>
                    <a:ext uri="{9D8B030D-6E8A-4147-A177-3AD203B41FA5}">
                      <a16:colId xmlns:a16="http://schemas.microsoft.com/office/drawing/2014/main" val="11178955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80147121"/>
                    </a:ext>
                  </a:extLst>
                </a:gridCol>
              </a:tblGrid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ALTITUDE(km)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TEMPERATURE(</a:t>
                      </a:r>
                      <a:r>
                        <a:rPr lang="en-US" dirty="0" err="1" smtClean="0"/>
                        <a:t>Oc</a:t>
                      </a:r>
                      <a:r>
                        <a:rPr lang="en-US" dirty="0" smtClean="0"/>
                        <a:t>)(KM above sea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66948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TROPHOSPHERE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at the equator and 8 at the 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</a:t>
                      </a:r>
                      <a:r>
                        <a:rPr lang="en-US" baseline="0" dirty="0" smtClean="0"/>
                        <a:t> DECREASE WITH ALTITUDEAT 6.5 DEGREES CELSIUS /KM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mainly molecules </a:t>
                      </a:r>
                      <a:r>
                        <a:rPr lang="en-US" dirty="0" err="1" smtClean="0"/>
                        <a:t>e.g</a:t>
                      </a:r>
                      <a:r>
                        <a:rPr lang="en-US" dirty="0" smtClean="0"/>
                        <a:t> water,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baseline="0" dirty="0" err="1" smtClean="0"/>
                        <a:t>cpds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e.glead</a:t>
                      </a:r>
                      <a:r>
                        <a:rPr lang="en-US" baseline="0" dirty="0" smtClean="0"/>
                        <a:t> oxide etc.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39195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STRATOSPHERE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12(16)</a:t>
                      </a:r>
                      <a:r>
                        <a:rPr lang="en-US" baseline="0" dirty="0" smtClean="0"/>
                        <a:t> – 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about 20kms temperature</a:t>
                      </a:r>
                      <a:r>
                        <a:rPr lang="en-US" baseline="0" dirty="0" smtClean="0"/>
                        <a:t> increases with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gases, OZONE water </a:t>
                      </a:r>
                      <a:r>
                        <a:rPr lang="en-US" dirty="0" err="1" smtClean="0"/>
                        <a:t>vapour</a:t>
                      </a:r>
                      <a:r>
                        <a:rPr lang="en-US" dirty="0" smtClean="0"/>
                        <a:t> , methane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06187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MESOSPHERE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50- 90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DECREASES WITH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875571"/>
                  </a:ext>
                </a:extLst>
              </a:tr>
              <a:tr h="841435">
                <a:tc>
                  <a:txBody>
                    <a:bodyPr/>
                    <a:lstStyle/>
                    <a:p>
                      <a:r>
                        <a:rPr lang="en-US" dirty="0" smtClean="0"/>
                        <a:t>THERMOSPHERE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INCREASES WITH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29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6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47165"/>
            <a:ext cx="10515600" cy="15464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Vertical structure of the atmosphere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://images.search.yahoo.com/yhs/search;_ylt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767918" cy="5262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pmfias.com/wp-content/uploads/2015/12/Atmosphere-troposphere-stratosphere-mesosphe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88" y="914400"/>
            <a:ext cx="7637930" cy="629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19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888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Green House Gases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2491"/>
            <a:ext cx="9144000" cy="404948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Carbon dioxide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Methane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Water </a:t>
            </a:r>
            <a:r>
              <a:rPr lang="en-US" dirty="0" err="1" smtClean="0"/>
              <a:t>Vapour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CFCs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5495"/>
            <a:ext cx="9144000" cy="1089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Global warming process: </a:t>
            </a:r>
            <a:r>
              <a:rPr lang="en-US" sz="3600" dirty="0">
                <a:hlinkClick r:id="rId2"/>
              </a:rPr>
              <a:t>https://images.search.yahoo.com/yhs/search;_ylt=AwrC4SvOFthe33QApwYPxQt</a:t>
            </a:r>
            <a:r>
              <a:rPr lang="en-US" sz="4000" dirty="0">
                <a:hlinkClick r:id="rId2"/>
              </a:rPr>
              <a:t>.;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63931"/>
            <a:ext cx="9144000" cy="3193869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2050" name="Picture 2" descr="https://thumbs.dreamstime.com/z/natural-human-enhanced-greenhouse-effect-diagram-showing-solar-radiation-planet-earth-global-warming-climate-change-education-10052266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11" y="1344706"/>
            <a:ext cx="8428532" cy="568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1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84663"/>
            <a:ext cx="9144000" cy="6662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Impacts of global warming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59873"/>
            <a:ext cx="9144000" cy="389887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Melting of Ice leads to increase in sea level            Flooding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Drought            Famine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Heat waves- heat exhaustion , strokes </a:t>
            </a:r>
            <a:r>
              <a:rPr lang="en-US" dirty="0" err="1" smtClean="0"/>
              <a:t>agravite</a:t>
            </a:r>
            <a:r>
              <a:rPr lang="en-US" dirty="0" smtClean="0"/>
              <a:t> medical conditions.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Increase in wild fires- threat to wildlife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Increase in vectors of Diseases(</a:t>
            </a:r>
            <a:r>
              <a:rPr lang="en-US" dirty="0" err="1" smtClean="0"/>
              <a:t>eg</a:t>
            </a:r>
            <a:r>
              <a:rPr lang="en-US" dirty="0" smtClean="0"/>
              <a:t>. Anopheles mosquitoes)increase in malaria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Increase in crop pests – food insecurity </a:t>
            </a:r>
            <a:r>
              <a:rPr lang="en-US" dirty="0" smtClean="0"/>
              <a:t>– malnutrition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Change in weather </a:t>
            </a:r>
            <a:r>
              <a:rPr lang="en-US" dirty="0" err="1" smtClean="0"/>
              <a:t>predicability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315200" y="2429691"/>
            <a:ext cx="613954" cy="117566"/>
          </a:xfrm>
          <a:prstGeom prst="rightArrow">
            <a:avLst>
              <a:gd name="adj1" fmla="val 50000"/>
              <a:gd name="adj2" fmla="val 14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56709" y="2860767"/>
            <a:ext cx="627017" cy="1502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81" y="290945"/>
            <a:ext cx="11700163" cy="1392382"/>
          </a:xfrm>
        </p:spPr>
        <p:txBody>
          <a:bodyPr>
            <a:normAutofit fontScale="90000"/>
          </a:bodyPr>
          <a:lstStyle/>
          <a:p>
            <a:r>
              <a:rPr lang="en-US" dirty="0"/>
              <a:t>Mitigations against &amp; adaptation and  Mitigation of Global Warming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855" y="1828799"/>
            <a:ext cx="11554689" cy="45096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When it comes to tackling climate change to prevent the impacts it causes in the different systems of the planet, the human being applies two types of measures: mitigation and adaptation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Mitigation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efforts </a:t>
            </a:r>
            <a:r>
              <a:rPr lang="en-US" sz="2400" dirty="0"/>
              <a:t>to reduce or prevent emission of greenhouse </a:t>
            </a:r>
            <a:r>
              <a:rPr lang="en-US" sz="2400" dirty="0" smtClean="0"/>
              <a:t>gases</a:t>
            </a:r>
            <a:r>
              <a:rPr lang="en-US" dirty="0" smtClean="0"/>
              <a:t>: </a:t>
            </a:r>
            <a:r>
              <a:rPr lang="en-US" dirty="0"/>
              <a:t>either by reducing </a:t>
            </a:r>
            <a:r>
              <a:rPr lang="en-US" dirty="0">
                <a:hlinkClick r:id="rId2"/>
              </a:rPr>
              <a:t>sources of these gases</a:t>
            </a:r>
            <a:r>
              <a:rPr lang="en-US" dirty="0"/>
              <a:t> (for example, the burning of fossil fuels for electricity, heat or transport) or enhancing the </a:t>
            </a:r>
            <a:r>
              <a:rPr lang="en-US" dirty="0">
                <a:hlinkClick r:id="rId3"/>
              </a:rPr>
              <a:t>“sinks” that accumulate and store these gases</a:t>
            </a:r>
            <a:r>
              <a:rPr lang="en-US" dirty="0"/>
              <a:t>  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Adaptation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reducing </a:t>
            </a:r>
            <a:r>
              <a:rPr lang="en-US" sz="2400" dirty="0"/>
              <a:t>vulnerability to the effects of climate change.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340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ENVIRONMENTAL HEALTH</vt:lpstr>
      <vt:lpstr>Objectives</vt:lpstr>
      <vt:lpstr>Definition</vt:lpstr>
      <vt:lpstr>Structure of the atmosphere</vt:lpstr>
      <vt:lpstr>Vertical structure of the atmospherehttps://images.search.yahoo.com/yhs/search;_ylt</vt:lpstr>
      <vt:lpstr>Green House Gases</vt:lpstr>
      <vt:lpstr>Global warming process: https://images.search.yahoo.com/yhs/search;_ylt=AwrC4SvOFthe33QApwYPxQt.;</vt:lpstr>
      <vt:lpstr> Impacts of global warming</vt:lpstr>
      <vt:lpstr>Mitigations against &amp; adaptation and  Mitigation of Global Warming</vt:lpstr>
      <vt:lpstr>Mitigations against &amp; adaptation and  Mitigation of Global Warming</vt:lpstr>
      <vt:lpstr>Questions</vt:lpstr>
      <vt:lpstr>Questions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ENIRONMENTAL HEALLTH</dc:title>
  <dc:creator>HP</dc:creator>
  <cp:lastModifiedBy>HP</cp:lastModifiedBy>
  <cp:revision>28</cp:revision>
  <dcterms:created xsi:type="dcterms:W3CDTF">2019-01-31T15:01:48Z</dcterms:created>
  <dcterms:modified xsi:type="dcterms:W3CDTF">2020-06-04T08:58:50Z</dcterms:modified>
</cp:coreProperties>
</file>