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www.infraware.co.kr/2012/infrawarePen" Target="docProps/infrawarePe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noChangeArrowheads="1"/>
          </p:cNvSpPr>
          <p:nvPr>
            <p:ph type="hdr" sz="quarter"/>
          </p:nvPr>
        </p:nvSpPr>
        <p:spPr>
          <a:xfrm>
            <a:off x="0" y="0"/>
            <a:ext cx="2971800" cy="458788"/>
          </a:xfrm>
          <a:prstGeom prst="rect">
            <a:avLst/>
          </a:prstGeom>
        </p:spPr>
        <p:txBody>
          <a:bodyPr vert="horz" lIns="91440" tIns="45720" rIns="91440" bIns="45720"/>
          <a:lstStyle/>
          <a:p>
            <a:endParaRPr lang="ko-KR" altLang="en-US" dirty="0" smtClean="0"/>
          </a:p>
        </p:txBody>
      </p:sp>
      <p:sp>
        <p:nvSpPr>
          <p:cNvPr id="3" name="Date Placeholder 2"/>
          <p:cNvSpPr>
            <a:spLocks noGrp="1" noChangeArrowheads="1"/>
          </p:cNvSpPr>
          <p:nvPr>
            <p:ph type="dt" idx="1"/>
          </p:nvPr>
        </p:nvSpPr>
        <p:spPr>
          <a:xfrm>
            <a:off x="3884613" y="0"/>
            <a:ext cx="2971800" cy="458788"/>
          </a:xfrm>
          <a:prstGeom prst="rect">
            <a:avLst/>
          </a:prstGeom>
        </p:spPr>
        <p:txBody>
          <a:bodyPr vert="horz" lIns="91440" tIns="45720" rIns="91440" bIns="45720"/>
          <a:lstStyle/>
          <a:p>
            <a:endParaRPr lang="ko-KR" altLang="en-US" dirty="0" smtClean="0"/>
          </a:p>
        </p:txBody>
      </p:sp>
      <p:sp>
        <p:nvSpPr>
          <p:cNvPr id="4" name="Slide Image Placeholder 3"/>
          <p:cNvSpPr>
            <a:spLocks noGrp="1" noRot="1" noChangeAspect="1" noChangeArrowheads="1"/>
          </p:cNvSpPr>
          <p:nvPr>
            <p:ph type="sldImg" idx="2"/>
          </p:nvPr>
        </p:nvSpPr>
        <p:spPr>
          <a:xfrm>
            <a:off x="685800" y="1143000"/>
            <a:ext cx="5486400" cy="3086100"/>
          </a:xfrm>
          <a:prstGeom prst="rect">
            <a:avLst/>
          </a:prstGeom>
        </p:spPr>
        <p:txBody>
          <a:bodyPr vert="horz" lIns="91440" tIns="45720" rIns="91440" bIns="45720"/>
          <a:lstStyle/>
          <a:p>
            <a:endParaRPr lang="ko-KR" altLang="en-US" dirty="0" smtClean="0"/>
          </a:p>
        </p:txBody>
      </p:sp>
      <p:sp>
        <p:nvSpPr>
          <p:cNvPr id="5" name="Notes Placeholder 4"/>
          <p:cNvSpPr>
            <a:spLocks noGrp="1" noChangeArrowheads="1"/>
          </p:cNvSpPr>
          <p:nvPr>
            <p:ph type="body" sz="quarter" idx="3"/>
          </p:nvPr>
        </p:nvSpPr>
        <p:spPr>
          <a:xfrm>
            <a:off x="685800" y="4400550"/>
            <a:ext cx="5486400" cy="3600450"/>
          </a:xfrm>
          <a:prstGeom prst="rect">
            <a:avLst/>
          </a:prstGeom>
        </p:spPr>
        <p:txBody>
          <a:bodyPr vert="horz" lIns="91440" tIns="45720" rIns="91440" bIns="45720"/>
          <a:lstStyle/>
          <a:p>
            <a:endParaRPr lang="ko-KR" altLang="en-US" dirty="0" smtClean="0"/>
          </a:p>
        </p:txBody>
      </p:sp>
      <p:sp>
        <p:nvSpPr>
          <p:cNvPr id="6" name="Footer Placeholder 5"/>
          <p:cNvSpPr>
            <a:spLocks noGrp="1" noChangeArrowheads="1"/>
          </p:cNvSpPr>
          <p:nvPr>
            <p:ph type="ftr" sz="quarter" idx="4"/>
          </p:nvPr>
        </p:nvSpPr>
        <p:spPr>
          <a:xfrm>
            <a:off x="0" y="8685213"/>
            <a:ext cx="2971800" cy="458787"/>
          </a:xfrm>
          <a:prstGeom prst="rect">
            <a:avLst/>
          </a:prstGeom>
        </p:spPr>
        <p:txBody>
          <a:bodyPr vert="horz" lIns="91440" tIns="45720" rIns="91440" bIns="45720"/>
          <a:lstStyle/>
          <a:p>
            <a:endParaRPr lang="ko-KR" altLang="en-US" dirty="0" smtClean="0"/>
          </a:p>
        </p:txBody>
      </p:sp>
      <p:sp>
        <p:nvSpPr>
          <p:cNvPr id="7" name="Slide Number Placeholder6"/>
          <p:cNvSpPr>
            <a:spLocks noGrp="1" noChangeArrowheads="1"/>
          </p:cNvSpPr>
          <p:nvPr>
            <p:ph type="sldNum" sz="quarter" idx="5"/>
          </p:nvPr>
        </p:nvSpPr>
        <p:spPr>
          <a:xfrm>
            <a:off x="3884613" y="8685213"/>
            <a:ext cx="2971800" cy="458787"/>
          </a:xfrm>
          <a:prstGeom prst="rect">
            <a:avLst/>
          </a:prstGeom>
        </p:spPr>
        <p:txBody>
          <a:bodyPr vert="horz" lIns="91440" tIns="45720" rIns="91440" bIns="45720"/>
          <a:lstStyle/>
          <a:p>
            <a:endParaRPr lang="ko-KR" altLang="en-US" dirty="0" smtClean="0"/>
          </a:p>
        </p:txBody>
      </p:sp>
    </p:spTree>
  </p:cSld>
  <p:clrMap bg1="lt1" tx1="dk1" bg2="lt2" tx2="dk2" accent1="accent1" accent2="accent2" accent3="accent3" accent4="accent4" accent5="accent5" accent6="accent6" hlink="hlink" folHlink="folHlink"/>
  <p:notesStyle>
    <a:lvl1pPr marL="0" algn="l" defTabSz="914400" eaLnBrk="1" latinLnBrk="1" hangingPunct="1">
      <a:defRPr sz="1200" kern="1200">
        <a:solidFill>
          <a:srgbClr val="000000"/>
        </a:solidFill>
        <a:latin typeface="+mn-lt"/>
        <a:ea typeface="+mn-ea"/>
        <a:cs typeface="+mn-cs"/>
      </a:defRPr>
    </a:lvl1pPr>
    <a:lvl2pPr marL="457200" algn="l" defTabSz="914400" eaLnBrk="1" latinLnBrk="1" hangingPunct="1">
      <a:defRPr sz="1200" kern="1200">
        <a:solidFill>
          <a:srgbClr val="000000"/>
        </a:solidFill>
        <a:latin typeface="+mn-lt"/>
        <a:ea typeface="+mn-ea"/>
        <a:cs typeface="+mn-cs"/>
      </a:defRPr>
    </a:lvl2pPr>
    <a:lvl3pPr marL="914400" algn="l" defTabSz="914400" eaLnBrk="1" latinLnBrk="1" hangingPunct="1">
      <a:defRPr sz="1200" kern="1200">
        <a:solidFill>
          <a:srgbClr val="000000"/>
        </a:solidFill>
        <a:latin typeface="+mn-lt"/>
        <a:ea typeface="+mn-ea"/>
        <a:cs typeface="+mn-cs"/>
      </a:defRPr>
    </a:lvl3pPr>
    <a:lvl4pPr marL="1371600" algn="l" defTabSz="914400" eaLnBrk="1" latinLnBrk="1" hangingPunct="1">
      <a:defRPr sz="1200" kern="1200">
        <a:solidFill>
          <a:srgbClr val="000000"/>
        </a:solidFill>
        <a:latin typeface="+mn-lt"/>
        <a:ea typeface="+mn-ea"/>
        <a:cs typeface="+mn-cs"/>
      </a:defRPr>
    </a:lvl4pPr>
    <a:lvl5pPr marL="1828800" algn="l" defTabSz="914400" eaLnBrk="1" latinLnBrk="1" hangingPunct="1">
      <a:defRPr sz="1200" kern="1200">
        <a:solidFill>
          <a:srgbClr val="000000"/>
        </a:solidFill>
        <a:latin typeface="+mn-lt"/>
        <a:ea typeface="+mn-ea"/>
        <a:cs typeface="+mn-cs"/>
      </a:defRPr>
    </a:lvl5pPr>
    <a:lvl6pPr marL="2286000" algn="l" defTabSz="914400" eaLnBrk="1" latinLnBrk="1" hangingPunct="1">
      <a:defRPr sz="1200" kern="1200">
        <a:solidFill>
          <a:srgbClr val="000000"/>
        </a:solidFill>
        <a:latin typeface="+mn-lt"/>
        <a:ea typeface="+mn-ea"/>
        <a:cs typeface="+mn-cs"/>
      </a:defRPr>
    </a:lvl6pPr>
    <a:lvl7pPr marL="2743200" algn="l" defTabSz="914400" eaLnBrk="1" latinLnBrk="1" hangingPunct="1">
      <a:defRPr sz="1200" kern="1200">
        <a:solidFill>
          <a:srgbClr val="000000"/>
        </a:solidFill>
        <a:latin typeface="+mn-lt"/>
        <a:ea typeface="+mn-ea"/>
        <a:cs typeface="+mn-cs"/>
      </a:defRPr>
    </a:lvl7pPr>
    <a:lvl8pPr marL="3200400" algn="l" defTabSz="914400" eaLnBrk="1" latinLnBrk="1" hangingPunct="1">
      <a:defRPr sz="1200" kern="1200">
        <a:solidFill>
          <a:srgbClr val="000000"/>
        </a:solidFill>
        <a:latin typeface="+mn-lt"/>
        <a:ea typeface="+mn-ea"/>
        <a:cs typeface="+mn-cs"/>
      </a:defRPr>
    </a:lvl8pPr>
    <a:lvl9pPr marL="3657600" algn="l" defTabSz="914400" eaLnBrk="1" latinLnBrk="1" hangingPunct="1">
      <a:defRPr sz="1200" kern="1200">
        <a:solidFill>
          <a:srgbClr val="000000"/>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6690BB6F-DBDD-4627-96E5-9816A38E21BE}" type="datetimeFigureOut">
              <a:rPr lang="en-US"/>
              <a:pPr>
                <a:defRPr/>
              </a:pPr>
              <a:t>7/5/2017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B9A1899C-B02E-4F2C-BBD2-2D23A632C4C0}" type="slidenum">
              <a:rPr lang="en-US" altLang="en-US"/>
              <a:pPr/>
              <a:t>‹#›</a:t>
            </a:fld>
            <a:endParaRPr lang="en-US" altLang="en-US"/>
          </a:p>
        </p:txBody>
      </p:sp>
    </p:spTree>
    <p:extLst>
      <p:ext uri="{BB962C8B-B14F-4D97-AF65-F5344CB8AC3E}">
        <p14:creationId xmlns="" xmlns:p14="http://schemas.microsoft.com/office/powerpoint/2010/main" val="20702360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3F3B64B-FCAF-46DA-95D8-267501A3A975}" type="datetimeFigureOut">
              <a:rPr lang="en-US"/>
              <a:pPr>
                <a:defRPr/>
              </a:pPr>
              <a:t>7/5/2017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7EDCDDFF-48C6-4D2D-BB1C-997DD0A23FDA}" type="slidenum">
              <a:rPr lang="en-US" altLang="en-US"/>
              <a:pPr/>
              <a:t>‹#›</a:t>
            </a:fld>
            <a:endParaRPr lang="en-US" altLang="en-US"/>
          </a:p>
        </p:txBody>
      </p:sp>
    </p:spTree>
    <p:extLst>
      <p:ext uri="{BB962C8B-B14F-4D97-AF65-F5344CB8AC3E}">
        <p14:creationId xmlns="" xmlns:p14="http://schemas.microsoft.com/office/powerpoint/2010/main" val="8717024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4761128-FE81-43EA-950B-EF8E29CE66EA}" type="datetimeFigureOut">
              <a:rPr lang="en-US"/>
              <a:pPr>
                <a:defRPr/>
              </a:pPr>
              <a:t>7/5/2017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62923ECC-89D4-4ECB-8DBC-3F9F651CF6F6}" type="slidenum">
              <a:rPr lang="en-US" altLang="en-US"/>
              <a:pPr/>
              <a:t>‹#›</a:t>
            </a:fld>
            <a:endParaRPr lang="en-US" altLang="en-US"/>
          </a:p>
        </p:txBody>
      </p:sp>
    </p:spTree>
    <p:extLst>
      <p:ext uri="{BB962C8B-B14F-4D97-AF65-F5344CB8AC3E}">
        <p14:creationId xmlns="" xmlns:p14="http://schemas.microsoft.com/office/powerpoint/2010/main" val="42072771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603BAB1-F9E9-4BE3-B536-C3977E7D0D78}" type="datetimeFigureOut">
              <a:rPr lang="en-US"/>
              <a:pPr>
                <a:defRPr/>
              </a:pPr>
              <a:t>7/5/2017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41F00CF6-0911-41E4-8F6E-169A34E41567}" type="slidenum">
              <a:rPr lang="en-US" altLang="en-US"/>
              <a:pPr/>
              <a:t>‹#›</a:t>
            </a:fld>
            <a:endParaRPr lang="en-US" altLang="en-US"/>
          </a:p>
        </p:txBody>
      </p:sp>
    </p:spTree>
    <p:extLst>
      <p:ext uri="{BB962C8B-B14F-4D97-AF65-F5344CB8AC3E}">
        <p14:creationId xmlns="" xmlns:p14="http://schemas.microsoft.com/office/powerpoint/2010/main" val="42469621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A10556D4-17AD-4200-A66A-7BEAB065D5EE}" type="datetimeFigureOut">
              <a:rPr lang="en-US"/>
              <a:pPr>
                <a:defRPr/>
              </a:pPr>
              <a:t>7/5/2017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81E572D8-36B5-4D96-A9C0-3B7AB6F8136D}" type="slidenum">
              <a:rPr lang="en-US" altLang="en-US"/>
              <a:pPr/>
              <a:t>‹#›</a:t>
            </a:fld>
            <a:endParaRPr lang="en-US" altLang="en-US"/>
          </a:p>
        </p:txBody>
      </p:sp>
    </p:spTree>
    <p:extLst>
      <p:ext uri="{BB962C8B-B14F-4D97-AF65-F5344CB8AC3E}">
        <p14:creationId xmlns="" xmlns:p14="http://schemas.microsoft.com/office/powerpoint/2010/main" val="29581818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69749B2D-4015-4138-85F6-F117669DD12E}" type="datetimeFigureOut">
              <a:rPr lang="en-US"/>
              <a:pPr>
                <a:defRPr/>
              </a:pPr>
              <a:t>7/5/2017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1FF499D6-353B-4A81-BE7D-62A207597EE1}" type="slidenum">
              <a:rPr lang="en-US" altLang="en-US"/>
              <a:pPr/>
              <a:t>‹#›</a:t>
            </a:fld>
            <a:endParaRPr lang="en-US" altLang="en-US"/>
          </a:p>
        </p:txBody>
      </p:sp>
    </p:spTree>
    <p:extLst>
      <p:ext uri="{BB962C8B-B14F-4D97-AF65-F5344CB8AC3E}">
        <p14:creationId xmlns="" xmlns:p14="http://schemas.microsoft.com/office/powerpoint/2010/main" val="25969283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8D937640-C4A6-4BC0-96BA-88F35FE89E86}" type="datetimeFigureOut">
              <a:rPr lang="en-US"/>
              <a:pPr>
                <a:defRPr/>
              </a:pPr>
              <a:t>7/5/2017</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B55C3CD7-6C99-4707-80B7-BFEA09FE2B6D}" type="slidenum">
              <a:rPr lang="en-US" altLang="en-US"/>
              <a:pPr/>
              <a:t>‹#›</a:t>
            </a:fld>
            <a:endParaRPr lang="en-US" altLang="en-US"/>
          </a:p>
        </p:txBody>
      </p:sp>
    </p:spTree>
    <p:extLst>
      <p:ext uri="{BB962C8B-B14F-4D97-AF65-F5344CB8AC3E}">
        <p14:creationId xmlns="" xmlns:p14="http://schemas.microsoft.com/office/powerpoint/2010/main" val="32042830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D6E9F8E9-8335-4FCA-83F7-CE01EBACC47C}" type="datetimeFigureOut">
              <a:rPr lang="en-US"/>
              <a:pPr>
                <a:defRPr/>
              </a:pPr>
              <a:t>7/5/2017</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40C67BC5-A999-429C-A4FB-DFF4CB5400A6}" type="slidenum">
              <a:rPr lang="en-US" altLang="en-US"/>
              <a:pPr/>
              <a:t>‹#›</a:t>
            </a:fld>
            <a:endParaRPr lang="en-US" altLang="en-US"/>
          </a:p>
        </p:txBody>
      </p:sp>
    </p:spTree>
    <p:extLst>
      <p:ext uri="{BB962C8B-B14F-4D97-AF65-F5344CB8AC3E}">
        <p14:creationId xmlns="" xmlns:p14="http://schemas.microsoft.com/office/powerpoint/2010/main" val="7936560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E77FDD9-C3CC-4D52-8870-2A6FED633BAF}" type="datetimeFigureOut">
              <a:rPr lang="en-US"/>
              <a:pPr>
                <a:defRPr/>
              </a:pPr>
              <a:t>7/5/2017</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2DA6A049-BF00-4106-9746-157EC654CD36}" type="slidenum">
              <a:rPr lang="en-US" altLang="en-US"/>
              <a:pPr/>
              <a:t>‹#›</a:t>
            </a:fld>
            <a:endParaRPr lang="en-US" altLang="en-US"/>
          </a:p>
        </p:txBody>
      </p:sp>
    </p:spTree>
    <p:extLst>
      <p:ext uri="{BB962C8B-B14F-4D97-AF65-F5344CB8AC3E}">
        <p14:creationId xmlns="" xmlns:p14="http://schemas.microsoft.com/office/powerpoint/2010/main" val="41754668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6CC2FC5D-EC51-4E54-A30E-A5B38B1763CC}" type="datetimeFigureOut">
              <a:rPr lang="en-US"/>
              <a:pPr>
                <a:defRPr/>
              </a:pPr>
              <a:t>7/5/2017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70CAF279-9A22-4957-B273-EAFBDA746FED}" type="slidenum">
              <a:rPr lang="en-US" altLang="en-US"/>
              <a:pPr/>
              <a:t>‹#›</a:t>
            </a:fld>
            <a:endParaRPr lang="en-US" altLang="en-US"/>
          </a:p>
        </p:txBody>
      </p:sp>
    </p:spTree>
    <p:extLst>
      <p:ext uri="{BB962C8B-B14F-4D97-AF65-F5344CB8AC3E}">
        <p14:creationId xmlns="" xmlns:p14="http://schemas.microsoft.com/office/powerpoint/2010/main" val="294183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3FFCD9B-7D31-421F-AB3F-59D3B3E6EB3B}" type="datetimeFigureOut">
              <a:rPr lang="en-US"/>
              <a:pPr>
                <a:defRPr/>
              </a:pPr>
              <a:t>7/5/2017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4DAF245A-BCFE-48EF-B325-B27606B79F1A}" type="slidenum">
              <a:rPr lang="en-US" altLang="en-US"/>
              <a:pPr/>
              <a:t>‹#›</a:t>
            </a:fld>
            <a:endParaRPr lang="en-US" altLang="en-US"/>
          </a:p>
        </p:txBody>
      </p:sp>
    </p:spTree>
    <p:extLst>
      <p:ext uri="{BB962C8B-B14F-4D97-AF65-F5344CB8AC3E}">
        <p14:creationId xmlns="" xmlns:p14="http://schemas.microsoft.com/office/powerpoint/2010/main" val="42640641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C06E92F6-59FF-4AF0-9633-50B21EA2E1D0}" type="datetimeFigureOut">
              <a:rPr lang="en-US"/>
              <a:pPr>
                <a:defRPr/>
              </a:pPr>
              <a:t>7/5/2017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anose="020F0502020204030204" pitchFamily="34" charset="0"/>
              </a:defRPr>
            </a:lvl1pPr>
          </a:lstStyle>
          <a:p>
            <a:fld id="{47D0858F-05E9-4F06-A0A8-16994CD0AE1B}"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0"/>
            <a:ext cx="7772400" cy="609600"/>
          </a:xfrm>
        </p:spPr>
        <p:txBody>
          <a:bodyPr rtlCol="0">
            <a:normAutofit fontScale="90000"/>
          </a:bodyPr>
          <a:lstStyle/>
          <a:p>
            <a:pPr eaLnBrk="1" fontAlgn="auto" hangingPunct="1">
              <a:spcAft>
                <a:spcPts val="0"/>
              </a:spcAft>
              <a:defRPr/>
            </a:pPr>
            <a:r>
              <a:rPr lang="en-US" dirty="0" smtClean="0"/>
              <a:t>ENVIRONMENTAL HEALTH </a:t>
            </a:r>
          </a:p>
        </p:txBody>
      </p:sp>
      <p:sp>
        <p:nvSpPr>
          <p:cNvPr id="2051" name="Subtitle 2"/>
          <p:cNvSpPr>
            <a:spLocks noGrp="1"/>
          </p:cNvSpPr>
          <p:nvPr>
            <p:ph type="subTitle" idx="1"/>
          </p:nvPr>
        </p:nvSpPr>
        <p:spPr>
          <a:xfrm>
            <a:off x="1371600" y="1447800"/>
            <a:ext cx="6553200" cy="4191000"/>
          </a:xfrm>
        </p:spPr>
        <p:txBody>
          <a:bodyPr/>
          <a:lstStyle/>
          <a:p>
            <a:pPr eaLnBrk="1" hangingPunct="1"/>
            <a:r>
              <a:rPr lang="en-US" altLang="en-US" smtClean="0">
                <a:solidFill>
                  <a:schemeClr val="tx1"/>
                </a:solidFill>
              </a:rPr>
              <a:t>BY: Mary K. Kinoti</a:t>
            </a:r>
          </a:p>
          <a:p>
            <a:pPr eaLnBrk="1" hangingPunct="1"/>
            <a:r>
              <a:rPr lang="en-US" altLang="en-US" smtClean="0">
                <a:solidFill>
                  <a:schemeClr val="tx1"/>
                </a:solidFill>
              </a:rPr>
              <a:t>TOPIC: Housing and Health</a:t>
            </a:r>
          </a:p>
          <a:p>
            <a:pPr eaLnBrk="1" hangingPunct="1"/>
            <a:r>
              <a:rPr lang="en-US" altLang="en-US" smtClean="0">
                <a:solidFill>
                  <a:schemeClr val="tx1"/>
                </a:solidFill>
              </a:rPr>
              <a:t>STUDENTS: MBCHB II </a:t>
            </a:r>
          </a:p>
          <a:p>
            <a:pPr eaLnBrk="1" hangingPunct="1"/>
            <a:r>
              <a:rPr lang="en-US" altLang="en-US" smtClean="0">
                <a:solidFill>
                  <a:schemeClr val="tx1"/>
                </a:solidFill>
              </a:rPr>
              <a:t>DATE: 31</a:t>
            </a:r>
            <a:r>
              <a:rPr lang="en-US" altLang="en-US" baseline="30000" smtClean="0">
                <a:solidFill>
                  <a:schemeClr val="tx1"/>
                </a:solidFill>
              </a:rPr>
              <a:t>th</a:t>
            </a:r>
            <a:r>
              <a:rPr lang="en-US" altLang="en-US" smtClean="0">
                <a:solidFill>
                  <a:schemeClr val="tx1"/>
                </a:solidFill>
              </a:rPr>
              <a:t> March, 2011</a:t>
            </a:r>
          </a:p>
          <a:p>
            <a:pPr eaLnBrk="1" hangingPunct="1"/>
            <a:r>
              <a:rPr lang="en-US" altLang="en-US" smtClean="0">
                <a:solidFill>
                  <a:schemeClr val="tx1"/>
                </a:solidFill>
              </a:rPr>
              <a:t>Class: MBCHB II</a:t>
            </a:r>
          </a:p>
          <a:p>
            <a:pPr eaLnBrk="1" hangingPunct="1"/>
            <a:r>
              <a:rPr lang="en-US" altLang="en-US" smtClean="0">
                <a:solidFill>
                  <a:schemeClr val="tx1"/>
                </a:solidFill>
              </a:rPr>
              <a:t>VENUE: MH II (Chiromo)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ctrTitle"/>
          </p:nvPr>
        </p:nvSpPr>
        <p:spPr>
          <a:xfrm>
            <a:off x="685800" y="228600"/>
            <a:ext cx="7772400" cy="609600"/>
          </a:xfrm>
        </p:spPr>
        <p:txBody>
          <a:bodyPr/>
          <a:lstStyle/>
          <a:p>
            <a:pPr algn="l" eaLnBrk="1" hangingPunct="1"/>
            <a:r>
              <a:rPr lang="en-US" altLang="en-US" sz="2800" b="1" smtClean="0"/>
              <a:t>Conditions within homes (Robert Wood Johnson study) Cont’d</a:t>
            </a:r>
            <a:endParaRPr lang="en-US" altLang="en-US" sz="2800" smtClean="0"/>
          </a:p>
        </p:txBody>
      </p:sp>
      <p:sp>
        <p:nvSpPr>
          <p:cNvPr id="3" name="Subtitle 2"/>
          <p:cNvSpPr>
            <a:spLocks noGrp="1"/>
          </p:cNvSpPr>
          <p:nvPr>
            <p:ph type="subTitle" idx="1"/>
          </p:nvPr>
        </p:nvSpPr>
        <p:spPr>
          <a:xfrm>
            <a:off x="838200" y="914400"/>
            <a:ext cx="7391400" cy="4724400"/>
          </a:xfrm>
        </p:spPr>
        <p:txBody>
          <a:bodyPr/>
          <a:lstStyle/>
          <a:p>
            <a:pPr algn="l" eaLnBrk="1" hangingPunct="1">
              <a:buFont typeface="Arial" charset="0"/>
              <a:buNone/>
              <a:defRPr/>
            </a:pPr>
            <a:endParaRPr lang="en-US" dirty="0" smtClean="0"/>
          </a:p>
          <a:p>
            <a:pPr algn="l" eaLnBrk="1" hangingPunct="1">
              <a:buFont typeface="Arial" charset="0"/>
              <a:buNone/>
              <a:defRPr/>
            </a:pPr>
            <a:r>
              <a:rPr lang="en-US" dirty="0" smtClean="0">
                <a:solidFill>
                  <a:schemeClr val="tx1"/>
                </a:solidFill>
              </a:rPr>
              <a:t>Each year, injuries occurring at home result in an estimated 4 million emergency-department visits and 70,000 hospital admissions. Contributing factors include structural features of the home such as steep staircases and balconies, l</a:t>
            </a:r>
          </a:p>
          <a:p>
            <a:pPr eaLnBrk="1" hangingPunct="1">
              <a:buFont typeface="Arial" charset="0"/>
              <a:buNone/>
              <a:defRPr/>
            </a:pPr>
            <a:endParaRPr lang="en-US" dirty="0">
              <a:solidFill>
                <a:schemeClr val="tx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ctrTitle"/>
          </p:nvPr>
        </p:nvSpPr>
        <p:spPr>
          <a:xfrm>
            <a:off x="685800" y="304800"/>
            <a:ext cx="7772400" cy="533400"/>
          </a:xfrm>
        </p:spPr>
        <p:txBody>
          <a:bodyPr/>
          <a:lstStyle/>
          <a:p>
            <a:pPr eaLnBrk="1" hangingPunct="1"/>
            <a:r>
              <a:rPr lang="en-US" altLang="en-US" sz="2400" b="1" smtClean="0"/>
              <a:t>Conditions within homes (Robert Wood Johnson study) Cont’d</a:t>
            </a:r>
            <a:endParaRPr lang="en-US" altLang="en-US" sz="2400" smtClean="0"/>
          </a:p>
        </p:txBody>
      </p:sp>
      <p:sp>
        <p:nvSpPr>
          <p:cNvPr id="3" name="Subtitle 2"/>
          <p:cNvSpPr>
            <a:spLocks noGrp="1"/>
          </p:cNvSpPr>
          <p:nvPr>
            <p:ph type="subTitle" idx="1"/>
          </p:nvPr>
        </p:nvSpPr>
        <p:spPr>
          <a:xfrm>
            <a:off x="609600" y="990600"/>
            <a:ext cx="7772400" cy="5105400"/>
          </a:xfrm>
        </p:spPr>
        <p:txBody>
          <a:bodyPr wrap="square" lIns="91440" tIns="45720" rIns="91440" bIns="45720" anchor="t"/>
          <a:lstStyle/>
          <a:p>
            <a:pPr marL="0" indent="0" algn="l" defTabSz="914400">
              <a:lnSpc>
                <a:spcPct val="102000"/>
              </a:lnSpc>
              <a:spcBef>
                <a:spcPts val="0"/>
              </a:spcBef>
              <a:spcAft>
                <a:spcPts val="0"/>
              </a:spcAft>
              <a:buFontTx/>
              <a:buNone/>
            </a:pPr>
            <a:r>
              <a:rPr lang="en-US" altLang="ko-KR" sz="3200" b="1" i="1" dirty="0" smtClean="0">
                <a:solidFill>
                  <a:schemeClr val="tx1"/>
                </a:solidFill>
                <a:latin typeface="Calibri" charset="0"/>
              </a:rPr>
              <a:t>Residential crowding </a:t>
            </a:r>
            <a:r>
              <a:rPr lang="en-US" altLang="ko-KR" sz="3200" dirty="0" smtClean="0">
                <a:solidFill>
                  <a:srgbClr val="FF0000"/>
                </a:solidFill>
                <a:latin typeface="Calibri" charset="0"/>
              </a:rPr>
              <a:t>has been linked both with physical illness, including infectious diseases such as </a:t>
            </a:r>
            <a:r>
              <a:rPr lang="en-US" altLang="ko-KR" sz="3200" b="1" i="1" dirty="0" smtClean="0">
                <a:solidFill>
                  <a:schemeClr val="tx1"/>
                </a:solidFill>
                <a:latin typeface="Calibri" charset="0"/>
              </a:rPr>
              <a:t>tuberculosis and respiratory infections</a:t>
            </a:r>
            <a:r>
              <a:rPr lang="en-US" altLang="ko-KR" sz="3200" dirty="0" smtClean="0">
                <a:solidFill>
                  <a:srgbClr val="FF0000"/>
                </a:solidFill>
                <a:latin typeface="Calibri" charset="0"/>
              </a:rPr>
              <a:t> and with psychological distress among both adults and children; </a:t>
            </a:r>
            <a:r>
              <a:rPr lang="en-US" altLang="ko-KR" sz="3200" dirty="0" smtClean="0">
                <a:solidFill>
                  <a:srgbClr val="000000"/>
                </a:solidFill>
                <a:latin typeface="Calibri" charset="0"/>
              </a:rPr>
              <a:t>children who live in crowded housing may have poorer cognitive and psychomotor development or be more anxious, socially withdrawn, stressed or aggressive.</a:t>
            </a:r>
            <a:endParaRPr lang="ko-KR" altLang="en-US" sz="3200" dirty="0" smtClean="0">
              <a:latin typeface="Calibri" charset="0"/>
            </a:endParaRPr>
          </a:p>
          <a:p>
            <a:pPr marL="0" indent="0" algn="ctr" defTabSz="914400">
              <a:lnSpc>
                <a:spcPct val="102000"/>
              </a:lnSpc>
              <a:spcBef>
                <a:spcPts val="700"/>
              </a:spcBef>
              <a:spcAft>
                <a:spcPts val="0"/>
              </a:spcAft>
              <a:buFontTx/>
              <a:buNone/>
            </a:pPr>
            <a:endParaRPr lang="ko-KR" altLang="en-US" sz="3200" dirty="0" smtClean="0">
              <a:latin typeface="Calibri"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ctrTitle"/>
          </p:nvPr>
        </p:nvSpPr>
        <p:spPr>
          <a:xfrm>
            <a:off x="685800" y="0"/>
            <a:ext cx="7772400" cy="457200"/>
          </a:xfrm>
        </p:spPr>
        <p:txBody>
          <a:bodyPr/>
          <a:lstStyle/>
          <a:p>
            <a:pPr eaLnBrk="1" hangingPunct="1"/>
            <a:r>
              <a:rPr lang="en-US" altLang="en-US" sz="2400" b="1" smtClean="0"/>
              <a:t/>
            </a:r>
            <a:br>
              <a:rPr lang="en-US" altLang="en-US" sz="2400" b="1" smtClean="0"/>
            </a:br>
            <a:r>
              <a:rPr lang="en-US" altLang="en-US" sz="2400" b="1" smtClean="0"/>
              <a:t>Neighborhood conditions and health</a:t>
            </a:r>
            <a:r>
              <a:rPr lang="en-US" altLang="en-US" b="1" smtClean="0"/>
              <a:t> </a:t>
            </a:r>
            <a:r>
              <a:rPr lang="en-US" altLang="en-US" sz="2400" b="1" smtClean="0"/>
              <a:t>Robert Wood Johnson study) Cont’d </a:t>
            </a:r>
            <a:r>
              <a:rPr lang="en-US" altLang="en-US" b="1" smtClean="0"/>
              <a:t/>
            </a:r>
            <a:br>
              <a:rPr lang="en-US" altLang="en-US" b="1" smtClean="0"/>
            </a:br>
            <a:endParaRPr lang="en-US" altLang="en-US" smtClean="0"/>
          </a:p>
        </p:txBody>
      </p:sp>
      <p:sp>
        <p:nvSpPr>
          <p:cNvPr id="13315" name="Subtitle 2"/>
          <p:cNvSpPr>
            <a:spLocks noGrp="1"/>
          </p:cNvSpPr>
          <p:nvPr>
            <p:ph type="subTitle" idx="1"/>
          </p:nvPr>
        </p:nvSpPr>
        <p:spPr>
          <a:xfrm>
            <a:off x="914400" y="838200"/>
            <a:ext cx="7696200" cy="5638800"/>
          </a:xfrm>
        </p:spPr>
        <p:txBody>
          <a:bodyPr wrap="square" lIns="91440" tIns="45720" rIns="91440" bIns="45720" anchor="t"/>
          <a:lstStyle/>
          <a:p>
            <a:pPr marL="0" indent="0" algn="l" defTabSz="914400">
              <a:lnSpc>
                <a:spcPct val="102000"/>
              </a:lnSpc>
              <a:spcBef>
                <a:spcPts val="0"/>
              </a:spcBef>
              <a:spcAft>
                <a:spcPts val="0"/>
              </a:spcAft>
              <a:buFontTx/>
              <a:buNone/>
            </a:pPr>
            <a:r>
              <a:rPr lang="en-US" altLang="ko-KR" sz="3200" dirty="0" smtClean="0">
                <a:solidFill>
                  <a:srgbClr val="000000"/>
                </a:solidFill>
                <a:latin typeface="Calibri" charset="0"/>
              </a:rPr>
              <a:t>The social, physical, and economic characteristics of neighborhoods have been increasingly shown to affect short- and long-term health quality and longevity. A neighborhood’s </a:t>
            </a:r>
            <a:r>
              <a:rPr lang="en-US" altLang="ko-KR" sz="3200" dirty="0" smtClean="0">
                <a:solidFill>
                  <a:srgbClr val="FF0000"/>
                </a:solidFill>
                <a:latin typeface="Calibri" charset="0"/>
              </a:rPr>
              <a:t>physical characteristics may promote health by providing safe places for children to play and for adults to exercise that are free from crime, violence and pollution. </a:t>
            </a:r>
            <a:endParaRPr lang="ko-KR" altLang="en-US" sz="3200" dirty="0" smtClean="0">
              <a:latin typeface="Calibri"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ctrTitle"/>
          </p:nvPr>
        </p:nvSpPr>
        <p:spPr>
          <a:xfrm>
            <a:off x="685800" y="228600"/>
            <a:ext cx="7772400" cy="609600"/>
          </a:xfrm>
        </p:spPr>
        <p:txBody>
          <a:bodyPr/>
          <a:lstStyle/>
          <a:p>
            <a:pPr eaLnBrk="1" hangingPunct="1"/>
            <a:r>
              <a:rPr lang="en-US" altLang="en-US" sz="2400" b="1" smtClean="0"/>
              <a:t>Neighborhood conditions and health Robert Wood Johnson study) Cont’d</a:t>
            </a:r>
            <a:endParaRPr lang="en-US" altLang="en-US" sz="2400" smtClean="0"/>
          </a:p>
        </p:txBody>
      </p:sp>
      <p:sp>
        <p:nvSpPr>
          <p:cNvPr id="3" name="Subtitle 2"/>
          <p:cNvSpPr>
            <a:spLocks noGrp="1"/>
          </p:cNvSpPr>
          <p:nvPr>
            <p:ph type="subTitle" idx="1"/>
          </p:nvPr>
        </p:nvSpPr>
        <p:spPr>
          <a:xfrm>
            <a:off x="533400" y="914400"/>
            <a:ext cx="7543800" cy="4724400"/>
          </a:xfrm>
        </p:spPr>
        <p:txBody>
          <a:bodyPr wrap="square" lIns="91440" tIns="45720" rIns="91440" bIns="45720" anchor="t"/>
          <a:lstStyle/>
          <a:p>
            <a:pPr marL="0" indent="0" algn="l" defTabSz="914400">
              <a:lnSpc>
                <a:spcPct val="102000"/>
              </a:lnSpc>
              <a:spcBef>
                <a:spcPts val="0"/>
              </a:spcBef>
              <a:spcAft>
                <a:spcPts val="0"/>
              </a:spcAft>
              <a:buFontTx/>
              <a:buNone/>
            </a:pPr>
            <a:endParaRPr lang="ko-KR" altLang="en-US" sz="3200" dirty="0" smtClean="0">
              <a:latin typeface="Calibri" charset="0"/>
            </a:endParaRPr>
          </a:p>
          <a:p>
            <a:pPr marL="0" indent="0" algn="l" defTabSz="914400">
              <a:lnSpc>
                <a:spcPct val="102000"/>
              </a:lnSpc>
              <a:spcBef>
                <a:spcPts val="700"/>
              </a:spcBef>
              <a:spcAft>
                <a:spcPts val="0"/>
              </a:spcAft>
              <a:buFontTx/>
              <a:buNone/>
            </a:pPr>
            <a:r>
              <a:rPr lang="en-US" altLang="ko-KR" sz="3200" dirty="0" smtClean="0">
                <a:solidFill>
                  <a:srgbClr val="000000"/>
                </a:solidFill>
                <a:latin typeface="Calibri" charset="0"/>
              </a:rPr>
              <a:t>Access to </a:t>
            </a:r>
            <a:r>
              <a:rPr lang="en-US" altLang="ko-KR" sz="3200" dirty="0" smtClean="0">
                <a:solidFill>
                  <a:srgbClr val="FF0000"/>
                </a:solidFill>
                <a:latin typeface="Calibri" charset="0"/>
              </a:rPr>
              <a:t>grocery stores selling fresh produc</a:t>
            </a:r>
            <a:r>
              <a:rPr lang="en-US" altLang="ko-KR" sz="3200" dirty="0" smtClean="0">
                <a:solidFill>
                  <a:srgbClr val="000000"/>
                </a:solidFill>
                <a:latin typeface="Calibri" charset="0"/>
              </a:rPr>
              <a:t>e–as well as having fewer neighborhood liquor and convenience stores and fast food outlets—c</a:t>
            </a:r>
            <a:r>
              <a:rPr lang="en-US" altLang="ko-KR" sz="3200" dirty="0" smtClean="0">
                <a:solidFill>
                  <a:srgbClr val="FF0000"/>
                </a:solidFill>
                <a:latin typeface="Calibri" charset="0"/>
              </a:rPr>
              <a:t>an make it easier for families to find and eat healthful foods</a:t>
            </a:r>
            <a:endParaRPr lang="ko-KR" altLang="en-US" sz="3200" dirty="0" smtClean="0">
              <a:latin typeface="Calibri" charset="0"/>
            </a:endParaRPr>
          </a:p>
          <a:p>
            <a:pPr marL="0" indent="0" algn="ctr" defTabSz="914400">
              <a:lnSpc>
                <a:spcPct val="102000"/>
              </a:lnSpc>
              <a:spcBef>
                <a:spcPts val="700"/>
              </a:spcBef>
              <a:spcAft>
                <a:spcPts val="0"/>
              </a:spcAft>
              <a:buFontTx/>
              <a:buNone/>
            </a:pPr>
            <a:endParaRPr lang="ko-KR" altLang="en-US" sz="3200" dirty="0" smtClean="0">
              <a:latin typeface="Calibri"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ctrTitle"/>
          </p:nvPr>
        </p:nvSpPr>
        <p:spPr>
          <a:xfrm>
            <a:off x="685800" y="457200"/>
            <a:ext cx="7772400" cy="685800"/>
          </a:xfrm>
        </p:spPr>
        <p:txBody>
          <a:bodyPr/>
          <a:lstStyle/>
          <a:p>
            <a:pPr eaLnBrk="1" hangingPunct="1"/>
            <a:r>
              <a:rPr lang="en-US" altLang="en-US" sz="2800" b="1" smtClean="0"/>
              <a:t>Neighborhood conditions and health( Robert Wood Johnson study) Cont’d</a:t>
            </a:r>
            <a:endParaRPr lang="en-US" altLang="en-US" sz="2800" smtClean="0"/>
          </a:p>
        </p:txBody>
      </p:sp>
      <p:sp>
        <p:nvSpPr>
          <p:cNvPr id="3" name="Subtitle 2"/>
          <p:cNvSpPr>
            <a:spLocks noGrp="1"/>
          </p:cNvSpPr>
          <p:nvPr>
            <p:ph type="subTitle" idx="1"/>
          </p:nvPr>
        </p:nvSpPr>
        <p:spPr>
          <a:xfrm>
            <a:off x="381000" y="1143000"/>
            <a:ext cx="8153400" cy="4495800"/>
          </a:xfrm>
        </p:spPr>
        <p:txBody>
          <a:bodyPr/>
          <a:lstStyle/>
          <a:p>
            <a:pPr algn="l" eaLnBrk="1" hangingPunct="1">
              <a:buFont typeface="Arial" charset="0"/>
              <a:buNone/>
              <a:defRPr/>
            </a:pPr>
            <a:r>
              <a:rPr lang="en-US" dirty="0" smtClean="0">
                <a:solidFill>
                  <a:schemeClr val="tx1"/>
                </a:solidFill>
              </a:rPr>
              <a:t>Social and economic conditions in neighborhoods may improve health by affording access to employment opportunities and public</a:t>
            </a:r>
          </a:p>
          <a:p>
            <a:pPr algn="l" eaLnBrk="1" hangingPunct="1">
              <a:buFont typeface="Arial" charset="0"/>
              <a:buNone/>
              <a:defRPr/>
            </a:pPr>
            <a:r>
              <a:rPr lang="en-US" dirty="0" smtClean="0">
                <a:solidFill>
                  <a:schemeClr val="tx1"/>
                </a:solidFill>
              </a:rPr>
              <a:t>resources including </a:t>
            </a:r>
            <a:r>
              <a:rPr lang="en-US" b="1" i="1" dirty="0" smtClean="0">
                <a:solidFill>
                  <a:srgbClr val="FF0000"/>
                </a:solidFill>
              </a:rPr>
              <a:t>efficient transportation</a:t>
            </a:r>
            <a:r>
              <a:rPr lang="en-US" dirty="0" smtClean="0">
                <a:solidFill>
                  <a:schemeClr val="tx1"/>
                </a:solidFill>
              </a:rPr>
              <a:t>, an </a:t>
            </a:r>
            <a:r>
              <a:rPr lang="en-US" b="1" i="1" dirty="0" smtClean="0">
                <a:solidFill>
                  <a:srgbClr val="FF0000"/>
                </a:solidFill>
              </a:rPr>
              <a:t>effective police force, and good schools. Neighborhoods with strong ties and high levels of trust among residents </a:t>
            </a:r>
            <a:r>
              <a:rPr lang="en-US" dirty="0" smtClean="0">
                <a:solidFill>
                  <a:schemeClr val="tx1"/>
                </a:solidFill>
              </a:rPr>
              <a:t>may also strengthen health.</a:t>
            </a:r>
          </a:p>
          <a:p>
            <a:pPr eaLnBrk="1" hangingPunct="1">
              <a:buFont typeface="Arial" charset="0"/>
              <a:buNone/>
              <a:defRPr/>
            </a:pP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ubtitle 2"/>
          <p:cNvSpPr>
            <a:spLocks noGrp="1"/>
          </p:cNvSpPr>
          <p:nvPr>
            <p:ph type="subTitle" idx="1"/>
          </p:nvPr>
        </p:nvSpPr>
        <p:spPr>
          <a:xfrm>
            <a:off x="228600" y="304800"/>
            <a:ext cx="7467600" cy="5181600"/>
          </a:xfrm>
        </p:spPr>
        <p:txBody>
          <a:bodyPr/>
          <a:lstStyle/>
          <a:p>
            <a:pPr algn="l" eaLnBrk="1" hangingPunct="1"/>
            <a:r>
              <a:rPr lang="en-US" altLang="en-US" sz="2400" smtClean="0">
                <a:solidFill>
                  <a:schemeClr val="tx1"/>
                </a:solidFill>
              </a:rPr>
              <a:t>Conditions in the neighborhood detrimental to health(</a:t>
            </a:r>
            <a:r>
              <a:rPr lang="en-US" altLang="en-US" sz="2400" b="1" smtClean="0">
                <a:solidFill>
                  <a:schemeClr val="tx1"/>
                </a:solidFill>
              </a:rPr>
              <a:t>Robert Wood Johnson study)</a:t>
            </a:r>
            <a:endParaRPr lang="en-US" altLang="en-US" sz="2400" smtClean="0">
              <a:solidFill>
                <a:schemeClr val="tx1"/>
              </a:solidFill>
            </a:endParaRPr>
          </a:p>
        </p:txBody>
      </p:sp>
      <p:pic>
        <p:nvPicPr>
          <p:cNvPr id="16387" name="Picture 2"/>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2414588" y="1590675"/>
            <a:ext cx="4314825" cy="36766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6388" name="Picture 3"/>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2414588" y="1590675"/>
            <a:ext cx="4314825" cy="36766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6389" name="Picture 4"/>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1066800" y="1590675"/>
            <a:ext cx="6324600" cy="36766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ctrTitle"/>
          </p:nvPr>
        </p:nvSpPr>
        <p:spPr>
          <a:xfrm>
            <a:off x="685800" y="381000"/>
            <a:ext cx="7772400" cy="533400"/>
          </a:xfrm>
        </p:spPr>
        <p:txBody>
          <a:bodyPr/>
          <a:lstStyle/>
          <a:p>
            <a:pPr eaLnBrk="1" hangingPunct="1"/>
            <a:r>
              <a:rPr lang="en-US" altLang="en-US" sz="2400" b="1" smtClean="0"/>
              <a:t/>
            </a:r>
            <a:br>
              <a:rPr lang="en-US" altLang="en-US" sz="2400" b="1" smtClean="0"/>
            </a:br>
            <a:r>
              <a:rPr lang="en-US" altLang="en-US" sz="2800" b="1" smtClean="0"/>
              <a:t>Housing affordability and health</a:t>
            </a:r>
            <a:br>
              <a:rPr lang="en-US" altLang="en-US" sz="2800" b="1" smtClean="0"/>
            </a:br>
            <a:endParaRPr lang="en-US" altLang="en-US" sz="2800" smtClean="0"/>
          </a:p>
        </p:txBody>
      </p:sp>
      <p:sp>
        <p:nvSpPr>
          <p:cNvPr id="17411" name="Subtitle 2"/>
          <p:cNvSpPr>
            <a:spLocks noGrp="1"/>
          </p:cNvSpPr>
          <p:nvPr>
            <p:ph type="subTitle" idx="1"/>
          </p:nvPr>
        </p:nvSpPr>
        <p:spPr>
          <a:xfrm>
            <a:off x="914400" y="990600"/>
            <a:ext cx="7391400" cy="5029200"/>
          </a:xfrm>
        </p:spPr>
        <p:txBody>
          <a:bodyPr/>
          <a:lstStyle/>
          <a:p>
            <a:pPr algn="l" eaLnBrk="1" hangingPunct="1"/>
            <a:r>
              <a:rPr lang="en-US" altLang="en-US" sz="2800" dirty="0" smtClean="0">
                <a:solidFill>
                  <a:schemeClr val="tx1"/>
                </a:solidFill>
              </a:rPr>
              <a:t>The </a:t>
            </a:r>
            <a:r>
              <a:rPr lang="en-US" altLang="en-US" sz="2800" b="1" i="1" dirty="0" smtClean="0">
                <a:solidFill>
                  <a:schemeClr val="tx1"/>
                </a:solidFill>
              </a:rPr>
              <a:t>shortage of affordable housing </a:t>
            </a:r>
            <a:r>
              <a:rPr lang="en-US" altLang="en-US" sz="2800" dirty="0" smtClean="0">
                <a:solidFill>
                  <a:schemeClr val="tx1"/>
                </a:solidFill>
              </a:rPr>
              <a:t>limits families’ and individuals’ choices about where they </a:t>
            </a:r>
            <a:r>
              <a:rPr lang="en-US" altLang="en-US" sz="2800" dirty="0" err="1" smtClean="0">
                <a:solidFill>
                  <a:schemeClr val="tx1"/>
                </a:solidFill>
              </a:rPr>
              <a:t>live,often</a:t>
            </a:r>
            <a:r>
              <a:rPr lang="en-US" altLang="en-US" sz="2800" dirty="0" smtClean="0">
                <a:solidFill>
                  <a:schemeClr val="tx1"/>
                </a:solidFill>
              </a:rPr>
              <a:t> relegating lower-income families to substandard housing in unsafe, </a:t>
            </a:r>
            <a:r>
              <a:rPr lang="en-US" altLang="en-US" sz="2800" b="1" i="1" dirty="0" smtClean="0">
                <a:solidFill>
                  <a:schemeClr val="tx1"/>
                </a:solidFill>
              </a:rPr>
              <a:t>overcrowded neighborhoods </a:t>
            </a:r>
            <a:r>
              <a:rPr lang="en-US" altLang="en-US" sz="2800" dirty="0" smtClean="0">
                <a:solidFill>
                  <a:schemeClr val="tx1"/>
                </a:solidFill>
              </a:rPr>
              <a:t>with higher rates of </a:t>
            </a:r>
            <a:r>
              <a:rPr lang="en-US" altLang="en-US" sz="2800" b="1" i="1" dirty="0" smtClean="0">
                <a:solidFill>
                  <a:schemeClr val="tx1"/>
                </a:solidFill>
              </a:rPr>
              <a:t>poverty and fewer resources</a:t>
            </a:r>
            <a:r>
              <a:rPr lang="en-US" altLang="en-US" sz="2800" dirty="0" smtClean="0">
                <a:solidFill>
                  <a:schemeClr val="tx1"/>
                </a:solidFill>
              </a:rPr>
              <a:t> for health promotion (e.g., parks, bike paths, recreation centers and activities). The</a:t>
            </a:r>
          </a:p>
          <a:p>
            <a:pPr algn="l" eaLnBrk="1" hangingPunct="1"/>
            <a:r>
              <a:rPr lang="en-US" altLang="en-US" sz="2800" dirty="0" smtClean="0">
                <a:solidFill>
                  <a:schemeClr val="tx1"/>
                </a:solidFill>
              </a:rPr>
              <a:t>financial burden of unaffordable housing can prevent families from meeting other basic needs including nutrition and health care, and is particularly significant for low income families</a:t>
            </a:r>
          </a:p>
          <a:p>
            <a:pPr eaLnBrk="1" hangingPunct="1"/>
            <a:endParaRPr lang="en-US" altLang="en-US" dirty="0" smtClean="0">
              <a:solidFill>
                <a:schemeClr val="tx1"/>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ctrTitle"/>
          </p:nvPr>
        </p:nvSpPr>
        <p:spPr>
          <a:xfrm>
            <a:off x="685800" y="381000"/>
            <a:ext cx="7772400" cy="533400"/>
          </a:xfrm>
        </p:spPr>
        <p:txBody>
          <a:bodyPr/>
          <a:lstStyle/>
          <a:p>
            <a:pPr eaLnBrk="1" hangingPunct="1"/>
            <a:r>
              <a:rPr lang="en-US" altLang="en-US" sz="2800" b="1" smtClean="0"/>
              <a:t/>
            </a:r>
            <a:br>
              <a:rPr lang="en-US" altLang="en-US" sz="2800" b="1" smtClean="0"/>
            </a:br>
            <a:r>
              <a:rPr lang="en-US" altLang="en-US" sz="2800" b="1" smtClean="0"/>
              <a:t>Housing affordability and health</a:t>
            </a:r>
            <a:br>
              <a:rPr lang="en-US" altLang="en-US" sz="2800" b="1" smtClean="0"/>
            </a:br>
            <a:endParaRPr lang="en-US" altLang="en-US" sz="2800" smtClean="0"/>
          </a:p>
        </p:txBody>
      </p:sp>
      <p:sp>
        <p:nvSpPr>
          <p:cNvPr id="18435" name="Subtitle 2"/>
          <p:cNvSpPr>
            <a:spLocks noGrp="1"/>
          </p:cNvSpPr>
          <p:nvPr>
            <p:ph type="subTitle" idx="1"/>
          </p:nvPr>
        </p:nvSpPr>
        <p:spPr>
          <a:xfrm>
            <a:off x="609600" y="1143000"/>
            <a:ext cx="7924800" cy="4495800"/>
          </a:xfrm>
        </p:spPr>
        <p:txBody>
          <a:bodyPr/>
          <a:lstStyle/>
          <a:p>
            <a:pPr algn="l" eaLnBrk="1" hangingPunct="1"/>
            <a:r>
              <a:rPr lang="en-US" altLang="en-US" sz="2400" dirty="0" smtClean="0">
                <a:solidFill>
                  <a:schemeClr val="tx1"/>
                </a:solidFill>
              </a:rPr>
              <a:t>Housing is commonly considered to be “affordable” when a family spends less than </a:t>
            </a:r>
            <a:r>
              <a:rPr lang="en-US" altLang="en-US" sz="2400" b="1" i="1" dirty="0" smtClean="0">
                <a:solidFill>
                  <a:schemeClr val="tx1"/>
                </a:solidFill>
              </a:rPr>
              <a:t>30 percent of its income to rent </a:t>
            </a:r>
            <a:r>
              <a:rPr lang="en-US" altLang="en-US" sz="2400" dirty="0" smtClean="0">
                <a:solidFill>
                  <a:schemeClr val="tx1"/>
                </a:solidFill>
              </a:rPr>
              <a:t>or buy a residence. An estimated 17 million households in the United States pay more than 50 percent of their incomes for</a:t>
            </a:r>
          </a:p>
          <a:p>
            <a:pPr algn="l" eaLnBrk="1" hangingPunct="1"/>
            <a:r>
              <a:rPr lang="en-US" altLang="en-US" sz="2400" dirty="0" smtClean="0">
                <a:solidFill>
                  <a:schemeClr val="tx1"/>
                </a:solidFill>
              </a:rPr>
              <a:t>housing.24 It is important to note that a given percentage of income can reflect very different burdens depending on a family’s overall level of financial resources— having 50% of a $200,000 annual salary left to spend after covering housing costs provides a very different set of options than having 50% of a $19,000 annual salary left.</a:t>
            </a:r>
          </a:p>
          <a:p>
            <a:pPr eaLnBrk="1" hangingPunct="1"/>
            <a:endParaRPr lang="en-US" altLang="en-US" sz="2400" dirty="0" smtClean="0">
              <a:solidFill>
                <a:schemeClr val="tx1"/>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8600" y="304800"/>
            <a:ext cx="8610600" cy="5334000"/>
          </a:xfrm>
        </p:spPr>
        <p:txBody>
          <a:bodyPr/>
          <a:lstStyle/>
          <a:p>
            <a:pPr eaLnBrk="1" hangingPunct="1">
              <a:buFont typeface="Arial" charset="0"/>
              <a:buNone/>
              <a:defRPr/>
            </a:pPr>
            <a:endParaRPr lang="en-US" dirty="0" smtClean="0"/>
          </a:p>
          <a:p>
            <a:pPr eaLnBrk="1" hangingPunct="1">
              <a:buFont typeface="Arial" charset="0"/>
              <a:buNone/>
              <a:defRPr/>
            </a:pPr>
            <a:endParaRPr lang="en-US" dirty="0"/>
          </a:p>
        </p:txBody>
      </p:sp>
      <p:pic>
        <p:nvPicPr>
          <p:cNvPr id="33794" name="Picture 2"/>
          <p:cNvPicPr>
            <a:picLocks noChangeAspect="1" noChangeArrowheads="1"/>
          </p:cNvPicPr>
          <p:nvPr/>
        </p:nvPicPr>
        <p:blipFill>
          <a:blip r:embed="rId2"/>
          <a:srcRect/>
          <a:stretch>
            <a:fillRect/>
          </a:stretch>
        </p:blipFill>
        <p:spPr bwMode="auto">
          <a:xfrm>
            <a:off x="990600" y="304800"/>
            <a:ext cx="7315200" cy="6324600"/>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0"/>
            <a:ext cx="7772400" cy="685800"/>
          </a:xfrm>
        </p:spPr>
        <p:txBody>
          <a:bodyPr rtlCol="0">
            <a:normAutofit fontScale="90000"/>
          </a:bodyPr>
          <a:lstStyle/>
          <a:p>
            <a:pPr eaLnBrk="1" fontAlgn="auto" hangingPunct="1">
              <a:spcAft>
                <a:spcPts val="0"/>
              </a:spcAft>
              <a:defRPr/>
            </a:pPr>
            <a:r>
              <a:rPr lang="en-US" dirty="0" smtClean="0"/>
              <a:t>Negative Effects of poor housing</a:t>
            </a:r>
          </a:p>
        </p:txBody>
      </p:sp>
      <p:sp>
        <p:nvSpPr>
          <p:cNvPr id="3" name="Subtitle 2"/>
          <p:cNvSpPr>
            <a:spLocks noGrp="1"/>
          </p:cNvSpPr>
          <p:nvPr>
            <p:ph type="subTitle" idx="1"/>
          </p:nvPr>
        </p:nvSpPr>
        <p:spPr>
          <a:xfrm>
            <a:off x="685800" y="1066800"/>
            <a:ext cx="7772400" cy="5410200"/>
          </a:xfrm>
        </p:spPr>
        <p:txBody>
          <a:bodyPr wrap="square" lIns="91440" tIns="45720" rIns="91440" bIns="45720" anchor="t"/>
          <a:lstStyle/>
          <a:p>
            <a:pPr marL="0" indent="0" algn="l" defTabSz="914400">
              <a:lnSpc>
                <a:spcPct val="102000"/>
              </a:lnSpc>
              <a:spcBef>
                <a:spcPts val="0"/>
              </a:spcBef>
              <a:spcAft>
                <a:spcPts val="0"/>
              </a:spcAft>
              <a:buClr>
                <a:srgbClr val="898989"/>
              </a:buClr>
              <a:buFont typeface="Calibri"/>
              <a:buChar char="•"/>
            </a:pPr>
            <a:r>
              <a:rPr lang="en-US" altLang="ko-KR" sz="2000" dirty="0" smtClean="0">
                <a:solidFill>
                  <a:srgbClr val="898989"/>
                </a:solidFill>
                <a:latin typeface="Calibri" charset="0"/>
              </a:rPr>
              <a:t> </a:t>
            </a:r>
            <a:r>
              <a:rPr lang="en-US" altLang="ko-KR" sz="2400" dirty="0" smtClean="0">
                <a:solidFill>
                  <a:srgbClr val="000000"/>
                </a:solidFill>
                <a:latin typeface="Calibri" charset="0"/>
              </a:rPr>
              <a:t>Poor design or construction</a:t>
            </a:r>
            <a:r>
              <a:rPr lang="en-US" altLang="ko-KR" sz="2400" dirty="0" smtClean="0">
                <a:solidFill>
                  <a:srgbClr val="FF0000"/>
                </a:solidFill>
                <a:latin typeface="Calibri" charset="0"/>
              </a:rPr>
              <a:t> of homes cause many </a:t>
            </a:r>
            <a:r>
              <a:rPr lang="en-US" altLang="ko-KR" sz="2400" b="1" i="1" dirty="0" smtClean="0">
                <a:solidFill>
                  <a:srgbClr val="FF0000"/>
                </a:solidFill>
                <a:latin typeface="Calibri" charset="0"/>
              </a:rPr>
              <a:t>accident</a:t>
            </a:r>
            <a:r>
              <a:rPr lang="en-US" altLang="ko-KR" sz="2400" dirty="0" smtClean="0">
                <a:solidFill>
                  <a:srgbClr val="FF0000"/>
                </a:solidFill>
                <a:latin typeface="Calibri" charset="0"/>
              </a:rPr>
              <a:t>s.</a:t>
            </a:r>
            <a:r>
              <a:rPr lang="en-US" altLang="ko-KR" sz="2400" dirty="0" smtClean="0">
                <a:solidFill>
                  <a:srgbClr val="000000"/>
                </a:solidFill>
                <a:latin typeface="Calibri" charset="0"/>
              </a:rPr>
              <a:t> </a:t>
            </a:r>
            <a:endParaRPr lang="ko-KR" altLang="en-US" sz="2400" dirty="0" smtClean="0">
              <a:latin typeface="Calibri" charset="0"/>
            </a:endParaRPr>
          </a:p>
          <a:p>
            <a:pPr marL="0" indent="0" algn="l" defTabSz="914400">
              <a:lnSpc>
                <a:spcPct val="102000"/>
              </a:lnSpc>
              <a:spcBef>
                <a:spcPts val="500"/>
              </a:spcBef>
              <a:spcAft>
                <a:spcPts val="0"/>
              </a:spcAft>
              <a:buClr>
                <a:srgbClr val="000000"/>
              </a:buClr>
              <a:buFont typeface="Calibri"/>
              <a:buChar char="•"/>
            </a:pPr>
            <a:r>
              <a:rPr lang="en-US" altLang="ko-KR" sz="2400" b="1" dirty="0" smtClean="0">
                <a:solidFill>
                  <a:srgbClr val="000000"/>
                </a:solidFill>
                <a:latin typeface="Calibri" charset="0"/>
              </a:rPr>
              <a:t>Indoor pollutants</a:t>
            </a:r>
            <a:r>
              <a:rPr lang="en-US" altLang="ko-KR" sz="2400" dirty="0" smtClean="0">
                <a:solidFill>
                  <a:srgbClr val="000000"/>
                </a:solidFill>
                <a:latin typeface="Calibri" charset="0"/>
              </a:rPr>
              <a:t> or mould cause asthma, allergies or </a:t>
            </a:r>
            <a:r>
              <a:rPr lang="en-US" altLang="ko-KR" sz="2400" b="1" i="1" dirty="0" smtClean="0">
                <a:solidFill>
                  <a:srgbClr val="FF0000"/>
                </a:solidFill>
                <a:latin typeface="Calibri" charset="0"/>
              </a:rPr>
              <a:t>respiratory diseases</a:t>
            </a:r>
            <a:r>
              <a:rPr lang="en-US" altLang="ko-KR" sz="2400" dirty="0" smtClean="0">
                <a:solidFill>
                  <a:srgbClr val="000000"/>
                </a:solidFill>
                <a:latin typeface="Calibri" charset="0"/>
              </a:rPr>
              <a:t>. Use of the proper building materials and construction might prevent these diseases. </a:t>
            </a:r>
            <a:endParaRPr lang="ko-KR" altLang="en-US" sz="2400" dirty="0" smtClean="0">
              <a:latin typeface="Calibri" charset="0"/>
            </a:endParaRPr>
          </a:p>
          <a:p>
            <a:pPr marL="0" indent="0" algn="l" defTabSz="914400">
              <a:lnSpc>
                <a:spcPct val="102000"/>
              </a:lnSpc>
              <a:spcBef>
                <a:spcPts val="500"/>
              </a:spcBef>
              <a:spcAft>
                <a:spcPts val="0"/>
              </a:spcAft>
              <a:buClr>
                <a:srgbClr val="000000"/>
              </a:buClr>
              <a:buFont typeface="Calibri"/>
              <a:buChar char="•"/>
            </a:pPr>
            <a:r>
              <a:rPr lang="en-US" altLang="ko-KR" sz="2400" b="1" dirty="0" smtClean="0">
                <a:solidFill>
                  <a:srgbClr val="000000"/>
                </a:solidFill>
                <a:latin typeface="Calibri" charset="0"/>
              </a:rPr>
              <a:t>Every tenth lung cancer</a:t>
            </a:r>
            <a:r>
              <a:rPr lang="en-US" altLang="ko-KR" sz="2400" dirty="0" smtClean="0">
                <a:solidFill>
                  <a:srgbClr val="000000"/>
                </a:solidFill>
                <a:latin typeface="Calibri" charset="0"/>
              </a:rPr>
              <a:t> case results from radon in the patient’s home in US. Appropriate design can prevent both exposure </a:t>
            </a:r>
            <a:r>
              <a:rPr lang="en-US" altLang="ko-KR" sz="2400" dirty="0" smtClean="0">
                <a:solidFill>
                  <a:srgbClr val="000000"/>
                </a:solidFill>
                <a:latin typeface="Calibri" charset="0"/>
              </a:rPr>
              <a:t>and </a:t>
            </a:r>
            <a:r>
              <a:rPr lang="en-US" altLang="ko-KR" sz="2400" dirty="0" smtClean="0">
                <a:solidFill>
                  <a:srgbClr val="000000"/>
                </a:solidFill>
                <a:latin typeface="Calibri" charset="0"/>
              </a:rPr>
              <a:t>the risk to health. </a:t>
            </a:r>
            <a:endParaRPr lang="ko-KR" altLang="en-US" sz="2400" dirty="0" smtClean="0">
              <a:latin typeface="Calibri" charset="0"/>
            </a:endParaRPr>
          </a:p>
          <a:p>
            <a:pPr marL="0" indent="0" algn="l" defTabSz="914400">
              <a:lnSpc>
                <a:spcPct val="102000"/>
              </a:lnSpc>
              <a:spcBef>
                <a:spcPts val="500"/>
              </a:spcBef>
              <a:spcAft>
                <a:spcPts val="0"/>
              </a:spcAft>
              <a:buClr>
                <a:srgbClr val="000000"/>
              </a:buClr>
              <a:buFont typeface="Calibri"/>
              <a:buChar char="•"/>
            </a:pPr>
            <a:r>
              <a:rPr lang="en-US" altLang="ko-KR" sz="2400" b="1" dirty="0" smtClean="0">
                <a:solidFill>
                  <a:srgbClr val="000000"/>
                </a:solidFill>
                <a:latin typeface="Calibri" charset="0"/>
              </a:rPr>
              <a:t> </a:t>
            </a:r>
            <a:r>
              <a:rPr lang="en-US" altLang="ko-KR" sz="2400" b="1" i="1" dirty="0" smtClean="0">
                <a:solidFill>
                  <a:srgbClr val="FF0000"/>
                </a:solidFill>
                <a:latin typeface="Calibri" charset="0"/>
              </a:rPr>
              <a:t>reduce health problems </a:t>
            </a:r>
            <a:r>
              <a:rPr lang="en-US" altLang="ko-KR" sz="2400" dirty="0" smtClean="0">
                <a:solidFill>
                  <a:srgbClr val="000000"/>
                </a:solidFill>
                <a:latin typeface="Calibri" charset="0"/>
              </a:rPr>
              <a:t>associated </a:t>
            </a:r>
            <a:r>
              <a:rPr lang="en-US" altLang="ko-KR" sz="2400" dirty="0" smtClean="0">
                <a:solidFill>
                  <a:srgbClr val="000000"/>
                </a:solidFill>
                <a:latin typeface="Calibri" charset="0"/>
              </a:rPr>
              <a:t>with exposure to allergens, neurotoxins, and other dangers in the home by allowing families to access better quality housing;</a:t>
            </a:r>
            <a:endParaRPr lang="ko-KR" altLang="en-US" sz="2400" dirty="0" smtClean="0">
              <a:latin typeface="Calibri" charset="0"/>
            </a:endParaRPr>
          </a:p>
          <a:p>
            <a:pPr marL="0" indent="0" algn="l" defTabSz="914400">
              <a:lnSpc>
                <a:spcPct val="102000"/>
              </a:lnSpc>
              <a:spcBef>
                <a:spcPts val="500"/>
              </a:spcBef>
              <a:spcAft>
                <a:spcPts val="0"/>
              </a:spcAft>
              <a:buClr>
                <a:srgbClr val="000000"/>
              </a:buClr>
              <a:buFont typeface="Calibri"/>
              <a:buChar char="•"/>
            </a:pPr>
            <a:r>
              <a:rPr lang="en-US" altLang="ko-KR" sz="2400" b="1" dirty="0" smtClean="0">
                <a:solidFill>
                  <a:srgbClr val="000000"/>
                </a:solidFill>
                <a:latin typeface="Calibri" charset="0"/>
              </a:rPr>
              <a:t>increase residential stability</a:t>
            </a:r>
            <a:r>
              <a:rPr lang="en-US" altLang="ko-KR" sz="2400" dirty="0" smtClean="0">
                <a:solidFill>
                  <a:srgbClr val="000000"/>
                </a:solidFill>
                <a:latin typeface="Calibri" charset="0"/>
              </a:rPr>
              <a:t>, allowing families to avoid unwanted moves that lead children to change schools, which may impair their educational progress</a:t>
            </a:r>
            <a:r>
              <a:rPr lang="en-US" altLang="ko-KR" sz="2000" dirty="0" smtClean="0">
                <a:solidFill>
                  <a:srgbClr val="898989"/>
                </a:solidFill>
                <a:latin typeface="Calibri" charset="0"/>
              </a:rPr>
              <a:t>; </a:t>
            </a:r>
            <a:endParaRPr lang="ko-KR" altLang="en-US" sz="2000" dirty="0" smtClean="0">
              <a:latin typeface="Calibri"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0"/>
            <a:ext cx="7772400" cy="533400"/>
          </a:xfrm>
        </p:spPr>
        <p:txBody>
          <a:bodyPr rtlCol="0">
            <a:normAutofit fontScale="90000"/>
          </a:bodyPr>
          <a:lstStyle/>
          <a:p>
            <a:pPr eaLnBrk="1" fontAlgn="auto" hangingPunct="1">
              <a:spcAft>
                <a:spcPts val="0"/>
              </a:spcAft>
              <a:defRPr/>
            </a:pPr>
            <a:r>
              <a:rPr lang="en-US" dirty="0" smtClean="0"/>
              <a:t>Definitions</a:t>
            </a:r>
          </a:p>
        </p:txBody>
      </p:sp>
      <p:sp>
        <p:nvSpPr>
          <p:cNvPr id="3075" name="Subtitle 2"/>
          <p:cNvSpPr>
            <a:spLocks noGrp="1"/>
          </p:cNvSpPr>
          <p:nvPr>
            <p:ph type="subTitle" idx="1"/>
          </p:nvPr>
        </p:nvSpPr>
        <p:spPr>
          <a:xfrm>
            <a:off x="685800" y="1143000"/>
            <a:ext cx="7620000" cy="4495800"/>
          </a:xfrm>
        </p:spPr>
        <p:txBody>
          <a:bodyPr wrap="square" lIns="91440" tIns="45720" rIns="91440" bIns="45720" anchor="t"/>
          <a:lstStyle/>
          <a:p>
            <a:pPr marL="0" indent="0" algn="l" defTabSz="914400">
              <a:lnSpc>
                <a:spcPct val="102000"/>
              </a:lnSpc>
              <a:spcBef>
                <a:spcPts val="0"/>
              </a:spcBef>
              <a:spcAft>
                <a:spcPts val="0"/>
              </a:spcAft>
              <a:buFontTx/>
              <a:buNone/>
            </a:pPr>
            <a:r>
              <a:rPr lang="en-US" altLang="ko-KR" sz="3200" dirty="0" smtClean="0">
                <a:solidFill>
                  <a:srgbClr val="FF0000"/>
                </a:solidFill>
                <a:latin typeface="Calibri" charset="0"/>
              </a:rPr>
              <a:t>Health is a </a:t>
            </a:r>
            <a:r>
              <a:rPr lang="en-US" altLang="ko-KR" sz="3200" b="1" i="1" dirty="0" smtClean="0">
                <a:solidFill>
                  <a:schemeClr val="tx1"/>
                </a:solidFill>
                <a:latin typeface="Calibri" charset="0"/>
              </a:rPr>
              <a:t>state of complete physical, mental and social well-being </a:t>
            </a:r>
            <a:r>
              <a:rPr lang="en-US" altLang="ko-KR" sz="3200" dirty="0" smtClean="0">
                <a:solidFill>
                  <a:srgbClr val="FF0000"/>
                </a:solidFill>
                <a:latin typeface="Calibri" charset="0"/>
              </a:rPr>
              <a:t>and not merely the </a:t>
            </a:r>
            <a:r>
              <a:rPr lang="en-US" altLang="ko-KR" sz="3200" b="1" i="1" dirty="0" smtClean="0">
                <a:solidFill>
                  <a:schemeClr val="tx1"/>
                </a:solidFill>
                <a:latin typeface="Calibri" charset="0"/>
              </a:rPr>
              <a:t>absence of disease or infirmity</a:t>
            </a:r>
            <a:r>
              <a:rPr lang="en-US" altLang="ko-KR" sz="3200" dirty="0" smtClean="0">
                <a:solidFill>
                  <a:srgbClr val="FF0000"/>
                </a:solidFill>
                <a:latin typeface="Calibri" charset="0"/>
              </a:rPr>
              <a:t>" (</a:t>
            </a:r>
            <a:r>
              <a:rPr lang="en-US" altLang="ko-KR" sz="3200" dirty="0" smtClean="0">
                <a:solidFill>
                  <a:schemeClr val="tx1"/>
                </a:solidFill>
                <a:latin typeface="Calibri" charset="0"/>
              </a:rPr>
              <a:t>WHO definition</a:t>
            </a:r>
            <a:r>
              <a:rPr lang="en-US" altLang="ko-KR" sz="3200" dirty="0" smtClean="0">
                <a:solidFill>
                  <a:srgbClr val="FF0000"/>
                </a:solidFill>
                <a:latin typeface="Calibri" charset="0"/>
              </a:rPr>
              <a:t>, 1948).Housing conditions, do affect physical, mental and social well-being of residents</a:t>
            </a:r>
            <a:endParaRPr lang="ko-KR" altLang="en-US" sz="3200" dirty="0" smtClean="0">
              <a:latin typeface="Calibri"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0"/>
            <a:ext cx="7772400" cy="533400"/>
          </a:xfrm>
        </p:spPr>
        <p:txBody>
          <a:bodyPr rtlCol="0">
            <a:normAutofit fontScale="90000"/>
          </a:bodyPr>
          <a:lstStyle/>
          <a:p>
            <a:pPr eaLnBrk="1" fontAlgn="auto" hangingPunct="1">
              <a:spcAft>
                <a:spcPts val="0"/>
              </a:spcAft>
              <a:defRPr/>
            </a:pPr>
            <a:r>
              <a:rPr lang="en-US" dirty="0" smtClean="0"/>
              <a:t>Negative Effects of poor housing</a:t>
            </a:r>
          </a:p>
        </p:txBody>
      </p:sp>
      <p:sp>
        <p:nvSpPr>
          <p:cNvPr id="3" name="Subtitle 2"/>
          <p:cNvSpPr>
            <a:spLocks noGrp="1"/>
          </p:cNvSpPr>
          <p:nvPr>
            <p:ph type="subTitle" idx="1"/>
          </p:nvPr>
        </p:nvSpPr>
        <p:spPr>
          <a:xfrm>
            <a:off x="914400" y="1371600"/>
            <a:ext cx="7391400" cy="4495800"/>
          </a:xfrm>
        </p:spPr>
        <p:txBody>
          <a:bodyPr wrap="square" lIns="91440" tIns="45720" rIns="91440" bIns="45720" anchor="t">
            <a:normAutofit/>
          </a:bodyPr>
          <a:lstStyle/>
          <a:p>
            <a:pPr marL="0" indent="0" algn="l" defTabSz="914400">
              <a:lnSpc>
                <a:spcPct val="82000"/>
              </a:lnSpc>
              <a:spcBef>
                <a:spcPts val="0"/>
              </a:spcBef>
              <a:spcAft>
                <a:spcPts val="0"/>
              </a:spcAft>
              <a:buClr>
                <a:srgbClr val="000000"/>
              </a:buClr>
              <a:buFont typeface="Calibri"/>
              <a:buChar char="•"/>
            </a:pPr>
            <a:r>
              <a:rPr lang="en-US" altLang="ko-KR" sz="2400" b="1" dirty="0" smtClean="0">
                <a:solidFill>
                  <a:srgbClr val="000000"/>
                </a:solidFill>
                <a:latin typeface="Calibri" charset="0"/>
              </a:rPr>
              <a:t>Increase in residential</a:t>
            </a:r>
            <a:r>
              <a:rPr lang="en-US" altLang="ko-KR" sz="2400" b="1" dirty="0" smtClean="0">
                <a:solidFill>
                  <a:srgbClr val="FF0000"/>
                </a:solidFill>
                <a:latin typeface="Calibri" charset="0"/>
              </a:rPr>
              <a:t> crowding</a:t>
            </a:r>
            <a:r>
              <a:rPr lang="en-US" altLang="ko-KR" sz="2400" dirty="0" smtClean="0">
                <a:solidFill>
                  <a:srgbClr val="FF0000"/>
                </a:solidFill>
                <a:latin typeface="Calibri" charset="0"/>
              </a:rPr>
              <a:t> and other sources of housing-related stress that lead to </a:t>
            </a:r>
            <a:r>
              <a:rPr lang="en-US" altLang="ko-KR" sz="2400" b="1" i="1" dirty="0" smtClean="0">
                <a:solidFill>
                  <a:srgbClr val="FF0000"/>
                </a:solidFill>
                <a:latin typeface="Calibri" charset="0"/>
              </a:rPr>
              <a:t>negative developmental and educational outcomes for children</a:t>
            </a:r>
            <a:r>
              <a:rPr lang="en-US" altLang="ko-KR" sz="2400" dirty="0" smtClean="0">
                <a:solidFill>
                  <a:srgbClr val="000000"/>
                </a:solidFill>
                <a:latin typeface="Calibri" charset="0"/>
              </a:rPr>
              <a:t>.</a:t>
            </a:r>
            <a:endParaRPr lang="ko-KR" altLang="en-US" sz="2400" dirty="0" smtClean="0">
              <a:latin typeface="Calibri" charset="0"/>
            </a:endParaRPr>
          </a:p>
          <a:p>
            <a:pPr marL="0" indent="0" algn="l" defTabSz="914400">
              <a:lnSpc>
                <a:spcPct val="82000"/>
              </a:lnSpc>
              <a:spcBef>
                <a:spcPts val="500"/>
              </a:spcBef>
              <a:spcAft>
                <a:spcPts val="0"/>
              </a:spcAft>
              <a:buClr>
                <a:srgbClr val="000000"/>
              </a:buClr>
              <a:buFont typeface="Calibri"/>
              <a:buChar char="•"/>
            </a:pPr>
            <a:r>
              <a:rPr lang="en-US" altLang="ko-KR" sz="2400" dirty="0" smtClean="0">
                <a:solidFill>
                  <a:srgbClr val="000000"/>
                </a:solidFill>
                <a:latin typeface="Calibri" charset="0"/>
              </a:rPr>
              <a:t>experience of multiple housing deprivation increased the </a:t>
            </a:r>
            <a:r>
              <a:rPr lang="en-US" altLang="ko-KR" sz="2400" b="1" dirty="0" smtClean="0">
                <a:solidFill>
                  <a:srgbClr val="000000"/>
                </a:solidFill>
                <a:latin typeface="Calibri" charset="0"/>
              </a:rPr>
              <a:t>risk of severe ill-health </a:t>
            </a:r>
            <a:r>
              <a:rPr lang="en-US" altLang="ko-KR" sz="2400" dirty="0" smtClean="0">
                <a:solidFill>
                  <a:srgbClr val="000000"/>
                </a:solidFill>
                <a:latin typeface="Calibri" charset="0"/>
              </a:rPr>
              <a:t>or disability across the life course by 25% on average.</a:t>
            </a:r>
            <a:endParaRPr lang="ko-KR" altLang="en-US" sz="2400" dirty="0" smtClean="0">
              <a:latin typeface="Calibri" charset="0"/>
            </a:endParaRPr>
          </a:p>
          <a:p>
            <a:pPr marL="0" indent="0" algn="l" defTabSz="914400">
              <a:lnSpc>
                <a:spcPct val="82000"/>
              </a:lnSpc>
              <a:spcBef>
                <a:spcPts val="500"/>
              </a:spcBef>
              <a:spcAft>
                <a:spcPts val="0"/>
              </a:spcAft>
              <a:buClr>
                <a:srgbClr val="000000"/>
              </a:buClr>
              <a:buFont typeface="Calibri"/>
              <a:buChar char="•"/>
            </a:pPr>
            <a:r>
              <a:rPr lang="en-US" altLang="ko-KR" sz="2400" b="1" dirty="0" smtClean="0">
                <a:solidFill>
                  <a:srgbClr val="000000"/>
                </a:solidFill>
                <a:latin typeface="Calibri" charset="0"/>
              </a:rPr>
              <a:t>homelessness and unstable housing</a:t>
            </a:r>
            <a:r>
              <a:rPr lang="en-US" altLang="ko-KR" sz="2400" dirty="0" smtClean="0">
                <a:solidFill>
                  <a:srgbClr val="000000"/>
                </a:solidFill>
                <a:latin typeface="Calibri" charset="0"/>
              </a:rPr>
              <a:t> "increase the risk of </a:t>
            </a:r>
            <a:r>
              <a:rPr lang="en-US" altLang="ko-KR" sz="2400" b="1" i="1" dirty="0" smtClean="0">
                <a:solidFill>
                  <a:srgbClr val="FF0000"/>
                </a:solidFill>
                <a:latin typeface="Calibri" charset="0"/>
              </a:rPr>
              <a:t>HIV acquisition and transmission and adversely affect the health of people living with H</a:t>
            </a:r>
            <a:r>
              <a:rPr lang="en-US" altLang="ko-KR" sz="2400" dirty="0" smtClean="0">
                <a:solidFill>
                  <a:srgbClr val="000000"/>
                </a:solidFill>
                <a:latin typeface="Calibri" charset="0"/>
              </a:rPr>
              <a:t>IV." ….. "homelessness  should be treated as a major public health issue</a:t>
            </a:r>
            <a:endParaRPr lang="ko-KR" altLang="en-US" sz="2400" dirty="0" smtClean="0">
              <a:latin typeface="Calibri" charset="0"/>
            </a:endParaRPr>
          </a:p>
          <a:p>
            <a:pPr marL="0" indent="0" algn="ctr" defTabSz="914400">
              <a:lnSpc>
                <a:spcPct val="82000"/>
              </a:lnSpc>
              <a:spcBef>
                <a:spcPts val="500"/>
              </a:spcBef>
              <a:spcAft>
                <a:spcPts val="0"/>
              </a:spcAft>
              <a:buFontTx/>
              <a:buNone/>
            </a:pPr>
            <a:r>
              <a:rPr lang="en-US" altLang="ko-KR" sz="2400" dirty="0" smtClean="0">
                <a:solidFill>
                  <a:srgbClr val="000000"/>
                </a:solidFill>
                <a:latin typeface="Calibri" charset="0"/>
              </a:rPr>
              <a:t> </a:t>
            </a:r>
            <a:endParaRPr lang="ko-KR" altLang="en-US" sz="2400" dirty="0" smtClean="0">
              <a:latin typeface="Calibri" charset="0"/>
            </a:endParaRPr>
          </a:p>
          <a:p>
            <a:pPr marL="0" indent="0" algn="ctr" defTabSz="914400">
              <a:lnSpc>
                <a:spcPct val="82000"/>
              </a:lnSpc>
              <a:spcBef>
                <a:spcPts val="500"/>
              </a:spcBef>
              <a:spcAft>
                <a:spcPts val="0"/>
              </a:spcAft>
              <a:buFontTx/>
              <a:buNone/>
            </a:pPr>
            <a:endParaRPr lang="ko-KR" altLang="en-US" sz="2400" dirty="0" smtClean="0">
              <a:latin typeface="Calibri"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0"/>
            <a:ext cx="7772400" cy="609600"/>
          </a:xfrm>
        </p:spPr>
        <p:txBody>
          <a:bodyPr rtlCol="0">
            <a:normAutofit fontScale="90000"/>
          </a:bodyPr>
          <a:lstStyle/>
          <a:p>
            <a:pPr eaLnBrk="1" fontAlgn="auto" hangingPunct="1">
              <a:spcAft>
                <a:spcPts val="0"/>
              </a:spcAft>
              <a:defRPr/>
            </a:pPr>
            <a:r>
              <a:rPr lang="en-US" sz="3600" b="1" dirty="0" smtClean="0"/>
              <a:t>Features for Adequate Housing(WHO,1992</a:t>
            </a:r>
            <a:r>
              <a:rPr lang="en-US" dirty="0" smtClean="0"/>
              <a:t>)</a:t>
            </a:r>
          </a:p>
        </p:txBody>
      </p:sp>
      <p:sp>
        <p:nvSpPr>
          <p:cNvPr id="3" name="Subtitle 2"/>
          <p:cNvSpPr>
            <a:spLocks noGrp="1"/>
          </p:cNvSpPr>
          <p:nvPr>
            <p:ph type="subTitle" idx="1"/>
          </p:nvPr>
        </p:nvSpPr>
        <p:spPr>
          <a:xfrm>
            <a:off x="838200" y="1219200"/>
            <a:ext cx="7696200" cy="4419600"/>
          </a:xfrm>
        </p:spPr>
        <p:txBody>
          <a:bodyPr rtlCol="0">
            <a:normAutofit/>
          </a:bodyPr>
          <a:lstStyle/>
          <a:p>
            <a:pPr marL="514350" indent="-514350" algn="l" eaLnBrk="1" fontAlgn="auto" hangingPunct="1">
              <a:spcAft>
                <a:spcPts val="0"/>
              </a:spcAft>
              <a:buFont typeface="Arial" panose="020B0604020202020204" pitchFamily="34" charset="0"/>
              <a:buAutoNum type="arabicParenR"/>
              <a:defRPr/>
            </a:pPr>
            <a:r>
              <a:rPr lang="en-US" sz="2400" b="1" dirty="0" smtClean="0">
                <a:solidFill>
                  <a:schemeClr val="tx1"/>
                </a:solidFill>
              </a:rPr>
              <a:t>The structure of the shelter</a:t>
            </a:r>
          </a:p>
          <a:p>
            <a:pPr marL="514350" indent="-514350" algn="l" eaLnBrk="1" fontAlgn="auto" hangingPunct="1">
              <a:spcAft>
                <a:spcPts val="0"/>
              </a:spcAft>
              <a:buFont typeface="Arial" panose="020B0604020202020204" pitchFamily="34" charset="0"/>
              <a:buAutoNum type="arabicParenR"/>
              <a:defRPr/>
            </a:pPr>
            <a:r>
              <a:rPr lang="en-US" sz="2400" b="1" dirty="0" smtClean="0">
                <a:solidFill>
                  <a:schemeClr val="tx1"/>
                </a:solidFill>
              </a:rPr>
              <a:t>Adequate provision water provision </a:t>
            </a:r>
          </a:p>
          <a:p>
            <a:pPr marL="514350" indent="-514350" algn="l" eaLnBrk="1" fontAlgn="auto" hangingPunct="1">
              <a:spcAft>
                <a:spcPts val="0"/>
              </a:spcAft>
              <a:buFont typeface="Arial" panose="020B0604020202020204" pitchFamily="34" charset="0"/>
              <a:buAutoNum type="arabicParenR"/>
              <a:defRPr/>
            </a:pPr>
            <a:r>
              <a:rPr lang="en-US" sz="2400" b="1" dirty="0" smtClean="0">
                <a:solidFill>
                  <a:schemeClr val="tx1"/>
                </a:solidFill>
              </a:rPr>
              <a:t>Adequate provision for waste disposal</a:t>
            </a:r>
          </a:p>
          <a:p>
            <a:pPr marL="514350" indent="-514350" algn="l" eaLnBrk="1" fontAlgn="auto" hangingPunct="1">
              <a:spcAft>
                <a:spcPts val="0"/>
              </a:spcAft>
              <a:buFont typeface="Arial" panose="020B0604020202020204" pitchFamily="34" charset="0"/>
              <a:buAutoNum type="arabicParenR"/>
              <a:defRPr/>
            </a:pPr>
            <a:r>
              <a:rPr lang="en-US" sz="2400" b="1" dirty="0" smtClean="0">
                <a:solidFill>
                  <a:schemeClr val="tx1"/>
                </a:solidFill>
              </a:rPr>
              <a:t>Safe housing structure </a:t>
            </a:r>
          </a:p>
          <a:p>
            <a:pPr marL="514350" indent="-514350" algn="l" eaLnBrk="1" fontAlgn="auto" hangingPunct="1">
              <a:spcAft>
                <a:spcPts val="0"/>
              </a:spcAft>
              <a:buFont typeface="Arial" panose="020B0604020202020204" pitchFamily="34" charset="0"/>
              <a:buAutoNum type="arabicParenR"/>
              <a:defRPr/>
            </a:pPr>
            <a:r>
              <a:rPr lang="en-US" sz="2400" b="1" dirty="0" smtClean="0">
                <a:solidFill>
                  <a:schemeClr val="tx1"/>
                </a:solidFill>
              </a:rPr>
              <a:t>Overcrowding</a:t>
            </a:r>
          </a:p>
          <a:p>
            <a:pPr marL="514350" indent="-514350" algn="l" eaLnBrk="1" fontAlgn="auto" hangingPunct="1">
              <a:spcAft>
                <a:spcPts val="0"/>
              </a:spcAft>
              <a:buFont typeface="Arial" panose="020B0604020202020204" pitchFamily="34" charset="0"/>
              <a:buAutoNum type="arabicParenR"/>
              <a:defRPr/>
            </a:pPr>
            <a:r>
              <a:rPr lang="en-US" sz="2400" b="1" dirty="0" smtClean="0">
                <a:solidFill>
                  <a:schemeClr val="tx1"/>
                </a:solidFill>
              </a:rPr>
              <a:t>Absence of Indoor air pollution</a:t>
            </a:r>
          </a:p>
          <a:p>
            <a:pPr marL="514350" indent="-514350" algn="l" eaLnBrk="1" fontAlgn="auto" hangingPunct="1">
              <a:spcAft>
                <a:spcPts val="0"/>
              </a:spcAft>
              <a:buFont typeface="Arial" panose="020B0604020202020204" pitchFamily="34" charset="0"/>
              <a:buAutoNum type="arabicParenR"/>
              <a:defRPr/>
            </a:pPr>
            <a:r>
              <a:rPr lang="en-US" sz="2400" b="1" dirty="0" smtClean="0">
                <a:solidFill>
                  <a:schemeClr val="tx1"/>
                </a:solidFill>
              </a:rPr>
              <a:t>Food safety standards</a:t>
            </a:r>
          </a:p>
          <a:p>
            <a:pPr marL="514350" indent="-514350" algn="l" eaLnBrk="1" fontAlgn="auto" hangingPunct="1">
              <a:spcAft>
                <a:spcPts val="0"/>
              </a:spcAft>
              <a:buFont typeface="Arial" panose="020B0604020202020204" pitchFamily="34" charset="0"/>
              <a:buAutoNum type="arabicParenR"/>
              <a:defRPr/>
            </a:pPr>
            <a:r>
              <a:rPr lang="en-US" sz="2400" b="1" dirty="0" smtClean="0">
                <a:solidFill>
                  <a:schemeClr val="tx1"/>
                </a:solidFill>
              </a:rPr>
              <a:t>Absence of vectors and hosts of disease</a:t>
            </a:r>
          </a:p>
          <a:p>
            <a:pPr marL="514350" indent="-514350" algn="l" eaLnBrk="1" fontAlgn="auto" hangingPunct="1">
              <a:spcAft>
                <a:spcPts val="0"/>
              </a:spcAft>
              <a:buFont typeface="Arial" panose="020B0604020202020204" pitchFamily="34" charset="0"/>
              <a:buAutoNum type="arabicParenR"/>
              <a:defRPr/>
            </a:pPr>
            <a:r>
              <a:rPr lang="en-US" sz="2400" b="1" dirty="0" smtClean="0">
                <a:solidFill>
                  <a:schemeClr val="tx1"/>
                </a:solidFill>
              </a:rPr>
              <a:t>Home as a workplace</a:t>
            </a:r>
          </a:p>
          <a:p>
            <a:pPr marL="514350" indent="-514350" algn="l" eaLnBrk="1" fontAlgn="auto" hangingPunct="1">
              <a:spcAft>
                <a:spcPts val="0"/>
              </a:spcAft>
              <a:buFont typeface="Arial" panose="020B0604020202020204" pitchFamily="34" charset="0"/>
              <a:buAutoNum type="arabicParenR"/>
              <a:defRPr/>
            </a:pPr>
            <a:endParaRPr lang="en-US" dirty="0" smtClean="0"/>
          </a:p>
          <a:p>
            <a:pPr marL="514350" indent="-514350" algn="l" eaLnBrk="1" fontAlgn="auto" hangingPunct="1">
              <a:spcAft>
                <a:spcPts val="0"/>
              </a:spcAft>
              <a:buFont typeface="Arial" panose="020B0604020202020204" pitchFamily="34" charset="0"/>
              <a:buAutoNum type="arabicParenR"/>
              <a:defRPr/>
            </a:pPr>
            <a:endParaRPr lang="en-US"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0"/>
            <a:ext cx="7772400" cy="533400"/>
          </a:xfrm>
        </p:spPr>
        <p:txBody>
          <a:bodyPr rtlCol="0">
            <a:normAutofit fontScale="90000"/>
          </a:bodyPr>
          <a:lstStyle/>
          <a:p>
            <a:pPr eaLnBrk="1" fontAlgn="auto" hangingPunct="1">
              <a:spcAft>
                <a:spcPts val="0"/>
              </a:spcAft>
              <a:defRPr/>
            </a:pPr>
            <a:r>
              <a:rPr lang="en-US" dirty="0" smtClean="0"/>
              <a:t>WHO Features Continued</a:t>
            </a:r>
          </a:p>
        </p:txBody>
      </p:sp>
      <p:sp>
        <p:nvSpPr>
          <p:cNvPr id="3" name="Subtitle 2"/>
          <p:cNvSpPr>
            <a:spLocks noGrp="1"/>
          </p:cNvSpPr>
          <p:nvPr>
            <p:ph type="subTitle" idx="1"/>
          </p:nvPr>
        </p:nvSpPr>
        <p:spPr>
          <a:xfrm>
            <a:off x="762000" y="1066800"/>
            <a:ext cx="7010400" cy="4876800"/>
          </a:xfrm>
        </p:spPr>
        <p:txBody>
          <a:bodyPr rtlCol="0">
            <a:normAutofit/>
          </a:bodyPr>
          <a:lstStyle/>
          <a:p>
            <a:pPr eaLnBrk="1" fontAlgn="auto" hangingPunct="1">
              <a:spcAft>
                <a:spcPts val="0"/>
              </a:spcAft>
              <a:defRPr/>
            </a:pPr>
            <a:r>
              <a:rPr lang="en-US" dirty="0" smtClean="0">
                <a:solidFill>
                  <a:schemeClr val="tx1"/>
                </a:solidFill>
              </a:rPr>
              <a:t>The structure of the shelter</a:t>
            </a:r>
          </a:p>
          <a:p>
            <a:pPr algn="l" eaLnBrk="1" fontAlgn="auto" hangingPunct="1">
              <a:spcAft>
                <a:spcPts val="0"/>
              </a:spcAft>
              <a:buFont typeface="Arial" panose="020B0604020202020204" pitchFamily="34" charset="0"/>
              <a:buChar char="•"/>
              <a:defRPr/>
            </a:pPr>
            <a:r>
              <a:rPr lang="en-US" dirty="0" smtClean="0"/>
              <a:t> </a:t>
            </a:r>
            <a:r>
              <a:rPr lang="en-US" sz="2400" dirty="0" smtClean="0">
                <a:solidFill>
                  <a:schemeClr val="tx1"/>
                </a:solidFill>
              </a:rPr>
              <a:t>Includes the extent to which the shelter protects the occupants from extremes of </a:t>
            </a:r>
            <a:r>
              <a:rPr lang="en-US" sz="2400" b="1" i="1" dirty="0" smtClean="0">
                <a:solidFill>
                  <a:srgbClr val="FF0000"/>
                </a:solidFill>
              </a:rPr>
              <a:t>heat , cold, noise, invasion of dust, rain,  insects and rodents e.g</a:t>
            </a:r>
            <a:r>
              <a:rPr lang="en-US" sz="2400" dirty="0" smtClean="0">
                <a:solidFill>
                  <a:schemeClr val="tx1"/>
                </a:solidFill>
              </a:rPr>
              <a:t>. Transmission of </a:t>
            </a:r>
            <a:r>
              <a:rPr lang="en-US" sz="2400" dirty="0" err="1" smtClean="0">
                <a:solidFill>
                  <a:schemeClr val="tx1"/>
                </a:solidFill>
              </a:rPr>
              <a:t>chagas</a:t>
            </a:r>
            <a:r>
              <a:rPr lang="en-US" sz="2400" dirty="0" smtClean="0">
                <a:solidFill>
                  <a:schemeClr val="tx1"/>
                </a:solidFill>
              </a:rPr>
              <a:t> disease.</a:t>
            </a:r>
          </a:p>
          <a:p>
            <a:pPr algn="l" eaLnBrk="1" fontAlgn="auto" hangingPunct="1">
              <a:spcAft>
                <a:spcPts val="0"/>
              </a:spcAft>
              <a:defRPr/>
            </a:pPr>
            <a:r>
              <a:rPr lang="en-US" sz="2400" dirty="0" smtClean="0">
                <a:solidFill>
                  <a:schemeClr val="tx1"/>
                </a:solidFill>
              </a:rPr>
              <a:t> Infection most often occurs in low income families in rural areas where poor housing conditions provide breeding sites for the disease </a:t>
            </a:r>
            <a:r>
              <a:rPr lang="en-US" sz="2400" dirty="0" err="1" smtClean="0">
                <a:solidFill>
                  <a:schemeClr val="tx1"/>
                </a:solidFill>
              </a:rPr>
              <a:t>vector.risk</a:t>
            </a:r>
            <a:r>
              <a:rPr lang="en-US" sz="2400" dirty="0" smtClean="0">
                <a:solidFill>
                  <a:schemeClr val="tx1"/>
                </a:solidFill>
              </a:rPr>
              <a:t> to infection can be reduced by spraying insecticide and housing improve housing e.g.  by plastering to reduce resting and breeding sites of the vectors.</a:t>
            </a:r>
          </a:p>
          <a:p>
            <a:pPr eaLnBrk="1" fontAlgn="auto" hangingPunct="1">
              <a:spcAft>
                <a:spcPts val="0"/>
              </a:spcAft>
              <a:defRPr/>
            </a:pPr>
            <a:endParaRPr lang="en-US" dirty="0" smtClean="0">
              <a:solidFill>
                <a:schemeClr val="tx1"/>
              </a:solidFill>
            </a:endParaRPr>
          </a:p>
          <a:p>
            <a:pPr eaLnBrk="1" fontAlgn="auto" hangingPunct="1">
              <a:spcAft>
                <a:spcPts val="0"/>
              </a:spcAft>
              <a:defRPr/>
            </a:pPr>
            <a:endParaRPr lang="en-US"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0"/>
            <a:ext cx="7772400" cy="1143000"/>
          </a:xfrm>
        </p:spPr>
        <p:txBody>
          <a:bodyPr rtlCol="0">
            <a:normAutofit fontScale="90000"/>
          </a:bodyPr>
          <a:lstStyle/>
          <a:p>
            <a:pPr algn="l" eaLnBrk="1" fontAlgn="auto" hangingPunct="1">
              <a:spcAft>
                <a:spcPts val="0"/>
              </a:spcAft>
              <a:defRPr/>
            </a:pPr>
            <a:r>
              <a:rPr lang="en-US" sz="3600" b="1" dirty="0" smtClean="0"/>
              <a:t/>
            </a:r>
            <a:br>
              <a:rPr lang="en-US" sz="3600" b="1" dirty="0" smtClean="0"/>
            </a:br>
            <a:r>
              <a:rPr lang="en-US" sz="3600" b="1" dirty="0" smtClean="0"/>
              <a:t>Adequate water supplies </a:t>
            </a:r>
            <a:r>
              <a:rPr lang="en-US" dirty="0" smtClean="0"/>
              <a:t/>
            </a:r>
            <a:br>
              <a:rPr lang="en-US" dirty="0" smtClean="0"/>
            </a:br>
            <a:endParaRPr lang="en-US" dirty="0" smtClean="0"/>
          </a:p>
        </p:txBody>
      </p:sp>
      <p:sp>
        <p:nvSpPr>
          <p:cNvPr id="3" name="Subtitle 2"/>
          <p:cNvSpPr>
            <a:spLocks noGrp="1"/>
          </p:cNvSpPr>
          <p:nvPr>
            <p:ph type="subTitle" idx="1"/>
          </p:nvPr>
        </p:nvSpPr>
        <p:spPr>
          <a:xfrm>
            <a:off x="685800" y="1447800"/>
            <a:ext cx="8001000" cy="4648200"/>
          </a:xfrm>
        </p:spPr>
        <p:txBody>
          <a:bodyPr rtlCol="0">
            <a:normAutofit/>
          </a:bodyPr>
          <a:lstStyle/>
          <a:p>
            <a:pPr algn="l" eaLnBrk="1" fontAlgn="auto" hangingPunct="1">
              <a:spcAft>
                <a:spcPts val="0"/>
              </a:spcAft>
              <a:buFont typeface="Arial" panose="020B0604020202020204" pitchFamily="34" charset="0"/>
              <a:buChar char="•"/>
              <a:defRPr/>
            </a:pPr>
            <a:r>
              <a:rPr lang="en-US" b="1" dirty="0" smtClean="0">
                <a:solidFill>
                  <a:schemeClr val="tx1"/>
                </a:solidFill>
              </a:rPr>
              <a:t>qualitatively </a:t>
            </a:r>
          </a:p>
          <a:p>
            <a:pPr lvl="2" algn="l" eaLnBrk="1" fontAlgn="auto" hangingPunct="1">
              <a:spcAft>
                <a:spcPts val="0"/>
              </a:spcAft>
              <a:buFontTx/>
              <a:buChar char="-"/>
              <a:defRPr/>
            </a:pPr>
            <a:r>
              <a:rPr lang="en-US" b="1" dirty="0" err="1" smtClean="0">
                <a:solidFill>
                  <a:schemeClr val="tx1"/>
                </a:solidFill>
              </a:rPr>
              <a:t>Waterbone</a:t>
            </a:r>
            <a:r>
              <a:rPr lang="en-US" b="1" dirty="0" smtClean="0">
                <a:solidFill>
                  <a:schemeClr val="tx1"/>
                </a:solidFill>
              </a:rPr>
              <a:t> diseases</a:t>
            </a:r>
          </a:p>
          <a:p>
            <a:pPr lvl="2" algn="l" eaLnBrk="1" fontAlgn="auto" hangingPunct="1">
              <a:spcAft>
                <a:spcPts val="0"/>
              </a:spcAft>
              <a:defRPr/>
            </a:pPr>
            <a:endParaRPr lang="en-US" b="1" dirty="0" smtClean="0">
              <a:solidFill>
                <a:schemeClr val="tx1"/>
              </a:solidFill>
            </a:endParaRPr>
          </a:p>
          <a:p>
            <a:pPr algn="l" eaLnBrk="1" fontAlgn="auto" hangingPunct="1">
              <a:spcAft>
                <a:spcPts val="0"/>
              </a:spcAft>
              <a:buFont typeface="Arial" panose="020B0604020202020204" pitchFamily="34" charset="0"/>
              <a:buChar char="•"/>
              <a:defRPr/>
            </a:pPr>
            <a:r>
              <a:rPr lang="en-US" b="1" dirty="0" smtClean="0">
                <a:solidFill>
                  <a:schemeClr val="tx1"/>
                </a:solidFill>
              </a:rPr>
              <a:t> quantitatively</a:t>
            </a:r>
          </a:p>
          <a:p>
            <a:pPr algn="l" eaLnBrk="1" fontAlgn="auto" hangingPunct="1">
              <a:spcAft>
                <a:spcPts val="0"/>
              </a:spcAft>
              <a:defRPr/>
            </a:pPr>
            <a:r>
              <a:rPr lang="en-US" b="1" dirty="0" smtClean="0">
                <a:solidFill>
                  <a:schemeClr val="tx1"/>
                </a:solidFill>
              </a:rPr>
              <a:t>	-	water washed diseases</a:t>
            </a:r>
            <a:r>
              <a:rPr lang="en-US" b="1" dirty="0" smtClean="0"/>
              <a:t>	</a:t>
            </a:r>
            <a:endParaRPr lang="en-US"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85800"/>
            <a:ext cx="7772400" cy="609600"/>
          </a:xfrm>
        </p:spPr>
        <p:txBody>
          <a:bodyPr rtlCol="0">
            <a:normAutofit fontScale="90000"/>
          </a:bodyPr>
          <a:lstStyle/>
          <a:p>
            <a:pPr eaLnBrk="1" fontAlgn="auto" hangingPunct="1">
              <a:spcAft>
                <a:spcPts val="0"/>
              </a:spcAft>
              <a:defRPr/>
            </a:pPr>
            <a:r>
              <a:rPr lang="en-US" sz="2700" dirty="0" smtClean="0"/>
              <a:t/>
            </a:r>
            <a:br>
              <a:rPr lang="en-US" sz="2700" dirty="0" smtClean="0"/>
            </a:br>
            <a:r>
              <a:rPr lang="en-US" sz="3100" dirty="0" smtClean="0"/>
              <a:t>Adequate provision for waste disposal</a:t>
            </a:r>
            <a:br>
              <a:rPr lang="en-US" sz="3100" dirty="0" smtClean="0"/>
            </a:br>
            <a:endParaRPr lang="en-US" sz="3100" dirty="0" smtClean="0"/>
          </a:p>
        </p:txBody>
      </p:sp>
      <p:sp>
        <p:nvSpPr>
          <p:cNvPr id="3" name="Subtitle 2"/>
          <p:cNvSpPr>
            <a:spLocks noGrp="1"/>
          </p:cNvSpPr>
          <p:nvPr>
            <p:ph type="subTitle" idx="1"/>
          </p:nvPr>
        </p:nvSpPr>
        <p:spPr>
          <a:xfrm>
            <a:off x="685800" y="1447800"/>
            <a:ext cx="7696200" cy="4191000"/>
          </a:xfrm>
        </p:spPr>
        <p:txBody>
          <a:bodyPr rtlCol="0">
            <a:normAutofit/>
          </a:bodyPr>
          <a:lstStyle/>
          <a:p>
            <a:pPr algn="l" eaLnBrk="1" fontAlgn="auto" hangingPunct="1">
              <a:spcAft>
                <a:spcPts val="0"/>
              </a:spcAft>
              <a:buFont typeface="Arial" panose="020B0604020202020204" pitchFamily="34" charset="0"/>
              <a:buChar char="•"/>
              <a:defRPr/>
            </a:pPr>
            <a:r>
              <a:rPr lang="en-US" dirty="0" smtClean="0">
                <a:solidFill>
                  <a:schemeClr val="tx1"/>
                </a:solidFill>
              </a:rPr>
              <a:t>Liquid, excreta and solid wastes</a:t>
            </a:r>
          </a:p>
          <a:p>
            <a:pPr algn="l" eaLnBrk="1" fontAlgn="auto" hangingPunct="1">
              <a:spcAft>
                <a:spcPts val="0"/>
              </a:spcAft>
              <a:defRPr/>
            </a:pPr>
            <a:r>
              <a:rPr lang="en-US" dirty="0" smtClean="0">
                <a:solidFill>
                  <a:schemeClr val="tx1"/>
                </a:solidFill>
              </a:rPr>
              <a:t>Diseases such as </a:t>
            </a:r>
            <a:r>
              <a:rPr lang="en-US" dirty="0" err="1" smtClean="0">
                <a:solidFill>
                  <a:schemeClr val="tx1"/>
                </a:solidFill>
              </a:rPr>
              <a:t>Leptospirosis</a:t>
            </a:r>
            <a:r>
              <a:rPr lang="en-US" dirty="0" smtClean="0">
                <a:solidFill>
                  <a:schemeClr val="tx1"/>
                </a:solidFill>
              </a:rPr>
              <a:t> (</a:t>
            </a:r>
            <a:r>
              <a:rPr lang="en-US" dirty="0" err="1" smtClean="0">
                <a:solidFill>
                  <a:schemeClr val="tx1"/>
                </a:solidFill>
              </a:rPr>
              <a:t>mosby`s</a:t>
            </a:r>
            <a:r>
              <a:rPr lang="en-US" dirty="0" smtClean="0">
                <a:solidFill>
                  <a:schemeClr val="tx1"/>
                </a:solidFill>
              </a:rPr>
              <a:t> medical die 1990 ) </a:t>
            </a:r>
            <a:r>
              <a:rPr lang="en-US" dirty="0" err="1" smtClean="0">
                <a:solidFill>
                  <a:schemeClr val="tx1"/>
                </a:solidFill>
              </a:rPr>
              <a:t>i.e</a:t>
            </a:r>
            <a:r>
              <a:rPr lang="en-US" dirty="0" smtClean="0">
                <a:solidFill>
                  <a:schemeClr val="tx1"/>
                </a:solidFill>
              </a:rPr>
              <a:t> acute infectious disease caused by several serotypes of </a:t>
            </a:r>
            <a:r>
              <a:rPr lang="en-US" dirty="0" err="1" smtClean="0">
                <a:solidFill>
                  <a:schemeClr val="tx1"/>
                </a:solidFill>
              </a:rPr>
              <a:t>spirochette</a:t>
            </a:r>
            <a:r>
              <a:rPr lang="en-US" dirty="0" smtClean="0">
                <a:solidFill>
                  <a:schemeClr val="tx1"/>
                </a:solidFill>
              </a:rPr>
              <a:t> </a:t>
            </a:r>
            <a:r>
              <a:rPr lang="en-US" dirty="0" err="1" smtClean="0">
                <a:solidFill>
                  <a:schemeClr val="tx1"/>
                </a:solidFill>
              </a:rPr>
              <a:t>leptospira</a:t>
            </a:r>
            <a:r>
              <a:rPr lang="en-US" dirty="0" smtClean="0">
                <a:solidFill>
                  <a:schemeClr val="tx1"/>
                </a:solidFill>
              </a:rPr>
              <a:t> </a:t>
            </a:r>
            <a:r>
              <a:rPr lang="en-US" dirty="0" err="1" smtClean="0">
                <a:solidFill>
                  <a:schemeClr val="tx1"/>
                </a:solidFill>
              </a:rPr>
              <a:t>interrogaus</a:t>
            </a:r>
            <a:r>
              <a:rPr lang="en-US" dirty="0" smtClean="0">
                <a:solidFill>
                  <a:schemeClr val="tx1"/>
                </a:solidFill>
              </a:rPr>
              <a:t> transmitted in the urine of wild  or domesticated animals especially rats and dogs.</a:t>
            </a:r>
          </a:p>
          <a:p>
            <a:pPr algn="l" eaLnBrk="1" fontAlgn="auto" hangingPunct="1">
              <a:spcAft>
                <a:spcPts val="0"/>
              </a:spcAft>
              <a:buFont typeface="Arial" panose="020B0604020202020204" pitchFamily="34" charset="0"/>
              <a:buChar char="•"/>
              <a:defRPr/>
            </a:pPr>
            <a:endParaRPr lang="en-US" dirty="0"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0"/>
            <a:ext cx="7772400" cy="685800"/>
          </a:xfrm>
        </p:spPr>
        <p:txBody>
          <a:bodyPr rtlCol="0">
            <a:normAutofit fontScale="90000"/>
          </a:bodyPr>
          <a:lstStyle/>
          <a:p>
            <a:pPr eaLnBrk="1" fontAlgn="auto" hangingPunct="1">
              <a:spcAft>
                <a:spcPts val="0"/>
              </a:spcAft>
              <a:defRPr/>
            </a:pPr>
            <a:r>
              <a:rPr lang="en-US" b="1" dirty="0" smtClean="0"/>
              <a:t/>
            </a:r>
            <a:br>
              <a:rPr lang="en-US" b="1" dirty="0" smtClean="0"/>
            </a:br>
            <a:r>
              <a:rPr lang="en-US" b="1" dirty="0" smtClean="0"/>
              <a:t>Quality of housing site</a:t>
            </a:r>
            <a:r>
              <a:rPr lang="en-US" dirty="0" smtClean="0"/>
              <a:t/>
            </a:r>
            <a:br>
              <a:rPr lang="en-US" dirty="0" smtClean="0"/>
            </a:br>
            <a:endParaRPr lang="en-US" dirty="0" smtClean="0"/>
          </a:p>
        </p:txBody>
      </p:sp>
      <p:sp>
        <p:nvSpPr>
          <p:cNvPr id="3" name="Subtitle 2"/>
          <p:cNvSpPr>
            <a:spLocks noGrp="1"/>
          </p:cNvSpPr>
          <p:nvPr>
            <p:ph type="subTitle" idx="1"/>
          </p:nvPr>
        </p:nvSpPr>
        <p:spPr>
          <a:xfrm>
            <a:off x="685800" y="1371600"/>
            <a:ext cx="7772400" cy="4267200"/>
          </a:xfrm>
        </p:spPr>
        <p:txBody>
          <a:bodyPr wrap="square" lIns="91440" tIns="45720" rIns="91440" bIns="45720" anchor="t">
            <a:normAutofit/>
          </a:bodyPr>
          <a:lstStyle/>
          <a:p>
            <a:pPr marL="0" indent="0" algn="ctr" defTabSz="914400">
              <a:lnSpc>
                <a:spcPct val="102000"/>
              </a:lnSpc>
              <a:spcBef>
                <a:spcPts val="0"/>
              </a:spcBef>
              <a:spcAft>
                <a:spcPts val="0"/>
              </a:spcAft>
              <a:buFontTx/>
              <a:buNone/>
            </a:pPr>
            <a:endParaRPr lang="ko-KR" altLang="en-US" sz="3200" dirty="0" smtClean="0">
              <a:latin typeface="Calibri" charset="0"/>
            </a:endParaRPr>
          </a:p>
          <a:p>
            <a:pPr marL="0" indent="0" algn="l" defTabSz="914400">
              <a:lnSpc>
                <a:spcPct val="102000"/>
              </a:lnSpc>
              <a:spcBef>
                <a:spcPts val="700"/>
              </a:spcBef>
              <a:spcAft>
                <a:spcPts val="0"/>
              </a:spcAft>
              <a:buFontTx/>
              <a:buNone/>
            </a:pPr>
            <a:r>
              <a:rPr lang="en-US" altLang="ko-KR" sz="3200" dirty="0" smtClean="0">
                <a:solidFill>
                  <a:srgbClr val="FF0000"/>
                </a:solidFill>
                <a:latin typeface="Calibri" charset="0"/>
              </a:rPr>
              <a:t>Extent to which it is structurally safe for housing and provision is made to protect it from flooding, collapse and landslides.</a:t>
            </a:r>
            <a:endParaRPr lang="ko-KR" altLang="en-US" sz="3200" dirty="0" smtClean="0">
              <a:latin typeface="Calibri"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0"/>
            <a:ext cx="7772400" cy="685800"/>
          </a:xfrm>
        </p:spPr>
        <p:txBody>
          <a:bodyPr rtlCol="0">
            <a:normAutofit fontScale="90000"/>
          </a:bodyPr>
          <a:lstStyle/>
          <a:p>
            <a:pPr eaLnBrk="1" fontAlgn="auto" hangingPunct="1">
              <a:spcAft>
                <a:spcPts val="0"/>
              </a:spcAft>
              <a:defRPr/>
            </a:pPr>
            <a:r>
              <a:rPr lang="en-US" b="1" dirty="0" smtClean="0"/>
              <a:t>overcrowding </a:t>
            </a:r>
            <a:endParaRPr lang="en-US" dirty="0" smtClean="0"/>
          </a:p>
        </p:txBody>
      </p:sp>
      <p:sp>
        <p:nvSpPr>
          <p:cNvPr id="3" name="Subtitle 2"/>
          <p:cNvSpPr>
            <a:spLocks noGrp="1"/>
          </p:cNvSpPr>
          <p:nvPr>
            <p:ph type="subTitle" idx="1"/>
          </p:nvPr>
        </p:nvSpPr>
        <p:spPr>
          <a:xfrm>
            <a:off x="685800" y="1143000"/>
            <a:ext cx="7467600" cy="4495800"/>
          </a:xfrm>
        </p:spPr>
        <p:txBody>
          <a:bodyPr rtlCol="0">
            <a:normAutofit fontScale="92500" lnSpcReduction="20000"/>
          </a:bodyPr>
          <a:lstStyle/>
          <a:p>
            <a:pPr algn="l" eaLnBrk="1" fontAlgn="auto" hangingPunct="1">
              <a:spcAft>
                <a:spcPts val="0"/>
              </a:spcAft>
              <a:buFont typeface="Arial" panose="020B0604020202020204" pitchFamily="34" charset="0"/>
              <a:buChar char="•"/>
              <a:defRPr/>
            </a:pPr>
            <a:r>
              <a:rPr lang="en-US" dirty="0" smtClean="0">
                <a:solidFill>
                  <a:schemeClr val="tx1"/>
                </a:solidFill>
              </a:rPr>
              <a:t>The highest incidence of T.B tends to be among population living in the poorest of areas where families are usually large, overcrowded houses and nutrition levels low. overcrowded housing conditions and poor ventilation often means that T.B infection is transmitted to more than half of the family members.</a:t>
            </a:r>
          </a:p>
          <a:p>
            <a:pPr algn="l" eaLnBrk="1" fontAlgn="auto" hangingPunct="1">
              <a:spcAft>
                <a:spcPts val="0"/>
              </a:spcAft>
              <a:buFont typeface="Arial" panose="020B0604020202020204" pitchFamily="34" charset="0"/>
              <a:buChar char="•"/>
              <a:defRPr/>
            </a:pPr>
            <a:r>
              <a:rPr lang="en-US" dirty="0" smtClean="0">
                <a:solidFill>
                  <a:schemeClr val="tx1"/>
                </a:solidFill>
              </a:rPr>
              <a:t>Meningococcal meningitis is also an air-</a:t>
            </a:r>
            <a:r>
              <a:rPr lang="en-US" dirty="0" err="1" smtClean="0">
                <a:solidFill>
                  <a:schemeClr val="tx1"/>
                </a:solidFill>
              </a:rPr>
              <a:t>bourne</a:t>
            </a:r>
            <a:r>
              <a:rPr lang="en-US" dirty="0" smtClean="0">
                <a:solidFill>
                  <a:schemeClr val="tx1"/>
                </a:solidFill>
              </a:rPr>
              <a:t> infection in which overcrowding is probably a contributing factor.</a:t>
            </a:r>
          </a:p>
          <a:p>
            <a:pPr eaLnBrk="1" fontAlgn="auto" hangingPunct="1">
              <a:spcAft>
                <a:spcPts val="0"/>
              </a:spcAft>
              <a:defRPr/>
            </a:pPr>
            <a:endParaRPr lang="en-US" dirty="0"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ctrTitle"/>
          </p:nvPr>
        </p:nvSpPr>
        <p:spPr>
          <a:xfrm>
            <a:off x="685800" y="457200"/>
            <a:ext cx="7772400" cy="762000"/>
          </a:xfrm>
        </p:spPr>
        <p:txBody>
          <a:bodyPr/>
          <a:lstStyle/>
          <a:p>
            <a:pPr eaLnBrk="1" hangingPunct="1"/>
            <a:r>
              <a:rPr lang="en-US" altLang="en-US" sz="3200" b="1" u="sng" smtClean="0"/>
              <a:t>indoor pollution from domestic fuel used</a:t>
            </a:r>
            <a:endParaRPr lang="en-US" altLang="en-US" sz="3200" smtClean="0"/>
          </a:p>
        </p:txBody>
      </p:sp>
      <p:sp>
        <p:nvSpPr>
          <p:cNvPr id="3" name="Subtitle 2"/>
          <p:cNvSpPr>
            <a:spLocks noGrp="1"/>
          </p:cNvSpPr>
          <p:nvPr>
            <p:ph type="subTitle" idx="1"/>
          </p:nvPr>
        </p:nvSpPr>
        <p:spPr>
          <a:xfrm>
            <a:off x="914400" y="1295400"/>
            <a:ext cx="7620000" cy="5105400"/>
          </a:xfrm>
        </p:spPr>
        <p:txBody>
          <a:bodyPr rtlCol="0">
            <a:normAutofit/>
          </a:bodyPr>
          <a:lstStyle/>
          <a:p>
            <a:pPr algn="l" eaLnBrk="1" fontAlgn="auto" hangingPunct="1">
              <a:spcAft>
                <a:spcPts val="0"/>
              </a:spcAft>
              <a:defRPr/>
            </a:pPr>
            <a:r>
              <a:rPr lang="en-US" sz="2400" dirty="0" smtClean="0">
                <a:solidFill>
                  <a:schemeClr val="tx1"/>
                </a:solidFill>
              </a:rPr>
              <a:t>Combustion of biomass((wood, logging wastes, sawdust, animal dung, grass </a:t>
            </a:r>
            <a:r>
              <a:rPr lang="en-US" sz="2400" dirty="0" err="1" smtClean="0">
                <a:solidFill>
                  <a:schemeClr val="tx1"/>
                </a:solidFill>
              </a:rPr>
              <a:t>e.t.c</a:t>
            </a:r>
            <a:r>
              <a:rPr lang="en-US" sz="2400" dirty="0" smtClean="0">
                <a:solidFill>
                  <a:schemeClr val="tx1"/>
                </a:solidFill>
              </a:rPr>
              <a:t> ) produces hundreds of chemical </a:t>
            </a:r>
            <a:r>
              <a:rPr lang="en-US" sz="2400" dirty="0" err="1" smtClean="0">
                <a:solidFill>
                  <a:schemeClr val="tx1"/>
                </a:solidFill>
              </a:rPr>
              <a:t>cpd`s</a:t>
            </a:r>
            <a:r>
              <a:rPr lang="en-US" sz="2400" dirty="0" smtClean="0">
                <a:solidFill>
                  <a:schemeClr val="tx1"/>
                </a:solidFill>
              </a:rPr>
              <a:t> including suspended particulate matter, co, </a:t>
            </a:r>
            <a:r>
              <a:rPr lang="en-US" sz="2400" dirty="0" err="1" smtClean="0">
                <a:solidFill>
                  <a:schemeClr val="tx1"/>
                </a:solidFill>
              </a:rPr>
              <a:t>NOx</a:t>
            </a:r>
            <a:r>
              <a:rPr lang="en-US" sz="2400" dirty="0" smtClean="0">
                <a:solidFill>
                  <a:schemeClr val="tx1"/>
                </a:solidFill>
              </a:rPr>
              <a:t>, HC`s , </a:t>
            </a:r>
            <a:r>
              <a:rPr lang="en-US" sz="2400" dirty="0" err="1" smtClean="0">
                <a:solidFill>
                  <a:schemeClr val="tx1"/>
                </a:solidFill>
              </a:rPr>
              <a:t>aldehyds</a:t>
            </a:r>
            <a:r>
              <a:rPr lang="en-US" sz="2400" dirty="0" smtClean="0">
                <a:solidFill>
                  <a:schemeClr val="tx1"/>
                </a:solidFill>
              </a:rPr>
              <a:t>, benzene, phenol, toluene, PAHs </a:t>
            </a:r>
            <a:r>
              <a:rPr lang="en-US" sz="2400" dirty="0" err="1" smtClean="0">
                <a:solidFill>
                  <a:schemeClr val="tx1"/>
                </a:solidFill>
              </a:rPr>
              <a:t>e.t.c</a:t>
            </a:r>
            <a:r>
              <a:rPr lang="en-US" sz="2400" dirty="0" smtClean="0">
                <a:solidFill>
                  <a:schemeClr val="tx1"/>
                </a:solidFill>
              </a:rPr>
              <a:t>.</a:t>
            </a:r>
          </a:p>
          <a:p>
            <a:pPr marL="0" lvl="1" algn="l" eaLnBrk="1" fontAlgn="auto" hangingPunct="1">
              <a:spcAft>
                <a:spcPts val="0"/>
              </a:spcAft>
              <a:defRPr/>
            </a:pPr>
            <a:r>
              <a:rPr lang="en-US" sz="2400" dirty="0" smtClean="0">
                <a:solidFill>
                  <a:schemeClr val="tx1"/>
                </a:solidFill>
              </a:rPr>
              <a:t>Respiratory symptoms and CO poisoning including respiratory cancer where  women who spend 2-4 hours a day exposed are at a higher risk.</a:t>
            </a:r>
          </a:p>
          <a:p>
            <a:pPr marL="0" lvl="1" algn="l" eaLnBrk="1" fontAlgn="auto" hangingPunct="1">
              <a:spcAft>
                <a:spcPts val="0"/>
              </a:spcAft>
              <a:defRPr/>
            </a:pPr>
            <a:r>
              <a:rPr lang="en-US" sz="2400" dirty="0" smtClean="0">
                <a:solidFill>
                  <a:schemeClr val="tx1"/>
                </a:solidFill>
              </a:rPr>
              <a:t>Respiratory infection-enhances susceptibility to inflammatory effects of smoke and fumes. (emphysema </a:t>
            </a:r>
            <a:r>
              <a:rPr lang="en-US" sz="2400" dirty="0" err="1" smtClean="0">
                <a:solidFill>
                  <a:schemeClr val="tx1"/>
                </a:solidFill>
              </a:rPr>
              <a:t>andchronic</a:t>
            </a:r>
            <a:r>
              <a:rPr lang="en-US" sz="2400" dirty="0" smtClean="0">
                <a:solidFill>
                  <a:schemeClr val="tx1"/>
                </a:solidFill>
              </a:rPr>
              <a:t> obstruction pulmonary disease {OPD})</a:t>
            </a:r>
          </a:p>
          <a:p>
            <a:pPr marL="0" lvl="1" algn="l" eaLnBrk="1" fontAlgn="auto" hangingPunct="1">
              <a:spcAft>
                <a:spcPts val="0"/>
              </a:spcAft>
              <a:defRPr/>
            </a:pPr>
            <a:r>
              <a:rPr lang="en-US" dirty="0" smtClean="0">
                <a:solidFill>
                  <a:schemeClr val="tx1"/>
                </a:solidFill>
              </a:rPr>
              <a:t>  </a:t>
            </a:r>
          </a:p>
          <a:p>
            <a:pPr algn="l" eaLnBrk="1" fontAlgn="auto" hangingPunct="1">
              <a:spcAft>
                <a:spcPts val="0"/>
              </a:spcAft>
              <a:defRPr/>
            </a:pPr>
            <a:endParaRPr lang="en-US" dirty="0" smtClean="0">
              <a:solidFill>
                <a:schemeClr val="tx1"/>
              </a:solidFill>
            </a:endParaRPr>
          </a:p>
          <a:p>
            <a:pPr eaLnBrk="1" fontAlgn="auto" hangingPunct="1">
              <a:spcAft>
                <a:spcPts val="0"/>
              </a:spcAft>
              <a:defRPr/>
            </a:pPr>
            <a:endParaRPr lang="en-US" dirty="0"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0"/>
            <a:ext cx="7772400" cy="533400"/>
          </a:xfrm>
        </p:spPr>
        <p:txBody>
          <a:bodyPr rtlCol="0">
            <a:normAutofit fontScale="90000"/>
          </a:bodyPr>
          <a:lstStyle/>
          <a:p>
            <a:pPr eaLnBrk="1" fontAlgn="auto" hangingPunct="1">
              <a:spcAft>
                <a:spcPts val="0"/>
              </a:spcAft>
              <a:defRPr/>
            </a:pPr>
            <a:r>
              <a:rPr lang="en-US" b="1" dirty="0" smtClean="0"/>
              <a:t>Food safety standards </a:t>
            </a:r>
            <a:endParaRPr lang="en-US" dirty="0" smtClean="0"/>
          </a:p>
        </p:txBody>
      </p:sp>
      <p:sp>
        <p:nvSpPr>
          <p:cNvPr id="3" name="Subtitle 2"/>
          <p:cNvSpPr>
            <a:spLocks noGrp="1"/>
          </p:cNvSpPr>
          <p:nvPr>
            <p:ph type="subTitle" idx="1"/>
          </p:nvPr>
        </p:nvSpPr>
        <p:spPr>
          <a:xfrm>
            <a:off x="838200" y="914400"/>
            <a:ext cx="7162800" cy="4724400"/>
          </a:xfrm>
        </p:spPr>
        <p:txBody>
          <a:bodyPr rtlCol="0">
            <a:normAutofit/>
          </a:bodyPr>
          <a:lstStyle/>
          <a:p>
            <a:pPr eaLnBrk="1" fontAlgn="auto" hangingPunct="1">
              <a:spcAft>
                <a:spcPts val="0"/>
              </a:spcAft>
              <a:defRPr/>
            </a:pPr>
            <a:endParaRPr lang="en-US" b="1" dirty="0" smtClean="0"/>
          </a:p>
          <a:p>
            <a:pPr algn="l" eaLnBrk="1" fontAlgn="auto" hangingPunct="1">
              <a:spcAft>
                <a:spcPts val="0"/>
              </a:spcAft>
              <a:defRPr/>
            </a:pPr>
            <a:r>
              <a:rPr lang="en-US" b="1" dirty="0" smtClean="0"/>
              <a:t>having adequate provision for storing food to protect it against spoilage and contamination</a:t>
            </a:r>
            <a:endParaRPr lang="en-US" dirty="0" smtClean="0"/>
          </a:p>
          <a:p>
            <a:pPr eaLnBrk="1" fontAlgn="auto" hangingPunct="1">
              <a:spcAft>
                <a:spcPts val="0"/>
              </a:spcAft>
              <a:defRPr/>
            </a:pPr>
            <a:endParaRPr lang="en-US" dirty="0" smtClean="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ctrTitle"/>
          </p:nvPr>
        </p:nvSpPr>
        <p:spPr>
          <a:xfrm>
            <a:off x="685800" y="152400"/>
            <a:ext cx="7772400" cy="609600"/>
          </a:xfrm>
        </p:spPr>
        <p:txBody>
          <a:bodyPr/>
          <a:lstStyle/>
          <a:p>
            <a:pPr eaLnBrk="1" hangingPunct="1"/>
            <a:r>
              <a:rPr lang="en-US" altLang="en-US" sz="3200" b="1" smtClean="0"/>
              <a:t>domestic and peridomestic  disease vectors</a:t>
            </a:r>
            <a:endParaRPr lang="en-US" altLang="en-US" sz="3200" smtClean="0"/>
          </a:p>
        </p:txBody>
      </p:sp>
      <p:sp>
        <p:nvSpPr>
          <p:cNvPr id="3" name="Subtitle 2"/>
          <p:cNvSpPr>
            <a:spLocks noGrp="1"/>
          </p:cNvSpPr>
          <p:nvPr>
            <p:ph type="subTitle" idx="1"/>
          </p:nvPr>
        </p:nvSpPr>
        <p:spPr>
          <a:xfrm>
            <a:off x="838200" y="914400"/>
            <a:ext cx="6934200" cy="4724400"/>
          </a:xfrm>
        </p:spPr>
        <p:txBody>
          <a:bodyPr rtlCol="0">
            <a:normAutofit/>
          </a:bodyPr>
          <a:lstStyle/>
          <a:p>
            <a:pPr eaLnBrk="1" fontAlgn="auto" hangingPunct="1">
              <a:spcAft>
                <a:spcPts val="0"/>
              </a:spcAft>
              <a:defRPr/>
            </a:pPr>
            <a:endParaRPr lang="en-US" dirty="0" smtClean="0"/>
          </a:p>
          <a:p>
            <a:pPr eaLnBrk="1" fontAlgn="auto" hangingPunct="1">
              <a:spcAft>
                <a:spcPts val="0"/>
              </a:spcAft>
              <a:defRPr/>
            </a:pPr>
            <a:r>
              <a:rPr lang="en-US" dirty="0" smtClean="0">
                <a:solidFill>
                  <a:schemeClr val="tx1"/>
                </a:solidFill>
              </a:rPr>
              <a:t>The </a:t>
            </a:r>
            <a:r>
              <a:rPr lang="en-US" dirty="0" err="1" smtClean="0">
                <a:solidFill>
                  <a:schemeClr val="tx1"/>
                </a:solidFill>
              </a:rPr>
              <a:t>livig</a:t>
            </a:r>
            <a:r>
              <a:rPr lang="en-US" dirty="0" smtClean="0">
                <a:solidFill>
                  <a:schemeClr val="tx1"/>
                </a:solidFill>
              </a:rPr>
              <a:t> environment should have </a:t>
            </a:r>
            <a:r>
              <a:rPr lang="en-US" dirty="0" err="1" smtClean="0">
                <a:solidFill>
                  <a:schemeClr val="tx1"/>
                </a:solidFill>
              </a:rPr>
              <a:t>novectors</a:t>
            </a:r>
            <a:r>
              <a:rPr lang="en-US" dirty="0" smtClean="0">
                <a:solidFill>
                  <a:schemeClr val="tx1"/>
                </a:solidFill>
              </a:rPr>
              <a:t> of diseases, cockroaches, mosquitoes, midges and flies, sand flies </a:t>
            </a:r>
            <a:r>
              <a:rPr lang="en-US" dirty="0" err="1" smtClean="0">
                <a:solidFill>
                  <a:schemeClr val="tx1"/>
                </a:solidFill>
              </a:rPr>
              <a:t>e.t.c</a:t>
            </a:r>
            <a:endParaRPr lang="en-US" dirty="0" smtClean="0">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0"/>
            <a:ext cx="7772400" cy="457200"/>
          </a:xfrm>
        </p:spPr>
        <p:txBody>
          <a:bodyPr rtlCol="0">
            <a:normAutofit fontScale="90000"/>
          </a:bodyPr>
          <a:lstStyle/>
          <a:p>
            <a:pPr eaLnBrk="1" fontAlgn="auto" hangingPunct="1">
              <a:spcAft>
                <a:spcPts val="0"/>
              </a:spcAft>
              <a:defRPr/>
            </a:pPr>
            <a:r>
              <a:rPr lang="en-US" dirty="0" smtClean="0"/>
              <a:t>Definitions cont’d</a:t>
            </a:r>
          </a:p>
        </p:txBody>
      </p:sp>
      <p:sp>
        <p:nvSpPr>
          <p:cNvPr id="3" name="Subtitle 2"/>
          <p:cNvSpPr>
            <a:spLocks noGrp="1"/>
          </p:cNvSpPr>
          <p:nvPr>
            <p:ph type="subTitle" idx="1"/>
          </p:nvPr>
        </p:nvSpPr>
        <p:spPr>
          <a:xfrm>
            <a:off x="685800" y="1219200"/>
            <a:ext cx="8001000" cy="4419600"/>
          </a:xfrm>
        </p:spPr>
        <p:txBody>
          <a:bodyPr wrap="square" lIns="91440" tIns="45720" rIns="91440" bIns="45720" anchor="t">
            <a:normAutofit/>
          </a:bodyPr>
          <a:lstStyle/>
          <a:p>
            <a:pPr marL="0" indent="0" algn="ctr" defTabSz="914400">
              <a:lnSpc>
                <a:spcPct val="102000"/>
              </a:lnSpc>
              <a:spcBef>
                <a:spcPts val="0"/>
              </a:spcBef>
              <a:spcAft>
                <a:spcPts val="0"/>
              </a:spcAft>
              <a:buFontTx/>
              <a:buNone/>
            </a:pPr>
            <a:r>
              <a:rPr lang="en-US" altLang="ko-KR" sz="3200" b="1" dirty="0" smtClean="0">
                <a:solidFill>
                  <a:srgbClr val="000000"/>
                </a:solidFill>
                <a:latin typeface="Calibri" charset="0"/>
              </a:rPr>
              <a:t>What is healthy housing?</a:t>
            </a:r>
            <a:endParaRPr lang="ko-KR" altLang="en-US" sz="3200" b="1" dirty="0" smtClean="0">
              <a:latin typeface="Calibri" charset="0"/>
            </a:endParaRPr>
          </a:p>
          <a:p>
            <a:pPr marL="0" indent="0" algn="ctr" defTabSz="914400">
              <a:lnSpc>
                <a:spcPct val="102000"/>
              </a:lnSpc>
              <a:spcBef>
                <a:spcPts val="700"/>
              </a:spcBef>
              <a:spcAft>
                <a:spcPts val="0"/>
              </a:spcAft>
              <a:buFontTx/>
              <a:buNone/>
            </a:pPr>
            <a:r>
              <a:rPr lang="en-US" altLang="ko-KR" sz="3200" dirty="0" smtClean="0">
                <a:solidFill>
                  <a:srgbClr val="000000"/>
                </a:solidFill>
                <a:latin typeface="Calibri" charset="0"/>
              </a:rPr>
              <a:t>Healthy housing is a broad concept and WHO takes a holistic and interdisciplinary approach. There is no universally agreed definition of healthy housing, but it does not mean a specially designed visionary house, it simply means a </a:t>
            </a:r>
            <a:r>
              <a:rPr lang="en-US" altLang="ko-KR" b="1" dirty="0" smtClean="0">
                <a:solidFill>
                  <a:srgbClr val="000000"/>
                </a:solidFill>
                <a:latin typeface="Calibri" charset="0"/>
              </a:rPr>
              <a:t>home</a:t>
            </a:r>
            <a:r>
              <a:rPr lang="en-US" altLang="ko-KR" sz="3200" dirty="0" smtClean="0">
                <a:solidFill>
                  <a:srgbClr val="000000"/>
                </a:solidFill>
                <a:latin typeface="Calibri" charset="0"/>
              </a:rPr>
              <a:t> that </a:t>
            </a:r>
            <a:r>
              <a:rPr lang="en-US" altLang="ko-KR" sz="3200" dirty="0" smtClean="0">
                <a:solidFill>
                  <a:srgbClr val="FF0000"/>
                </a:solidFill>
                <a:latin typeface="Calibri" charset="0"/>
              </a:rPr>
              <a:t>provides an environment that </a:t>
            </a:r>
            <a:r>
              <a:rPr lang="en-US" altLang="ko-KR" sz="3200" i="1" dirty="0" smtClean="0">
                <a:solidFill>
                  <a:srgbClr val="FF0000"/>
                </a:solidFill>
                <a:latin typeface="Calibri" charset="0"/>
              </a:rPr>
              <a:t>is safe, comfortable and hygienic</a:t>
            </a:r>
            <a:r>
              <a:rPr lang="en-US" altLang="ko-KR" sz="3200" dirty="0" smtClean="0">
                <a:solidFill>
                  <a:srgbClr val="000000"/>
                </a:solidFill>
                <a:latin typeface="Calibri" charset="0"/>
              </a:rPr>
              <a:t>. </a:t>
            </a:r>
            <a:endParaRPr lang="ko-KR" altLang="en-US" sz="3200" dirty="0" smtClean="0">
              <a:latin typeface="Calibri" charset="0"/>
            </a:endParaRPr>
          </a:p>
          <a:p>
            <a:pPr marL="0" indent="0" algn="ctr" defTabSz="914400">
              <a:lnSpc>
                <a:spcPct val="102000"/>
              </a:lnSpc>
              <a:spcBef>
                <a:spcPts val="700"/>
              </a:spcBef>
              <a:spcAft>
                <a:spcPts val="0"/>
              </a:spcAft>
              <a:buFontTx/>
              <a:buNone/>
            </a:pPr>
            <a:endParaRPr lang="ko-KR" altLang="en-US" sz="3200" dirty="0" smtClean="0">
              <a:latin typeface="Calibri"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0"/>
            <a:ext cx="7772400" cy="609600"/>
          </a:xfrm>
        </p:spPr>
        <p:txBody>
          <a:bodyPr rtlCol="0">
            <a:normAutofit fontScale="90000"/>
          </a:bodyPr>
          <a:lstStyle/>
          <a:p>
            <a:pPr eaLnBrk="1" fontAlgn="auto" hangingPunct="1">
              <a:spcAft>
                <a:spcPts val="0"/>
              </a:spcAft>
              <a:defRPr/>
            </a:pPr>
            <a:r>
              <a:rPr lang="en-US" b="1" dirty="0" smtClean="0"/>
              <a:t/>
            </a:r>
            <a:br>
              <a:rPr lang="en-US" b="1" dirty="0" smtClean="0"/>
            </a:br>
            <a:r>
              <a:rPr lang="en-US" b="1" dirty="0" smtClean="0"/>
              <a:t>Housing as a work place</a:t>
            </a:r>
            <a:r>
              <a:rPr lang="en-US" dirty="0" smtClean="0"/>
              <a:t/>
            </a:r>
            <a:br>
              <a:rPr lang="en-US" dirty="0" smtClean="0"/>
            </a:br>
            <a:endParaRPr lang="en-US" dirty="0" smtClean="0"/>
          </a:p>
        </p:txBody>
      </p:sp>
      <p:sp>
        <p:nvSpPr>
          <p:cNvPr id="3" name="Subtitle 2"/>
          <p:cNvSpPr>
            <a:spLocks noGrp="1"/>
          </p:cNvSpPr>
          <p:nvPr>
            <p:ph type="subTitle" idx="1"/>
          </p:nvPr>
        </p:nvSpPr>
        <p:spPr>
          <a:xfrm>
            <a:off x="914400" y="1295400"/>
            <a:ext cx="7467600" cy="4343400"/>
          </a:xfrm>
        </p:spPr>
        <p:txBody>
          <a:bodyPr wrap="square" lIns="91440" tIns="45720" rIns="91440" bIns="45720" anchor="t">
            <a:normAutofit/>
          </a:bodyPr>
          <a:lstStyle/>
          <a:p>
            <a:pPr marL="457200" indent="0" algn="l" defTabSz="914400">
              <a:lnSpc>
                <a:spcPct val="102000"/>
              </a:lnSpc>
              <a:spcBef>
                <a:spcPts val="0"/>
              </a:spcBef>
              <a:spcAft>
                <a:spcPts val="0"/>
              </a:spcAft>
              <a:buClr>
                <a:srgbClr val="FF0000"/>
              </a:buClr>
              <a:buFont typeface="Calibri"/>
              <a:buChar char="•"/>
            </a:pPr>
            <a:r>
              <a:rPr lang="en-US" altLang="ko-KR" sz="2800" b="1" i="1" dirty="0" smtClean="0">
                <a:solidFill>
                  <a:schemeClr val="tx1"/>
                </a:solidFill>
                <a:latin typeface="Calibri" charset="0"/>
              </a:rPr>
              <a:t>Occupational health issues </a:t>
            </a:r>
            <a:r>
              <a:rPr lang="en-US" altLang="ko-KR" sz="2800" dirty="0" smtClean="0">
                <a:solidFill>
                  <a:srgbClr val="FF0000"/>
                </a:solidFill>
                <a:latin typeface="Calibri" charset="0"/>
              </a:rPr>
              <a:t>arise e.g</a:t>
            </a:r>
            <a:endParaRPr lang="ko-KR" altLang="en-US" sz="2800" dirty="0" smtClean="0">
              <a:latin typeface="Calibri" charset="0"/>
            </a:endParaRPr>
          </a:p>
          <a:p>
            <a:pPr marL="457200" indent="0" algn="l" defTabSz="914400">
              <a:lnSpc>
                <a:spcPct val="102000"/>
              </a:lnSpc>
              <a:spcBef>
                <a:spcPts val="600"/>
              </a:spcBef>
              <a:spcAft>
                <a:spcPts val="0"/>
              </a:spcAft>
              <a:buClr>
                <a:srgbClr val="FF0000"/>
              </a:buClr>
              <a:buFont typeface="Calibri"/>
              <a:buChar char="•"/>
            </a:pPr>
            <a:r>
              <a:rPr lang="en-US" altLang="ko-KR" sz="2800" dirty="0" smtClean="0">
                <a:solidFill>
                  <a:srgbClr val="FF0000"/>
                </a:solidFill>
                <a:latin typeface="Calibri" charset="0"/>
              </a:rPr>
              <a:t>-use and storage of toxic or hazardous    substances, and injuries from equipments</a:t>
            </a:r>
            <a:endParaRPr lang="ko-KR" altLang="en-US" sz="2800" dirty="0" smtClean="0">
              <a:latin typeface="Calibri" charset="0"/>
            </a:endParaRPr>
          </a:p>
          <a:p>
            <a:pPr marL="457200" indent="0" algn="l" defTabSz="914400">
              <a:lnSpc>
                <a:spcPct val="102000"/>
              </a:lnSpc>
              <a:spcBef>
                <a:spcPts val="600"/>
              </a:spcBef>
              <a:spcAft>
                <a:spcPts val="0"/>
              </a:spcAft>
              <a:buClr>
                <a:srgbClr val="FF0000"/>
              </a:buClr>
              <a:buFont typeface="Calibri"/>
              <a:buChar char="•"/>
            </a:pPr>
            <a:r>
              <a:rPr lang="en-US" altLang="ko-KR" sz="2800" dirty="0" smtClean="0">
                <a:solidFill>
                  <a:srgbClr val="FF0000"/>
                </a:solidFill>
                <a:latin typeface="Calibri" charset="0"/>
              </a:rPr>
              <a:t>Exposure to noise and other occupational hazards,	</a:t>
            </a:r>
            <a:endParaRPr lang="ko-KR" altLang="en-US" sz="2800" dirty="0" smtClean="0">
              <a:latin typeface="Calibri"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ctrTitle"/>
          </p:nvPr>
        </p:nvSpPr>
        <p:spPr>
          <a:xfrm>
            <a:off x="685800" y="457200"/>
            <a:ext cx="7772400" cy="457200"/>
          </a:xfrm>
        </p:spPr>
        <p:txBody>
          <a:bodyPr/>
          <a:lstStyle/>
          <a:p>
            <a:pPr eaLnBrk="1" hangingPunct="1"/>
            <a:r>
              <a:rPr lang="en-US" altLang="en-US" sz="3200" b="1" smtClean="0"/>
              <a:t>Other housing features</a:t>
            </a:r>
          </a:p>
        </p:txBody>
      </p:sp>
      <p:sp>
        <p:nvSpPr>
          <p:cNvPr id="3" name="Subtitle 2"/>
          <p:cNvSpPr>
            <a:spLocks noGrp="1"/>
          </p:cNvSpPr>
          <p:nvPr>
            <p:ph type="subTitle" idx="1"/>
          </p:nvPr>
        </p:nvSpPr>
        <p:spPr>
          <a:xfrm>
            <a:off x="609600" y="1066800"/>
            <a:ext cx="7162800" cy="4572000"/>
          </a:xfrm>
        </p:spPr>
        <p:txBody>
          <a:bodyPr rtlCol="0">
            <a:normAutofit lnSpcReduction="10000"/>
          </a:bodyPr>
          <a:lstStyle/>
          <a:p>
            <a:pPr algn="l" eaLnBrk="1" fontAlgn="auto" hangingPunct="1">
              <a:spcAft>
                <a:spcPts val="0"/>
              </a:spcAft>
              <a:defRPr/>
            </a:pPr>
            <a:r>
              <a:rPr lang="en-US" dirty="0" smtClean="0">
                <a:solidFill>
                  <a:schemeClr val="tx1"/>
                </a:solidFill>
              </a:rPr>
              <a:t>Other housing features with a bearing on the state of health of occupants are:</a:t>
            </a:r>
          </a:p>
          <a:p>
            <a:pPr algn="l" eaLnBrk="1" fontAlgn="auto" hangingPunct="1">
              <a:spcAft>
                <a:spcPts val="0"/>
              </a:spcAft>
              <a:buFont typeface="Arial" panose="020B0604020202020204" pitchFamily="34" charset="0"/>
              <a:buChar char="•"/>
              <a:defRPr/>
            </a:pPr>
            <a:r>
              <a:rPr lang="en-US" b="1" dirty="0" smtClean="0">
                <a:solidFill>
                  <a:schemeClr val="tx1"/>
                </a:solidFill>
              </a:rPr>
              <a:t>Costs of housin</a:t>
            </a:r>
            <a:r>
              <a:rPr lang="en-US" dirty="0" smtClean="0">
                <a:solidFill>
                  <a:schemeClr val="tx1"/>
                </a:solidFill>
              </a:rPr>
              <a:t>g-income inability to pay rent- migration to cheaper unfit housing</a:t>
            </a:r>
          </a:p>
          <a:p>
            <a:pPr algn="l" eaLnBrk="1" fontAlgn="auto" hangingPunct="1">
              <a:spcAft>
                <a:spcPts val="0"/>
              </a:spcAft>
              <a:buFont typeface="Arial" panose="020B0604020202020204" pitchFamily="34" charset="0"/>
              <a:buChar char="•"/>
              <a:defRPr/>
            </a:pPr>
            <a:r>
              <a:rPr lang="en-US" b="1" dirty="0" smtClean="0">
                <a:solidFill>
                  <a:schemeClr val="tx1"/>
                </a:solidFill>
              </a:rPr>
              <a:t>House/home  tenure</a:t>
            </a:r>
            <a:r>
              <a:rPr lang="en-US" dirty="0" smtClean="0">
                <a:solidFill>
                  <a:schemeClr val="tx1"/>
                </a:solidFill>
              </a:rPr>
              <a:t>- stress caused by insecure tenure</a:t>
            </a:r>
          </a:p>
          <a:p>
            <a:pPr algn="l" eaLnBrk="1" fontAlgn="auto" hangingPunct="1">
              <a:spcAft>
                <a:spcPts val="0"/>
              </a:spcAft>
              <a:buFont typeface="Arial" panose="020B0604020202020204" pitchFamily="34" charset="0"/>
              <a:buChar char="•"/>
              <a:defRPr/>
            </a:pPr>
            <a:r>
              <a:rPr lang="en-US" b="1" dirty="0" smtClean="0">
                <a:solidFill>
                  <a:schemeClr val="tx1"/>
                </a:solidFill>
              </a:rPr>
              <a:t>Social aspects</a:t>
            </a:r>
            <a:r>
              <a:rPr lang="en-US" dirty="0" smtClean="0">
                <a:solidFill>
                  <a:schemeClr val="tx1"/>
                </a:solidFill>
              </a:rPr>
              <a:t>- influence sense of well-being and especially mental health &amp; other psychosocial problems.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0"/>
            <a:ext cx="7772400" cy="609600"/>
          </a:xfrm>
        </p:spPr>
        <p:txBody>
          <a:bodyPr rtlCol="0">
            <a:normAutofit fontScale="90000"/>
          </a:bodyPr>
          <a:lstStyle/>
          <a:p>
            <a:pPr eaLnBrk="1" fontAlgn="auto" hangingPunct="1">
              <a:spcAft>
                <a:spcPts val="0"/>
              </a:spcAft>
              <a:defRPr/>
            </a:pPr>
            <a:r>
              <a:rPr lang="en-US" dirty="0" smtClean="0"/>
              <a:t>Facts and figures</a:t>
            </a:r>
          </a:p>
        </p:txBody>
      </p:sp>
      <p:sp>
        <p:nvSpPr>
          <p:cNvPr id="3" name="Subtitle 2"/>
          <p:cNvSpPr>
            <a:spLocks noGrp="1"/>
          </p:cNvSpPr>
          <p:nvPr>
            <p:ph type="subTitle" idx="1"/>
          </p:nvPr>
        </p:nvSpPr>
        <p:spPr>
          <a:xfrm>
            <a:off x="685800" y="1066800"/>
            <a:ext cx="7772400" cy="4572000"/>
          </a:xfrm>
        </p:spPr>
        <p:txBody>
          <a:bodyPr rtlCol="0">
            <a:normAutofit fontScale="92500" lnSpcReduction="20000"/>
          </a:bodyPr>
          <a:lstStyle/>
          <a:p>
            <a:pPr algn="l" eaLnBrk="1" fontAlgn="auto" hangingPunct="1">
              <a:spcAft>
                <a:spcPts val="0"/>
              </a:spcAft>
              <a:defRPr/>
            </a:pPr>
            <a:r>
              <a:rPr lang="en-US" dirty="0" smtClean="0">
                <a:solidFill>
                  <a:schemeClr val="tx1"/>
                </a:solidFill>
              </a:rPr>
              <a:t>According to WHO(1992) report, 600m urban dwellers and &gt;1000M rural inhabitants, live in life-threatening houses and </a:t>
            </a:r>
            <a:r>
              <a:rPr lang="en-US" dirty="0" err="1" smtClean="0">
                <a:solidFill>
                  <a:schemeClr val="tx1"/>
                </a:solidFill>
              </a:rPr>
              <a:t>conditions.Studies</a:t>
            </a:r>
            <a:r>
              <a:rPr lang="en-US" dirty="0" smtClean="0">
                <a:solidFill>
                  <a:schemeClr val="tx1"/>
                </a:solidFill>
              </a:rPr>
              <a:t> in U.S have shown that:</a:t>
            </a:r>
          </a:p>
          <a:p>
            <a:pPr algn="l" eaLnBrk="1" fontAlgn="auto" hangingPunct="1">
              <a:spcAft>
                <a:spcPts val="0"/>
              </a:spcAft>
              <a:buFont typeface="Arial" panose="020B0604020202020204" pitchFamily="34" charset="0"/>
              <a:buChar char="•"/>
              <a:defRPr/>
            </a:pPr>
            <a:r>
              <a:rPr lang="en-US" dirty="0" smtClean="0">
                <a:solidFill>
                  <a:schemeClr val="tx1"/>
                </a:solidFill>
              </a:rPr>
              <a:t>11 million injuries annually </a:t>
            </a:r>
          </a:p>
          <a:p>
            <a:pPr algn="l" eaLnBrk="1" fontAlgn="auto" hangingPunct="1">
              <a:spcAft>
                <a:spcPts val="0"/>
              </a:spcAft>
              <a:buFont typeface="Arial" panose="020B0604020202020204" pitchFamily="34" charset="0"/>
              <a:buChar char="•"/>
              <a:defRPr/>
            </a:pPr>
            <a:r>
              <a:rPr lang="en-US" dirty="0" smtClean="0">
                <a:solidFill>
                  <a:schemeClr val="tx1"/>
                </a:solidFill>
              </a:rPr>
              <a:t> 4m occurring  in homes. </a:t>
            </a:r>
          </a:p>
          <a:p>
            <a:pPr algn="l" eaLnBrk="1" fontAlgn="auto" hangingPunct="1">
              <a:spcAft>
                <a:spcPts val="0"/>
              </a:spcAft>
              <a:buFont typeface="Arial" panose="020B0604020202020204" pitchFamily="34" charset="0"/>
              <a:buChar char="•"/>
              <a:defRPr/>
            </a:pPr>
            <a:r>
              <a:rPr lang="en-US" dirty="0" smtClean="0">
                <a:solidFill>
                  <a:schemeClr val="tx1"/>
                </a:solidFill>
              </a:rPr>
              <a:t>Highest among 1-4 yr olds</a:t>
            </a:r>
          </a:p>
          <a:p>
            <a:pPr algn="l" eaLnBrk="1" fontAlgn="auto" hangingPunct="1">
              <a:spcAft>
                <a:spcPts val="0"/>
              </a:spcAft>
              <a:buFont typeface="Arial" panose="020B0604020202020204" pitchFamily="34" charset="0"/>
              <a:buChar char="•"/>
              <a:defRPr/>
            </a:pPr>
            <a:r>
              <a:rPr lang="en-US" dirty="0" smtClean="0">
                <a:solidFill>
                  <a:schemeClr val="tx1"/>
                </a:solidFill>
              </a:rPr>
              <a:t>&lt;yr old,  93.5% of all deaths due to injury </a:t>
            </a:r>
            <a:r>
              <a:rPr lang="en-US" dirty="0" err="1" smtClean="0">
                <a:solidFill>
                  <a:schemeClr val="tx1"/>
                </a:solidFill>
              </a:rPr>
              <a:t>occuring</a:t>
            </a:r>
            <a:r>
              <a:rPr lang="en-US" dirty="0" smtClean="0">
                <a:solidFill>
                  <a:schemeClr val="tx1"/>
                </a:solidFill>
              </a:rPr>
              <a:t> in homes</a:t>
            </a:r>
          </a:p>
          <a:p>
            <a:pPr algn="l" eaLnBrk="1" fontAlgn="auto" hangingPunct="1">
              <a:spcAft>
                <a:spcPts val="0"/>
              </a:spcAft>
              <a:buFont typeface="Arial" panose="020B0604020202020204" pitchFamily="34" charset="0"/>
              <a:buChar char="•"/>
              <a:defRPr/>
            </a:pPr>
            <a:r>
              <a:rPr lang="en-US" dirty="0" smtClean="0">
                <a:solidFill>
                  <a:schemeClr val="tx1"/>
                </a:solidFill>
              </a:rPr>
              <a:t>&lt;5yrs and elderly at highest risk.</a:t>
            </a:r>
          </a:p>
          <a:p>
            <a:pPr eaLnBrk="1" fontAlgn="auto" hangingPunct="1">
              <a:spcAft>
                <a:spcPts val="0"/>
              </a:spcAft>
              <a:defRPr/>
            </a:pPr>
            <a:endParaRPr 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dirty="0" smtClean="0"/>
              <a:t>Four Dimensions of Housing(WHO, 1992) </a:t>
            </a:r>
          </a:p>
        </p:txBody>
      </p:sp>
      <p:pic>
        <p:nvPicPr>
          <p:cNvPr id="6147" name="Picture 2" descr="Graphic: Immediate environment, Neighbourhood, Dwelling, Family"/>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1257300" y="1371600"/>
            <a:ext cx="6057900" cy="419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ctrTitle"/>
          </p:nvPr>
        </p:nvSpPr>
        <p:spPr>
          <a:xfrm>
            <a:off x="762000" y="304800"/>
            <a:ext cx="7772400" cy="838200"/>
          </a:xfrm>
        </p:spPr>
        <p:txBody>
          <a:bodyPr/>
          <a:lstStyle/>
          <a:p>
            <a:pPr algn="l" eaLnBrk="1" hangingPunct="1"/>
            <a:r>
              <a:rPr lang="en-US" altLang="en-US" sz="2800" smtClean="0"/>
              <a:t>Research in housing and health(Commission on health .org) by Robert Wood Johnson foundation</a:t>
            </a:r>
          </a:p>
        </p:txBody>
      </p:sp>
      <p:sp>
        <p:nvSpPr>
          <p:cNvPr id="3" name="Subtitle 2"/>
          <p:cNvSpPr>
            <a:spLocks noGrp="1"/>
          </p:cNvSpPr>
          <p:nvPr>
            <p:ph type="subTitle" idx="1"/>
          </p:nvPr>
        </p:nvSpPr>
        <p:spPr>
          <a:xfrm>
            <a:off x="990600" y="1447800"/>
            <a:ext cx="6858000" cy="4191000"/>
          </a:xfrm>
        </p:spPr>
        <p:txBody>
          <a:bodyPr/>
          <a:lstStyle/>
          <a:p>
            <a:pPr eaLnBrk="1" hangingPunct="1">
              <a:buFont typeface="Arial" charset="0"/>
              <a:buNone/>
              <a:defRPr/>
            </a:pPr>
            <a:endParaRPr lang="en-US" dirty="0" smtClean="0"/>
          </a:p>
          <a:p>
            <a:pPr eaLnBrk="1" hangingPunct="1">
              <a:buFont typeface="Arial" charset="0"/>
              <a:buNone/>
              <a:defRPr/>
            </a:pPr>
            <a:endParaRPr lang="en-US" dirty="0" smtClean="0"/>
          </a:p>
          <a:p>
            <a:pPr eaLnBrk="1" hangingPunct="1">
              <a:buFont typeface="Arial" charset="0"/>
              <a:buNone/>
              <a:defRPr/>
            </a:pPr>
            <a:endParaRPr lang="en-US" dirty="0"/>
          </a:p>
        </p:txBody>
      </p:sp>
      <p:pic>
        <p:nvPicPr>
          <p:cNvPr id="7172" name="Picture 2"/>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457200" y="1524000"/>
            <a:ext cx="7924800" cy="3962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ctrTitle"/>
          </p:nvPr>
        </p:nvSpPr>
        <p:spPr>
          <a:xfrm>
            <a:off x="685800" y="533400"/>
            <a:ext cx="7772400" cy="609600"/>
          </a:xfrm>
        </p:spPr>
        <p:txBody>
          <a:bodyPr/>
          <a:lstStyle/>
          <a:p>
            <a:pPr eaLnBrk="1" hangingPunct="1"/>
            <a:r>
              <a:rPr lang="en-US" altLang="en-US" sz="2800" b="1" smtClean="0"/>
              <a:t>Conditions within homes </a:t>
            </a:r>
            <a:r>
              <a:rPr lang="en-US" altLang="en-US" sz="2000" b="1" smtClean="0"/>
              <a:t>(Robert Wood Johnson study) Cont’d</a:t>
            </a:r>
          </a:p>
        </p:txBody>
      </p:sp>
      <p:sp>
        <p:nvSpPr>
          <p:cNvPr id="8195" name="Subtitle 2"/>
          <p:cNvSpPr>
            <a:spLocks noGrp="1"/>
          </p:cNvSpPr>
          <p:nvPr>
            <p:ph type="subTitle" idx="1"/>
          </p:nvPr>
        </p:nvSpPr>
        <p:spPr>
          <a:xfrm>
            <a:off x="685800" y="1143000"/>
            <a:ext cx="8077200" cy="4495800"/>
          </a:xfrm>
        </p:spPr>
        <p:txBody>
          <a:bodyPr/>
          <a:lstStyle/>
          <a:p>
            <a:pPr algn="l" eaLnBrk="1" hangingPunct="1"/>
            <a:r>
              <a:rPr lang="en-US" altLang="en-US" sz="2800" dirty="0" smtClean="0">
                <a:solidFill>
                  <a:schemeClr val="tx1"/>
                </a:solidFill>
              </a:rPr>
              <a:t>Good physical and mental health depends on having homes that are safe and free from physical hazards. When adequate housing protects individuals and families from harmful exposures and provides them with a sense </a:t>
            </a:r>
            <a:r>
              <a:rPr lang="en-US" altLang="en-US" sz="2800" b="1" i="1" dirty="0" smtClean="0">
                <a:solidFill>
                  <a:schemeClr val="tx1"/>
                </a:solidFill>
              </a:rPr>
              <a:t>of privacy, security, stability, and control</a:t>
            </a:r>
            <a:r>
              <a:rPr lang="en-US" altLang="en-US" sz="2800" dirty="0" smtClean="0">
                <a:solidFill>
                  <a:schemeClr val="tx1"/>
                </a:solidFill>
              </a:rPr>
              <a:t>, it can make important contributions to health. In contrast, </a:t>
            </a:r>
            <a:r>
              <a:rPr lang="en-US" altLang="en-US" sz="2800" b="1" i="1" dirty="0" smtClean="0">
                <a:solidFill>
                  <a:schemeClr val="tx1"/>
                </a:solidFill>
              </a:rPr>
              <a:t>poor quality and inadequate housing </a:t>
            </a:r>
            <a:r>
              <a:rPr lang="en-US" altLang="en-US" sz="2800" dirty="0" smtClean="0">
                <a:solidFill>
                  <a:schemeClr val="tx1"/>
                </a:solidFill>
              </a:rPr>
              <a:t>contributes to health problems such as </a:t>
            </a:r>
            <a:r>
              <a:rPr lang="en-US" altLang="en-US" sz="2800" b="1" i="1" dirty="0" smtClean="0">
                <a:solidFill>
                  <a:schemeClr val="tx1"/>
                </a:solidFill>
              </a:rPr>
              <a:t>infectious and chronic diseases, injuries, and poor childhood development. </a:t>
            </a:r>
          </a:p>
          <a:p>
            <a:pPr eaLnBrk="1" hangingPunct="1"/>
            <a:endParaRPr lang="en-US" altLang="en-US" sz="2800" dirty="0" smtClean="0">
              <a:solidFill>
                <a:schemeClr val="tx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ctrTitle"/>
          </p:nvPr>
        </p:nvSpPr>
        <p:spPr>
          <a:xfrm>
            <a:off x="685800" y="304800"/>
            <a:ext cx="7772400" cy="457200"/>
          </a:xfrm>
        </p:spPr>
        <p:txBody>
          <a:bodyPr/>
          <a:lstStyle/>
          <a:p>
            <a:pPr eaLnBrk="1" hangingPunct="1"/>
            <a:r>
              <a:rPr lang="en-US" altLang="en-US" sz="2400" b="1" smtClean="0"/>
              <a:t>Conditions within homes </a:t>
            </a:r>
            <a:r>
              <a:rPr lang="en-US" altLang="en-US" sz="2000" b="1" smtClean="0"/>
              <a:t>(Robert Wood Johnson study) Cont’d</a:t>
            </a:r>
            <a:endParaRPr lang="en-US" altLang="en-US" sz="2000" smtClean="0"/>
          </a:p>
        </p:txBody>
      </p:sp>
      <p:sp>
        <p:nvSpPr>
          <p:cNvPr id="3" name="Subtitle 2"/>
          <p:cNvSpPr>
            <a:spLocks noGrp="1"/>
          </p:cNvSpPr>
          <p:nvPr>
            <p:ph type="subTitle" idx="1"/>
          </p:nvPr>
        </p:nvSpPr>
        <p:spPr>
          <a:xfrm>
            <a:off x="762000" y="914400"/>
            <a:ext cx="7391400" cy="5715000"/>
          </a:xfrm>
        </p:spPr>
        <p:txBody>
          <a:bodyPr/>
          <a:lstStyle/>
          <a:p>
            <a:pPr algn="l" eaLnBrk="1" hangingPunct="1">
              <a:buFont typeface="Arial" charset="0"/>
              <a:buNone/>
              <a:defRPr/>
            </a:pPr>
            <a:r>
              <a:rPr lang="en-US" sz="2400" dirty="0" smtClean="0">
                <a:solidFill>
                  <a:schemeClr val="tx1"/>
                </a:solidFill>
              </a:rPr>
              <a:t>e.g</a:t>
            </a:r>
          </a:p>
          <a:p>
            <a:pPr marL="457200" indent="-457200" algn="l" eaLnBrk="1" hangingPunct="1">
              <a:buFont typeface="Arial" charset="0"/>
              <a:buAutoNum type="arabicParenR"/>
              <a:defRPr/>
            </a:pPr>
            <a:r>
              <a:rPr lang="en-US" sz="2400" b="1" i="1" dirty="0" smtClean="0">
                <a:solidFill>
                  <a:schemeClr val="tx1"/>
                </a:solidFill>
              </a:rPr>
              <a:t>Lead poisoning </a:t>
            </a:r>
            <a:r>
              <a:rPr lang="en-US" sz="2400" dirty="0" smtClean="0">
                <a:solidFill>
                  <a:schemeClr val="tx1"/>
                </a:solidFill>
              </a:rPr>
              <a:t>irreversibly affects brain and nervous system </a:t>
            </a:r>
            <a:r>
              <a:rPr lang="en-US" sz="2400" dirty="0" err="1" smtClean="0">
                <a:solidFill>
                  <a:schemeClr val="tx1"/>
                </a:solidFill>
              </a:rPr>
              <a:t>development,resulting</a:t>
            </a:r>
            <a:r>
              <a:rPr lang="en-US" sz="2400" dirty="0" smtClean="0">
                <a:solidFill>
                  <a:schemeClr val="tx1"/>
                </a:solidFill>
              </a:rPr>
              <a:t> in lower intelligence and reading disabilities. An estimated 310,000 children ages one to five have elevated blood lead levels.</a:t>
            </a:r>
          </a:p>
          <a:p>
            <a:pPr marL="457200" indent="-457200" algn="l" eaLnBrk="1" hangingPunct="1">
              <a:buFont typeface="Arial" charset="0"/>
              <a:buAutoNum type="arabicParenR"/>
              <a:defRPr/>
            </a:pPr>
            <a:r>
              <a:rPr lang="en-US" sz="2400" b="1" i="1" dirty="0" smtClean="0">
                <a:solidFill>
                  <a:schemeClr val="tx1"/>
                </a:solidFill>
              </a:rPr>
              <a:t>Substandard housing conditions </a:t>
            </a:r>
            <a:r>
              <a:rPr lang="en-US" sz="2400" dirty="0" smtClean="0">
                <a:solidFill>
                  <a:schemeClr val="tx1"/>
                </a:solidFill>
              </a:rPr>
              <a:t>such as water leaks, poor ventilation, dirty carpets and pest infestation can lead to an increase in mold, mites and other allergens associated with poor health. Indoor allergens and damp housing conditions play an important role in the development and exacerbation of respiratory conditions including asthma, which currently</a:t>
            </a:r>
          </a:p>
          <a:p>
            <a:pPr algn="l" eaLnBrk="1" hangingPunct="1">
              <a:buFont typeface="Arial" charset="0"/>
              <a:buNone/>
              <a:defRPr/>
            </a:pPr>
            <a:r>
              <a:rPr lang="en-US" sz="2400" dirty="0" smtClean="0">
                <a:solidFill>
                  <a:schemeClr val="tx1"/>
                </a:solidFill>
              </a:rPr>
              <a:t>         affects over 20 million American</a:t>
            </a:r>
          </a:p>
          <a:p>
            <a:pPr marL="457200" indent="-457200" algn="l" eaLnBrk="1" hangingPunct="1">
              <a:buFont typeface="Arial" charset="0"/>
              <a:buAutoNum type="arabicParenR"/>
              <a:defRPr/>
            </a:pPr>
            <a:endParaRPr lang="en-US" sz="2000" dirty="0" smtClean="0">
              <a:solidFill>
                <a:schemeClr val="tx1"/>
              </a:solidFill>
            </a:endParaRPr>
          </a:p>
          <a:p>
            <a:pPr algn="l" eaLnBrk="1" hangingPunct="1">
              <a:buFont typeface="Arial" charset="0"/>
              <a:buNone/>
              <a:defRPr/>
            </a:pP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ctrTitle"/>
          </p:nvPr>
        </p:nvSpPr>
        <p:spPr>
          <a:xfrm>
            <a:off x="685800" y="381000"/>
            <a:ext cx="7772400" cy="609600"/>
          </a:xfrm>
        </p:spPr>
        <p:txBody>
          <a:bodyPr/>
          <a:lstStyle/>
          <a:p>
            <a:pPr eaLnBrk="1" hangingPunct="1"/>
            <a:r>
              <a:rPr lang="en-US" altLang="en-US" sz="2400" b="1" smtClean="0"/>
              <a:t>Conditions within homes (Robert Wood Johnson study) Cont’d</a:t>
            </a:r>
            <a:endParaRPr lang="en-US" altLang="en-US" sz="2400" smtClean="0"/>
          </a:p>
        </p:txBody>
      </p:sp>
      <p:sp>
        <p:nvSpPr>
          <p:cNvPr id="3" name="Subtitle 2"/>
          <p:cNvSpPr>
            <a:spLocks noGrp="1"/>
          </p:cNvSpPr>
          <p:nvPr>
            <p:ph type="subTitle" idx="1"/>
          </p:nvPr>
        </p:nvSpPr>
        <p:spPr>
          <a:xfrm>
            <a:off x="381000" y="1066800"/>
            <a:ext cx="8153400" cy="4953000"/>
          </a:xfrm>
        </p:spPr>
        <p:txBody>
          <a:bodyPr/>
          <a:lstStyle/>
          <a:p>
            <a:pPr eaLnBrk="1" hangingPunct="1">
              <a:buFont typeface="Arial" charset="0"/>
              <a:buNone/>
              <a:defRPr/>
            </a:pPr>
            <a:endParaRPr lang="en-US" sz="2400" dirty="0" smtClean="0"/>
          </a:p>
          <a:p>
            <a:pPr eaLnBrk="1" hangingPunct="1">
              <a:buFont typeface="Arial" charset="0"/>
              <a:buNone/>
              <a:defRPr/>
            </a:pPr>
            <a:r>
              <a:rPr lang="en-US" sz="2400" dirty="0" smtClean="0">
                <a:solidFill>
                  <a:schemeClr val="tx1"/>
                </a:solidFill>
              </a:rPr>
              <a:t>Housing can be a source of exposure to various </a:t>
            </a:r>
            <a:r>
              <a:rPr lang="en-US" sz="2400" b="1" i="1" dirty="0" smtClean="0">
                <a:solidFill>
                  <a:schemeClr val="tx1"/>
                </a:solidFill>
              </a:rPr>
              <a:t>carcinogenic air</a:t>
            </a:r>
          </a:p>
          <a:p>
            <a:pPr algn="l" eaLnBrk="1" hangingPunct="1">
              <a:buFont typeface="Arial" charset="0"/>
              <a:buNone/>
              <a:defRPr/>
            </a:pPr>
            <a:r>
              <a:rPr lang="en-US" sz="2400" b="1" i="1" dirty="0" smtClean="0">
                <a:solidFill>
                  <a:schemeClr val="tx1"/>
                </a:solidFill>
              </a:rPr>
              <a:t>pollutants. </a:t>
            </a:r>
            <a:r>
              <a:rPr lang="en-US" sz="2400" dirty="0" smtClean="0">
                <a:solidFill>
                  <a:schemeClr val="tx1"/>
                </a:solidFill>
              </a:rPr>
              <a:t>Radon, a natural radioactive gas released from the ground, has been associated with lung cancer; an estimated one in 15 homes has elevated </a:t>
            </a:r>
            <a:r>
              <a:rPr lang="en-US" sz="2400" b="1" i="1" dirty="0" smtClean="0">
                <a:solidFill>
                  <a:schemeClr val="tx1"/>
                </a:solidFill>
              </a:rPr>
              <a:t>radon levels</a:t>
            </a:r>
            <a:r>
              <a:rPr lang="en-US" sz="2400" dirty="0" smtClean="0">
                <a:solidFill>
                  <a:schemeClr val="tx1"/>
                </a:solidFill>
              </a:rPr>
              <a:t>. Residential exposure to environmental tobacco smoke, pollutants from heating and cooking with gas, volatile organic compounds and asbestos have been linked with respiratory illness and some types of cancer.</a:t>
            </a:r>
          </a:p>
          <a:p>
            <a:pPr eaLnBrk="1" hangingPunct="1">
              <a:buFont typeface="Arial" charset="0"/>
              <a:buNone/>
              <a:defRPr/>
            </a:pPr>
            <a:endParaRPr lang="en-US" sz="2400" dirty="0">
              <a:solidFill>
                <a:schemeClr val="tx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디자인사용자지정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TotalTime>
  <Pages>31</Pages>
  <Words>1606</Words>
  <Characters>0</Characters>
  <Application>Microsoft Office PowerPoint</Application>
  <DocSecurity>0</DocSecurity>
  <PresentationFormat>On-screen Show (4:3)</PresentationFormat>
  <Lines>0</Lines>
  <Paragraphs>113</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ENVIRONMENTAL HEALTH </vt:lpstr>
      <vt:lpstr>Definitions</vt:lpstr>
      <vt:lpstr>Definitions cont’d</vt:lpstr>
      <vt:lpstr>Facts and figures</vt:lpstr>
      <vt:lpstr>Four Dimensions of Housing(WHO, 1992) </vt:lpstr>
      <vt:lpstr>Research in housing and health(Commission on health .org) by Robert Wood Johnson foundation</vt:lpstr>
      <vt:lpstr>Conditions within homes (Robert Wood Johnson study) Cont’d</vt:lpstr>
      <vt:lpstr>Conditions within homes (Robert Wood Johnson study) Cont’d</vt:lpstr>
      <vt:lpstr>Conditions within homes (Robert Wood Johnson study) Cont’d</vt:lpstr>
      <vt:lpstr>Conditions within homes (Robert Wood Johnson study) Cont’d</vt:lpstr>
      <vt:lpstr>Conditions within homes (Robert Wood Johnson study) Cont’d</vt:lpstr>
      <vt:lpstr> Neighborhood conditions and health Robert Wood Johnson study) Cont’d  </vt:lpstr>
      <vt:lpstr>Neighborhood conditions and health Robert Wood Johnson study) Cont’d</vt:lpstr>
      <vt:lpstr>Neighborhood conditions and health( Robert Wood Johnson study) Cont’d</vt:lpstr>
      <vt:lpstr>Slide 15</vt:lpstr>
      <vt:lpstr> Housing affordability and health </vt:lpstr>
      <vt:lpstr> Housing affordability and health </vt:lpstr>
      <vt:lpstr>Slide 18</vt:lpstr>
      <vt:lpstr>Negative Effects of poor housing</vt:lpstr>
      <vt:lpstr>Negative Effects of poor housing</vt:lpstr>
      <vt:lpstr>Features for Adequate Housing(WHO,1992)</vt:lpstr>
      <vt:lpstr>WHO Features Continued</vt:lpstr>
      <vt:lpstr> Adequate water supplies  </vt:lpstr>
      <vt:lpstr> Adequate provision for waste disposal </vt:lpstr>
      <vt:lpstr> Quality of housing site </vt:lpstr>
      <vt:lpstr>overcrowding </vt:lpstr>
      <vt:lpstr>indoor pollution from domestic fuel used</vt:lpstr>
      <vt:lpstr>Food safety standards </vt:lpstr>
      <vt:lpstr>domestic and peridomestic  disease vectors</vt:lpstr>
      <vt:lpstr> Housing as a work place </vt:lpstr>
      <vt:lpstr>Other housing features</vt:lpstr>
    </vt:vector>
  </TitlesOfParts>
  <Company>UNIVERSITY OF NAIROBI</Company>
  <LinksUpToDate>false</LinksUpToDate>
  <CharactersWithSpaces>0</CharactersWithSpaces>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ENVIRONMENTAL HEALTH</dc:title>
  <dc:creator>Mary Kinoti</dc:creator>
  <cp:lastModifiedBy>Paty</cp:lastModifiedBy>
  <cp:revision>6</cp:revision>
  <dcterms:modified xsi:type="dcterms:W3CDTF">2017-07-04T21:12:06Z</dcterms:modified>
</cp:coreProperties>
</file>

<file path=docProps/infrawarePen.xml><?xml version="1.0" encoding="utf-8"?>
<InfrawarePenDraw xmlns="http://www.infraware.co.kr/2012/penmode"/>
</file>