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9" r:id="rId3"/>
    <p:sldId id="270" r:id="rId4"/>
    <p:sldId id="271" r:id="rId5"/>
    <p:sldId id="272" r:id="rId6"/>
    <p:sldId id="261" r:id="rId7"/>
    <p:sldId id="256" r:id="rId8"/>
    <p:sldId id="257" r:id="rId9"/>
    <p:sldId id="266" r:id="rId10"/>
    <p:sldId id="259" r:id="rId11"/>
    <p:sldId id="268" r:id="rId12"/>
    <p:sldId id="260" r:id="rId13"/>
    <p:sldId id="263" r:id="rId14"/>
    <p:sldId id="264" r:id="rId15"/>
    <p:sldId id="265" r:id="rId16"/>
    <p:sldId id="258" r:id="rId17"/>
    <p:sldId id="267"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FA7193C5-17BF-4FED-ACF7-6EF1E4E394E3}"/>
              </a:ext>
            </a:extLst>
          </p:cNvPr>
          <p:cNvSpPr>
            <a:spLocks noGrp="1"/>
          </p:cNvSpPr>
          <p:nvPr>
            <p:ph type="dt" sz="half" idx="10"/>
          </p:nvPr>
        </p:nvSpPr>
        <p:spPr/>
        <p:txBody>
          <a:bodyPr/>
          <a:lstStyle>
            <a:lvl1pPr>
              <a:defRPr/>
            </a:lvl1pPr>
          </a:lstStyle>
          <a:p>
            <a:pPr>
              <a:defRPr/>
            </a:pPr>
            <a:fld id="{455D20B8-D958-45E8-B842-A6D2BD05F902}" type="datetimeFigureOut">
              <a:rPr lang="en-US"/>
              <a:pPr>
                <a:defRPr/>
              </a:pPr>
              <a:t>2/13/2019</a:t>
            </a:fld>
            <a:endParaRPr lang="en-US"/>
          </a:p>
        </p:txBody>
      </p:sp>
      <p:sp>
        <p:nvSpPr>
          <p:cNvPr id="5" name="Footer Placeholder 4">
            <a:extLst>
              <a:ext uri="{FF2B5EF4-FFF2-40B4-BE49-F238E27FC236}">
                <a16:creationId xmlns:a16="http://schemas.microsoft.com/office/drawing/2014/main" id="{0F928126-FA0F-4907-A427-4F6C5002AEE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36EF291-828D-422C-8934-942F5AC65909}"/>
              </a:ext>
            </a:extLst>
          </p:cNvPr>
          <p:cNvSpPr>
            <a:spLocks noGrp="1"/>
          </p:cNvSpPr>
          <p:nvPr>
            <p:ph type="sldNum" sz="quarter" idx="12"/>
          </p:nvPr>
        </p:nvSpPr>
        <p:spPr/>
        <p:txBody>
          <a:bodyPr/>
          <a:lstStyle>
            <a:lvl1pPr>
              <a:defRPr/>
            </a:lvl1pPr>
          </a:lstStyle>
          <a:p>
            <a:fld id="{24BE9786-FF8E-41B6-9B9A-12823E83DE9C}" type="slidenum">
              <a:rPr lang="en-US" altLang="en-US"/>
              <a:pPr/>
              <a:t>‹#›</a:t>
            </a:fld>
            <a:endParaRPr lang="en-US" altLang="en-US"/>
          </a:p>
        </p:txBody>
      </p:sp>
    </p:spTree>
    <p:extLst>
      <p:ext uri="{BB962C8B-B14F-4D97-AF65-F5344CB8AC3E}">
        <p14:creationId xmlns:p14="http://schemas.microsoft.com/office/powerpoint/2010/main" val="1362743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0F16D3-0575-4D0C-8D66-99DE4BCF64B0}"/>
              </a:ext>
            </a:extLst>
          </p:cNvPr>
          <p:cNvSpPr>
            <a:spLocks noGrp="1"/>
          </p:cNvSpPr>
          <p:nvPr>
            <p:ph type="dt" sz="half" idx="10"/>
          </p:nvPr>
        </p:nvSpPr>
        <p:spPr/>
        <p:txBody>
          <a:bodyPr/>
          <a:lstStyle>
            <a:lvl1pPr>
              <a:defRPr/>
            </a:lvl1pPr>
          </a:lstStyle>
          <a:p>
            <a:pPr>
              <a:defRPr/>
            </a:pPr>
            <a:fld id="{CFE6EFFB-15D9-44AE-A614-F7DB02102A44}" type="datetimeFigureOut">
              <a:rPr lang="en-US"/>
              <a:pPr>
                <a:defRPr/>
              </a:pPr>
              <a:t>2/13/2019</a:t>
            </a:fld>
            <a:endParaRPr lang="en-US"/>
          </a:p>
        </p:txBody>
      </p:sp>
      <p:sp>
        <p:nvSpPr>
          <p:cNvPr id="5" name="Footer Placeholder 4">
            <a:extLst>
              <a:ext uri="{FF2B5EF4-FFF2-40B4-BE49-F238E27FC236}">
                <a16:creationId xmlns:a16="http://schemas.microsoft.com/office/drawing/2014/main" id="{24852398-ABB9-425B-975B-52D34B0B5CF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E4DB508-D2D8-4BBD-B00D-B4852D3187A7}"/>
              </a:ext>
            </a:extLst>
          </p:cNvPr>
          <p:cNvSpPr>
            <a:spLocks noGrp="1"/>
          </p:cNvSpPr>
          <p:nvPr>
            <p:ph type="sldNum" sz="quarter" idx="12"/>
          </p:nvPr>
        </p:nvSpPr>
        <p:spPr/>
        <p:txBody>
          <a:bodyPr/>
          <a:lstStyle>
            <a:lvl1pPr>
              <a:defRPr/>
            </a:lvl1pPr>
          </a:lstStyle>
          <a:p>
            <a:fld id="{5846C55E-EF22-4796-A434-C645595D03DF}" type="slidenum">
              <a:rPr lang="en-US" altLang="en-US"/>
              <a:pPr/>
              <a:t>‹#›</a:t>
            </a:fld>
            <a:endParaRPr lang="en-US" altLang="en-US"/>
          </a:p>
        </p:txBody>
      </p:sp>
    </p:spTree>
    <p:extLst>
      <p:ext uri="{BB962C8B-B14F-4D97-AF65-F5344CB8AC3E}">
        <p14:creationId xmlns:p14="http://schemas.microsoft.com/office/powerpoint/2010/main" val="36763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7F562D-95D4-4084-A6FF-E0BFB278C981}"/>
              </a:ext>
            </a:extLst>
          </p:cNvPr>
          <p:cNvSpPr>
            <a:spLocks noGrp="1"/>
          </p:cNvSpPr>
          <p:nvPr>
            <p:ph type="dt" sz="half" idx="10"/>
          </p:nvPr>
        </p:nvSpPr>
        <p:spPr/>
        <p:txBody>
          <a:bodyPr/>
          <a:lstStyle>
            <a:lvl1pPr>
              <a:defRPr/>
            </a:lvl1pPr>
          </a:lstStyle>
          <a:p>
            <a:pPr>
              <a:defRPr/>
            </a:pPr>
            <a:fld id="{7F545DDC-06CD-4E08-BF37-453B05E17525}" type="datetimeFigureOut">
              <a:rPr lang="en-US"/>
              <a:pPr>
                <a:defRPr/>
              </a:pPr>
              <a:t>2/13/2019</a:t>
            </a:fld>
            <a:endParaRPr lang="en-US"/>
          </a:p>
        </p:txBody>
      </p:sp>
      <p:sp>
        <p:nvSpPr>
          <p:cNvPr id="5" name="Footer Placeholder 4">
            <a:extLst>
              <a:ext uri="{FF2B5EF4-FFF2-40B4-BE49-F238E27FC236}">
                <a16:creationId xmlns:a16="http://schemas.microsoft.com/office/drawing/2014/main" id="{E167A9DC-B3B8-4C9F-872C-D609170FE5A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7BD888C-FD9F-444B-A8DD-10340D749379}"/>
              </a:ext>
            </a:extLst>
          </p:cNvPr>
          <p:cNvSpPr>
            <a:spLocks noGrp="1"/>
          </p:cNvSpPr>
          <p:nvPr>
            <p:ph type="sldNum" sz="quarter" idx="12"/>
          </p:nvPr>
        </p:nvSpPr>
        <p:spPr/>
        <p:txBody>
          <a:bodyPr/>
          <a:lstStyle>
            <a:lvl1pPr>
              <a:defRPr/>
            </a:lvl1pPr>
          </a:lstStyle>
          <a:p>
            <a:fld id="{B42BDA82-FCDC-4104-857F-C230FD699373}" type="slidenum">
              <a:rPr lang="en-US" altLang="en-US"/>
              <a:pPr/>
              <a:t>‹#›</a:t>
            </a:fld>
            <a:endParaRPr lang="en-US" altLang="en-US"/>
          </a:p>
        </p:txBody>
      </p:sp>
    </p:spTree>
    <p:extLst>
      <p:ext uri="{BB962C8B-B14F-4D97-AF65-F5344CB8AC3E}">
        <p14:creationId xmlns:p14="http://schemas.microsoft.com/office/powerpoint/2010/main" val="3245666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B4C32A-4022-4A8E-8F17-F3A1BA4546C3}"/>
              </a:ext>
            </a:extLst>
          </p:cNvPr>
          <p:cNvSpPr>
            <a:spLocks noGrp="1"/>
          </p:cNvSpPr>
          <p:nvPr>
            <p:ph type="dt" sz="half" idx="10"/>
          </p:nvPr>
        </p:nvSpPr>
        <p:spPr/>
        <p:txBody>
          <a:bodyPr/>
          <a:lstStyle>
            <a:lvl1pPr>
              <a:defRPr/>
            </a:lvl1pPr>
          </a:lstStyle>
          <a:p>
            <a:pPr>
              <a:defRPr/>
            </a:pPr>
            <a:fld id="{13B80376-BBF3-4ED3-9935-B45EF83392EB}" type="datetimeFigureOut">
              <a:rPr lang="en-US"/>
              <a:pPr>
                <a:defRPr/>
              </a:pPr>
              <a:t>2/13/2019</a:t>
            </a:fld>
            <a:endParaRPr lang="en-US"/>
          </a:p>
        </p:txBody>
      </p:sp>
      <p:sp>
        <p:nvSpPr>
          <p:cNvPr id="5" name="Footer Placeholder 4">
            <a:extLst>
              <a:ext uri="{FF2B5EF4-FFF2-40B4-BE49-F238E27FC236}">
                <a16:creationId xmlns:a16="http://schemas.microsoft.com/office/drawing/2014/main" id="{6A56DF46-2615-4898-9C16-A1838ED6C98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CD735C7-EBA1-4714-AEED-910569B3D2FB}"/>
              </a:ext>
            </a:extLst>
          </p:cNvPr>
          <p:cNvSpPr>
            <a:spLocks noGrp="1"/>
          </p:cNvSpPr>
          <p:nvPr>
            <p:ph type="sldNum" sz="quarter" idx="12"/>
          </p:nvPr>
        </p:nvSpPr>
        <p:spPr/>
        <p:txBody>
          <a:bodyPr/>
          <a:lstStyle>
            <a:lvl1pPr>
              <a:defRPr/>
            </a:lvl1pPr>
          </a:lstStyle>
          <a:p>
            <a:fld id="{9A3D7A4E-4486-46C9-AE05-832158E7068F}" type="slidenum">
              <a:rPr lang="en-US" altLang="en-US"/>
              <a:pPr/>
              <a:t>‹#›</a:t>
            </a:fld>
            <a:endParaRPr lang="en-US" altLang="en-US"/>
          </a:p>
        </p:txBody>
      </p:sp>
    </p:spTree>
    <p:extLst>
      <p:ext uri="{BB962C8B-B14F-4D97-AF65-F5344CB8AC3E}">
        <p14:creationId xmlns:p14="http://schemas.microsoft.com/office/powerpoint/2010/main" val="2409836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FDAFF2-0DC0-49AB-9803-682CF89981F3}"/>
              </a:ext>
            </a:extLst>
          </p:cNvPr>
          <p:cNvSpPr>
            <a:spLocks noGrp="1"/>
          </p:cNvSpPr>
          <p:nvPr>
            <p:ph type="dt" sz="half" idx="10"/>
          </p:nvPr>
        </p:nvSpPr>
        <p:spPr/>
        <p:txBody>
          <a:bodyPr/>
          <a:lstStyle>
            <a:lvl1pPr>
              <a:defRPr/>
            </a:lvl1pPr>
          </a:lstStyle>
          <a:p>
            <a:pPr>
              <a:defRPr/>
            </a:pPr>
            <a:fld id="{4399411E-7702-452A-9145-A27A363E4074}" type="datetimeFigureOut">
              <a:rPr lang="en-US"/>
              <a:pPr>
                <a:defRPr/>
              </a:pPr>
              <a:t>2/13/2019</a:t>
            </a:fld>
            <a:endParaRPr lang="en-US"/>
          </a:p>
        </p:txBody>
      </p:sp>
      <p:sp>
        <p:nvSpPr>
          <p:cNvPr id="5" name="Footer Placeholder 4">
            <a:extLst>
              <a:ext uri="{FF2B5EF4-FFF2-40B4-BE49-F238E27FC236}">
                <a16:creationId xmlns:a16="http://schemas.microsoft.com/office/drawing/2014/main" id="{D9909686-9695-42CD-B2DE-7656D5C0CE1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B939871-BBB7-4948-8753-3FA5A4063379}"/>
              </a:ext>
            </a:extLst>
          </p:cNvPr>
          <p:cNvSpPr>
            <a:spLocks noGrp="1"/>
          </p:cNvSpPr>
          <p:nvPr>
            <p:ph type="sldNum" sz="quarter" idx="12"/>
          </p:nvPr>
        </p:nvSpPr>
        <p:spPr/>
        <p:txBody>
          <a:bodyPr/>
          <a:lstStyle>
            <a:lvl1pPr>
              <a:defRPr/>
            </a:lvl1pPr>
          </a:lstStyle>
          <a:p>
            <a:fld id="{0E9E8F7E-350F-4462-BFA1-5AFD1702CDBD}" type="slidenum">
              <a:rPr lang="en-US" altLang="en-US"/>
              <a:pPr/>
              <a:t>‹#›</a:t>
            </a:fld>
            <a:endParaRPr lang="en-US" altLang="en-US"/>
          </a:p>
        </p:txBody>
      </p:sp>
    </p:spTree>
    <p:extLst>
      <p:ext uri="{BB962C8B-B14F-4D97-AF65-F5344CB8AC3E}">
        <p14:creationId xmlns:p14="http://schemas.microsoft.com/office/powerpoint/2010/main" val="3947877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7BEF79D-657C-49C2-B267-806D8A2908D8}"/>
              </a:ext>
            </a:extLst>
          </p:cNvPr>
          <p:cNvSpPr>
            <a:spLocks noGrp="1"/>
          </p:cNvSpPr>
          <p:nvPr>
            <p:ph type="dt" sz="half" idx="10"/>
          </p:nvPr>
        </p:nvSpPr>
        <p:spPr/>
        <p:txBody>
          <a:bodyPr/>
          <a:lstStyle>
            <a:lvl1pPr>
              <a:defRPr/>
            </a:lvl1pPr>
          </a:lstStyle>
          <a:p>
            <a:pPr>
              <a:defRPr/>
            </a:pPr>
            <a:fld id="{B8F04235-3F48-4E14-9785-748D9A936CE3}" type="datetimeFigureOut">
              <a:rPr lang="en-US"/>
              <a:pPr>
                <a:defRPr/>
              </a:pPr>
              <a:t>2/13/2019</a:t>
            </a:fld>
            <a:endParaRPr lang="en-US"/>
          </a:p>
        </p:txBody>
      </p:sp>
      <p:sp>
        <p:nvSpPr>
          <p:cNvPr id="6" name="Footer Placeholder 4">
            <a:extLst>
              <a:ext uri="{FF2B5EF4-FFF2-40B4-BE49-F238E27FC236}">
                <a16:creationId xmlns:a16="http://schemas.microsoft.com/office/drawing/2014/main" id="{63D867B9-33FF-4997-91BA-DAB19F9CBFC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726019D-480D-4202-ADE7-931B6ED636D3}"/>
              </a:ext>
            </a:extLst>
          </p:cNvPr>
          <p:cNvSpPr>
            <a:spLocks noGrp="1"/>
          </p:cNvSpPr>
          <p:nvPr>
            <p:ph type="sldNum" sz="quarter" idx="12"/>
          </p:nvPr>
        </p:nvSpPr>
        <p:spPr/>
        <p:txBody>
          <a:bodyPr/>
          <a:lstStyle>
            <a:lvl1pPr>
              <a:defRPr/>
            </a:lvl1pPr>
          </a:lstStyle>
          <a:p>
            <a:fld id="{37EE689A-E43D-4ACA-B960-165215F123BE}" type="slidenum">
              <a:rPr lang="en-US" altLang="en-US"/>
              <a:pPr/>
              <a:t>‹#›</a:t>
            </a:fld>
            <a:endParaRPr lang="en-US" altLang="en-US"/>
          </a:p>
        </p:txBody>
      </p:sp>
    </p:spTree>
    <p:extLst>
      <p:ext uri="{BB962C8B-B14F-4D97-AF65-F5344CB8AC3E}">
        <p14:creationId xmlns:p14="http://schemas.microsoft.com/office/powerpoint/2010/main" val="3200981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48979402-29BC-472D-B8FA-F3DB3045695B}"/>
              </a:ext>
            </a:extLst>
          </p:cNvPr>
          <p:cNvSpPr>
            <a:spLocks noGrp="1"/>
          </p:cNvSpPr>
          <p:nvPr>
            <p:ph type="dt" sz="half" idx="10"/>
          </p:nvPr>
        </p:nvSpPr>
        <p:spPr/>
        <p:txBody>
          <a:bodyPr/>
          <a:lstStyle>
            <a:lvl1pPr>
              <a:defRPr/>
            </a:lvl1pPr>
          </a:lstStyle>
          <a:p>
            <a:pPr>
              <a:defRPr/>
            </a:pPr>
            <a:fld id="{A93EC58A-E50B-4438-94B9-66661D75F69D}" type="datetimeFigureOut">
              <a:rPr lang="en-US"/>
              <a:pPr>
                <a:defRPr/>
              </a:pPr>
              <a:t>2/13/2019</a:t>
            </a:fld>
            <a:endParaRPr lang="en-US"/>
          </a:p>
        </p:txBody>
      </p:sp>
      <p:sp>
        <p:nvSpPr>
          <p:cNvPr id="8" name="Footer Placeholder 4">
            <a:extLst>
              <a:ext uri="{FF2B5EF4-FFF2-40B4-BE49-F238E27FC236}">
                <a16:creationId xmlns:a16="http://schemas.microsoft.com/office/drawing/2014/main" id="{C620889C-D796-4FE6-BD0A-8C551338F83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37BC942-52CD-4353-B29D-6B0B5B97FDC9}"/>
              </a:ext>
            </a:extLst>
          </p:cNvPr>
          <p:cNvSpPr>
            <a:spLocks noGrp="1"/>
          </p:cNvSpPr>
          <p:nvPr>
            <p:ph type="sldNum" sz="quarter" idx="12"/>
          </p:nvPr>
        </p:nvSpPr>
        <p:spPr/>
        <p:txBody>
          <a:bodyPr/>
          <a:lstStyle>
            <a:lvl1pPr>
              <a:defRPr/>
            </a:lvl1pPr>
          </a:lstStyle>
          <a:p>
            <a:fld id="{8855F23B-AD36-4EC4-BD6B-47A7F3751441}" type="slidenum">
              <a:rPr lang="en-US" altLang="en-US"/>
              <a:pPr/>
              <a:t>‹#›</a:t>
            </a:fld>
            <a:endParaRPr lang="en-US" altLang="en-US"/>
          </a:p>
        </p:txBody>
      </p:sp>
    </p:spTree>
    <p:extLst>
      <p:ext uri="{BB962C8B-B14F-4D97-AF65-F5344CB8AC3E}">
        <p14:creationId xmlns:p14="http://schemas.microsoft.com/office/powerpoint/2010/main" val="1474296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0DC38878-940B-485B-885C-DE663A827FCE}"/>
              </a:ext>
            </a:extLst>
          </p:cNvPr>
          <p:cNvSpPr>
            <a:spLocks noGrp="1"/>
          </p:cNvSpPr>
          <p:nvPr>
            <p:ph type="dt" sz="half" idx="10"/>
          </p:nvPr>
        </p:nvSpPr>
        <p:spPr/>
        <p:txBody>
          <a:bodyPr/>
          <a:lstStyle>
            <a:lvl1pPr>
              <a:defRPr/>
            </a:lvl1pPr>
          </a:lstStyle>
          <a:p>
            <a:pPr>
              <a:defRPr/>
            </a:pPr>
            <a:fld id="{8A84CC84-4F7D-4193-BD4B-65762A312A0F}" type="datetimeFigureOut">
              <a:rPr lang="en-US"/>
              <a:pPr>
                <a:defRPr/>
              </a:pPr>
              <a:t>2/13/2019</a:t>
            </a:fld>
            <a:endParaRPr lang="en-US"/>
          </a:p>
        </p:txBody>
      </p:sp>
      <p:sp>
        <p:nvSpPr>
          <p:cNvPr id="4" name="Footer Placeholder 4">
            <a:extLst>
              <a:ext uri="{FF2B5EF4-FFF2-40B4-BE49-F238E27FC236}">
                <a16:creationId xmlns:a16="http://schemas.microsoft.com/office/drawing/2014/main" id="{2AA29A89-BAE1-4D08-83C0-88A8935D0D4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0D97A25-041D-45C1-B8D6-B84A58CDC339}"/>
              </a:ext>
            </a:extLst>
          </p:cNvPr>
          <p:cNvSpPr>
            <a:spLocks noGrp="1"/>
          </p:cNvSpPr>
          <p:nvPr>
            <p:ph type="sldNum" sz="quarter" idx="12"/>
          </p:nvPr>
        </p:nvSpPr>
        <p:spPr/>
        <p:txBody>
          <a:bodyPr/>
          <a:lstStyle>
            <a:lvl1pPr>
              <a:defRPr/>
            </a:lvl1pPr>
          </a:lstStyle>
          <a:p>
            <a:fld id="{727023E7-D760-4BD3-A57E-63AB0AF7337B}" type="slidenum">
              <a:rPr lang="en-US" altLang="en-US"/>
              <a:pPr/>
              <a:t>‹#›</a:t>
            </a:fld>
            <a:endParaRPr lang="en-US" altLang="en-US"/>
          </a:p>
        </p:txBody>
      </p:sp>
    </p:spTree>
    <p:extLst>
      <p:ext uri="{BB962C8B-B14F-4D97-AF65-F5344CB8AC3E}">
        <p14:creationId xmlns:p14="http://schemas.microsoft.com/office/powerpoint/2010/main" val="2945165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5B0C2A8-3B1B-4BE8-97DF-46FA4185FD72}"/>
              </a:ext>
            </a:extLst>
          </p:cNvPr>
          <p:cNvSpPr>
            <a:spLocks noGrp="1"/>
          </p:cNvSpPr>
          <p:nvPr>
            <p:ph type="dt" sz="half" idx="10"/>
          </p:nvPr>
        </p:nvSpPr>
        <p:spPr/>
        <p:txBody>
          <a:bodyPr/>
          <a:lstStyle>
            <a:lvl1pPr>
              <a:defRPr/>
            </a:lvl1pPr>
          </a:lstStyle>
          <a:p>
            <a:pPr>
              <a:defRPr/>
            </a:pPr>
            <a:fld id="{4C19A636-B20C-44BF-83B1-47114F047C44}" type="datetimeFigureOut">
              <a:rPr lang="en-US"/>
              <a:pPr>
                <a:defRPr/>
              </a:pPr>
              <a:t>2/13/2019</a:t>
            </a:fld>
            <a:endParaRPr lang="en-US"/>
          </a:p>
        </p:txBody>
      </p:sp>
      <p:sp>
        <p:nvSpPr>
          <p:cNvPr id="3" name="Footer Placeholder 4">
            <a:extLst>
              <a:ext uri="{FF2B5EF4-FFF2-40B4-BE49-F238E27FC236}">
                <a16:creationId xmlns:a16="http://schemas.microsoft.com/office/drawing/2014/main" id="{CB23ACC9-363C-42A8-BAA8-862FDAE938C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BFF3704-0C40-48C3-886D-C46211510517}"/>
              </a:ext>
            </a:extLst>
          </p:cNvPr>
          <p:cNvSpPr>
            <a:spLocks noGrp="1"/>
          </p:cNvSpPr>
          <p:nvPr>
            <p:ph type="sldNum" sz="quarter" idx="12"/>
          </p:nvPr>
        </p:nvSpPr>
        <p:spPr/>
        <p:txBody>
          <a:bodyPr/>
          <a:lstStyle>
            <a:lvl1pPr>
              <a:defRPr/>
            </a:lvl1pPr>
          </a:lstStyle>
          <a:p>
            <a:fld id="{83D9F90E-CA07-45E8-9415-756475E4FBFB}" type="slidenum">
              <a:rPr lang="en-US" altLang="en-US"/>
              <a:pPr/>
              <a:t>‹#›</a:t>
            </a:fld>
            <a:endParaRPr lang="en-US" altLang="en-US"/>
          </a:p>
        </p:txBody>
      </p:sp>
    </p:spTree>
    <p:extLst>
      <p:ext uri="{BB962C8B-B14F-4D97-AF65-F5344CB8AC3E}">
        <p14:creationId xmlns:p14="http://schemas.microsoft.com/office/powerpoint/2010/main" val="2891590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7FFAE40-E46D-4C19-8FCF-6D1BCA57E73C}"/>
              </a:ext>
            </a:extLst>
          </p:cNvPr>
          <p:cNvSpPr>
            <a:spLocks noGrp="1"/>
          </p:cNvSpPr>
          <p:nvPr>
            <p:ph type="dt" sz="half" idx="10"/>
          </p:nvPr>
        </p:nvSpPr>
        <p:spPr/>
        <p:txBody>
          <a:bodyPr/>
          <a:lstStyle>
            <a:lvl1pPr>
              <a:defRPr/>
            </a:lvl1pPr>
          </a:lstStyle>
          <a:p>
            <a:pPr>
              <a:defRPr/>
            </a:pPr>
            <a:fld id="{08FDF387-73F3-43DF-8102-54269676B063}" type="datetimeFigureOut">
              <a:rPr lang="en-US"/>
              <a:pPr>
                <a:defRPr/>
              </a:pPr>
              <a:t>2/13/2019</a:t>
            </a:fld>
            <a:endParaRPr lang="en-US"/>
          </a:p>
        </p:txBody>
      </p:sp>
      <p:sp>
        <p:nvSpPr>
          <p:cNvPr id="6" name="Footer Placeholder 4">
            <a:extLst>
              <a:ext uri="{FF2B5EF4-FFF2-40B4-BE49-F238E27FC236}">
                <a16:creationId xmlns:a16="http://schemas.microsoft.com/office/drawing/2014/main" id="{AB7D3548-DBB7-45CA-9BD0-9E1BD80C5FD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D128B5C-3A6E-431D-88F0-180DDF0B228F}"/>
              </a:ext>
            </a:extLst>
          </p:cNvPr>
          <p:cNvSpPr>
            <a:spLocks noGrp="1"/>
          </p:cNvSpPr>
          <p:nvPr>
            <p:ph type="sldNum" sz="quarter" idx="12"/>
          </p:nvPr>
        </p:nvSpPr>
        <p:spPr/>
        <p:txBody>
          <a:bodyPr/>
          <a:lstStyle>
            <a:lvl1pPr>
              <a:defRPr/>
            </a:lvl1pPr>
          </a:lstStyle>
          <a:p>
            <a:fld id="{68C74D4A-6E52-484D-A719-BDDC74D335AA}" type="slidenum">
              <a:rPr lang="en-US" altLang="en-US"/>
              <a:pPr/>
              <a:t>‹#›</a:t>
            </a:fld>
            <a:endParaRPr lang="en-US" altLang="en-US"/>
          </a:p>
        </p:txBody>
      </p:sp>
    </p:spTree>
    <p:extLst>
      <p:ext uri="{BB962C8B-B14F-4D97-AF65-F5344CB8AC3E}">
        <p14:creationId xmlns:p14="http://schemas.microsoft.com/office/powerpoint/2010/main" val="1650918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4AAFABC-CC61-413F-BF7F-5FA036029303}"/>
              </a:ext>
            </a:extLst>
          </p:cNvPr>
          <p:cNvSpPr>
            <a:spLocks noGrp="1"/>
          </p:cNvSpPr>
          <p:nvPr>
            <p:ph type="dt" sz="half" idx="10"/>
          </p:nvPr>
        </p:nvSpPr>
        <p:spPr/>
        <p:txBody>
          <a:bodyPr/>
          <a:lstStyle>
            <a:lvl1pPr>
              <a:defRPr/>
            </a:lvl1pPr>
          </a:lstStyle>
          <a:p>
            <a:pPr>
              <a:defRPr/>
            </a:pPr>
            <a:fld id="{70F30613-F8C2-46C7-B18B-4C25704EFA30}" type="datetimeFigureOut">
              <a:rPr lang="en-US"/>
              <a:pPr>
                <a:defRPr/>
              </a:pPr>
              <a:t>2/13/2019</a:t>
            </a:fld>
            <a:endParaRPr lang="en-US"/>
          </a:p>
        </p:txBody>
      </p:sp>
      <p:sp>
        <p:nvSpPr>
          <p:cNvPr id="6" name="Footer Placeholder 4">
            <a:extLst>
              <a:ext uri="{FF2B5EF4-FFF2-40B4-BE49-F238E27FC236}">
                <a16:creationId xmlns:a16="http://schemas.microsoft.com/office/drawing/2014/main" id="{0EEC6B7B-75CD-456C-AA66-320D7C0C7A0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E413690-B1FD-4EE2-9D7A-49047AAE8DDE}"/>
              </a:ext>
            </a:extLst>
          </p:cNvPr>
          <p:cNvSpPr>
            <a:spLocks noGrp="1"/>
          </p:cNvSpPr>
          <p:nvPr>
            <p:ph type="sldNum" sz="quarter" idx="12"/>
          </p:nvPr>
        </p:nvSpPr>
        <p:spPr/>
        <p:txBody>
          <a:bodyPr/>
          <a:lstStyle>
            <a:lvl1pPr>
              <a:defRPr/>
            </a:lvl1pPr>
          </a:lstStyle>
          <a:p>
            <a:fld id="{8959A7CF-B101-4D63-B7C4-ED62B64DEEC7}" type="slidenum">
              <a:rPr lang="en-US" altLang="en-US"/>
              <a:pPr/>
              <a:t>‹#›</a:t>
            </a:fld>
            <a:endParaRPr lang="en-US" altLang="en-US"/>
          </a:p>
        </p:txBody>
      </p:sp>
    </p:spTree>
    <p:extLst>
      <p:ext uri="{BB962C8B-B14F-4D97-AF65-F5344CB8AC3E}">
        <p14:creationId xmlns:p14="http://schemas.microsoft.com/office/powerpoint/2010/main" val="3863322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325085A-E8C9-4AB4-A3E7-95B2DD3A79E5}"/>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E3E47BE-51AE-484B-9FD0-5648B0936E9B}"/>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6235A6C-30F4-4D18-81EF-8D1EC1EF0835}"/>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DD34D57-BF05-4F26-A4D4-ABC470875CE8}" type="datetimeFigureOut">
              <a:rPr lang="en-US"/>
              <a:pPr>
                <a:defRPr/>
              </a:pPr>
              <a:t>2/13/2019</a:t>
            </a:fld>
            <a:endParaRPr lang="en-US"/>
          </a:p>
        </p:txBody>
      </p:sp>
      <p:sp>
        <p:nvSpPr>
          <p:cNvPr id="5" name="Footer Placeholder 4">
            <a:extLst>
              <a:ext uri="{FF2B5EF4-FFF2-40B4-BE49-F238E27FC236}">
                <a16:creationId xmlns:a16="http://schemas.microsoft.com/office/drawing/2014/main" id="{C12A730A-93C0-4DE3-9E71-A7363C5FB2D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C12BC419-1392-414D-B4B4-EEC54B6DD432}"/>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A3A1BE9B-4F2C-4B36-BB90-11EC6DDE92E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DC121315-D752-423D-8B82-16B49DAA355B}"/>
              </a:ext>
            </a:extLst>
          </p:cNvPr>
          <p:cNvSpPr>
            <a:spLocks noGrp="1"/>
          </p:cNvSpPr>
          <p:nvPr>
            <p:ph type="ctrTitle"/>
          </p:nvPr>
        </p:nvSpPr>
        <p:spPr>
          <a:xfrm>
            <a:off x="685800" y="533400"/>
            <a:ext cx="7772400" cy="533400"/>
          </a:xfrm>
        </p:spPr>
        <p:txBody>
          <a:bodyPr/>
          <a:lstStyle/>
          <a:p>
            <a:pPr eaLnBrk="1" hangingPunct="1"/>
            <a:r>
              <a:rPr lang="en-US" altLang="en-US"/>
              <a:t>MSW Disposal</a:t>
            </a:r>
          </a:p>
        </p:txBody>
      </p:sp>
      <p:sp>
        <p:nvSpPr>
          <p:cNvPr id="2051" name="Subtitle 2">
            <a:extLst>
              <a:ext uri="{FF2B5EF4-FFF2-40B4-BE49-F238E27FC236}">
                <a16:creationId xmlns:a16="http://schemas.microsoft.com/office/drawing/2014/main" id="{57CEAFF8-D548-4145-9182-A52EF9F6F82C}"/>
              </a:ext>
            </a:extLst>
          </p:cNvPr>
          <p:cNvSpPr>
            <a:spLocks noGrp="1"/>
          </p:cNvSpPr>
          <p:nvPr>
            <p:ph type="subTitle" idx="1"/>
          </p:nvPr>
        </p:nvSpPr>
        <p:spPr>
          <a:xfrm>
            <a:off x="609600" y="1295400"/>
            <a:ext cx="7924800" cy="4724400"/>
          </a:xfrm>
        </p:spPr>
        <p:txBody>
          <a:bodyPr/>
          <a:lstStyle/>
          <a:p>
            <a:pPr eaLnBrk="1" hangingPunct="1"/>
            <a:r>
              <a:rPr lang="en-US" altLang="en-US">
                <a:solidFill>
                  <a:schemeClr val="tx1"/>
                </a:solidFill>
              </a:rPr>
              <a:t>MPHD</a:t>
            </a:r>
          </a:p>
          <a:p>
            <a:pPr algn="l" eaLnBrk="1" hangingPunct="1"/>
            <a:r>
              <a:rPr lang="en-US" altLang="en-US">
                <a:solidFill>
                  <a:schemeClr val="tx1"/>
                </a:solidFill>
              </a:rPr>
              <a:t>                                By M.K KINOTI</a:t>
            </a:r>
          </a:p>
          <a:p>
            <a:pPr eaLnBrk="1" hangingPunct="1"/>
            <a:r>
              <a:rPr lang="en-US" altLang="en-US">
                <a:solidFill>
                  <a:schemeClr val="tx1"/>
                </a:solidFill>
              </a:rPr>
              <a:t>Date :13/02/2019 </a:t>
            </a:r>
          </a:p>
          <a:p>
            <a:pPr eaLnBrk="1" hangingPunct="1"/>
            <a:r>
              <a:rPr lang="en-US" altLang="en-US">
                <a:solidFill>
                  <a:schemeClr val="tx1"/>
                </a:solidFill>
              </a:rPr>
              <a:t>Venue:NTL3</a:t>
            </a:r>
          </a:p>
          <a:p>
            <a:pPr eaLnBrk="1" hangingPunct="1"/>
            <a:endParaRPr lang="en-US" altLang="en-US">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8AA8DB0-A9C4-43B6-9C2A-1D2F02011A33}"/>
              </a:ext>
            </a:extLst>
          </p:cNvPr>
          <p:cNvSpPr>
            <a:spLocks noGrp="1"/>
          </p:cNvSpPr>
          <p:nvPr>
            <p:ph type="ctrTitle"/>
          </p:nvPr>
        </p:nvSpPr>
        <p:spPr>
          <a:xfrm>
            <a:off x="685800" y="381000"/>
            <a:ext cx="7772400" cy="685800"/>
          </a:xfrm>
        </p:spPr>
        <p:txBody>
          <a:bodyPr/>
          <a:lstStyle/>
          <a:p>
            <a:pPr eaLnBrk="1" hangingPunct="1"/>
            <a:r>
              <a:rPr lang="en-US" altLang="en-US"/>
              <a:t>Landfilling</a:t>
            </a:r>
          </a:p>
        </p:txBody>
      </p:sp>
      <p:sp>
        <p:nvSpPr>
          <p:cNvPr id="3" name="Subtitle 2">
            <a:extLst>
              <a:ext uri="{FF2B5EF4-FFF2-40B4-BE49-F238E27FC236}">
                <a16:creationId xmlns:a16="http://schemas.microsoft.com/office/drawing/2014/main" id="{1E1E51CB-C82B-497B-9257-2C93EE48B5A9}"/>
              </a:ext>
            </a:extLst>
          </p:cNvPr>
          <p:cNvSpPr>
            <a:spLocks noGrp="1"/>
          </p:cNvSpPr>
          <p:nvPr>
            <p:ph type="subTitle" idx="1"/>
          </p:nvPr>
        </p:nvSpPr>
        <p:spPr>
          <a:xfrm>
            <a:off x="609600" y="990600"/>
            <a:ext cx="8153400" cy="4724400"/>
          </a:xfrm>
        </p:spPr>
        <p:txBody>
          <a:bodyPr/>
          <a:lstStyle/>
          <a:p>
            <a:pPr algn="l" eaLnBrk="1" hangingPunct="1">
              <a:buFont typeface="Arial" panose="020B0604020202020204" pitchFamily="34" charset="0"/>
              <a:buChar char="•"/>
              <a:defRPr/>
            </a:pPr>
            <a:r>
              <a:rPr lang="en-US" sz="2800" dirty="0" err="1">
                <a:solidFill>
                  <a:schemeClr val="tx1"/>
                </a:solidFill>
              </a:rPr>
              <a:t>Landfilling</a:t>
            </a:r>
            <a:r>
              <a:rPr lang="en-US" sz="2800" dirty="0">
                <a:solidFill>
                  <a:schemeClr val="tx1"/>
                </a:solidFill>
              </a:rPr>
              <a:t> is the placement of wastes into the land under controlled conditions to minimize their migration or effect on the surrounding environment</a:t>
            </a:r>
            <a:r>
              <a:rPr lang="en-US" sz="2800" dirty="0"/>
              <a:t>.</a:t>
            </a:r>
          </a:p>
          <a:p>
            <a:pPr algn="l" eaLnBrk="1" hangingPunct="1">
              <a:buFont typeface="Arial" panose="020B0604020202020204" pitchFamily="34" charset="0"/>
              <a:buChar char="•"/>
              <a:defRPr/>
            </a:pPr>
            <a:r>
              <a:rPr lang="en-US" sz="2800" dirty="0">
                <a:solidFill>
                  <a:schemeClr val="tx1"/>
                </a:solidFill>
              </a:rPr>
              <a:t>Modern landfills are well-engineered facilities that are located, designed, operated, and monitored to ensure compliance with federal regulations. Solid waste landfills must be designed to protect the environment from contaminants which may be present in the solid waste stream</a:t>
            </a:r>
            <a:r>
              <a:rPr lang="en-US"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675B132E-3A86-40A2-B098-7D7E5D18E666}"/>
              </a:ext>
            </a:extLst>
          </p:cNvPr>
          <p:cNvSpPr>
            <a:spLocks noGrp="1"/>
          </p:cNvSpPr>
          <p:nvPr>
            <p:ph type="ctrTitle"/>
          </p:nvPr>
        </p:nvSpPr>
        <p:spPr>
          <a:xfrm>
            <a:off x="685800" y="228600"/>
            <a:ext cx="7772400" cy="533400"/>
          </a:xfrm>
        </p:spPr>
        <p:txBody>
          <a:bodyPr/>
          <a:lstStyle/>
          <a:p>
            <a:pPr eaLnBrk="1" hangingPunct="1"/>
            <a:r>
              <a:rPr lang="en-US" altLang="en-US"/>
              <a:t>Land filling </a:t>
            </a:r>
          </a:p>
        </p:txBody>
      </p:sp>
      <p:sp>
        <p:nvSpPr>
          <p:cNvPr id="3" name="Subtitle 2">
            <a:extLst>
              <a:ext uri="{FF2B5EF4-FFF2-40B4-BE49-F238E27FC236}">
                <a16:creationId xmlns:a16="http://schemas.microsoft.com/office/drawing/2014/main" id="{80CF78BE-2CB8-4814-897E-78646C25D84D}"/>
              </a:ext>
            </a:extLst>
          </p:cNvPr>
          <p:cNvSpPr>
            <a:spLocks noGrp="1"/>
          </p:cNvSpPr>
          <p:nvPr>
            <p:ph type="subTitle" idx="1"/>
          </p:nvPr>
        </p:nvSpPr>
        <p:spPr>
          <a:xfrm>
            <a:off x="457200" y="1295400"/>
            <a:ext cx="7848600" cy="4800600"/>
          </a:xfrm>
        </p:spPr>
        <p:txBody>
          <a:bodyPr/>
          <a:lstStyle/>
          <a:p>
            <a:pPr eaLnBrk="1" hangingPunct="1">
              <a:buFont typeface="Arial" charset="0"/>
              <a:buNone/>
              <a:defRPr/>
            </a:pPr>
            <a:endParaRPr lang="en-US" dirty="0"/>
          </a:p>
        </p:txBody>
      </p:sp>
      <p:pic>
        <p:nvPicPr>
          <p:cNvPr id="12292" name="Picture 3" descr="http://civil.engr.siu.edu/301I_Ray/images/msw-sect.gif">
            <a:extLst>
              <a:ext uri="{FF2B5EF4-FFF2-40B4-BE49-F238E27FC236}">
                <a16:creationId xmlns:a16="http://schemas.microsoft.com/office/drawing/2014/main" id="{C2FB128C-9686-43B3-815C-0B57B220E2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914400"/>
            <a:ext cx="79248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D911D40F-A14D-48E1-843F-6E1DBAAC3938}"/>
              </a:ext>
            </a:extLst>
          </p:cNvPr>
          <p:cNvSpPr>
            <a:spLocks noGrp="1"/>
          </p:cNvSpPr>
          <p:nvPr>
            <p:ph type="ctrTitle"/>
          </p:nvPr>
        </p:nvSpPr>
        <p:spPr>
          <a:xfrm>
            <a:off x="685800" y="685800"/>
            <a:ext cx="7772400" cy="838200"/>
          </a:xfrm>
        </p:spPr>
        <p:txBody>
          <a:bodyPr/>
          <a:lstStyle/>
          <a:p>
            <a:pPr eaLnBrk="1" hangingPunct="1"/>
            <a:r>
              <a:rPr lang="en-US" altLang="en-US"/>
              <a:t>Landfilling Cont’d</a:t>
            </a:r>
          </a:p>
        </p:txBody>
      </p:sp>
      <p:sp>
        <p:nvSpPr>
          <p:cNvPr id="3" name="Subtitle 2">
            <a:extLst>
              <a:ext uri="{FF2B5EF4-FFF2-40B4-BE49-F238E27FC236}">
                <a16:creationId xmlns:a16="http://schemas.microsoft.com/office/drawing/2014/main" id="{70DAE8DE-368C-44EA-A657-AAC44F7EA6B2}"/>
              </a:ext>
            </a:extLst>
          </p:cNvPr>
          <p:cNvSpPr>
            <a:spLocks noGrp="1"/>
          </p:cNvSpPr>
          <p:nvPr>
            <p:ph type="subTitle" idx="1"/>
          </p:nvPr>
        </p:nvSpPr>
        <p:spPr>
          <a:xfrm>
            <a:off x="457200" y="1600200"/>
            <a:ext cx="8153400" cy="4495800"/>
          </a:xfrm>
        </p:spPr>
        <p:txBody>
          <a:bodyPr/>
          <a:lstStyle/>
          <a:p>
            <a:pPr algn="l" eaLnBrk="1" hangingPunct="1">
              <a:buFont typeface="Arial" charset="0"/>
              <a:buNone/>
              <a:defRPr/>
            </a:pPr>
            <a:r>
              <a:rPr lang="en-US" dirty="0"/>
              <a:t>The landfill </a:t>
            </a:r>
            <a:r>
              <a:rPr lang="en-US" dirty="0" err="1"/>
              <a:t>siting</a:t>
            </a:r>
            <a:r>
              <a:rPr lang="en-US" dirty="0"/>
              <a:t> plan prevents the </a:t>
            </a:r>
            <a:r>
              <a:rPr lang="en-US" dirty="0" err="1"/>
              <a:t>siting</a:t>
            </a:r>
            <a:r>
              <a:rPr lang="en-US" dirty="0"/>
              <a:t> of landfills in environmentally sensitive areas and have on-site environmental monitoring systems which monitor for any sign of groundwater contamination and for landfill gas—provide additional safeguards. In addition, many new landfills collect potentially harmful landfill gas emissions and convert the gas into energy.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1AE05B5-88F9-4D87-9444-C79313A786F6}"/>
              </a:ext>
            </a:extLst>
          </p:cNvPr>
          <p:cNvSpPr>
            <a:spLocks noGrp="1"/>
          </p:cNvSpPr>
          <p:nvPr>
            <p:ph type="ctrTitle"/>
          </p:nvPr>
        </p:nvSpPr>
        <p:spPr>
          <a:xfrm>
            <a:off x="685800" y="609600"/>
            <a:ext cx="7772400" cy="457200"/>
          </a:xfrm>
        </p:spPr>
        <p:txBody>
          <a:bodyPr/>
          <a:lstStyle/>
          <a:p>
            <a:pPr eaLnBrk="1" hangingPunct="1"/>
            <a:r>
              <a:rPr lang="en-US" altLang="en-US"/>
              <a:t>Landfilling Cont’d</a:t>
            </a:r>
          </a:p>
        </p:txBody>
      </p:sp>
      <p:sp>
        <p:nvSpPr>
          <p:cNvPr id="14339" name="Subtitle 2">
            <a:extLst>
              <a:ext uri="{FF2B5EF4-FFF2-40B4-BE49-F238E27FC236}">
                <a16:creationId xmlns:a16="http://schemas.microsoft.com/office/drawing/2014/main" id="{07C3E4D6-941E-402D-BA9F-F09C913E79E1}"/>
              </a:ext>
            </a:extLst>
          </p:cNvPr>
          <p:cNvSpPr>
            <a:spLocks noGrp="1"/>
          </p:cNvSpPr>
          <p:nvPr>
            <p:ph type="subTitle" idx="1"/>
          </p:nvPr>
        </p:nvSpPr>
        <p:spPr>
          <a:xfrm>
            <a:off x="685800" y="1219200"/>
            <a:ext cx="7772400" cy="4191000"/>
          </a:xfrm>
        </p:spPr>
        <p:txBody>
          <a:bodyPr/>
          <a:lstStyle/>
          <a:p>
            <a:pPr eaLnBrk="1" hangingPunct="1"/>
            <a:r>
              <a:rPr lang="en-US" altLang="en-US">
                <a:solidFill>
                  <a:schemeClr val="tx1"/>
                </a:solidFill>
              </a:rPr>
              <a:t>Principles in controlled land filling:</a:t>
            </a:r>
          </a:p>
          <a:p>
            <a:pPr algn="l" eaLnBrk="1" hangingPunct="1">
              <a:buFont typeface="Arial" panose="020B0604020202020204" pitchFamily="34" charset="0"/>
              <a:buChar char="•"/>
            </a:pPr>
            <a:r>
              <a:rPr lang="en-US" altLang="en-US">
                <a:solidFill>
                  <a:schemeClr val="tx1"/>
                </a:solidFill>
              </a:rPr>
              <a:t>Layers of refuse are compacted and covered by a layer of soil(sanitary landfilling)</a:t>
            </a:r>
          </a:p>
          <a:p>
            <a:pPr algn="l" eaLnBrk="1" hangingPunct="1">
              <a:buFont typeface="Arial" panose="020B0604020202020204" pitchFamily="34" charset="0"/>
              <a:buChar char="•"/>
            </a:pPr>
            <a:r>
              <a:rPr lang="en-US" altLang="en-US">
                <a:solidFill>
                  <a:schemeClr val="tx1"/>
                </a:solidFill>
              </a:rPr>
              <a:t>Layer of waste should not exceed 2.4 meters for proper compacting</a:t>
            </a:r>
          </a:p>
          <a:p>
            <a:pPr algn="l" eaLnBrk="1" hangingPunct="1">
              <a:buFont typeface="Arial" panose="020B0604020202020204" pitchFamily="34" charset="0"/>
              <a:buChar char="•"/>
            </a:pPr>
            <a:r>
              <a:rPr lang="en-US" altLang="en-US">
                <a:solidFill>
                  <a:schemeClr val="tx1"/>
                </a:solidFill>
              </a:rPr>
              <a:t>To provide adequate seal, cover material should be atleast 200mm thick.</a:t>
            </a:r>
          </a:p>
          <a:p>
            <a:pPr algn="l" eaLnBrk="1" hangingPunct="1">
              <a:buFont typeface="Arial" panose="020B0604020202020204" pitchFamily="34" charset="0"/>
              <a:buChar char="•"/>
            </a:pPr>
            <a:endParaRPr lang="en-US" altLang="en-US" sz="280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9D3DB000-F748-46B9-8609-7B21B364F75B}"/>
              </a:ext>
            </a:extLst>
          </p:cNvPr>
          <p:cNvSpPr>
            <a:spLocks noGrp="1"/>
          </p:cNvSpPr>
          <p:nvPr>
            <p:ph type="ctrTitle"/>
          </p:nvPr>
        </p:nvSpPr>
        <p:spPr>
          <a:xfrm>
            <a:off x="685800" y="609600"/>
            <a:ext cx="7772400" cy="533400"/>
          </a:xfrm>
        </p:spPr>
        <p:txBody>
          <a:bodyPr/>
          <a:lstStyle/>
          <a:p>
            <a:pPr eaLnBrk="1" hangingPunct="1"/>
            <a:r>
              <a:rPr lang="en-US" altLang="en-US" sz="3200"/>
              <a:t>Importance of compaction and cover control</a:t>
            </a:r>
          </a:p>
        </p:txBody>
      </p:sp>
      <p:sp>
        <p:nvSpPr>
          <p:cNvPr id="3" name="Subtitle 2">
            <a:extLst>
              <a:ext uri="{FF2B5EF4-FFF2-40B4-BE49-F238E27FC236}">
                <a16:creationId xmlns:a16="http://schemas.microsoft.com/office/drawing/2014/main" id="{84AB6075-5B4F-449B-AB24-1286B747973A}"/>
              </a:ext>
            </a:extLst>
          </p:cNvPr>
          <p:cNvSpPr>
            <a:spLocks noGrp="1"/>
          </p:cNvSpPr>
          <p:nvPr>
            <p:ph type="subTitle" idx="1"/>
          </p:nvPr>
        </p:nvSpPr>
        <p:spPr>
          <a:xfrm>
            <a:off x="609600" y="1371600"/>
            <a:ext cx="7848600" cy="4495800"/>
          </a:xfrm>
        </p:spPr>
        <p:txBody>
          <a:bodyPr/>
          <a:lstStyle/>
          <a:p>
            <a:pPr algn="l" eaLnBrk="1" hangingPunct="1">
              <a:buFont typeface="Arial" panose="020B0604020202020204" pitchFamily="34" charset="0"/>
              <a:buChar char="•"/>
              <a:defRPr/>
            </a:pPr>
            <a:r>
              <a:rPr lang="en-US" sz="2800" dirty="0">
                <a:solidFill>
                  <a:schemeClr val="tx1"/>
                </a:solidFill>
              </a:rPr>
              <a:t>Limit the </a:t>
            </a:r>
            <a:r>
              <a:rPr lang="en-US" sz="2800" dirty="0" err="1">
                <a:solidFill>
                  <a:schemeClr val="tx1"/>
                </a:solidFill>
              </a:rPr>
              <a:t>odour</a:t>
            </a:r>
            <a:r>
              <a:rPr lang="en-US" sz="2800" dirty="0">
                <a:solidFill>
                  <a:schemeClr val="tx1"/>
                </a:solidFill>
              </a:rPr>
              <a:t> emissions</a:t>
            </a:r>
          </a:p>
          <a:p>
            <a:pPr algn="l" eaLnBrk="1" hangingPunct="1">
              <a:buFont typeface="Arial" panose="020B0604020202020204" pitchFamily="34" charset="0"/>
              <a:buChar char="•"/>
              <a:defRPr/>
            </a:pPr>
            <a:r>
              <a:rPr lang="en-US" sz="2800" dirty="0">
                <a:solidFill>
                  <a:schemeClr val="tx1"/>
                </a:solidFill>
              </a:rPr>
              <a:t>Prevent light refuse from being blow away by wind</a:t>
            </a:r>
          </a:p>
          <a:p>
            <a:pPr algn="l" eaLnBrk="1" hangingPunct="1">
              <a:buFont typeface="Arial" panose="020B0604020202020204" pitchFamily="34" charset="0"/>
              <a:buChar char="•"/>
              <a:defRPr/>
            </a:pPr>
            <a:r>
              <a:rPr lang="en-US" sz="2800" dirty="0">
                <a:solidFill>
                  <a:schemeClr val="tx1"/>
                </a:solidFill>
              </a:rPr>
              <a:t>Prevent emergence of  fly larvae</a:t>
            </a:r>
          </a:p>
          <a:p>
            <a:pPr algn="l" eaLnBrk="1" hangingPunct="1">
              <a:buFont typeface="Arial" panose="020B0604020202020204" pitchFamily="34" charset="0"/>
              <a:buChar char="•"/>
              <a:defRPr/>
            </a:pPr>
            <a:r>
              <a:rPr lang="en-US" sz="2800" dirty="0">
                <a:solidFill>
                  <a:schemeClr val="tx1"/>
                </a:solidFill>
              </a:rPr>
              <a:t>Prevent the breeding of flies</a:t>
            </a:r>
          </a:p>
          <a:p>
            <a:pPr algn="l" eaLnBrk="1" hangingPunct="1">
              <a:buFont typeface="Arial" panose="020B0604020202020204" pitchFamily="34" charset="0"/>
              <a:buChar char="•"/>
              <a:defRPr/>
            </a:pPr>
            <a:r>
              <a:rPr lang="en-US" sz="2800" dirty="0">
                <a:solidFill>
                  <a:schemeClr val="tx1"/>
                </a:solidFill>
              </a:rPr>
              <a:t>Allow rat control to be easily applied</a:t>
            </a:r>
          </a:p>
          <a:p>
            <a:pPr algn="l" eaLnBrk="1" hangingPunct="1">
              <a:buFont typeface="Arial" panose="020B0604020202020204" pitchFamily="34" charset="0"/>
              <a:buChar char="•"/>
              <a:defRPr/>
            </a:pPr>
            <a:r>
              <a:rPr lang="en-US" sz="2800" dirty="0">
                <a:solidFill>
                  <a:schemeClr val="tx1"/>
                </a:solidFill>
              </a:rPr>
              <a:t>Reduce the risk of fire</a:t>
            </a:r>
          </a:p>
          <a:p>
            <a:pPr algn="l" eaLnBrk="1" hangingPunct="1">
              <a:buFont typeface="Arial" panose="020B0604020202020204" pitchFamily="34" charset="0"/>
              <a:buChar char="•"/>
              <a:defRPr/>
            </a:pPr>
            <a:r>
              <a:rPr lang="en-US" sz="2800" dirty="0">
                <a:solidFill>
                  <a:schemeClr val="tx1"/>
                </a:solidFill>
              </a:rPr>
              <a:t>Make the tip less attractive to birds</a:t>
            </a:r>
          </a:p>
          <a:p>
            <a:pPr algn="l" eaLnBrk="1" hangingPunct="1">
              <a:buFont typeface="Arial" panose="020B0604020202020204" pitchFamily="34" charset="0"/>
              <a:buChar char="•"/>
              <a:defRPr/>
            </a:pPr>
            <a:r>
              <a:rPr lang="en-US" sz="2800" dirty="0">
                <a:solidFill>
                  <a:schemeClr val="tx1"/>
                </a:solidFill>
              </a:rPr>
              <a:t>Provide appropriate  </a:t>
            </a:r>
            <a:r>
              <a:rPr lang="en-US" sz="2800" dirty="0" err="1">
                <a:solidFill>
                  <a:schemeClr val="tx1"/>
                </a:solidFill>
              </a:rPr>
              <a:t>connditions</a:t>
            </a:r>
            <a:r>
              <a:rPr lang="en-US" sz="2800" dirty="0">
                <a:solidFill>
                  <a:schemeClr val="tx1"/>
                </a:solidFill>
              </a:rPr>
              <a:t> for fermentation of organic matter.</a:t>
            </a:r>
          </a:p>
          <a:p>
            <a:pPr algn="l" eaLnBrk="1" hangingPunct="1">
              <a:buFont typeface="Arial" panose="020B0604020202020204" pitchFamily="34" charset="0"/>
              <a:buChar char="•"/>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96BFBFA5-F49C-482A-8496-2F46378AED9B}"/>
              </a:ext>
            </a:extLst>
          </p:cNvPr>
          <p:cNvSpPr>
            <a:spLocks noGrp="1"/>
          </p:cNvSpPr>
          <p:nvPr>
            <p:ph type="ctrTitle"/>
          </p:nvPr>
        </p:nvSpPr>
        <p:spPr>
          <a:xfrm>
            <a:off x="685800" y="381000"/>
            <a:ext cx="7772400" cy="457200"/>
          </a:xfrm>
        </p:spPr>
        <p:txBody>
          <a:bodyPr/>
          <a:lstStyle/>
          <a:p>
            <a:pPr eaLnBrk="1" hangingPunct="1"/>
            <a:r>
              <a:rPr lang="en-US" altLang="en-US" sz="3200"/>
              <a:t>Operation of landfills</a:t>
            </a:r>
          </a:p>
        </p:txBody>
      </p:sp>
      <p:sp>
        <p:nvSpPr>
          <p:cNvPr id="16387" name="Subtitle 2">
            <a:extLst>
              <a:ext uri="{FF2B5EF4-FFF2-40B4-BE49-F238E27FC236}">
                <a16:creationId xmlns:a16="http://schemas.microsoft.com/office/drawing/2014/main" id="{4367C920-E732-453A-A857-43FB64A17D89}"/>
              </a:ext>
            </a:extLst>
          </p:cNvPr>
          <p:cNvSpPr>
            <a:spLocks noGrp="1"/>
          </p:cNvSpPr>
          <p:nvPr>
            <p:ph type="subTitle" idx="1"/>
          </p:nvPr>
        </p:nvSpPr>
        <p:spPr>
          <a:xfrm>
            <a:off x="609600" y="1066800"/>
            <a:ext cx="7848600" cy="4572000"/>
          </a:xfrm>
        </p:spPr>
        <p:txBody>
          <a:bodyPr/>
          <a:lstStyle/>
          <a:p>
            <a:pPr algn="l" eaLnBrk="1" hangingPunct="1">
              <a:buFont typeface="Arial" panose="020B0604020202020204" pitchFamily="34" charset="0"/>
              <a:buChar char="•"/>
            </a:pPr>
            <a:r>
              <a:rPr lang="en-US" altLang="en-US" sz="2800">
                <a:solidFill>
                  <a:schemeClr val="tx1"/>
                </a:solidFill>
              </a:rPr>
              <a:t>All exposed surfaces should be quickly covered with soil possibly by the end of each working day</a:t>
            </a:r>
          </a:p>
          <a:p>
            <a:pPr algn="l" eaLnBrk="1" hangingPunct="1">
              <a:buFont typeface="Arial" panose="020B0604020202020204" pitchFamily="34" charset="0"/>
              <a:buChar char="•"/>
            </a:pPr>
            <a:r>
              <a:rPr lang="en-US" altLang="en-US" sz="2800">
                <a:solidFill>
                  <a:schemeClr val="tx1"/>
                </a:solidFill>
              </a:rPr>
              <a:t>Small bulldozers are used to spread refuse and covering material</a:t>
            </a:r>
          </a:p>
          <a:p>
            <a:pPr algn="l" eaLnBrk="1" hangingPunct="1">
              <a:buFont typeface="Arial" panose="020B0604020202020204" pitchFamily="34" charset="0"/>
              <a:buChar char="•"/>
            </a:pPr>
            <a:r>
              <a:rPr lang="en-US" altLang="en-US" sz="2800">
                <a:solidFill>
                  <a:schemeClr val="tx1"/>
                </a:solidFill>
              </a:rPr>
              <a:t>No surface water should pass thro’ a tip</a:t>
            </a:r>
          </a:p>
          <a:p>
            <a:pPr algn="l" eaLnBrk="1" hangingPunct="1">
              <a:buFont typeface="Arial" panose="020B0604020202020204" pitchFamily="34" charset="0"/>
              <a:buChar char="•"/>
            </a:pPr>
            <a:r>
              <a:rPr lang="en-US" altLang="en-US" sz="2800">
                <a:solidFill>
                  <a:schemeClr val="tx1"/>
                </a:solidFill>
              </a:rPr>
              <a:t>Surface of the tip should be covered with impermeable material to protect underground waters from pollution from leachates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DC75D97-B1F3-4F1B-9C64-4ABA3E5ED93A}"/>
              </a:ext>
            </a:extLst>
          </p:cNvPr>
          <p:cNvSpPr>
            <a:spLocks noGrp="1"/>
          </p:cNvSpPr>
          <p:nvPr>
            <p:ph type="ctrTitle"/>
          </p:nvPr>
        </p:nvSpPr>
        <p:spPr>
          <a:xfrm>
            <a:off x="685800" y="457200"/>
            <a:ext cx="7772400" cy="533400"/>
          </a:xfrm>
        </p:spPr>
        <p:txBody>
          <a:bodyPr/>
          <a:lstStyle/>
          <a:p>
            <a:pPr eaLnBrk="1" hangingPunct="1"/>
            <a:r>
              <a:rPr lang="en-US" altLang="en-US"/>
              <a:t>Incineration/Combustion</a:t>
            </a:r>
          </a:p>
        </p:txBody>
      </p:sp>
      <p:sp>
        <p:nvSpPr>
          <p:cNvPr id="3" name="Subtitle 2">
            <a:extLst>
              <a:ext uri="{FF2B5EF4-FFF2-40B4-BE49-F238E27FC236}">
                <a16:creationId xmlns:a16="http://schemas.microsoft.com/office/drawing/2014/main" id="{767F2455-07B7-4214-BE00-054EA645F07E}"/>
              </a:ext>
            </a:extLst>
          </p:cNvPr>
          <p:cNvSpPr>
            <a:spLocks noGrp="1"/>
          </p:cNvSpPr>
          <p:nvPr>
            <p:ph type="subTitle" idx="1"/>
          </p:nvPr>
        </p:nvSpPr>
        <p:spPr>
          <a:xfrm>
            <a:off x="457200" y="1219200"/>
            <a:ext cx="7924800" cy="5105400"/>
          </a:xfrm>
        </p:spPr>
        <p:txBody>
          <a:bodyPr/>
          <a:lstStyle/>
          <a:p>
            <a:pPr algn="l" eaLnBrk="1" hangingPunct="1">
              <a:buFont typeface="Arial" panose="020B0604020202020204" pitchFamily="34" charset="0"/>
              <a:buChar char="•"/>
              <a:defRPr/>
            </a:pPr>
            <a:r>
              <a:rPr lang="en-US" dirty="0"/>
              <a:t>To reduce waste volume, local governments or private operators can implement a controlled burning process called combustion or incineration.</a:t>
            </a:r>
          </a:p>
          <a:p>
            <a:pPr algn="l" eaLnBrk="1" hangingPunct="1">
              <a:buFont typeface="Arial" panose="020B0604020202020204" pitchFamily="34" charset="0"/>
              <a:buChar char="•"/>
              <a:defRPr/>
            </a:pPr>
            <a:r>
              <a:rPr lang="en-US" dirty="0"/>
              <a:t> In addition to reducing volume, combustors, when properly equipped, can convert water into steam to fuel heating systems or generate electricity. </a:t>
            </a:r>
          </a:p>
          <a:p>
            <a:pPr algn="l" eaLnBrk="1" hangingPunct="1">
              <a:buFont typeface="Arial" panose="020B0604020202020204" pitchFamily="34" charset="0"/>
              <a:buChar char="•"/>
              <a:defRPr/>
            </a:pPr>
            <a:r>
              <a:rPr lang="en-US" dirty="0"/>
              <a:t>Incineration facilities can also remove materials for recycling.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F4EE69C1-57A7-4175-871F-33BDF7897B36}"/>
              </a:ext>
            </a:extLst>
          </p:cNvPr>
          <p:cNvSpPr>
            <a:spLocks noGrp="1"/>
          </p:cNvSpPr>
          <p:nvPr>
            <p:ph type="ctrTitle"/>
          </p:nvPr>
        </p:nvSpPr>
        <p:spPr>
          <a:xfrm>
            <a:off x="685800" y="457200"/>
            <a:ext cx="7772400" cy="838200"/>
          </a:xfrm>
        </p:spPr>
        <p:txBody>
          <a:bodyPr/>
          <a:lstStyle/>
          <a:p>
            <a:pPr eaLnBrk="1" hangingPunct="1"/>
            <a:r>
              <a:rPr lang="en-US" altLang="en-US"/>
              <a:t>Incineration/Combustion</a:t>
            </a:r>
          </a:p>
        </p:txBody>
      </p:sp>
      <p:sp>
        <p:nvSpPr>
          <p:cNvPr id="18435" name="Subtitle 2">
            <a:extLst>
              <a:ext uri="{FF2B5EF4-FFF2-40B4-BE49-F238E27FC236}">
                <a16:creationId xmlns:a16="http://schemas.microsoft.com/office/drawing/2014/main" id="{640029EC-0686-430B-B3B5-EA65E0FE1D8E}"/>
              </a:ext>
            </a:extLst>
          </p:cNvPr>
          <p:cNvSpPr>
            <a:spLocks noGrp="1"/>
          </p:cNvSpPr>
          <p:nvPr>
            <p:ph type="subTitle" idx="1"/>
          </p:nvPr>
        </p:nvSpPr>
        <p:spPr>
          <a:xfrm>
            <a:off x="685800" y="1752600"/>
            <a:ext cx="7772400" cy="4267200"/>
          </a:xfrm>
        </p:spPr>
        <p:txBody>
          <a:bodyPr/>
          <a:lstStyle/>
          <a:p>
            <a:pPr algn="l" eaLnBrk="1" hangingPunct="1">
              <a:buFont typeface="Arial" panose="020B0604020202020204" pitchFamily="34" charset="0"/>
              <a:buChar char="•"/>
            </a:pPr>
            <a:r>
              <a:rPr lang="en-US" altLang="en-US" sz="2800">
                <a:solidFill>
                  <a:schemeClr val="tx1"/>
                </a:solidFill>
              </a:rPr>
              <a:t>Incineration is the controlled combustion of materials</a:t>
            </a:r>
          </a:p>
          <a:p>
            <a:pPr algn="l" eaLnBrk="1" hangingPunct="1">
              <a:buFont typeface="Arial" panose="020B0604020202020204" pitchFamily="34" charset="0"/>
              <a:buChar char="•"/>
            </a:pPr>
            <a:r>
              <a:rPr lang="en-US" altLang="en-US" sz="2800">
                <a:solidFill>
                  <a:schemeClr val="tx1"/>
                </a:solidFill>
              </a:rPr>
              <a:t>Temps- 950-100oC – destroy odours.</a:t>
            </a:r>
          </a:p>
          <a:p>
            <a:pPr algn="l" eaLnBrk="1" hangingPunct="1">
              <a:buFont typeface="Arial" panose="020B0604020202020204" pitchFamily="34" charset="0"/>
              <a:buChar char="•"/>
            </a:pPr>
            <a:r>
              <a:rPr lang="en-US" altLang="en-US" sz="2800">
                <a:solidFill>
                  <a:schemeClr val="tx1"/>
                </a:solidFill>
              </a:rPr>
              <a:t>Wet scrubbers must be installed to capture particles</a:t>
            </a:r>
          </a:p>
          <a:p>
            <a:pPr algn="l" eaLnBrk="1" hangingPunct="1">
              <a:buFont typeface="Arial" panose="020B0604020202020204" pitchFamily="34" charset="0"/>
              <a:buChar char="•"/>
            </a:pPr>
            <a:r>
              <a:rPr lang="en-US" altLang="en-US" sz="2400">
                <a:solidFill>
                  <a:schemeClr val="tx1"/>
                </a:solidFill>
              </a:rPr>
              <a:t>Heat generated can be used to generate electricity through steam E.g amsterdam refuse generator handles 400,000 tonnes of refuse and generates 160,  000 Mwh (Feachem, 1986)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75258969-5F05-4111-BED0-74993C993E34}"/>
              </a:ext>
            </a:extLst>
          </p:cNvPr>
          <p:cNvSpPr>
            <a:spLocks noGrp="1"/>
          </p:cNvSpPr>
          <p:nvPr>
            <p:ph type="ctrTitle"/>
          </p:nvPr>
        </p:nvSpPr>
        <p:spPr>
          <a:xfrm>
            <a:off x="685800" y="304800"/>
            <a:ext cx="7772400" cy="533400"/>
          </a:xfrm>
        </p:spPr>
        <p:txBody>
          <a:bodyPr/>
          <a:lstStyle/>
          <a:p>
            <a:r>
              <a:rPr lang="en-US" altLang="en-US" sz="3200"/>
              <a:t>Sources and characteristics </a:t>
            </a:r>
          </a:p>
        </p:txBody>
      </p:sp>
      <p:sp>
        <p:nvSpPr>
          <p:cNvPr id="3" name="Subtitle 2">
            <a:extLst>
              <a:ext uri="{FF2B5EF4-FFF2-40B4-BE49-F238E27FC236}">
                <a16:creationId xmlns:a16="http://schemas.microsoft.com/office/drawing/2014/main" id="{33587419-A4BF-4D8B-9792-E91AC96D9CB8}"/>
              </a:ext>
            </a:extLst>
          </p:cNvPr>
          <p:cNvSpPr>
            <a:spLocks noGrp="1"/>
          </p:cNvSpPr>
          <p:nvPr>
            <p:ph type="subTitle" idx="1"/>
          </p:nvPr>
        </p:nvSpPr>
        <p:spPr>
          <a:xfrm>
            <a:off x="228600" y="1828800"/>
            <a:ext cx="8610600" cy="4648200"/>
          </a:xfrm>
        </p:spPr>
        <p:txBody>
          <a:bodyPr/>
          <a:lstStyle/>
          <a:p>
            <a:pPr>
              <a:buFont typeface="Arial" charset="0"/>
              <a:buNone/>
              <a:defRPr/>
            </a:pPr>
            <a:endParaRPr lang="en-US" dirty="0"/>
          </a:p>
        </p:txBody>
      </p:sp>
      <p:pic>
        <p:nvPicPr>
          <p:cNvPr id="3076" name="Picture 3" descr="http://civil.engr.siu.edu/301I_Ray/images/1994msw.gif">
            <a:extLst>
              <a:ext uri="{FF2B5EF4-FFF2-40B4-BE49-F238E27FC236}">
                <a16:creationId xmlns:a16="http://schemas.microsoft.com/office/drawing/2014/main" id="{86F1C1CE-DE99-4DD6-BCD1-15B32B6E27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7200" y="1066800"/>
            <a:ext cx="5689600" cy="521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FF82E068-AF9D-4377-9060-9587D6C75B87}"/>
              </a:ext>
            </a:extLst>
          </p:cNvPr>
          <p:cNvSpPr>
            <a:spLocks noGrp="1"/>
          </p:cNvSpPr>
          <p:nvPr>
            <p:ph type="ctrTitle"/>
          </p:nvPr>
        </p:nvSpPr>
        <p:spPr>
          <a:xfrm>
            <a:off x="685800" y="381000"/>
            <a:ext cx="7772400" cy="685800"/>
          </a:xfrm>
        </p:spPr>
        <p:txBody>
          <a:bodyPr/>
          <a:lstStyle/>
          <a:p>
            <a:r>
              <a:rPr lang="en-US" altLang="en-US" sz="3200"/>
              <a:t>Sources and characteristics Cont’d</a:t>
            </a:r>
          </a:p>
        </p:txBody>
      </p:sp>
      <p:sp>
        <p:nvSpPr>
          <p:cNvPr id="3" name="Subtitle 2">
            <a:extLst>
              <a:ext uri="{FF2B5EF4-FFF2-40B4-BE49-F238E27FC236}">
                <a16:creationId xmlns:a16="http://schemas.microsoft.com/office/drawing/2014/main" id="{47F2030F-CDEE-4889-B78B-49FF6B284247}"/>
              </a:ext>
            </a:extLst>
          </p:cNvPr>
          <p:cNvSpPr>
            <a:spLocks noGrp="1"/>
          </p:cNvSpPr>
          <p:nvPr>
            <p:ph type="subTitle" idx="1"/>
          </p:nvPr>
        </p:nvSpPr>
        <p:spPr>
          <a:xfrm>
            <a:off x="609600" y="1295400"/>
            <a:ext cx="7848600" cy="5257800"/>
          </a:xfrm>
        </p:spPr>
        <p:txBody>
          <a:bodyPr/>
          <a:lstStyle/>
          <a:p>
            <a:pPr>
              <a:buFont typeface="Arial" charset="0"/>
              <a:buNone/>
              <a:defRPr/>
            </a:pPr>
            <a:endParaRPr lang="en-US" dirty="0"/>
          </a:p>
        </p:txBody>
      </p:sp>
      <p:pic>
        <p:nvPicPr>
          <p:cNvPr id="4100" name="Picture 3" descr="http://civil.engr.siu.edu/301I_Ray/images/1960msw.gif">
            <a:extLst>
              <a:ext uri="{FF2B5EF4-FFF2-40B4-BE49-F238E27FC236}">
                <a16:creationId xmlns:a16="http://schemas.microsoft.com/office/drawing/2014/main" id="{BC379FD2-C49E-4601-86CC-5F256F5E37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9150" y="1752600"/>
            <a:ext cx="49657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F844E5A-C2DF-479F-972D-3440D065A2CB}"/>
              </a:ext>
            </a:extLst>
          </p:cNvPr>
          <p:cNvSpPr>
            <a:spLocks noGrp="1"/>
          </p:cNvSpPr>
          <p:nvPr>
            <p:ph type="ctrTitle"/>
          </p:nvPr>
        </p:nvSpPr>
        <p:spPr>
          <a:xfrm>
            <a:off x="685800" y="533400"/>
            <a:ext cx="7772400" cy="533400"/>
          </a:xfrm>
        </p:spPr>
        <p:txBody>
          <a:bodyPr/>
          <a:lstStyle/>
          <a:p>
            <a:r>
              <a:rPr lang="en-US" altLang="en-US"/>
              <a:t>Generation rates in US</a:t>
            </a:r>
          </a:p>
        </p:txBody>
      </p:sp>
      <p:sp>
        <p:nvSpPr>
          <p:cNvPr id="3" name="Subtitle 2">
            <a:extLst>
              <a:ext uri="{FF2B5EF4-FFF2-40B4-BE49-F238E27FC236}">
                <a16:creationId xmlns:a16="http://schemas.microsoft.com/office/drawing/2014/main" id="{E832E919-FD2C-46BF-A091-9D58A9BD9B64}"/>
              </a:ext>
            </a:extLst>
          </p:cNvPr>
          <p:cNvSpPr>
            <a:spLocks noGrp="1"/>
          </p:cNvSpPr>
          <p:nvPr>
            <p:ph type="subTitle" idx="1"/>
          </p:nvPr>
        </p:nvSpPr>
        <p:spPr>
          <a:xfrm>
            <a:off x="381000" y="1295400"/>
            <a:ext cx="7391400" cy="4876800"/>
          </a:xfrm>
        </p:spPr>
        <p:txBody>
          <a:bodyPr/>
          <a:lstStyle/>
          <a:p>
            <a:pPr>
              <a:buFont typeface="Arial" charset="0"/>
              <a:buNone/>
              <a:defRPr/>
            </a:pPr>
            <a:endParaRPr lang="en-US" dirty="0"/>
          </a:p>
        </p:txBody>
      </p:sp>
      <p:pic>
        <p:nvPicPr>
          <p:cNvPr id="5124" name="Picture 3" descr="http://civil.engr.siu.edu/301I_Ray/images/6010msw.gif">
            <a:extLst>
              <a:ext uri="{FF2B5EF4-FFF2-40B4-BE49-F238E27FC236}">
                <a16:creationId xmlns:a16="http://schemas.microsoft.com/office/drawing/2014/main" id="{99BD16B8-A62B-4012-8102-55D90201B7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1708150"/>
            <a:ext cx="5715000"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50C8CD66-679F-4425-84E9-25FF8824FB44}"/>
              </a:ext>
            </a:extLst>
          </p:cNvPr>
          <p:cNvSpPr>
            <a:spLocks noGrp="1"/>
          </p:cNvSpPr>
          <p:nvPr>
            <p:ph type="ctrTitle"/>
          </p:nvPr>
        </p:nvSpPr>
        <p:spPr>
          <a:xfrm>
            <a:off x="685800" y="533400"/>
            <a:ext cx="7772400" cy="457200"/>
          </a:xfrm>
        </p:spPr>
        <p:txBody>
          <a:bodyPr/>
          <a:lstStyle/>
          <a:p>
            <a:r>
              <a:rPr lang="en-US" altLang="en-US" sz="3200"/>
              <a:t>PUBLIC HEALTH ISSUES IN MSWM</a:t>
            </a:r>
          </a:p>
        </p:txBody>
      </p:sp>
      <p:sp>
        <p:nvSpPr>
          <p:cNvPr id="3" name="Subtitle 2">
            <a:extLst>
              <a:ext uri="{FF2B5EF4-FFF2-40B4-BE49-F238E27FC236}">
                <a16:creationId xmlns:a16="http://schemas.microsoft.com/office/drawing/2014/main" id="{D542F96F-9D37-4A38-8517-71C816BDD8FA}"/>
              </a:ext>
            </a:extLst>
          </p:cNvPr>
          <p:cNvSpPr>
            <a:spLocks noGrp="1"/>
          </p:cNvSpPr>
          <p:nvPr>
            <p:ph type="subTitle" idx="1"/>
          </p:nvPr>
        </p:nvSpPr>
        <p:spPr>
          <a:xfrm>
            <a:off x="609600" y="1371600"/>
            <a:ext cx="7696200" cy="4267200"/>
          </a:xfrm>
        </p:spPr>
        <p:txBody>
          <a:bodyPr/>
          <a:lstStyle/>
          <a:p>
            <a:pPr algn="l">
              <a:buFont typeface="Arial" panose="020B0604020202020204" pitchFamily="34" charset="0"/>
              <a:buChar char="•"/>
              <a:defRPr/>
            </a:pPr>
            <a:r>
              <a:rPr lang="en-US" b="1" dirty="0">
                <a:solidFill>
                  <a:schemeClr val="tx1"/>
                </a:solidFill>
              </a:rPr>
              <a:t>Breeding grounds of vectors of disease</a:t>
            </a:r>
          </a:p>
          <a:p>
            <a:pPr algn="l">
              <a:buFont typeface="Arial" panose="020B0604020202020204" pitchFamily="34" charset="0"/>
              <a:buChar char="•"/>
              <a:defRPr/>
            </a:pPr>
            <a:r>
              <a:rPr lang="en-US" b="1" dirty="0">
                <a:solidFill>
                  <a:schemeClr val="tx1"/>
                </a:solidFill>
              </a:rPr>
              <a:t>Fires- fire safety, respiratory problems</a:t>
            </a:r>
          </a:p>
          <a:p>
            <a:pPr algn="l">
              <a:buFont typeface="Arial" panose="020B0604020202020204" pitchFamily="34" charset="0"/>
              <a:buChar char="•"/>
              <a:defRPr/>
            </a:pPr>
            <a:r>
              <a:rPr lang="en-US" b="1" dirty="0">
                <a:solidFill>
                  <a:schemeClr val="tx1"/>
                </a:solidFill>
              </a:rPr>
              <a:t>Blockage of drains</a:t>
            </a:r>
          </a:p>
          <a:p>
            <a:pPr algn="l">
              <a:buFont typeface="Arial" panose="020B0604020202020204" pitchFamily="34" charset="0"/>
              <a:buChar char="•"/>
              <a:defRPr/>
            </a:pPr>
            <a:r>
              <a:rPr lang="en-US" b="1" dirty="0">
                <a:solidFill>
                  <a:schemeClr val="tx1"/>
                </a:solidFill>
              </a:rPr>
              <a:t>Pollution of surface and underground water.</a:t>
            </a:r>
          </a:p>
          <a:p>
            <a:pPr algn="l">
              <a:buFont typeface="Arial" panose="020B0604020202020204" pitchFamily="34" charset="0"/>
              <a:buChar char="•"/>
              <a:defRPr/>
            </a:pPr>
            <a:endParaRPr lang="en-US" dirty="0"/>
          </a:p>
          <a:p>
            <a:pPr algn="l">
              <a:buFont typeface="Arial" panose="020B0604020202020204" pitchFamily="34" charset="0"/>
              <a:buChar char="•"/>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78D95C3D-EFF2-47A5-B2DD-180D1FE2ECFB}"/>
              </a:ext>
            </a:extLst>
          </p:cNvPr>
          <p:cNvSpPr>
            <a:spLocks noGrp="1"/>
          </p:cNvSpPr>
          <p:nvPr>
            <p:ph type="ctrTitle"/>
          </p:nvPr>
        </p:nvSpPr>
        <p:spPr>
          <a:xfrm>
            <a:off x="685800" y="609600"/>
            <a:ext cx="7772400" cy="914400"/>
          </a:xfrm>
        </p:spPr>
        <p:txBody>
          <a:bodyPr/>
          <a:lstStyle/>
          <a:p>
            <a:pPr algn="l" eaLnBrk="1" hangingPunct="1"/>
            <a:r>
              <a:rPr lang="en-US" altLang="en-US" sz="3600"/>
              <a:t>Evaluation of alternatives in MSW disposal</a:t>
            </a:r>
          </a:p>
        </p:txBody>
      </p:sp>
      <p:sp>
        <p:nvSpPr>
          <p:cNvPr id="7171" name="Subtitle 2">
            <a:extLst>
              <a:ext uri="{FF2B5EF4-FFF2-40B4-BE49-F238E27FC236}">
                <a16:creationId xmlns:a16="http://schemas.microsoft.com/office/drawing/2014/main" id="{C93CCB2F-CD04-4127-8055-E21AE957B32A}"/>
              </a:ext>
            </a:extLst>
          </p:cNvPr>
          <p:cNvSpPr>
            <a:spLocks noGrp="1"/>
          </p:cNvSpPr>
          <p:nvPr>
            <p:ph type="subTitle" idx="1"/>
          </p:nvPr>
        </p:nvSpPr>
        <p:spPr>
          <a:xfrm>
            <a:off x="609600" y="1676400"/>
            <a:ext cx="8077200" cy="4876800"/>
          </a:xfrm>
        </p:spPr>
        <p:txBody>
          <a:bodyPr/>
          <a:lstStyle/>
          <a:p>
            <a:pPr algn="l" eaLnBrk="1" hangingPunct="1"/>
            <a:r>
              <a:rPr lang="en-US" altLang="en-US" sz="2800">
                <a:solidFill>
                  <a:schemeClr val="tx1"/>
                </a:solidFill>
              </a:rPr>
              <a:t>The following points should be considered before deciding on the mode of MSWD:</a:t>
            </a:r>
          </a:p>
          <a:p>
            <a:pPr algn="l" eaLnBrk="1" hangingPunct="1">
              <a:buFont typeface="Arial" panose="020B0604020202020204" pitchFamily="34" charset="0"/>
              <a:buChar char="•"/>
            </a:pPr>
            <a:r>
              <a:rPr lang="en-US" altLang="en-US" sz="2800">
                <a:solidFill>
                  <a:schemeClr val="tx1"/>
                </a:solidFill>
              </a:rPr>
              <a:t>The quantinty and character of the refuse and likely changes</a:t>
            </a:r>
          </a:p>
          <a:p>
            <a:pPr algn="l" eaLnBrk="1" hangingPunct="1">
              <a:buFont typeface="Arial" panose="020B0604020202020204" pitchFamily="34" charset="0"/>
              <a:buChar char="•"/>
            </a:pPr>
            <a:r>
              <a:rPr lang="en-US" altLang="en-US" sz="2800">
                <a:solidFill>
                  <a:schemeClr val="tx1"/>
                </a:solidFill>
              </a:rPr>
              <a:t>Land availability for final deposit</a:t>
            </a:r>
          </a:p>
          <a:p>
            <a:pPr algn="l" eaLnBrk="1" hangingPunct="1">
              <a:buFont typeface="Arial" panose="020B0604020202020204" pitchFamily="34" charset="0"/>
              <a:buChar char="•"/>
            </a:pPr>
            <a:r>
              <a:rPr lang="en-US" altLang="en-US" sz="2800">
                <a:solidFill>
                  <a:schemeClr val="tx1"/>
                </a:solidFill>
              </a:rPr>
              <a:t>Constraints possible tipping sites</a:t>
            </a:r>
          </a:p>
          <a:p>
            <a:pPr algn="l" eaLnBrk="1" hangingPunct="1">
              <a:buFont typeface="Arial" panose="020B0604020202020204" pitchFamily="34" charset="0"/>
              <a:buChar char="•"/>
            </a:pPr>
            <a:r>
              <a:rPr lang="en-US" altLang="en-US" sz="2800">
                <a:solidFill>
                  <a:schemeClr val="tx1"/>
                </a:solidFill>
              </a:rPr>
              <a:t>The health of the public and refuse workers</a:t>
            </a:r>
          </a:p>
          <a:p>
            <a:pPr algn="l" eaLnBrk="1" hangingPunct="1">
              <a:buFont typeface="Arial" panose="020B0604020202020204" pitchFamily="34" charset="0"/>
              <a:buChar char="•"/>
            </a:pPr>
            <a:r>
              <a:rPr lang="en-US" altLang="en-US" sz="2800">
                <a:solidFill>
                  <a:schemeClr val="tx1"/>
                </a:solidFill>
              </a:rPr>
              <a:t>Potential use of power or heat obtained by incineration</a:t>
            </a:r>
          </a:p>
          <a:p>
            <a:pPr algn="l" eaLnBrk="1" hangingPunct="1">
              <a:buFont typeface="Arial" panose="020B0604020202020204" pitchFamily="34" charset="0"/>
              <a:buChar char="•"/>
            </a:pPr>
            <a:r>
              <a:rPr lang="en-US" altLang="en-US" sz="2800">
                <a:solidFill>
                  <a:schemeClr val="tx1"/>
                </a:solidFill>
              </a:rPr>
              <a:t>The cost of possible methods</a:t>
            </a:r>
          </a:p>
          <a:p>
            <a:pPr algn="l" eaLnBrk="1" hangingPunct="1">
              <a:buFont typeface="Arial" panose="020B0604020202020204" pitchFamily="34" charset="0"/>
              <a:buChar char="•"/>
            </a:pPr>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831F7-B092-4DB1-8852-A1872D242F8E}"/>
              </a:ext>
            </a:extLst>
          </p:cNvPr>
          <p:cNvSpPr>
            <a:spLocks noGrp="1"/>
          </p:cNvSpPr>
          <p:nvPr>
            <p:ph type="ctrTitle"/>
          </p:nvPr>
        </p:nvSpPr>
        <p:spPr>
          <a:xfrm>
            <a:off x="685800" y="304800"/>
            <a:ext cx="7772400" cy="533400"/>
          </a:xfrm>
        </p:spPr>
        <p:txBody>
          <a:bodyPr rtlCol="0">
            <a:normAutofit fontScale="90000"/>
          </a:bodyPr>
          <a:lstStyle/>
          <a:p>
            <a:pPr eaLnBrk="1" fontAlgn="auto" hangingPunct="1">
              <a:spcAft>
                <a:spcPts val="0"/>
              </a:spcAft>
              <a:defRPr/>
            </a:pPr>
            <a:r>
              <a:rPr lang="en-US" dirty="0"/>
              <a:t>Types of MSW Disposal</a:t>
            </a:r>
          </a:p>
        </p:txBody>
      </p:sp>
      <p:sp>
        <p:nvSpPr>
          <p:cNvPr id="8195" name="Subtitle 2">
            <a:extLst>
              <a:ext uri="{FF2B5EF4-FFF2-40B4-BE49-F238E27FC236}">
                <a16:creationId xmlns:a16="http://schemas.microsoft.com/office/drawing/2014/main" id="{4B4A89CD-960B-416B-8B09-6D8020A9086D}"/>
              </a:ext>
            </a:extLst>
          </p:cNvPr>
          <p:cNvSpPr>
            <a:spLocks noGrp="1"/>
          </p:cNvSpPr>
          <p:nvPr>
            <p:ph type="subTitle" idx="1"/>
          </p:nvPr>
        </p:nvSpPr>
        <p:spPr>
          <a:xfrm>
            <a:off x="609600" y="1828800"/>
            <a:ext cx="8001000" cy="3810000"/>
          </a:xfrm>
        </p:spPr>
        <p:txBody>
          <a:bodyPr/>
          <a:lstStyle/>
          <a:p>
            <a:pPr algn="l" eaLnBrk="1" hangingPunct="1"/>
            <a:r>
              <a:rPr lang="en-US" altLang="en-US">
                <a:solidFill>
                  <a:schemeClr val="tx1"/>
                </a:solidFill>
              </a:rPr>
              <a:t>Major methods of Sound MSW disposal include:</a:t>
            </a:r>
          </a:p>
          <a:p>
            <a:pPr algn="l" eaLnBrk="1" hangingPunct="1">
              <a:buFont typeface="Arial" panose="020B0604020202020204" pitchFamily="34" charset="0"/>
              <a:buChar char="•"/>
            </a:pPr>
            <a:r>
              <a:rPr lang="en-US" altLang="en-US">
                <a:solidFill>
                  <a:schemeClr val="tx1"/>
                </a:solidFill>
              </a:rPr>
              <a:t>Composting</a:t>
            </a:r>
          </a:p>
          <a:p>
            <a:pPr algn="l" eaLnBrk="1" hangingPunct="1">
              <a:buFont typeface="Arial" panose="020B0604020202020204" pitchFamily="34" charset="0"/>
              <a:buChar char="•"/>
            </a:pPr>
            <a:r>
              <a:rPr lang="en-US" altLang="en-US">
                <a:solidFill>
                  <a:schemeClr val="tx1"/>
                </a:solidFill>
              </a:rPr>
              <a:t>Incineration</a:t>
            </a:r>
          </a:p>
          <a:p>
            <a:pPr algn="l" eaLnBrk="1" hangingPunct="1">
              <a:buFont typeface="Arial" panose="020B0604020202020204" pitchFamily="34" charset="0"/>
              <a:buChar char="•"/>
            </a:pPr>
            <a:r>
              <a:rPr lang="en-US" altLang="en-US">
                <a:solidFill>
                  <a:schemeClr val="tx1"/>
                </a:solidFill>
              </a:rPr>
              <a:t>Landfilling</a:t>
            </a:r>
          </a:p>
          <a:p>
            <a:pPr algn="l" eaLnBrk="1" hangingPunct="1">
              <a:buFont typeface="Arial" panose="020B0604020202020204" pitchFamily="34" charset="0"/>
              <a:buChar char="•"/>
            </a:pPr>
            <a:r>
              <a:rPr lang="en-US" altLang="en-US">
                <a:solidFill>
                  <a:schemeClr val="tx1"/>
                </a:solidFill>
              </a:rPr>
              <a:t>Waste Treatment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2D7FBE0C-253D-4E79-8E5A-64E0C8C8E80B}"/>
              </a:ext>
            </a:extLst>
          </p:cNvPr>
          <p:cNvSpPr>
            <a:spLocks noGrp="1"/>
          </p:cNvSpPr>
          <p:nvPr>
            <p:ph type="ctrTitle"/>
          </p:nvPr>
        </p:nvSpPr>
        <p:spPr>
          <a:xfrm>
            <a:off x="685800" y="533400"/>
            <a:ext cx="7772400" cy="457200"/>
          </a:xfrm>
        </p:spPr>
        <p:txBody>
          <a:bodyPr/>
          <a:lstStyle/>
          <a:p>
            <a:pPr eaLnBrk="1" hangingPunct="1"/>
            <a:r>
              <a:rPr lang="en-US" altLang="en-US"/>
              <a:t>1. Composting</a:t>
            </a:r>
          </a:p>
        </p:txBody>
      </p:sp>
      <p:sp>
        <p:nvSpPr>
          <p:cNvPr id="3" name="Subtitle 2">
            <a:extLst>
              <a:ext uri="{FF2B5EF4-FFF2-40B4-BE49-F238E27FC236}">
                <a16:creationId xmlns:a16="http://schemas.microsoft.com/office/drawing/2014/main" id="{31B889C4-EFE1-46C6-9EC4-12B2E37E96CF}"/>
              </a:ext>
            </a:extLst>
          </p:cNvPr>
          <p:cNvSpPr>
            <a:spLocks noGrp="1"/>
          </p:cNvSpPr>
          <p:nvPr>
            <p:ph type="subTitle" idx="1"/>
          </p:nvPr>
        </p:nvSpPr>
        <p:spPr>
          <a:xfrm>
            <a:off x="609600" y="1295400"/>
            <a:ext cx="7848600" cy="4343400"/>
          </a:xfrm>
        </p:spPr>
        <p:txBody>
          <a:bodyPr/>
          <a:lstStyle/>
          <a:p>
            <a:pPr algn="l" eaLnBrk="1" hangingPunct="1">
              <a:buFont typeface="Arial" panose="020B0604020202020204" pitchFamily="34" charset="0"/>
              <a:buChar char="•"/>
              <a:defRPr/>
            </a:pPr>
            <a:r>
              <a:rPr lang="en-US" sz="2800" dirty="0">
                <a:solidFill>
                  <a:schemeClr val="tx1"/>
                </a:solidFill>
              </a:rPr>
              <a:t>Composting converts refuse to soil conditioner</a:t>
            </a:r>
          </a:p>
          <a:p>
            <a:pPr algn="l" eaLnBrk="1" hangingPunct="1">
              <a:buFont typeface="Arial" panose="020B0604020202020204" pitchFamily="34" charset="0"/>
              <a:buChar char="•"/>
              <a:defRPr/>
            </a:pPr>
            <a:r>
              <a:rPr lang="en-US" sz="2800" dirty="0">
                <a:solidFill>
                  <a:schemeClr val="tx1"/>
                </a:solidFill>
              </a:rPr>
              <a:t>However, if the refuse includes factory waste, there is danger of excess metals such as lead, cadmium, mercury etc</a:t>
            </a:r>
          </a:p>
          <a:p>
            <a:pPr algn="l" eaLnBrk="1" hangingPunct="1">
              <a:buFont typeface="Arial" panose="020B0604020202020204" pitchFamily="34" charset="0"/>
              <a:buChar char="•"/>
              <a:defRPr/>
            </a:pPr>
            <a:r>
              <a:rPr lang="en-US" sz="2800" dirty="0">
                <a:solidFill>
                  <a:schemeClr val="tx1"/>
                </a:solidFill>
              </a:rPr>
              <a:t>Particularly useful in the tropics where intense rainfall erodes humus</a:t>
            </a:r>
          </a:p>
          <a:p>
            <a:pPr algn="l" eaLnBrk="1" hangingPunct="1">
              <a:buFont typeface="Arial" panose="020B0604020202020204" pitchFamily="34" charset="0"/>
              <a:buChar char="•"/>
              <a:defRPr/>
            </a:pP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7D57A06D-995A-41A7-88DD-20524C991725}"/>
              </a:ext>
            </a:extLst>
          </p:cNvPr>
          <p:cNvSpPr>
            <a:spLocks noGrp="1"/>
          </p:cNvSpPr>
          <p:nvPr>
            <p:ph type="ctrTitle"/>
          </p:nvPr>
        </p:nvSpPr>
        <p:spPr>
          <a:xfrm>
            <a:off x="685800" y="457200"/>
            <a:ext cx="7772400" cy="762000"/>
          </a:xfrm>
        </p:spPr>
        <p:txBody>
          <a:bodyPr/>
          <a:lstStyle/>
          <a:p>
            <a:pPr eaLnBrk="1" hangingPunct="1"/>
            <a:r>
              <a:rPr lang="en-US" altLang="en-US"/>
              <a:t>Composting Cont’d</a:t>
            </a:r>
          </a:p>
        </p:txBody>
      </p:sp>
      <p:sp>
        <p:nvSpPr>
          <p:cNvPr id="10243" name="Subtitle 2">
            <a:extLst>
              <a:ext uri="{FF2B5EF4-FFF2-40B4-BE49-F238E27FC236}">
                <a16:creationId xmlns:a16="http://schemas.microsoft.com/office/drawing/2014/main" id="{E13158A1-1682-4C26-A7E9-0A6B0F4BBCFA}"/>
              </a:ext>
            </a:extLst>
          </p:cNvPr>
          <p:cNvSpPr>
            <a:spLocks noGrp="1"/>
          </p:cNvSpPr>
          <p:nvPr>
            <p:ph type="subTitle" idx="1"/>
          </p:nvPr>
        </p:nvSpPr>
        <p:spPr>
          <a:xfrm>
            <a:off x="533400" y="1600200"/>
            <a:ext cx="7848600" cy="4648200"/>
          </a:xfrm>
        </p:spPr>
        <p:txBody>
          <a:bodyPr/>
          <a:lstStyle/>
          <a:p>
            <a:pPr eaLnBrk="1" hangingPunct="1"/>
            <a:r>
              <a:rPr lang="en-US" altLang="en-US">
                <a:solidFill>
                  <a:schemeClr val="tx1"/>
                </a:solidFill>
              </a:rPr>
              <a:t>Factors affecting compositing</a:t>
            </a:r>
          </a:p>
          <a:p>
            <a:pPr algn="l" eaLnBrk="1" hangingPunct="1">
              <a:buFont typeface="Arial" panose="020B0604020202020204" pitchFamily="34" charset="0"/>
              <a:buChar char="•"/>
            </a:pPr>
            <a:r>
              <a:rPr lang="en-US" altLang="en-US" sz="2400" i="1">
                <a:solidFill>
                  <a:schemeClr val="tx1"/>
                </a:solidFill>
              </a:rPr>
              <a:t>Moisture content </a:t>
            </a:r>
            <a:r>
              <a:rPr lang="en-US" altLang="en-US" sz="2400">
                <a:solidFill>
                  <a:schemeClr val="tx1"/>
                </a:solidFill>
              </a:rPr>
              <a:t>should be 40—60%- too dry a material slows the process. Too wet (&gt;60% moist) stimulates anaerobic bacterial which produce unpleasant smells</a:t>
            </a:r>
          </a:p>
          <a:p>
            <a:pPr algn="l" eaLnBrk="1" hangingPunct="1">
              <a:buFont typeface="Arial" panose="020B0604020202020204" pitchFamily="34" charset="0"/>
              <a:buChar char="•"/>
            </a:pPr>
            <a:r>
              <a:rPr lang="en-US" altLang="en-US" sz="2800">
                <a:solidFill>
                  <a:schemeClr val="tx1"/>
                </a:solidFill>
              </a:rPr>
              <a:t>T</a:t>
            </a:r>
            <a:r>
              <a:rPr lang="en-US" altLang="en-US" sz="2800" i="1">
                <a:solidFill>
                  <a:schemeClr val="tx1"/>
                </a:solidFill>
              </a:rPr>
              <a:t>emperature </a:t>
            </a:r>
            <a:r>
              <a:rPr lang="en-US" altLang="en-US" sz="2800">
                <a:solidFill>
                  <a:schemeClr val="tx1"/>
                </a:solidFill>
              </a:rPr>
              <a:t>not &gt;70</a:t>
            </a:r>
            <a:r>
              <a:rPr lang="en-US" altLang="en-US" sz="2400">
                <a:solidFill>
                  <a:schemeClr val="tx1"/>
                </a:solidFill>
              </a:rPr>
              <a:t>oC – otherwise bacteria are killed – slowed process</a:t>
            </a:r>
          </a:p>
          <a:p>
            <a:pPr algn="l" eaLnBrk="1" hangingPunct="1">
              <a:buFont typeface="Arial" panose="020B0604020202020204" pitchFamily="34" charset="0"/>
              <a:buChar char="•"/>
            </a:pPr>
            <a:r>
              <a:rPr lang="en-US" altLang="en-US" sz="2400" i="1">
                <a:solidFill>
                  <a:schemeClr val="tx1"/>
                </a:solidFill>
              </a:rPr>
              <a:t>Carbon/Nitrogen Ratio- </a:t>
            </a:r>
            <a:r>
              <a:rPr lang="en-US" altLang="en-US" sz="2400">
                <a:solidFill>
                  <a:schemeClr val="tx1"/>
                </a:solidFill>
              </a:rPr>
              <a:t>High ratio allows faster decomposition</a:t>
            </a:r>
          </a:p>
          <a:p>
            <a:pPr algn="l" eaLnBrk="1" hangingPunct="1">
              <a:buFont typeface="Arial" panose="020B0604020202020204" pitchFamily="34" charset="0"/>
              <a:buChar char="•"/>
            </a:pPr>
            <a:r>
              <a:rPr lang="en-US" altLang="en-US" sz="2400" i="1">
                <a:solidFill>
                  <a:schemeClr val="tx1"/>
                </a:solidFill>
              </a:rPr>
              <a:t>Wind- </a:t>
            </a:r>
            <a:r>
              <a:rPr lang="en-US" altLang="en-US" sz="2400">
                <a:solidFill>
                  <a:schemeClr val="tx1"/>
                </a:solidFill>
              </a:rPr>
              <a:t>Lowersthe temperature- slows decomposition</a:t>
            </a:r>
          </a:p>
          <a:p>
            <a:pPr algn="l" eaLnBrk="1" hangingPunct="1">
              <a:buFont typeface="Arial" panose="020B0604020202020204" pitchFamily="34" charset="0"/>
              <a:buChar char="•"/>
            </a:pPr>
            <a:r>
              <a:rPr lang="en-US" altLang="en-US" sz="2400" i="1">
                <a:solidFill>
                  <a:schemeClr val="tx1"/>
                </a:solidFill>
              </a:rPr>
              <a:t>Flies   - can be reduced by turning the refuse daily.</a:t>
            </a:r>
            <a:endParaRPr lang="en-US" altLang="en-US" sz="2800" i="1">
              <a:solidFill>
                <a:schemeClr val="tx1"/>
              </a:solidFill>
            </a:endParaRPr>
          </a:p>
          <a:p>
            <a:pPr algn="l" eaLnBrk="1" hangingPunct="1">
              <a:buFont typeface="Arial" panose="020B0604020202020204" pitchFamily="34" charset="0"/>
              <a:buChar char="•"/>
            </a:pPr>
            <a:endParaRPr lang="en-US" altLang="en-US" sz="280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626</Words>
  <Application>Microsoft Office PowerPoint</Application>
  <PresentationFormat>On-screen Show (4:3)</PresentationFormat>
  <Paragraphs>73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MSW Disposal</vt:lpstr>
      <vt:lpstr>Sources and characteristics </vt:lpstr>
      <vt:lpstr>Sources and characteristics Cont’d</vt:lpstr>
      <vt:lpstr>Generation rates in US</vt:lpstr>
      <vt:lpstr>PUBLIC HEALTH ISSUES IN MSWM</vt:lpstr>
      <vt:lpstr>Evaluation of alternatives in MSW disposal</vt:lpstr>
      <vt:lpstr>Types of MSW Disposal</vt:lpstr>
      <vt:lpstr>1. Composting</vt:lpstr>
      <vt:lpstr>Composting Cont’d</vt:lpstr>
      <vt:lpstr>Landfilling</vt:lpstr>
      <vt:lpstr>Land filling </vt:lpstr>
      <vt:lpstr>Landfilling Cont’d</vt:lpstr>
      <vt:lpstr>Landfilling Cont’d</vt:lpstr>
      <vt:lpstr>Importance of compaction and cover control</vt:lpstr>
      <vt:lpstr>Operation of landfills</vt:lpstr>
      <vt:lpstr>Incineration/Combustion</vt:lpstr>
      <vt:lpstr>Incineration/Combustion</vt:lpstr>
    </vt:vector>
  </TitlesOfParts>
  <Company>UNIVERSITY OF NAIROBI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MSW Disposal</dc:title>
  <dc:creator>Mary Kinoti</dc:creator>
  <cp:lastModifiedBy>Unknown User</cp:lastModifiedBy>
  <cp:revision>27</cp:revision>
  <dcterms:created xsi:type="dcterms:W3CDTF">2010-03-04T07:47:12Z</dcterms:created>
  <dcterms:modified xsi:type="dcterms:W3CDTF">2019-02-13T09:03:13Z</dcterms:modified>
</cp:coreProperties>
</file>