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64" r:id="rId2"/>
    <p:sldId id="280" r:id="rId3"/>
    <p:sldId id="266" r:id="rId4"/>
    <p:sldId id="267" r:id="rId5"/>
    <p:sldId id="268" r:id="rId6"/>
    <p:sldId id="305" r:id="rId7"/>
    <p:sldId id="307" r:id="rId8"/>
    <p:sldId id="257" r:id="rId9"/>
    <p:sldId id="260" r:id="rId10"/>
    <p:sldId id="314" r:id="rId11"/>
    <p:sldId id="261" r:id="rId12"/>
    <p:sldId id="262" r:id="rId13"/>
    <p:sldId id="279" r:id="rId14"/>
    <p:sldId id="299" r:id="rId15"/>
    <p:sldId id="300" r:id="rId16"/>
    <p:sldId id="302" r:id="rId17"/>
    <p:sldId id="293" r:id="rId18"/>
    <p:sldId id="295" r:id="rId19"/>
    <p:sldId id="297" r:id="rId20"/>
    <p:sldId id="312" r:id="rId21"/>
    <p:sldId id="313" r:id="rId22"/>
    <p:sldId id="310" r:id="rId23"/>
    <p:sldId id="273" r:id="rId24"/>
    <p:sldId id="284" r:id="rId25"/>
    <p:sldId id="275" r:id="rId26"/>
    <p:sldId id="309" r:id="rId27"/>
    <p:sldId id="263"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71" autoAdjust="0"/>
  </p:normalViewPr>
  <p:slideViewPr>
    <p:cSldViewPr snapToGrid="0">
      <p:cViewPr>
        <p:scale>
          <a:sx n="73" d="100"/>
          <a:sy n="73" d="100"/>
        </p:scale>
        <p:origin x="-462"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8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Haron\Dropbox\GSG\Presentations\Graphs%20for%20Presentation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package" Target="../embeddings/Microsoft_Excel_Worksheet3.xlsx"/><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16705550695058"/>
          <c:y val="2.3442203139131711E-2"/>
          <c:w val="0.83585763585107442"/>
          <c:h val="0.92723399936661399"/>
        </c:manualLayout>
      </c:layout>
      <c:lineChart>
        <c:grouping val="standard"/>
        <c:varyColors val="0"/>
        <c:ser>
          <c:idx val="1"/>
          <c:order val="0"/>
          <c:tx>
            <c:strRef>
              <c:f>PrivateSector!$E$49</c:f>
              <c:strCache>
                <c:ptCount val="1"/>
                <c:pt idx="0">
                  <c:v>Sub saharan Africa</c:v>
                </c:pt>
              </c:strCache>
            </c:strRef>
          </c:tx>
          <c:spPr>
            <a:ln>
              <a:solidFill>
                <a:srgbClr val="0000FF"/>
              </a:solidFill>
            </a:ln>
          </c:spPr>
          <c:marker>
            <c:symbol val="none"/>
          </c:marker>
          <c:dLbls>
            <c:dLbl>
              <c:idx val="0"/>
              <c:layout>
                <c:manualLayout>
                  <c:x val="-0.18271756247860321"/>
                  <c:y val="3.8004871184663599E-2"/>
                </c:manualLayout>
              </c:layout>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A90D-4DC7-8661-2AB449846DF3}"/>
                </c:ext>
                <c:ext xmlns:c15="http://schemas.microsoft.com/office/drawing/2012/chart" uri="{CE6537A1-D6FC-4f65-9D91-7224C49458BB}">
                  <c15:layout/>
                </c:ext>
              </c:extLst>
            </c:dLbl>
            <c:spPr>
              <a:noFill/>
              <a:ln>
                <a:noFill/>
              </a:ln>
              <a:effectLst/>
            </c:spPr>
            <c:txPr>
              <a:bodyPr/>
              <a:lstStyle/>
              <a:p>
                <a:pPr>
                  <a:defRPr lang="en-US">
                    <a:solidFill>
                      <a:srgbClr val="0000FF"/>
                    </a:solidFill>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PrivateSector!$F$47:$G$47</c:f>
              <c:strCache>
                <c:ptCount val="2"/>
                <c:pt idx="0">
                  <c:v>1990</c:v>
                </c:pt>
                <c:pt idx="1">
                  <c:v>2010</c:v>
                </c:pt>
              </c:strCache>
            </c:strRef>
          </c:cat>
          <c:val>
            <c:numRef>
              <c:f>PrivateSector!$F$49:$G$49</c:f>
              <c:numCache>
                <c:formatCode>General</c:formatCode>
                <c:ptCount val="2"/>
                <c:pt idx="0">
                  <c:v>850</c:v>
                </c:pt>
                <c:pt idx="1">
                  <c:v>500</c:v>
                </c:pt>
              </c:numCache>
            </c:numRef>
          </c:val>
          <c:smooth val="0"/>
          <c:extLst xmlns:c16r2="http://schemas.microsoft.com/office/drawing/2015/06/chart">
            <c:ext xmlns:c16="http://schemas.microsoft.com/office/drawing/2014/chart" uri="{C3380CC4-5D6E-409C-BE32-E72D297353CC}">
              <c16:uniqueId val="{00000001-A90D-4DC7-8661-2AB449846DF3}"/>
            </c:ext>
          </c:extLst>
        </c:ser>
        <c:ser>
          <c:idx val="2"/>
          <c:order val="1"/>
          <c:tx>
            <c:strRef>
              <c:f>PrivateSector!$E$50</c:f>
              <c:strCache>
                <c:ptCount val="1"/>
                <c:pt idx="0">
                  <c:v>Kenya</c:v>
                </c:pt>
              </c:strCache>
            </c:strRef>
          </c:tx>
          <c:spPr>
            <a:ln>
              <a:solidFill>
                <a:srgbClr val="FF0000"/>
              </a:solidFill>
            </a:ln>
          </c:spPr>
          <c:marker>
            <c:symbol val="none"/>
          </c:marker>
          <c:dLbls>
            <c:dLbl>
              <c:idx val="0"/>
              <c:layout>
                <c:manualLayout>
                  <c:x val="-0.13184079601990051"/>
                  <c:y val="3.2407407407407426E-2"/>
                </c:manualLayout>
              </c:layout>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A90D-4DC7-8661-2AB449846DF3}"/>
                </c:ext>
                <c:ext xmlns:c15="http://schemas.microsoft.com/office/drawing/2012/chart" uri="{CE6537A1-D6FC-4f65-9D91-7224C49458BB}">
                  <c15:layout/>
                </c:ext>
              </c:extLst>
            </c:dLbl>
            <c:dLbl>
              <c:idx val="1"/>
              <c:layout/>
              <c:tx>
                <c:rich>
                  <a:bodyPr/>
                  <a:lstStyle/>
                  <a:p>
                    <a:fld id="{178863EA-395A-42DC-9780-ADA50BA20983}" type="SERIESNAME">
                      <a:rPr lang="en-US"/>
                      <a:pPr/>
                      <a:t>[SERIES NAME]</a:t>
                    </a:fld>
                    <a:r>
                      <a:rPr lang="en-US" baseline="0"/>
                      <a:t>, </a:t>
                    </a:r>
                    <a:r>
                      <a:rPr lang="en-US" baseline="0" smtClean="0"/>
                      <a:t>362</a:t>
                    </a:r>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A90D-4DC7-8661-2AB449846DF3}"/>
                </c:ext>
                <c:ext xmlns:c15="http://schemas.microsoft.com/office/drawing/2012/chart" uri="{CE6537A1-D6FC-4f65-9D91-7224C49458BB}">
                  <c15:layout/>
                  <c15:dlblFieldTable/>
                  <c15:showDataLabelsRange val="0"/>
                </c:ext>
              </c:extLst>
            </c:dLbl>
            <c:spPr>
              <a:noFill/>
              <a:ln>
                <a:noFill/>
              </a:ln>
              <a:effectLst/>
            </c:spPr>
            <c:txPr>
              <a:bodyPr/>
              <a:lstStyle/>
              <a:p>
                <a:pPr>
                  <a:defRPr lang="en-US">
                    <a:solidFill>
                      <a:srgbClr val="FF0000"/>
                    </a:solidFill>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PrivateSector!$F$47:$G$47</c:f>
              <c:strCache>
                <c:ptCount val="2"/>
                <c:pt idx="0">
                  <c:v>1990</c:v>
                </c:pt>
                <c:pt idx="1">
                  <c:v>2010</c:v>
                </c:pt>
              </c:strCache>
            </c:strRef>
          </c:cat>
          <c:val>
            <c:numRef>
              <c:f>PrivateSector!$F$50:$G$50</c:f>
              <c:numCache>
                <c:formatCode>General</c:formatCode>
                <c:ptCount val="2"/>
                <c:pt idx="0">
                  <c:v>400</c:v>
                </c:pt>
                <c:pt idx="1">
                  <c:v>360</c:v>
                </c:pt>
              </c:numCache>
            </c:numRef>
          </c:val>
          <c:smooth val="0"/>
          <c:extLst xmlns:c16r2="http://schemas.microsoft.com/office/drawing/2015/06/chart">
            <c:ext xmlns:c16="http://schemas.microsoft.com/office/drawing/2014/chart" uri="{C3380CC4-5D6E-409C-BE32-E72D297353CC}">
              <c16:uniqueId val="{00000004-A90D-4DC7-8661-2AB449846DF3}"/>
            </c:ext>
          </c:extLst>
        </c:ser>
        <c:ser>
          <c:idx val="3"/>
          <c:order val="2"/>
          <c:tx>
            <c:strRef>
              <c:f>PrivateSector!$E$51</c:f>
              <c:strCache>
                <c:ptCount val="1"/>
                <c:pt idx="0">
                  <c:v>Eritrea</c:v>
                </c:pt>
              </c:strCache>
            </c:strRef>
          </c:tx>
          <c:spPr>
            <a:ln>
              <a:solidFill>
                <a:schemeClr val="tx1"/>
              </a:solidFill>
            </a:ln>
          </c:spPr>
          <c:marker>
            <c:symbol val="none"/>
          </c:marker>
          <c:dLbls>
            <c:dLbl>
              <c:idx val="0"/>
              <c:layout>
                <c:manualLayout>
                  <c:x val="-9.6885211418540451E-2"/>
                  <c:y val="-2.3990025188890172E-2"/>
                </c:manualLayout>
              </c:layout>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5-A90D-4DC7-8661-2AB449846DF3}"/>
                </c:ex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PrivateSector!$F$47:$G$47</c:f>
              <c:strCache>
                <c:ptCount val="2"/>
                <c:pt idx="0">
                  <c:v>1990</c:v>
                </c:pt>
                <c:pt idx="1">
                  <c:v>2010</c:v>
                </c:pt>
              </c:strCache>
            </c:strRef>
          </c:cat>
          <c:val>
            <c:numRef>
              <c:f>PrivateSector!$F$51:$G$51</c:f>
              <c:numCache>
                <c:formatCode>General</c:formatCode>
                <c:ptCount val="2"/>
                <c:pt idx="0">
                  <c:v>880</c:v>
                </c:pt>
                <c:pt idx="1">
                  <c:v>240</c:v>
                </c:pt>
              </c:numCache>
            </c:numRef>
          </c:val>
          <c:smooth val="0"/>
          <c:extLst xmlns:c16r2="http://schemas.microsoft.com/office/drawing/2015/06/chart">
            <c:ext xmlns:c16="http://schemas.microsoft.com/office/drawing/2014/chart" uri="{C3380CC4-5D6E-409C-BE32-E72D297353CC}">
              <c16:uniqueId val="{00000006-A90D-4DC7-8661-2AB449846DF3}"/>
            </c:ext>
          </c:extLst>
        </c:ser>
        <c:ser>
          <c:idx val="4"/>
          <c:order val="3"/>
          <c:tx>
            <c:strRef>
              <c:f>PrivateSector!$E$53</c:f>
              <c:strCache>
                <c:ptCount val="1"/>
                <c:pt idx="0">
                  <c:v>Uganda</c:v>
                </c:pt>
              </c:strCache>
            </c:strRef>
          </c:tx>
          <c:spPr>
            <a:ln>
              <a:solidFill>
                <a:srgbClr val="00B050"/>
              </a:solidFill>
            </a:ln>
          </c:spPr>
          <c:marker>
            <c:symbol val="none"/>
          </c:marker>
          <c:dLbls>
            <c:dLbl>
              <c:idx val="0"/>
              <c:layout>
                <c:manualLayout>
                  <c:x val="-0.16100677939686744"/>
                  <c:y val="-1.5205073999084506E-2"/>
                </c:manualLayout>
              </c:layout>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7-A90D-4DC7-8661-2AB449846DF3}"/>
                </c:ext>
                <c:ext xmlns:c15="http://schemas.microsoft.com/office/drawing/2012/chart" uri="{CE6537A1-D6FC-4f65-9D91-7224C49458BB}">
                  <c15:layout/>
                </c:ext>
              </c:extLst>
            </c:dLbl>
            <c:spPr>
              <a:noFill/>
              <a:ln>
                <a:noFill/>
              </a:ln>
              <a:effectLst/>
            </c:spPr>
            <c:txPr>
              <a:bodyPr/>
              <a:lstStyle/>
              <a:p>
                <a:pPr>
                  <a:defRPr lang="en-US">
                    <a:solidFill>
                      <a:srgbClr val="339966"/>
                    </a:solidFill>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PrivateSector!$F$47:$G$47</c:f>
              <c:strCache>
                <c:ptCount val="2"/>
                <c:pt idx="0">
                  <c:v>1990</c:v>
                </c:pt>
                <c:pt idx="1">
                  <c:v>2010</c:v>
                </c:pt>
              </c:strCache>
            </c:strRef>
          </c:cat>
          <c:val>
            <c:numRef>
              <c:f>PrivateSector!$F$53:$G$53</c:f>
              <c:numCache>
                <c:formatCode>General</c:formatCode>
                <c:ptCount val="2"/>
                <c:pt idx="0">
                  <c:v>600</c:v>
                </c:pt>
                <c:pt idx="1">
                  <c:v>310</c:v>
                </c:pt>
              </c:numCache>
            </c:numRef>
          </c:val>
          <c:smooth val="0"/>
          <c:extLst xmlns:c16r2="http://schemas.microsoft.com/office/drawing/2015/06/chart">
            <c:ext xmlns:c16="http://schemas.microsoft.com/office/drawing/2014/chart" uri="{C3380CC4-5D6E-409C-BE32-E72D297353CC}">
              <c16:uniqueId val="{00000008-A90D-4DC7-8661-2AB449846DF3}"/>
            </c:ext>
          </c:extLst>
        </c:ser>
        <c:dLbls>
          <c:showLegendKey val="0"/>
          <c:showVal val="1"/>
          <c:showCatName val="0"/>
          <c:showSerName val="0"/>
          <c:showPercent val="0"/>
          <c:showBubbleSize val="0"/>
        </c:dLbls>
        <c:marker val="1"/>
        <c:smooth val="0"/>
        <c:axId val="168999424"/>
        <c:axId val="96774976"/>
      </c:lineChart>
      <c:catAx>
        <c:axId val="168999424"/>
        <c:scaling>
          <c:orientation val="minMax"/>
        </c:scaling>
        <c:delete val="1"/>
        <c:axPos val="b"/>
        <c:numFmt formatCode="General" sourceLinked="0"/>
        <c:majorTickMark val="out"/>
        <c:minorTickMark val="none"/>
        <c:tickLblPos val="nextTo"/>
        <c:crossAx val="96774976"/>
        <c:crosses val="autoZero"/>
        <c:auto val="1"/>
        <c:lblAlgn val="ctr"/>
        <c:lblOffset val="100"/>
        <c:noMultiLvlLbl val="0"/>
      </c:catAx>
      <c:valAx>
        <c:axId val="96774976"/>
        <c:scaling>
          <c:orientation val="minMax"/>
        </c:scaling>
        <c:delete val="0"/>
        <c:axPos val="l"/>
        <c:majorGridlines/>
        <c:title>
          <c:tx>
            <c:rich>
              <a:bodyPr rot="-5400000" vert="horz"/>
              <a:lstStyle/>
              <a:p>
                <a:pPr>
                  <a:defRPr lang="en-US"/>
                </a:pPr>
                <a:r>
                  <a:rPr lang="en-US"/>
                  <a:t>Maternal mortality ratio </a:t>
                </a:r>
              </a:p>
              <a:p>
                <a:pPr>
                  <a:defRPr lang="en-US"/>
                </a:pPr>
                <a:r>
                  <a:rPr lang="en-US"/>
                  <a:t>(deaths / 100,000 live births)</a:t>
                </a:r>
              </a:p>
            </c:rich>
          </c:tx>
          <c:layout/>
          <c:overlay val="0"/>
        </c:title>
        <c:numFmt formatCode="General" sourceLinked="1"/>
        <c:majorTickMark val="out"/>
        <c:minorTickMark val="none"/>
        <c:tickLblPos val="nextTo"/>
        <c:txPr>
          <a:bodyPr/>
          <a:lstStyle/>
          <a:p>
            <a:pPr>
              <a:defRPr lang="en-US"/>
            </a:pPr>
            <a:endParaRPr lang="en-US"/>
          </a:p>
        </c:txPr>
        <c:crossAx val="168999424"/>
        <c:crosses val="autoZero"/>
        <c:crossBetween val="between"/>
      </c:valAx>
    </c:plotArea>
    <c:plotVisOnly val="1"/>
    <c:dispBlanksAs val="gap"/>
    <c:showDLblsOverMax val="0"/>
  </c:chart>
  <c:txPr>
    <a:bodyPr/>
    <a:lstStyle/>
    <a:p>
      <a:pPr>
        <a:defRPr sz="1600">
          <a:latin typeface="Arial Narrow"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1" i="0" u="none" strike="noStrike" kern="1200" spc="0" baseline="0">
                <a:solidFill>
                  <a:schemeClr val="tx1"/>
                </a:solidFill>
                <a:latin typeface="+mn-lt"/>
                <a:ea typeface="+mn-ea"/>
                <a:cs typeface="+mn-cs"/>
              </a:defRPr>
            </a:pPr>
            <a:r>
              <a:rPr lang="en-US" b="1" dirty="0"/>
              <a:t>% of health budget allocated to FP in FY </a:t>
            </a:r>
            <a:r>
              <a:rPr lang="en-US" b="1" dirty="0" smtClean="0"/>
              <a:t>2017/18</a:t>
            </a:r>
            <a:endParaRPr lang="en-US" b="1" dirty="0"/>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West Pokot</c:v>
                </c:pt>
                <c:pt idx="1">
                  <c:v>Laikipia</c:v>
                </c:pt>
                <c:pt idx="2">
                  <c:v>Nakuru</c:v>
                </c:pt>
                <c:pt idx="3">
                  <c:v>Mombasa</c:v>
                </c:pt>
                <c:pt idx="4">
                  <c:v>Nandi</c:v>
                </c:pt>
                <c:pt idx="5">
                  <c:v>Kilifi</c:v>
                </c:pt>
                <c:pt idx="6">
                  <c:v>Nyandarua</c:v>
                </c:pt>
                <c:pt idx="7">
                  <c:v>Uasin Gishu</c:v>
                </c:pt>
                <c:pt idx="8">
                  <c:v>Meru</c:v>
                </c:pt>
                <c:pt idx="9">
                  <c:v>Transzoia</c:v>
                </c:pt>
                <c:pt idx="10">
                  <c:v>Bungoma</c:v>
                </c:pt>
              </c:strCache>
            </c:strRef>
          </c:cat>
          <c:val>
            <c:numRef>
              <c:f>Sheet1!$B$2:$B$12</c:f>
              <c:numCache>
                <c:formatCode>General</c:formatCode>
                <c:ptCount val="11"/>
                <c:pt idx="0">
                  <c:v>3.2</c:v>
                </c:pt>
                <c:pt idx="1">
                  <c:v>3.2</c:v>
                </c:pt>
                <c:pt idx="2">
                  <c:v>3.5</c:v>
                </c:pt>
                <c:pt idx="3">
                  <c:v>3.6</c:v>
                </c:pt>
                <c:pt idx="4">
                  <c:v>4</c:v>
                </c:pt>
                <c:pt idx="5">
                  <c:v>4.2</c:v>
                </c:pt>
                <c:pt idx="6">
                  <c:v>5.4</c:v>
                </c:pt>
                <c:pt idx="7">
                  <c:v>5.6</c:v>
                </c:pt>
                <c:pt idx="8">
                  <c:v>5.8</c:v>
                </c:pt>
                <c:pt idx="9">
                  <c:v>6.1</c:v>
                </c:pt>
                <c:pt idx="10">
                  <c:v>6.8</c:v>
                </c:pt>
              </c:numCache>
            </c:numRef>
          </c:val>
        </c:ser>
        <c:dLbls>
          <c:showLegendKey val="0"/>
          <c:showVal val="0"/>
          <c:showCatName val="0"/>
          <c:showSerName val="0"/>
          <c:showPercent val="0"/>
          <c:showBubbleSize val="0"/>
        </c:dLbls>
        <c:gapWidth val="182"/>
        <c:axId val="178567680"/>
        <c:axId val="171892736"/>
      </c:barChart>
      <c:catAx>
        <c:axId val="17856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mn-lt"/>
                <a:ea typeface="+mn-ea"/>
                <a:cs typeface="+mn-cs"/>
              </a:defRPr>
            </a:pPr>
            <a:endParaRPr lang="en-US"/>
          </a:p>
        </c:txPr>
        <c:crossAx val="171892736"/>
        <c:crosses val="autoZero"/>
        <c:auto val="1"/>
        <c:lblAlgn val="ctr"/>
        <c:lblOffset val="100"/>
        <c:noMultiLvlLbl val="0"/>
      </c:catAx>
      <c:valAx>
        <c:axId val="17189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tx1"/>
                </a:solidFill>
                <a:latin typeface="+mn-lt"/>
                <a:ea typeface="+mn-ea"/>
                <a:cs typeface="+mn-cs"/>
              </a:defRPr>
            </a:pPr>
            <a:endParaRPr lang="en-US"/>
          </a:p>
        </c:txPr>
        <c:crossAx val="178567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Direct deaths without an obstetric code </c:v>
                </c:pt>
                <c:pt idx="1">
                  <c:v>Unanticipated complications of management</c:v>
                </c:pt>
                <c:pt idx="2">
                  <c:v>Unknown / undetermined</c:v>
                </c:pt>
                <c:pt idx="3">
                  <c:v>Other obstetric complications</c:v>
                </c:pt>
                <c:pt idx="4">
                  <c:v>Pregnancies with abortive outcome</c:v>
                </c:pt>
                <c:pt idx="5">
                  <c:v>Pregnancy-related infection</c:v>
                </c:pt>
                <c:pt idx="6">
                  <c:v>Hypertensive disorders in pregnancy, childbirth and pueperium</c:v>
                </c:pt>
                <c:pt idx="7">
                  <c:v>Non-obstetric complications</c:v>
                </c:pt>
                <c:pt idx="8">
                  <c:v>Obstetric haemorrhage</c:v>
                </c:pt>
              </c:strCache>
            </c:strRef>
          </c:cat>
          <c:val>
            <c:numRef>
              <c:f>Sheet1!$B$2:$B$10</c:f>
              <c:numCache>
                <c:formatCode>General</c:formatCode>
                <c:ptCount val="9"/>
                <c:pt idx="0">
                  <c:v>0.2</c:v>
                </c:pt>
                <c:pt idx="1">
                  <c:v>1.9000000000000001</c:v>
                </c:pt>
                <c:pt idx="2">
                  <c:v>2.5</c:v>
                </c:pt>
                <c:pt idx="3">
                  <c:v>2.7</c:v>
                </c:pt>
                <c:pt idx="4">
                  <c:v>8.3000000000000007</c:v>
                </c:pt>
                <c:pt idx="5">
                  <c:v>9.7000000000000011</c:v>
                </c:pt>
                <c:pt idx="6">
                  <c:v>15.3</c:v>
                </c:pt>
                <c:pt idx="7">
                  <c:v>19.8</c:v>
                </c:pt>
                <c:pt idx="8">
                  <c:v>39.700000000000003</c:v>
                </c:pt>
              </c:numCache>
            </c:numRef>
          </c:val>
          <c:extLst xmlns:c16r2="http://schemas.microsoft.com/office/drawing/2015/06/chart">
            <c:ext xmlns:c16="http://schemas.microsoft.com/office/drawing/2014/chart" uri="{C3380CC4-5D6E-409C-BE32-E72D297353CC}">
              <c16:uniqueId val="{00000000-BF7E-45B2-BDD4-83E9FA7879A4}"/>
            </c:ext>
          </c:extLst>
        </c:ser>
        <c:dLbls>
          <c:showLegendKey val="0"/>
          <c:showVal val="0"/>
          <c:showCatName val="0"/>
          <c:showSerName val="0"/>
          <c:showPercent val="0"/>
          <c:showBubbleSize val="0"/>
        </c:dLbls>
        <c:gapWidth val="182"/>
        <c:axId val="180875776"/>
        <c:axId val="182611904"/>
      </c:barChart>
      <c:catAx>
        <c:axId val="18087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182611904"/>
        <c:crosses val="autoZero"/>
        <c:auto val="1"/>
        <c:lblAlgn val="ctr"/>
        <c:lblOffset val="100"/>
        <c:noMultiLvlLbl val="0"/>
      </c:catAx>
      <c:valAx>
        <c:axId val="182611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n-US"/>
          </a:p>
        </c:txPr>
        <c:crossAx val="180875776"/>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entury Gothic" panose="020B0502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70366134181812"/>
          <c:y val="0.153385927798146"/>
          <c:w val="0.84113450316639404"/>
          <c:h val="0.737687397126207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57B-4F53-A844-B562A659033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57B-4F53-A844-B562A6590338}"/>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757B-4F53-A844-B562A6590338}"/>
              </c:ext>
            </c:extLst>
          </c:dPt>
          <c:dPt>
            <c:idx val="3"/>
            <c:bubble3D val="0"/>
            <c:explosion val="13"/>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7-757B-4F53-A844-B562A6590338}"/>
              </c:ext>
            </c:extLst>
          </c:dPt>
          <c:dLbls>
            <c:dLbl>
              <c:idx val="0"/>
              <c:layout>
                <c:manualLayout>
                  <c:x val="-5.9075744771528202E-2"/>
                  <c:y val="-5.1819088002567584E-2"/>
                </c:manualLayout>
              </c:layout>
              <c:tx>
                <c:rich>
                  <a:bodyPr/>
                  <a:lstStyle/>
                  <a:p>
                    <a:fld id="{EF90106F-D077-4898-B6A6-8394FFBF34D1}" type="CATEGORYNAME">
                      <a:rPr lang="en-GB"/>
                      <a:pPr/>
                      <a:t>[CATEGORY NAME]</a:t>
                    </a:fld>
                    <a:r>
                      <a:rPr lang="en-GB"/>
                      <a:t>, </a:t>
                    </a:r>
                    <a:fld id="{CCAD78B9-FEFF-4EE1-8B54-55352EE56CB8}" type="PERCENTAGE">
                      <a:rPr lang="en-GB"/>
                      <a:pPr/>
                      <a:t>[PERCENTAGE]</a:t>
                    </a:fld>
                    <a:endParaRPr lang="en-GB"/>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757B-4F53-A844-B562A6590338}"/>
                </c:ext>
                <c:ext xmlns:c15="http://schemas.microsoft.com/office/drawing/2012/chart" uri="{CE6537A1-D6FC-4f65-9D91-7224C49458BB}">
                  <c15:layout/>
                  <c15:dlblFieldTable/>
                  <c15:showDataLabelsRange val="0"/>
                </c:ext>
              </c:extLst>
            </c:dLbl>
            <c:dLbl>
              <c:idx val="1"/>
              <c:layout>
                <c:manualLayout>
                  <c:x val="6.797790322816083E-2"/>
                  <c:y val="2.9802944012876552E-2"/>
                </c:manualLayout>
              </c:layout>
              <c:tx>
                <c:rich>
                  <a:bodyPr/>
                  <a:lstStyle/>
                  <a:p>
                    <a:fld id="{B5E5448B-DDE2-47F3-8ABE-0BAA3D53BC40}" type="CATEGORYNAME">
                      <a:rPr lang="en-GB" smtClean="0"/>
                      <a:pPr/>
                      <a:t>[CATEGORY NAME]</a:t>
                    </a:fld>
                    <a:r>
                      <a:rPr lang="en-GB" baseline="0" dirty="0" smtClean="0"/>
                      <a:t>, </a:t>
                    </a:r>
                    <a:fld id="{2D6846FB-B4F1-4046-989E-F63A04DC2959}" type="PERCENTAGE">
                      <a:rPr lang="en-GB" baseline="0"/>
                      <a:pPr/>
                      <a:t>[PERCENTAGE]</a:t>
                    </a:fld>
                    <a:endParaRPr lang="en-GB" baseline="0" dirty="0" smtClean="0"/>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757B-4F53-A844-B562A6590338}"/>
                </c:ext>
                <c:ext xmlns:c15="http://schemas.microsoft.com/office/drawing/2012/chart" uri="{CE6537A1-D6FC-4f65-9D91-7224C49458BB}">
                  <c15:layout/>
                  <c15:dlblFieldTable/>
                  <c15:showDataLabelsRange val="0"/>
                </c:ext>
              </c:extLst>
            </c:dLbl>
            <c:dLbl>
              <c:idx val="2"/>
              <c:layout>
                <c:manualLayout>
                  <c:x val="8.5353601790720213E-2"/>
                  <c:y val="-0.13672846852279863"/>
                </c:manualLayout>
              </c:layout>
              <c:tx>
                <c:rich>
                  <a:bodyPr/>
                  <a:lstStyle/>
                  <a:p>
                    <a:fld id="{EE8B2CF9-5E98-49AF-B52B-9337E7480FF7}" type="CATEGORYNAME">
                      <a:rPr lang="en-GB" smtClean="0"/>
                      <a:pPr/>
                      <a:t>[CATEGORY NAME]</a:t>
                    </a:fld>
                    <a:r>
                      <a:rPr lang="en-GB" baseline="0" dirty="0" smtClean="0"/>
                      <a:t>, </a:t>
                    </a:r>
                    <a:fld id="{A72A0C56-2E2C-4F23-9E96-C66FE9CD7F13}" type="PERCENTAGE">
                      <a:rPr lang="en-GB" baseline="0"/>
                      <a:pPr/>
                      <a:t>[PERCENTAGE]</a:t>
                    </a:fld>
                    <a:endParaRPr lang="en-GB" baseline="0" dirty="0" smtClean="0"/>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757B-4F53-A844-B562A6590338}"/>
                </c:ext>
                <c:ext xmlns:c15="http://schemas.microsoft.com/office/drawing/2012/chart" uri="{CE6537A1-D6FC-4f65-9D91-7224C49458BB}">
                  <c15:layout/>
                  <c15:dlblFieldTable/>
                  <c15:showDataLabelsRange val="0"/>
                </c:ext>
              </c:extLst>
            </c:dLbl>
            <c:dLbl>
              <c:idx val="3"/>
              <c:layout>
                <c:manualLayout>
                  <c:x val="-3.0274136324034678E-2"/>
                  <c:y val="-4.3308579868027261E-2"/>
                </c:manualLayout>
              </c:layout>
              <c:tx>
                <c:rich>
                  <a:bodyPr/>
                  <a:lstStyle/>
                  <a:p>
                    <a:fld id="{7DED80AE-F5EA-4037-ADC8-F489600954AF}" type="CATEGORYNAME">
                      <a:rPr lang="en-GB"/>
                      <a:pPr/>
                      <a:t>[CATEGORY NAME]</a:t>
                    </a:fld>
                    <a:r>
                      <a:rPr lang="en-GB"/>
                      <a:t>, </a:t>
                    </a:r>
                    <a:fld id="{3866D9CA-FD52-4528-A557-6FC7F872BA05}" type="PERCENTAGE">
                      <a:rPr lang="en-GB"/>
                      <a:pPr/>
                      <a:t>[PERCENTAGE]</a:t>
                    </a:fld>
                    <a:endParaRPr lang="en-GB"/>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7-757B-4F53-A844-B562A659033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lang="en-US"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No QoC issues identified</c:v>
                </c:pt>
                <c:pt idx="1">
                  <c:v>Sub-standard care but with no impact on outcome</c:v>
                </c:pt>
                <c:pt idx="2">
                  <c:v>Sub-standard care with possible impact on outcome</c:v>
                </c:pt>
                <c:pt idx="3">
                  <c:v>Sub-standard care with probable impact on outcome</c:v>
                </c:pt>
              </c:strCache>
            </c:strRef>
          </c:cat>
          <c:val>
            <c:numRef>
              <c:f>Sheet1!$B$2:$B$5</c:f>
              <c:numCache>
                <c:formatCode>General</c:formatCode>
                <c:ptCount val="4"/>
                <c:pt idx="0">
                  <c:v>37</c:v>
                </c:pt>
                <c:pt idx="1">
                  <c:v>53</c:v>
                </c:pt>
                <c:pt idx="2">
                  <c:v>240</c:v>
                </c:pt>
                <c:pt idx="3">
                  <c:v>154</c:v>
                </c:pt>
              </c:numCache>
            </c:numRef>
          </c:val>
          <c:extLst xmlns:c16r2="http://schemas.microsoft.com/office/drawing/2015/06/chart">
            <c:ext xmlns:c16="http://schemas.microsoft.com/office/drawing/2014/chart" uri="{C3380CC4-5D6E-409C-BE32-E72D297353CC}">
              <c16:uniqueId val="{00000008-757B-4F53-A844-B562A65903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sz="1600" b="1">
          <a:latin typeface="Century Gothic" panose="020B0502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0.26852</cdr:x>
      <cdr:y>0.93788</cdr:y>
    </cdr:from>
    <cdr:to>
      <cdr:x>0.41667</cdr:x>
      <cdr:y>1</cdr:y>
    </cdr:to>
    <cdr:sp macro="" textlink="">
      <cdr:nvSpPr>
        <cdr:cNvPr id="2" name="TextBox 1"/>
        <cdr:cNvSpPr txBox="1"/>
      </cdr:nvSpPr>
      <cdr:spPr>
        <a:xfrm xmlns:a="http://schemas.openxmlformats.org/drawingml/2006/main">
          <a:off x="2209800" y="4602162"/>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1990</a:t>
          </a:r>
          <a:endParaRPr lang="en-US" sz="1200" b="1" dirty="0"/>
        </a:p>
      </cdr:txBody>
    </cdr:sp>
  </cdr:relSizeAnchor>
  <cdr:relSizeAnchor xmlns:cdr="http://schemas.openxmlformats.org/drawingml/2006/chartDrawing">
    <cdr:from>
      <cdr:x>0.75926</cdr:x>
      <cdr:y>0.93788</cdr:y>
    </cdr:from>
    <cdr:to>
      <cdr:x>0.87037</cdr:x>
      <cdr:y>0.98447</cdr:y>
    </cdr:to>
    <cdr:sp macro="" textlink="">
      <cdr:nvSpPr>
        <cdr:cNvPr id="3" name="TextBox 2"/>
        <cdr:cNvSpPr txBox="1"/>
      </cdr:nvSpPr>
      <cdr:spPr>
        <a:xfrm xmlns:a="http://schemas.openxmlformats.org/drawingml/2006/main">
          <a:off x="6248400" y="4602162"/>
          <a:ext cx="914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2015</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0.01684</cdr:x>
      <cdr:y>0.43954</cdr:y>
    </cdr:from>
    <cdr:to>
      <cdr:x>0.34624</cdr:x>
      <cdr:y>0.65975</cdr:y>
    </cdr:to>
    <cdr:sp macro="" textlink="">
      <cdr:nvSpPr>
        <cdr:cNvPr id="2" name="Rounded Rectangle 1"/>
        <cdr:cNvSpPr/>
      </cdr:nvSpPr>
      <cdr:spPr bwMode="auto">
        <a:xfrm xmlns:a="http://schemas.openxmlformats.org/drawingml/2006/main">
          <a:off x="197175" y="2413881"/>
          <a:ext cx="3856007" cy="1209396"/>
        </a:xfrm>
        <a:prstGeom xmlns:a="http://schemas.openxmlformats.org/drawingml/2006/main" prst="roundRect">
          <a:avLst/>
        </a:prstGeom>
        <a:solidFill xmlns:a="http://schemas.openxmlformats.org/drawingml/2006/main">
          <a:schemeClr val="accent6">
            <a:lumMod val="40000"/>
            <a:lumOff val="60000"/>
          </a:schemeClr>
        </a:solidFill>
        <a:ln xmlns:a="http://schemas.openxmlformats.org/drawingml/2006/main" w="28575"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fontAlgn="base" hangingPunct="0">
            <a:spcBef>
              <a:spcPct val="0"/>
            </a:spcBef>
            <a:spcAft>
              <a:spcPct val="0"/>
            </a:spcAft>
          </a:pPr>
          <a:r>
            <a:rPr lang="en-GB" sz="2000" b="1" dirty="0" smtClean="0">
              <a:latin typeface="Century Gothic" panose="020B0502020202020204" pitchFamily="34" charset="0"/>
            </a:rPr>
            <a:t>9 out of 10 records showed that women who died received sub-standard care</a:t>
          </a:r>
        </a:p>
        <a:p xmlns:a="http://schemas.openxmlformats.org/drawingml/2006/main">
          <a:pPr eaLnBrk="0" fontAlgn="base" hangingPunct="0">
            <a:spcBef>
              <a:spcPct val="0"/>
            </a:spcBef>
            <a:spcAft>
              <a:spcPct val="0"/>
            </a:spcAft>
          </a:pPr>
          <a:endParaRPr kumimoji="0" lang="en-GB" sz="2000" b="1" i="0" u="none" strike="noStrike" cap="none" normalizeH="0" baseline="0" dirty="0">
            <a:ln>
              <a:noFill/>
            </a:ln>
            <a:effectLst/>
            <a:latin typeface="Century Gothic" panose="020B0502020202020204" pitchFamily="34" charset="0"/>
            <a:ea typeface="ヒラギノ角ゴ Pro W3" pitchFamily="1" charset="-128"/>
          </a:endParaRPr>
        </a:p>
        <a:p xmlns:a="http://schemas.openxmlformats.org/drawingml/2006/main">
          <a:pPr eaLnBrk="0" fontAlgn="base" hangingPunct="0">
            <a:spcBef>
              <a:spcPct val="0"/>
            </a:spcBef>
            <a:spcAft>
              <a:spcPct val="0"/>
            </a:spcAft>
          </a:pPr>
          <a:endParaRPr kumimoji="0" lang="en-GB" sz="2000" b="1" i="0" u="none" strike="noStrike" cap="none" normalizeH="0" baseline="0" dirty="0" smtClean="0">
            <a:ln>
              <a:noFill/>
            </a:ln>
            <a:effectLst/>
            <a:latin typeface="Century Gothic" panose="020B0502020202020204" pitchFamily="34" charset="0"/>
            <a:ea typeface="ヒラギノ角ゴ Pro W3" pitchFamily="1"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D94F9-8132-4F8F-B423-269E245A1774}" type="datetimeFigureOut">
              <a:rPr lang="en-GB" smtClean="0"/>
              <a:pPr/>
              <a:t>14/05/2018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94008-1F84-481E-88C4-23EC7D36D20D}" type="slidenum">
              <a:rPr lang="en-GB" smtClean="0"/>
              <a:pPr/>
              <a:t>‹#›</a:t>
            </a:fld>
            <a:endParaRPr lang="en-GB"/>
          </a:p>
        </p:txBody>
      </p:sp>
    </p:spTree>
    <p:extLst>
      <p:ext uri="{BB962C8B-B14F-4D97-AF65-F5344CB8AC3E}">
        <p14:creationId xmlns:p14="http://schemas.microsoft.com/office/powerpoint/2010/main" val="255747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5BD5EB-3441-4876-B856-4A85A315DC5B}" type="slidenum">
              <a:rPr lang="en-GB" smtClean="0"/>
              <a:pPr/>
              <a:t>7</a:t>
            </a:fld>
            <a:endParaRPr lang="en-GB"/>
          </a:p>
        </p:txBody>
      </p:sp>
    </p:spTree>
    <p:extLst>
      <p:ext uri="{BB962C8B-B14F-4D97-AF65-F5344CB8AC3E}">
        <p14:creationId xmlns:p14="http://schemas.microsoft.com/office/powerpoint/2010/main" val="354858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killing our women?</a:t>
            </a:r>
            <a:endParaRPr lang="en-US" dirty="0"/>
          </a:p>
        </p:txBody>
      </p:sp>
      <p:sp>
        <p:nvSpPr>
          <p:cNvPr id="4" name="Slide Number Placeholder 3"/>
          <p:cNvSpPr>
            <a:spLocks noGrp="1"/>
          </p:cNvSpPr>
          <p:nvPr>
            <p:ph type="sldNum" sz="quarter" idx="10"/>
          </p:nvPr>
        </p:nvSpPr>
        <p:spPr/>
        <p:txBody>
          <a:bodyPr/>
          <a:lstStyle/>
          <a:p>
            <a:fld id="{B827DB94-4BD9-4864-97B5-C2D655417AE2}" type="slidenum">
              <a:rPr lang="en-GB" smtClean="0"/>
              <a:pPr/>
              <a:t>18</a:t>
            </a:fld>
            <a:endParaRPr lang="en-GB"/>
          </a:p>
        </p:txBody>
      </p:sp>
    </p:spTree>
    <p:extLst>
      <p:ext uri="{BB962C8B-B14F-4D97-AF65-F5344CB8AC3E}">
        <p14:creationId xmlns:p14="http://schemas.microsoft.com/office/powerpoint/2010/main" val="343450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494008-1F84-481E-88C4-23EC7D36D20D}" type="slidenum">
              <a:rPr lang="en-GB" smtClean="0"/>
              <a:pPr/>
              <a:t>27</a:t>
            </a:fld>
            <a:endParaRPr lang="en-GB"/>
          </a:p>
        </p:txBody>
      </p:sp>
    </p:spTree>
    <p:extLst>
      <p:ext uri="{BB962C8B-B14F-4D97-AF65-F5344CB8AC3E}">
        <p14:creationId xmlns:p14="http://schemas.microsoft.com/office/powerpoint/2010/main" val="301005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B57BA7-00D5-4289-B51F-083BBE3F7A2E}" type="datetime1">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34A31-3D1C-431B-BA62-ECA15D545353}" type="slidenum">
              <a:rPr lang="en-GB" smtClean="0"/>
              <a:pPr/>
              <a:t>‹#›</a:t>
            </a:fld>
            <a:endParaRPr lang="en-GB"/>
          </a:p>
        </p:txBody>
      </p:sp>
      <p:cxnSp>
        <p:nvCxnSpPr>
          <p:cNvPr id="7" name="Straight Connector 6"/>
          <p:cNvCxnSpPr/>
          <p:nvPr userDrawn="1"/>
        </p:nvCxnSpPr>
        <p:spPr>
          <a:xfrm>
            <a:off x="42333" y="3552297"/>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8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974C35-F767-492D-BE5B-FBF18551B595}" type="datetime1">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418043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D0E766-FA45-4CE7-A073-EA4FA01F2322}" type="datetime1">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383398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407E3E-EA18-41C3-B467-F73F111B97D6}" type="datetime1">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34A31-3D1C-431B-BA62-ECA15D545353}" type="slidenum">
              <a:rPr lang="en-GB" smtClean="0"/>
              <a:pPr/>
              <a:t>‹#›</a:t>
            </a:fld>
            <a:endParaRPr lang="en-GB"/>
          </a:p>
        </p:txBody>
      </p:sp>
      <p:cxnSp>
        <p:nvCxnSpPr>
          <p:cNvPr id="8" name="Straight Connector 7"/>
          <p:cNvCxnSpPr/>
          <p:nvPr userDrawn="1"/>
        </p:nvCxnSpPr>
        <p:spPr>
          <a:xfrm>
            <a:off x="0" y="1354667"/>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94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2E725-9B91-407C-8DCC-A05F37BE5116}" type="datetime1">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272366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C6B6F3-FFC7-40F4-A28B-632E603969E3}" type="datetime1">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34A31-3D1C-431B-BA62-ECA15D545353}" type="slidenum">
              <a:rPr lang="en-GB" smtClean="0"/>
              <a:pPr/>
              <a:t>‹#›</a:t>
            </a:fld>
            <a:endParaRPr lang="en-GB"/>
          </a:p>
        </p:txBody>
      </p:sp>
      <p:cxnSp>
        <p:nvCxnSpPr>
          <p:cNvPr id="8" name="Straight Connector 7"/>
          <p:cNvCxnSpPr/>
          <p:nvPr userDrawn="1"/>
        </p:nvCxnSpPr>
        <p:spPr>
          <a:xfrm>
            <a:off x="0" y="1761067"/>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43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EDC7BA-5EB5-4C15-8821-E452886DC279}" type="datetime1">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383012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E467F4-4635-42FB-8721-50956E1C90CC}" type="datetime1">
              <a:rPr lang="en-GB" smtClean="0"/>
              <a:t>14/05/2018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301900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CAD0-3FB4-4C85-876C-98EDD7264021}" type="datetime1">
              <a:rPr lang="en-GB" smtClean="0"/>
              <a:t>14/05/2018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303184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0204F-04C3-40C7-92CD-494665F1822C}" type="datetime1">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320755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68194-DE8B-46FB-BA1A-6261D4905B50}" type="datetime1">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34A31-3D1C-431B-BA62-ECA15D545353}" type="slidenum">
              <a:rPr lang="en-GB" smtClean="0"/>
              <a:pPr/>
              <a:t>‹#›</a:t>
            </a:fld>
            <a:endParaRPr lang="en-GB"/>
          </a:p>
        </p:txBody>
      </p:sp>
    </p:spTree>
    <p:extLst>
      <p:ext uri="{BB962C8B-B14F-4D97-AF65-F5344CB8AC3E}">
        <p14:creationId xmlns:p14="http://schemas.microsoft.com/office/powerpoint/2010/main" val="145248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162D0-C9FD-4519-98E3-357AAD63BD12}" type="datetime1">
              <a:rPr lang="en-GB" smtClean="0"/>
              <a:t>14/05/2018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34A31-3D1C-431B-BA62-ECA15D545353}" type="slidenum">
              <a:rPr lang="en-GB" smtClean="0"/>
              <a:pPr/>
              <a:t>‹#›</a:t>
            </a:fld>
            <a:endParaRPr lang="en-GB"/>
          </a:p>
        </p:txBody>
      </p:sp>
    </p:spTree>
    <p:extLst>
      <p:ext uri="{BB962C8B-B14F-4D97-AF65-F5344CB8AC3E}">
        <p14:creationId xmlns:p14="http://schemas.microsoft.com/office/powerpoint/2010/main" val="73305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60389"/>
            <a:ext cx="10363200" cy="2340062"/>
          </a:xfrm>
        </p:spPr>
        <p:txBody>
          <a:bodyPr>
            <a:normAutofit fontScale="90000"/>
          </a:bodyPr>
          <a:lstStyle/>
          <a:p>
            <a:r>
              <a:rPr lang="en-GB" dirty="0"/>
              <a:t>Women’s health in the context of </a:t>
            </a:r>
            <a:r>
              <a:rPr lang="en-GB" dirty="0" smtClean="0"/>
              <a:t>Social Development Goals</a:t>
            </a:r>
            <a:r>
              <a:rPr lang="en-GB" dirty="0"/>
              <a:t/>
            </a:r>
            <a:br>
              <a:rPr lang="en-GB" dirty="0"/>
            </a:br>
            <a:endParaRPr lang="en-GB" dirty="0"/>
          </a:p>
        </p:txBody>
      </p:sp>
      <p:sp>
        <p:nvSpPr>
          <p:cNvPr id="3" name="Subtitle 2"/>
          <p:cNvSpPr>
            <a:spLocks noGrp="1"/>
          </p:cNvSpPr>
          <p:nvPr>
            <p:ph type="subTitle" idx="1"/>
          </p:nvPr>
        </p:nvSpPr>
        <p:spPr>
          <a:xfrm>
            <a:off x="1661160" y="4227043"/>
            <a:ext cx="9144000" cy="1655762"/>
          </a:xfrm>
        </p:spPr>
        <p:txBody>
          <a:bodyPr>
            <a:normAutofit lnSpcReduction="10000"/>
          </a:bodyPr>
          <a:lstStyle/>
          <a:p>
            <a:r>
              <a:rPr lang="en-GB" dirty="0" smtClean="0"/>
              <a:t>Prof. Joyce Olenja</a:t>
            </a:r>
          </a:p>
          <a:p>
            <a:r>
              <a:rPr lang="en-GB" dirty="0" smtClean="0"/>
              <a:t>School of Public Health</a:t>
            </a:r>
          </a:p>
          <a:p>
            <a:r>
              <a:rPr lang="en-GB" dirty="0" smtClean="0"/>
              <a:t>University of Nairobi</a:t>
            </a:r>
          </a:p>
          <a:p>
            <a:r>
              <a:rPr lang="en-GB" dirty="0" smtClean="0"/>
              <a:t>14 May</a:t>
            </a:r>
            <a:r>
              <a:rPr lang="en-GB" dirty="0" smtClean="0"/>
              <a:t> </a:t>
            </a:r>
            <a:r>
              <a:rPr lang="en-GB" dirty="0" smtClean="0"/>
              <a:t>2018</a:t>
            </a:r>
            <a:endParaRPr lang="en-GB" dirty="0"/>
          </a:p>
        </p:txBody>
      </p:sp>
    </p:spTree>
    <p:extLst>
      <p:ext uri="{BB962C8B-B14F-4D97-AF65-F5344CB8AC3E}">
        <p14:creationId xmlns:p14="http://schemas.microsoft.com/office/powerpoint/2010/main" val="200834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6057" y="183970"/>
            <a:ext cx="10515600" cy="1325563"/>
          </a:xfrm>
        </p:spPr>
        <p:txBody>
          <a:bodyPr>
            <a:normAutofit/>
          </a:bodyPr>
          <a:lstStyle/>
          <a:p>
            <a:r>
              <a:rPr lang="en-GB" sz="4000" b="1" dirty="0" smtClean="0"/>
              <a:t>Women Health and Sustainable Development Goals</a:t>
            </a:r>
            <a:endParaRPr lang="en-GB" sz="4000" dirty="0"/>
          </a:p>
        </p:txBody>
      </p:sp>
      <p:pic>
        <p:nvPicPr>
          <p:cNvPr id="4" name="Content Placeholder 3"/>
          <p:cNvPicPr>
            <a:picLocks noGrp="1" noChangeAspect="1"/>
          </p:cNvPicPr>
          <p:nvPr>
            <p:ph sz="half" idx="1"/>
          </p:nvPr>
        </p:nvPicPr>
        <p:blipFill>
          <a:blip r:embed="rId2"/>
          <a:stretch>
            <a:fillRect/>
          </a:stretch>
        </p:blipFill>
        <p:spPr>
          <a:xfrm>
            <a:off x="474018" y="1825625"/>
            <a:ext cx="3407869" cy="4760440"/>
          </a:xfrm>
          <a:prstGeom prst="rect">
            <a:avLst/>
          </a:prstGeom>
        </p:spPr>
      </p:pic>
      <p:sp>
        <p:nvSpPr>
          <p:cNvPr id="6" name="Content Placeholder 5"/>
          <p:cNvSpPr>
            <a:spLocks noGrp="1"/>
          </p:cNvSpPr>
          <p:nvPr>
            <p:ph sz="half" idx="2"/>
          </p:nvPr>
        </p:nvSpPr>
        <p:spPr>
          <a:xfrm>
            <a:off x="4295955" y="1825625"/>
            <a:ext cx="7660256" cy="4760440"/>
          </a:xfrm>
        </p:spPr>
        <p:txBody>
          <a:bodyPr/>
          <a:lstStyle/>
          <a:p>
            <a:endParaRPr lang="en-GB"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89" y="1805197"/>
            <a:ext cx="7746520" cy="4760440"/>
          </a:xfrm>
          <a:prstGeom prst="rect">
            <a:avLst/>
          </a:prstGeom>
        </p:spPr>
      </p:pic>
      <p:sp>
        <p:nvSpPr>
          <p:cNvPr id="2" name="Slide Number Placeholder 1"/>
          <p:cNvSpPr>
            <a:spLocks noGrp="1"/>
          </p:cNvSpPr>
          <p:nvPr>
            <p:ph type="sldNum" sz="quarter" idx="12"/>
          </p:nvPr>
        </p:nvSpPr>
        <p:spPr/>
        <p:txBody>
          <a:bodyPr/>
          <a:lstStyle/>
          <a:p>
            <a:fld id="{C9134A31-3D1C-431B-BA62-ECA15D545353}" type="slidenum">
              <a:rPr lang="en-GB" smtClean="0"/>
              <a:pPr/>
              <a:t>10</a:t>
            </a:fld>
            <a:endParaRPr lang="en-GB"/>
          </a:p>
        </p:txBody>
      </p:sp>
    </p:spTree>
    <p:extLst>
      <p:ext uri="{BB962C8B-B14F-4D97-AF65-F5344CB8AC3E}">
        <p14:creationId xmlns:p14="http://schemas.microsoft.com/office/powerpoint/2010/main" val="61329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071" y="531987"/>
            <a:ext cx="5386917" cy="639762"/>
          </a:xfrm>
        </p:spPr>
        <p:txBody>
          <a:bodyPr/>
          <a:lstStyle/>
          <a:p>
            <a:pPr algn="ctr"/>
            <a:r>
              <a:rPr lang="en-ZA" sz="2800" spc="-100" dirty="0"/>
              <a:t>Global maternal mortality</a:t>
            </a:r>
            <a:endParaRPr lang="en-US" sz="2400" dirty="0"/>
          </a:p>
        </p:txBody>
      </p:sp>
      <p:pic>
        <p:nvPicPr>
          <p:cNvPr id="65538" name="Picture 3"/>
          <p:cNvPicPr>
            <a:picLocks noGrp="1" noChangeAspect="1" noChangeArrowheads="1"/>
          </p:cNvPicPr>
          <p:nvPr>
            <p:ph sz="half" idx="2"/>
          </p:nvPr>
        </p:nvPicPr>
        <p:blipFill>
          <a:blip r:embed="rId2"/>
          <a:stretch>
            <a:fillRect/>
          </a:stretch>
        </p:blipFill>
        <p:spPr>
          <a:xfrm>
            <a:off x="77638" y="1280160"/>
            <a:ext cx="5995988" cy="4684542"/>
          </a:xfrm>
        </p:spPr>
      </p:pic>
      <p:sp>
        <p:nvSpPr>
          <p:cNvPr id="4" name="Text Placeholder 3"/>
          <p:cNvSpPr>
            <a:spLocks noGrp="1"/>
          </p:cNvSpPr>
          <p:nvPr>
            <p:ph type="body" sz="quarter" idx="3"/>
          </p:nvPr>
        </p:nvSpPr>
        <p:spPr>
          <a:xfrm>
            <a:off x="6164871" y="531987"/>
            <a:ext cx="5389033" cy="639762"/>
          </a:xfrm>
        </p:spPr>
        <p:txBody>
          <a:bodyPr/>
          <a:lstStyle/>
          <a:p>
            <a:pPr algn="ctr"/>
            <a:r>
              <a:rPr lang="en-US" sz="2800" dirty="0" smtClean="0"/>
              <a:t>Regional maternal mortality</a:t>
            </a:r>
            <a:endParaRPr lang="en-US" sz="2800" dirty="0"/>
          </a:p>
        </p:txBody>
      </p:sp>
      <p:graphicFrame>
        <p:nvGraphicFramePr>
          <p:cNvPr id="8" name="Content Placeholder 3"/>
          <p:cNvGraphicFramePr>
            <a:graphicFrameLocks noGrp="1"/>
          </p:cNvGraphicFramePr>
          <p:nvPr>
            <p:ph sz="quarter" idx="4"/>
            <p:extLst/>
          </p:nvPr>
        </p:nvGraphicFramePr>
        <p:xfrm>
          <a:off x="5995988" y="1280160"/>
          <a:ext cx="6196012" cy="495182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C9134A31-3D1C-431B-BA62-ECA15D545353}" type="slidenum">
              <a:rPr lang="en-GB" smtClean="0"/>
              <a:pPr/>
              <a:t>11</a:t>
            </a:fld>
            <a:endParaRPr lang="en-GB"/>
          </a:p>
        </p:txBody>
      </p:sp>
    </p:spTree>
    <p:extLst>
      <p:ext uri="{BB962C8B-B14F-4D97-AF65-F5344CB8AC3E}">
        <p14:creationId xmlns:p14="http://schemas.microsoft.com/office/powerpoint/2010/main" val="12575030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823" y="266785"/>
            <a:ext cx="10515600" cy="1066860"/>
          </a:xfrm>
        </p:spPr>
        <p:txBody>
          <a:bodyPr>
            <a:normAutofit/>
          </a:bodyPr>
          <a:lstStyle/>
          <a:p>
            <a:pPr algn="ctr"/>
            <a:r>
              <a:rPr lang="en-GB" b="1" dirty="0" smtClean="0"/>
              <a:t>Trends in Maternal and Child Health Indicators</a:t>
            </a:r>
            <a:br>
              <a:rPr lang="en-GB" b="1" dirty="0" smtClean="0"/>
            </a:br>
            <a:r>
              <a:rPr lang="en-GB" sz="2200" b="1" dirty="0" smtClean="0"/>
              <a:t>Kenya Health Policy 2014-2030</a:t>
            </a:r>
            <a:endParaRPr lang="en-GB" sz="2200" b="1" dirty="0"/>
          </a:p>
        </p:txBody>
      </p:sp>
      <p:pic>
        <p:nvPicPr>
          <p:cNvPr id="1026" name="Chart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27" y="1569146"/>
            <a:ext cx="11231592" cy="51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9134A31-3D1C-431B-BA62-ECA15D545353}" type="slidenum">
              <a:rPr lang="en-GB" smtClean="0"/>
              <a:pPr/>
              <a:t>12</a:t>
            </a:fld>
            <a:endParaRPr lang="en-GB"/>
          </a:p>
        </p:txBody>
      </p:sp>
    </p:spTree>
    <p:extLst>
      <p:ext uri="{BB962C8B-B14F-4D97-AF65-F5344CB8AC3E}">
        <p14:creationId xmlns:p14="http://schemas.microsoft.com/office/powerpoint/2010/main" val="4178688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99949"/>
            <a:ext cx="10515600" cy="1325563"/>
          </a:xfrm>
        </p:spPr>
        <p:txBody>
          <a:bodyPr/>
          <a:lstStyle/>
          <a:p>
            <a:r>
              <a:rPr lang="en-GB" b="1" dirty="0" smtClean="0"/>
              <a:t>Maternal Health</a:t>
            </a:r>
            <a:endParaRPr lang="en-GB" b="1" dirty="0"/>
          </a:p>
        </p:txBody>
      </p:sp>
      <p:sp>
        <p:nvSpPr>
          <p:cNvPr id="3" name="Content Placeholder 2"/>
          <p:cNvSpPr>
            <a:spLocks noGrp="1"/>
          </p:cNvSpPr>
          <p:nvPr>
            <p:ph idx="1"/>
          </p:nvPr>
        </p:nvSpPr>
        <p:spPr/>
        <p:txBody>
          <a:bodyPr>
            <a:normAutofit/>
          </a:bodyPr>
          <a:lstStyle/>
          <a:p>
            <a:r>
              <a:rPr lang="en-GB" dirty="0"/>
              <a:t>Childbearing begins early in Kenya, with almost one-quarter </a:t>
            </a:r>
            <a:r>
              <a:rPr lang="en-GB" dirty="0" smtClean="0"/>
              <a:t>of women </a:t>
            </a:r>
            <a:r>
              <a:rPr lang="en-GB" dirty="0"/>
              <a:t>giving birth by age 18 and nearly half by age 20. </a:t>
            </a:r>
            <a:endParaRPr lang="en-GB" dirty="0" smtClean="0"/>
          </a:p>
          <a:p>
            <a:endParaRPr lang="en-GB" dirty="0" smtClean="0"/>
          </a:p>
          <a:p>
            <a:r>
              <a:rPr lang="en-GB" dirty="0" smtClean="0"/>
              <a:t>Adolescents </a:t>
            </a:r>
            <a:r>
              <a:rPr lang="en-GB" dirty="0"/>
              <a:t>are least likely to have discussed family planning </a:t>
            </a:r>
            <a:r>
              <a:rPr lang="en-GB" dirty="0" smtClean="0"/>
              <a:t>either with </a:t>
            </a:r>
            <a:r>
              <a:rPr lang="en-GB" dirty="0"/>
              <a:t>a fieldworker or at a health facility (KDHS 2014). </a:t>
            </a:r>
            <a:endParaRPr lang="en-GB" dirty="0" smtClean="0"/>
          </a:p>
          <a:p>
            <a:endParaRPr lang="en-GB" dirty="0"/>
          </a:p>
          <a:p>
            <a:r>
              <a:rPr lang="en-GB" dirty="0"/>
              <a:t> A majority of mothers in Kenya are adolescents who receive least </a:t>
            </a:r>
            <a:r>
              <a:rPr lang="en-GB" dirty="0" smtClean="0"/>
              <a:t>RH information</a:t>
            </a:r>
            <a:endParaRPr lang="en-GB" dirty="0"/>
          </a:p>
          <a:p>
            <a:endParaRPr lang="en-GB"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13</a:t>
            </a:fld>
            <a:endParaRPr lang="en-GB"/>
          </a:p>
        </p:txBody>
      </p:sp>
    </p:spTree>
    <p:extLst>
      <p:ext uri="{BB962C8B-B14F-4D97-AF65-F5344CB8AC3E}">
        <p14:creationId xmlns:p14="http://schemas.microsoft.com/office/powerpoint/2010/main" val="236795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210461"/>
            <a:ext cx="10515600" cy="1325563"/>
          </a:xfrm>
        </p:spPr>
        <p:txBody>
          <a:bodyPr/>
          <a:lstStyle/>
          <a:p>
            <a:r>
              <a:rPr lang="en-GB" b="1" dirty="0"/>
              <a:t>Percent of Kenya women using a modern contraceptive method</a:t>
            </a:r>
          </a:p>
        </p:txBody>
      </p:sp>
      <p:sp>
        <p:nvSpPr>
          <p:cNvPr id="4" name="Content Placeholder 3"/>
          <p:cNvSpPr>
            <a:spLocks noGrp="1"/>
          </p:cNvSpPr>
          <p:nvPr>
            <p:ph sz="half" idx="2"/>
          </p:nvPr>
        </p:nvSpPr>
        <p:spPr>
          <a:xfrm>
            <a:off x="5878901" y="1825625"/>
            <a:ext cx="4429665" cy="3971326"/>
          </a:xfrm>
        </p:spPr>
        <p:txBody>
          <a:bodyPr>
            <a:normAutofit lnSpcReduction="10000"/>
          </a:bodyPr>
          <a:lstStyle/>
          <a:p>
            <a:pPr marL="0" indent="0">
              <a:buNone/>
            </a:pPr>
            <a:r>
              <a:rPr lang="en-GB" dirty="0"/>
              <a:t>Modern contraception use has increased by </a:t>
            </a:r>
            <a:r>
              <a:rPr lang="en-GB" b="1" dirty="0"/>
              <a:t>24 percentage points </a:t>
            </a:r>
            <a:r>
              <a:rPr lang="en-GB" dirty="0"/>
              <a:t>in two and a half decades.</a:t>
            </a:r>
          </a:p>
          <a:p>
            <a:pPr marL="0" indent="0">
              <a:buNone/>
            </a:pPr>
            <a:endParaRPr lang="en-GB" dirty="0" smtClean="0"/>
          </a:p>
          <a:p>
            <a:pPr marL="0" indent="0">
              <a:buNone/>
            </a:pPr>
            <a:endParaRPr lang="en-GB" dirty="0"/>
          </a:p>
          <a:p>
            <a:pPr marL="0" indent="0">
              <a:buNone/>
            </a:pPr>
            <a:r>
              <a:rPr lang="en-GB" dirty="0"/>
              <a:t>In 2017 alone, </a:t>
            </a:r>
            <a:r>
              <a:rPr lang="en-GB" b="1" dirty="0"/>
              <a:t>1,472,000 </a:t>
            </a:r>
            <a:r>
              <a:rPr lang="en-GB" dirty="0"/>
              <a:t>unintended pregnancies were averted due to modern contraceptive use</a:t>
            </a:r>
          </a:p>
          <a:p>
            <a:endParaRPr lang="en-GB" dirty="0"/>
          </a:p>
        </p:txBody>
      </p:sp>
      <p:pic>
        <p:nvPicPr>
          <p:cNvPr id="5" name="Content Placeholder 4"/>
          <p:cNvPicPr>
            <a:picLocks noGrp="1" noChangeAspect="1"/>
          </p:cNvPicPr>
          <p:nvPr>
            <p:ph sz="half" idx="1"/>
          </p:nvPr>
        </p:nvPicPr>
        <p:blipFill>
          <a:blip r:embed="rId2"/>
          <a:stretch>
            <a:fillRect/>
          </a:stretch>
        </p:blipFill>
        <p:spPr>
          <a:xfrm>
            <a:off x="261972" y="2520888"/>
            <a:ext cx="5696734" cy="3370954"/>
          </a:xfrm>
          <a:prstGeom prst="rect">
            <a:avLst/>
          </a:prstGeom>
        </p:spPr>
      </p:pic>
      <p:pic>
        <p:nvPicPr>
          <p:cNvPr id="6" name="Picture 5"/>
          <p:cNvPicPr>
            <a:picLocks noChangeAspect="1"/>
          </p:cNvPicPr>
          <p:nvPr/>
        </p:nvPicPr>
        <p:blipFill>
          <a:blip r:embed="rId3"/>
          <a:stretch>
            <a:fillRect/>
          </a:stretch>
        </p:blipFill>
        <p:spPr>
          <a:xfrm>
            <a:off x="9432547" y="2954528"/>
            <a:ext cx="2724947" cy="1194778"/>
          </a:xfrm>
          <a:prstGeom prst="rect">
            <a:avLst/>
          </a:prstGeom>
        </p:spPr>
      </p:pic>
      <p:sp>
        <p:nvSpPr>
          <p:cNvPr id="3" name="Slide Number Placeholder 2"/>
          <p:cNvSpPr>
            <a:spLocks noGrp="1"/>
          </p:cNvSpPr>
          <p:nvPr>
            <p:ph type="sldNum" sz="quarter" idx="12"/>
          </p:nvPr>
        </p:nvSpPr>
        <p:spPr/>
        <p:txBody>
          <a:bodyPr/>
          <a:lstStyle/>
          <a:p>
            <a:fld id="{C9134A31-3D1C-431B-BA62-ECA15D545353}" type="slidenum">
              <a:rPr lang="en-GB" smtClean="0"/>
              <a:pPr/>
              <a:t>14</a:t>
            </a:fld>
            <a:endParaRPr lang="en-GB"/>
          </a:p>
        </p:txBody>
      </p:sp>
    </p:spTree>
    <p:extLst>
      <p:ext uri="{BB962C8B-B14F-4D97-AF65-F5344CB8AC3E}">
        <p14:creationId xmlns:p14="http://schemas.microsoft.com/office/powerpoint/2010/main" val="93329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69" y="0"/>
            <a:ext cx="10515600" cy="1325563"/>
          </a:xfrm>
        </p:spPr>
        <p:txBody>
          <a:bodyPr/>
          <a:lstStyle/>
          <a:p>
            <a:r>
              <a:rPr lang="en-GB" b="1" dirty="0" smtClean="0"/>
              <a:t>Funding is insufficient to implement policies</a:t>
            </a:r>
            <a:endParaRPr lang="en-GB" b="1" dirty="0"/>
          </a:p>
        </p:txBody>
      </p:sp>
      <p:pic>
        <p:nvPicPr>
          <p:cNvPr id="4" name="Content Placeholder 3"/>
          <p:cNvPicPr>
            <a:picLocks noGrp="1" noChangeAspect="1"/>
          </p:cNvPicPr>
          <p:nvPr>
            <p:ph idx="1"/>
          </p:nvPr>
        </p:nvPicPr>
        <p:blipFill>
          <a:blip r:embed="rId2"/>
          <a:stretch>
            <a:fillRect/>
          </a:stretch>
        </p:blipFill>
        <p:spPr>
          <a:xfrm>
            <a:off x="5559578" y="3269412"/>
            <a:ext cx="933774" cy="1321296"/>
          </a:xfrm>
          <a:prstGeom prst="rect">
            <a:avLst/>
          </a:prstGeom>
        </p:spPr>
      </p:pic>
      <p:pic>
        <p:nvPicPr>
          <p:cNvPr id="5" name="Picture 4"/>
          <p:cNvPicPr>
            <a:picLocks noChangeAspect="1"/>
          </p:cNvPicPr>
          <p:nvPr/>
        </p:nvPicPr>
        <p:blipFill>
          <a:blip r:embed="rId3"/>
          <a:stretch>
            <a:fillRect/>
          </a:stretch>
        </p:blipFill>
        <p:spPr>
          <a:xfrm>
            <a:off x="9790174" y="5163854"/>
            <a:ext cx="455812" cy="487608"/>
          </a:xfrm>
          <a:prstGeom prst="rect">
            <a:avLst/>
          </a:prstGeom>
        </p:spPr>
      </p:pic>
      <p:sp>
        <p:nvSpPr>
          <p:cNvPr id="6" name="Rectangle 5"/>
          <p:cNvSpPr/>
          <p:nvPr/>
        </p:nvSpPr>
        <p:spPr>
          <a:xfrm>
            <a:off x="6493352" y="3269412"/>
            <a:ext cx="2438108" cy="213824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The </a:t>
            </a:r>
            <a:r>
              <a:rPr lang="en-GB" sz="1600" dirty="0">
                <a:solidFill>
                  <a:schemeClr val="tx1"/>
                </a:solidFill>
              </a:rPr>
              <a:t>plan estimated </a:t>
            </a:r>
            <a:r>
              <a:rPr lang="en-GB" sz="1600" b="1" dirty="0">
                <a:solidFill>
                  <a:schemeClr val="tx1"/>
                </a:solidFill>
              </a:rPr>
              <a:t>3.5 Billion KSH </a:t>
            </a:r>
            <a:r>
              <a:rPr lang="en-GB" sz="1600" dirty="0">
                <a:solidFill>
                  <a:schemeClr val="tx1"/>
                </a:solidFill>
              </a:rPr>
              <a:t>was needed to implement the FP activities in 2017/18, however the national government only allocated </a:t>
            </a:r>
            <a:r>
              <a:rPr lang="en-GB" sz="1600" b="1" dirty="0">
                <a:solidFill>
                  <a:schemeClr val="tx1"/>
                </a:solidFill>
              </a:rPr>
              <a:t>293 million KSH </a:t>
            </a:r>
            <a:r>
              <a:rPr lang="en-GB" sz="1600" dirty="0">
                <a:solidFill>
                  <a:schemeClr val="tx1"/>
                </a:solidFill>
              </a:rPr>
              <a:t>for FP in that fiscal year</a:t>
            </a:r>
          </a:p>
          <a:p>
            <a:endParaRPr lang="en-GB" sz="1600" dirty="0">
              <a:solidFill>
                <a:schemeClr val="tx1"/>
              </a:solidFill>
            </a:endParaRPr>
          </a:p>
        </p:txBody>
      </p:sp>
      <p:sp>
        <p:nvSpPr>
          <p:cNvPr id="8" name="Rectangle 7"/>
          <p:cNvSpPr/>
          <p:nvPr/>
        </p:nvSpPr>
        <p:spPr>
          <a:xfrm>
            <a:off x="595223" y="2199737"/>
            <a:ext cx="4856672" cy="32736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The </a:t>
            </a:r>
            <a:r>
              <a:rPr lang="en-GB" sz="2800" dirty="0">
                <a:solidFill>
                  <a:schemeClr val="tx1"/>
                </a:solidFill>
              </a:rPr>
              <a:t>Kenya RMNCAH Investment Framework outlines a strategy to increase contraceptive use among married women to </a:t>
            </a:r>
            <a:r>
              <a:rPr lang="en-GB" sz="2800" b="1" dirty="0">
                <a:solidFill>
                  <a:schemeClr val="tx1"/>
                </a:solidFill>
              </a:rPr>
              <a:t>70% </a:t>
            </a:r>
            <a:r>
              <a:rPr lang="en-GB" sz="2800" dirty="0">
                <a:solidFill>
                  <a:schemeClr val="tx1"/>
                </a:solidFill>
              </a:rPr>
              <a:t>and decrease teenage pregnancies to </a:t>
            </a:r>
            <a:r>
              <a:rPr lang="en-GB" sz="2800" b="1" dirty="0">
                <a:solidFill>
                  <a:schemeClr val="tx1"/>
                </a:solidFill>
              </a:rPr>
              <a:t>11% </a:t>
            </a:r>
            <a:r>
              <a:rPr lang="en-GB" sz="2800" dirty="0">
                <a:solidFill>
                  <a:schemeClr val="tx1"/>
                </a:solidFill>
              </a:rPr>
              <a:t>by 2020</a:t>
            </a:r>
          </a:p>
          <a:p>
            <a:endParaRPr lang="en-GB" sz="2800" dirty="0">
              <a:solidFill>
                <a:schemeClr val="tx1"/>
              </a:solidFill>
            </a:endParaRPr>
          </a:p>
        </p:txBody>
      </p:sp>
      <p:pic>
        <p:nvPicPr>
          <p:cNvPr id="9" name="Picture 8"/>
          <p:cNvPicPr>
            <a:picLocks noChangeAspect="1"/>
          </p:cNvPicPr>
          <p:nvPr/>
        </p:nvPicPr>
        <p:blipFill>
          <a:blip r:embed="rId4"/>
          <a:stretch>
            <a:fillRect/>
          </a:stretch>
        </p:blipFill>
        <p:spPr>
          <a:xfrm>
            <a:off x="8908627" y="2501660"/>
            <a:ext cx="3144601" cy="1362973"/>
          </a:xfrm>
          <a:prstGeom prst="rect">
            <a:avLst/>
          </a:prstGeom>
        </p:spPr>
      </p:pic>
      <p:pic>
        <p:nvPicPr>
          <p:cNvPr id="10" name="Picture 9"/>
          <p:cNvPicPr>
            <a:picLocks noChangeAspect="1"/>
          </p:cNvPicPr>
          <p:nvPr/>
        </p:nvPicPr>
        <p:blipFill>
          <a:blip r:embed="rId5"/>
          <a:stretch>
            <a:fillRect/>
          </a:stretch>
        </p:blipFill>
        <p:spPr>
          <a:xfrm>
            <a:off x="8858006" y="4590708"/>
            <a:ext cx="1157778" cy="383449"/>
          </a:xfrm>
          <a:prstGeom prst="rect">
            <a:avLst/>
          </a:prstGeom>
        </p:spPr>
      </p:pic>
      <p:sp>
        <p:nvSpPr>
          <p:cNvPr id="3" name="Slide Number Placeholder 2"/>
          <p:cNvSpPr>
            <a:spLocks noGrp="1"/>
          </p:cNvSpPr>
          <p:nvPr>
            <p:ph type="sldNum" sz="quarter" idx="12"/>
          </p:nvPr>
        </p:nvSpPr>
        <p:spPr/>
        <p:txBody>
          <a:bodyPr/>
          <a:lstStyle/>
          <a:p>
            <a:fld id="{C9134A31-3D1C-431B-BA62-ECA15D545353}" type="slidenum">
              <a:rPr lang="en-GB" smtClean="0"/>
              <a:pPr/>
              <a:t>15</a:t>
            </a:fld>
            <a:endParaRPr lang="en-GB"/>
          </a:p>
        </p:txBody>
      </p:sp>
    </p:spTree>
    <p:extLst>
      <p:ext uri="{BB962C8B-B14F-4D97-AF65-F5344CB8AC3E}">
        <p14:creationId xmlns:p14="http://schemas.microsoft.com/office/powerpoint/2010/main" val="355208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6" y="368201"/>
            <a:ext cx="10515600" cy="1325563"/>
          </a:xfrm>
        </p:spPr>
        <p:txBody>
          <a:bodyPr/>
          <a:lstStyle/>
          <a:p>
            <a:r>
              <a:rPr lang="en-GB" b="1" dirty="0" smtClean="0"/>
              <a:t>County action is needed to achieve National FP Goals</a:t>
            </a:r>
            <a:endParaRPr lang="en-GB" b="1" dirty="0"/>
          </a:p>
        </p:txBody>
      </p:sp>
      <p:sp>
        <p:nvSpPr>
          <p:cNvPr id="4" name="Content Placeholder 3"/>
          <p:cNvSpPr>
            <a:spLocks noGrp="1"/>
          </p:cNvSpPr>
          <p:nvPr>
            <p:ph sz="half" idx="2"/>
          </p:nvPr>
        </p:nvSpPr>
        <p:spPr>
          <a:xfrm>
            <a:off x="6892413" y="1937434"/>
            <a:ext cx="5090202" cy="3372924"/>
          </a:xfrm>
        </p:spPr>
        <p:txBody>
          <a:bodyPr>
            <a:normAutofit lnSpcReduction="10000"/>
          </a:bodyPr>
          <a:lstStyle/>
          <a:p>
            <a:r>
              <a:rPr lang="en-GB" dirty="0" smtClean="0"/>
              <a:t>All </a:t>
            </a:r>
            <a:r>
              <a:rPr lang="en-GB" b="1" dirty="0"/>
              <a:t>47 counties </a:t>
            </a:r>
            <a:r>
              <a:rPr lang="en-GB" b="1" dirty="0" smtClean="0"/>
              <a:t>expected to</a:t>
            </a:r>
            <a:r>
              <a:rPr lang="en-GB" dirty="0" smtClean="0"/>
              <a:t> </a:t>
            </a:r>
            <a:r>
              <a:rPr lang="en-GB" dirty="0"/>
              <a:t>have a costed implementation plan (CIP) and FP budget line by 2020</a:t>
            </a:r>
            <a:r>
              <a:rPr lang="en-GB" dirty="0" smtClean="0"/>
              <a:t>.</a:t>
            </a:r>
          </a:p>
          <a:p>
            <a:r>
              <a:rPr lang="en-GB" dirty="0" smtClean="0"/>
              <a:t>Among </a:t>
            </a:r>
            <a:r>
              <a:rPr lang="en-GB" dirty="0"/>
              <a:t>11 counties surveyed in DSW’s 2017 FP budget analysis, </a:t>
            </a:r>
            <a:r>
              <a:rPr lang="en-GB" b="1" dirty="0"/>
              <a:t>only 2 of the counties </a:t>
            </a:r>
            <a:r>
              <a:rPr lang="en-GB" dirty="0"/>
              <a:t>have a budget line for FP and </a:t>
            </a:r>
            <a:r>
              <a:rPr lang="en-GB" b="1" dirty="0"/>
              <a:t>9 counties </a:t>
            </a:r>
            <a:r>
              <a:rPr lang="en-GB" dirty="0"/>
              <a:t>have CIPs</a:t>
            </a:r>
          </a:p>
        </p:txBody>
      </p:sp>
      <p:pic>
        <p:nvPicPr>
          <p:cNvPr id="7" name="Picture 6"/>
          <p:cNvPicPr>
            <a:picLocks noChangeAspect="1"/>
          </p:cNvPicPr>
          <p:nvPr/>
        </p:nvPicPr>
        <p:blipFill>
          <a:blip r:embed="rId2"/>
          <a:stretch>
            <a:fillRect/>
          </a:stretch>
        </p:blipFill>
        <p:spPr>
          <a:xfrm>
            <a:off x="7746685" y="5414075"/>
            <a:ext cx="4235930" cy="1247702"/>
          </a:xfrm>
          <a:prstGeom prst="rect">
            <a:avLst/>
          </a:prstGeom>
        </p:spPr>
      </p:pic>
      <p:graphicFrame>
        <p:nvGraphicFramePr>
          <p:cNvPr id="12" name="Content Placeholder 11"/>
          <p:cNvGraphicFramePr>
            <a:graphicFrameLocks noGrp="1"/>
          </p:cNvGraphicFramePr>
          <p:nvPr>
            <p:ph sz="half" idx="1"/>
            <p:extLst>
              <p:ext uri="{D42A27DB-BD31-4B8C-83A1-F6EECF244321}">
                <p14:modId xmlns:p14="http://schemas.microsoft.com/office/powerpoint/2010/main" val="2766902972"/>
              </p:ext>
            </p:extLst>
          </p:nvPr>
        </p:nvGraphicFramePr>
        <p:xfrm>
          <a:off x="327805" y="1990217"/>
          <a:ext cx="6262776"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9134A31-3D1C-431B-BA62-ECA15D545353}" type="slidenum">
              <a:rPr lang="en-GB" smtClean="0"/>
              <a:pPr/>
              <a:t>16</a:t>
            </a:fld>
            <a:endParaRPr lang="en-GB"/>
          </a:p>
        </p:txBody>
      </p:sp>
    </p:spTree>
    <p:extLst>
      <p:ext uri="{BB962C8B-B14F-4D97-AF65-F5344CB8AC3E}">
        <p14:creationId xmlns:p14="http://schemas.microsoft.com/office/powerpoint/2010/main" val="4211483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
            <a:ext cx="5403273" cy="6881012"/>
          </a:xfrm>
          <a:prstGeom prst="rect">
            <a:avLst/>
          </a:prstGeom>
          <a:ln w="19050">
            <a:solidFill>
              <a:schemeClr val="tx1"/>
            </a:solidFill>
          </a:ln>
        </p:spPr>
      </p:pic>
      <p:sp>
        <p:nvSpPr>
          <p:cNvPr id="10" name="Title 1"/>
          <p:cNvSpPr txBox="1">
            <a:spLocks/>
          </p:cNvSpPr>
          <p:nvPr/>
        </p:nvSpPr>
        <p:spPr bwMode="auto">
          <a:xfrm>
            <a:off x="5745018" y="622496"/>
            <a:ext cx="6320373" cy="56130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00050" rtl="0" eaLnBrk="1" fontAlgn="base" hangingPunct="1">
              <a:spcBef>
                <a:spcPct val="0"/>
              </a:spcBef>
              <a:spcAft>
                <a:spcPct val="0"/>
              </a:spcAft>
              <a:defRPr sz="3800" kern="1200">
                <a:solidFill>
                  <a:schemeClr val="tx1"/>
                </a:solidFill>
                <a:latin typeface="+mj-lt"/>
                <a:ea typeface="+mj-ea"/>
                <a:cs typeface="+mj-cs"/>
              </a:defRPr>
            </a:lvl1pPr>
            <a:lvl2pPr algn="ctr" defTabSz="400050" rtl="0" eaLnBrk="1" fontAlgn="base" hangingPunct="1">
              <a:spcBef>
                <a:spcPct val="0"/>
              </a:spcBef>
              <a:spcAft>
                <a:spcPct val="0"/>
              </a:spcAft>
              <a:defRPr sz="3800">
                <a:solidFill>
                  <a:schemeClr val="tx1"/>
                </a:solidFill>
                <a:latin typeface="Calibri" pitchFamily="34" charset="0"/>
              </a:defRPr>
            </a:lvl2pPr>
            <a:lvl3pPr algn="ctr" defTabSz="400050" rtl="0" eaLnBrk="1" fontAlgn="base" hangingPunct="1">
              <a:spcBef>
                <a:spcPct val="0"/>
              </a:spcBef>
              <a:spcAft>
                <a:spcPct val="0"/>
              </a:spcAft>
              <a:defRPr sz="3800">
                <a:solidFill>
                  <a:schemeClr val="tx1"/>
                </a:solidFill>
                <a:latin typeface="Calibri" pitchFamily="34" charset="0"/>
              </a:defRPr>
            </a:lvl3pPr>
            <a:lvl4pPr algn="ctr" defTabSz="400050" rtl="0" eaLnBrk="1" fontAlgn="base" hangingPunct="1">
              <a:spcBef>
                <a:spcPct val="0"/>
              </a:spcBef>
              <a:spcAft>
                <a:spcPct val="0"/>
              </a:spcAft>
              <a:defRPr sz="3800">
                <a:solidFill>
                  <a:schemeClr val="tx1"/>
                </a:solidFill>
                <a:latin typeface="Calibri" pitchFamily="34" charset="0"/>
              </a:defRPr>
            </a:lvl4pPr>
            <a:lvl5pPr algn="ctr" defTabSz="400050" rtl="0" eaLnBrk="1" fontAlgn="base" hangingPunct="1">
              <a:spcBef>
                <a:spcPct val="0"/>
              </a:spcBef>
              <a:spcAft>
                <a:spcPct val="0"/>
              </a:spcAft>
              <a:defRPr sz="3800">
                <a:solidFill>
                  <a:schemeClr val="tx1"/>
                </a:solidFill>
                <a:latin typeface="Calibri" pitchFamily="34" charset="0"/>
              </a:defRPr>
            </a:lvl5pPr>
            <a:lvl6pPr marL="457200" algn="ctr" defTabSz="400050" rtl="0" eaLnBrk="1" fontAlgn="base" hangingPunct="1">
              <a:spcBef>
                <a:spcPct val="0"/>
              </a:spcBef>
              <a:spcAft>
                <a:spcPct val="0"/>
              </a:spcAft>
              <a:defRPr sz="3800">
                <a:solidFill>
                  <a:schemeClr val="tx1"/>
                </a:solidFill>
                <a:latin typeface="Calibri" pitchFamily="34" charset="0"/>
              </a:defRPr>
            </a:lvl6pPr>
            <a:lvl7pPr marL="914400" algn="ctr" defTabSz="400050" rtl="0" eaLnBrk="1" fontAlgn="base" hangingPunct="1">
              <a:spcBef>
                <a:spcPct val="0"/>
              </a:spcBef>
              <a:spcAft>
                <a:spcPct val="0"/>
              </a:spcAft>
              <a:defRPr sz="3800">
                <a:solidFill>
                  <a:schemeClr val="tx1"/>
                </a:solidFill>
                <a:latin typeface="Calibri" pitchFamily="34" charset="0"/>
              </a:defRPr>
            </a:lvl7pPr>
            <a:lvl8pPr marL="1371600" algn="ctr" defTabSz="400050" rtl="0" eaLnBrk="1" fontAlgn="base" hangingPunct="1">
              <a:spcBef>
                <a:spcPct val="0"/>
              </a:spcBef>
              <a:spcAft>
                <a:spcPct val="0"/>
              </a:spcAft>
              <a:defRPr sz="3800">
                <a:solidFill>
                  <a:schemeClr val="tx1"/>
                </a:solidFill>
                <a:latin typeface="Calibri" pitchFamily="34" charset="0"/>
              </a:defRPr>
            </a:lvl8pPr>
            <a:lvl9pPr marL="1828800" algn="ctr" defTabSz="400050" rtl="0" eaLnBrk="1" fontAlgn="base" hangingPunct="1">
              <a:spcBef>
                <a:spcPct val="0"/>
              </a:spcBef>
              <a:spcAft>
                <a:spcPct val="0"/>
              </a:spcAft>
              <a:defRPr sz="3800">
                <a:solidFill>
                  <a:schemeClr val="tx1"/>
                </a:solidFill>
                <a:latin typeface="Calibri" pitchFamily="34" charset="0"/>
              </a:defRPr>
            </a:lvl9pPr>
          </a:lstStyle>
          <a:p>
            <a:pPr algn="l">
              <a:spcBef>
                <a:spcPts val="600"/>
              </a:spcBef>
              <a:spcAft>
                <a:spcPts val="600"/>
              </a:spcAft>
            </a:pPr>
            <a:r>
              <a:rPr lang="en-US" sz="4000" b="1" dirty="0" smtClean="0">
                <a:latin typeface="Century Gothic" panose="020B0502020202020204" pitchFamily="34" charset="0"/>
              </a:rPr>
              <a:t/>
            </a:r>
            <a:br>
              <a:rPr lang="en-US" sz="4000" b="1" dirty="0" smtClean="0">
                <a:latin typeface="Century Gothic" panose="020B0502020202020204" pitchFamily="34" charset="0"/>
              </a:rPr>
            </a:br>
            <a:endParaRPr lang="en-US" sz="4000" b="1" dirty="0" smtClean="0">
              <a:latin typeface="Century Gothic" panose="020B0502020202020204" pitchFamily="34" charset="0"/>
            </a:endParaRPr>
          </a:p>
          <a:p>
            <a:pPr algn="l">
              <a:spcBef>
                <a:spcPts val="600"/>
              </a:spcBef>
              <a:spcAft>
                <a:spcPts val="600"/>
              </a:spcAft>
            </a:pPr>
            <a:r>
              <a:rPr lang="en-US" sz="4000" b="1" dirty="0" smtClean="0">
                <a:latin typeface="Century Gothic" panose="020B0502020202020204" pitchFamily="34" charset="0"/>
              </a:rPr>
              <a:t>Confidential Enquiry into Maternal Deaths</a:t>
            </a:r>
          </a:p>
          <a:p>
            <a:pPr algn="l">
              <a:spcBef>
                <a:spcPts val="600"/>
              </a:spcBef>
              <a:spcAft>
                <a:spcPts val="600"/>
              </a:spcAft>
            </a:pPr>
            <a:endParaRPr lang="en-US" sz="4000" b="1" dirty="0" smtClean="0">
              <a:latin typeface="Century Gothic" panose="020B0502020202020204" pitchFamily="34" charset="0"/>
            </a:endParaRPr>
          </a:p>
          <a:p>
            <a:pPr algn="l">
              <a:spcBef>
                <a:spcPts val="600"/>
              </a:spcBef>
              <a:spcAft>
                <a:spcPts val="600"/>
              </a:spcAft>
            </a:pPr>
            <a:endParaRPr lang="en-US" sz="4000" b="1" dirty="0" smtClean="0">
              <a:latin typeface="Century Gothic" panose="020B0502020202020204" pitchFamily="34" charset="0"/>
            </a:endParaRPr>
          </a:p>
          <a:p>
            <a:pPr algn="l">
              <a:spcBef>
                <a:spcPts val="600"/>
              </a:spcBef>
              <a:spcAft>
                <a:spcPts val="600"/>
              </a:spcAft>
            </a:pPr>
            <a:endParaRPr lang="en-US" sz="4000" b="1" dirty="0" smtClean="0">
              <a:latin typeface="Century Gothic" panose="020B0502020202020204" pitchFamily="34" charset="0"/>
            </a:endParaRPr>
          </a:p>
          <a:p>
            <a:pPr>
              <a:spcBef>
                <a:spcPts val="600"/>
              </a:spcBef>
              <a:spcAft>
                <a:spcPts val="600"/>
              </a:spcAft>
            </a:pPr>
            <a:r>
              <a:rPr lang="en-US" sz="3200" b="1" dirty="0" smtClean="0">
                <a:latin typeface="Century Gothic" panose="020B0502020202020204" pitchFamily="34" charset="0"/>
              </a:rPr>
              <a:t>For maternal deaths that occurred in 2014 </a:t>
            </a:r>
            <a:r>
              <a:rPr lang="en-US" sz="4000" b="1" dirty="0" smtClean="0">
                <a:latin typeface="Century Gothic" panose="020B0502020202020204" pitchFamily="34" charset="0"/>
              </a:rPr>
              <a:t/>
            </a:r>
            <a:br>
              <a:rPr lang="en-US" sz="4000" b="1" dirty="0" smtClean="0">
                <a:latin typeface="Century Gothic" panose="020B0502020202020204" pitchFamily="34" charset="0"/>
              </a:rPr>
            </a:br>
            <a:r>
              <a:rPr lang="en-US" sz="4000" b="1" dirty="0" smtClean="0">
                <a:latin typeface="Century Gothic" panose="020B0502020202020204" pitchFamily="34" charset="0"/>
              </a:rPr>
              <a:t/>
            </a:r>
            <a:br>
              <a:rPr lang="en-US" sz="4000" b="1" dirty="0" smtClean="0">
                <a:latin typeface="Century Gothic" panose="020B0502020202020204" pitchFamily="34" charset="0"/>
              </a:rPr>
            </a:br>
            <a:r>
              <a:rPr lang="en-US" sz="4000" b="1" dirty="0" smtClean="0">
                <a:latin typeface="Century Gothic" panose="020B0502020202020204" pitchFamily="34" charset="0"/>
              </a:rPr>
              <a:t/>
            </a:r>
            <a:br>
              <a:rPr lang="en-US" sz="4000" b="1" dirty="0" smtClean="0">
                <a:latin typeface="Century Gothic" panose="020B0502020202020204" pitchFamily="34" charset="0"/>
              </a:rPr>
            </a:br>
            <a:endParaRPr lang="en-US" sz="40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C9134A31-3D1C-431B-BA62-ECA15D545353}" type="slidenum">
              <a:rPr lang="en-GB" smtClean="0"/>
              <a:pPr/>
              <a:t>17</a:t>
            </a:fld>
            <a:endParaRPr lang="en-GB"/>
          </a:p>
        </p:txBody>
      </p:sp>
    </p:spTree>
    <p:extLst>
      <p:ext uri="{BB962C8B-B14F-4D97-AF65-F5344CB8AC3E}">
        <p14:creationId xmlns:p14="http://schemas.microsoft.com/office/powerpoint/2010/main" val="375899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38" y="384971"/>
            <a:ext cx="9588137" cy="898485"/>
          </a:xfrm>
        </p:spPr>
        <p:txBody>
          <a:bodyPr>
            <a:normAutofit/>
          </a:bodyPr>
          <a:lstStyle/>
          <a:p>
            <a:r>
              <a:rPr lang="en-GB" b="1" dirty="0"/>
              <a:t>Underlying causes of Maternal </a:t>
            </a:r>
            <a:r>
              <a:rPr lang="en-GB" b="1" dirty="0" smtClean="0"/>
              <a:t>Death</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081253"/>
              </p:ext>
            </p:extLst>
          </p:nvPr>
        </p:nvGraphicFramePr>
        <p:xfrm>
          <a:off x="423438" y="1394108"/>
          <a:ext cx="11240086" cy="53175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9134A31-3D1C-431B-BA62-ECA15D545353}" type="slidenum">
              <a:rPr lang="en-GB" smtClean="0"/>
              <a:pPr/>
              <a:t>18</a:t>
            </a:fld>
            <a:endParaRPr lang="en-GB"/>
          </a:p>
        </p:txBody>
      </p:sp>
    </p:spTree>
    <p:extLst>
      <p:ext uri="{BB962C8B-B14F-4D97-AF65-F5344CB8AC3E}">
        <p14:creationId xmlns:p14="http://schemas.microsoft.com/office/powerpoint/2010/main" val="221782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479924"/>
            <a:ext cx="10917936" cy="814536"/>
          </a:xfrm>
        </p:spPr>
        <p:txBody>
          <a:bodyPr anchor="ctr">
            <a:normAutofit/>
          </a:bodyPr>
          <a:lstStyle/>
          <a:p>
            <a:r>
              <a:rPr lang="en-GB" b="1" dirty="0" smtClean="0"/>
              <a:t>Assessment of </a:t>
            </a:r>
            <a:r>
              <a:rPr lang="en-GB" b="1" dirty="0"/>
              <a:t>quality of </a:t>
            </a:r>
            <a:r>
              <a:rPr lang="en-GB" b="1" dirty="0" smtClean="0"/>
              <a:t>care</a:t>
            </a:r>
            <a:endParaRPr lang="en-GB"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00876792"/>
              </p:ext>
            </p:extLst>
          </p:nvPr>
        </p:nvGraphicFramePr>
        <p:xfrm>
          <a:off x="139773" y="1366109"/>
          <a:ext cx="11706329" cy="549189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C9134A31-3D1C-431B-BA62-ECA15D545353}" type="slidenum">
              <a:rPr lang="en-GB" smtClean="0"/>
              <a:pPr/>
              <a:t>19</a:t>
            </a:fld>
            <a:endParaRPr lang="en-GB"/>
          </a:p>
        </p:txBody>
      </p:sp>
    </p:spTree>
    <p:extLst>
      <p:ext uri="{BB962C8B-B14F-4D97-AF65-F5344CB8AC3E}">
        <p14:creationId xmlns:p14="http://schemas.microsoft.com/office/powerpoint/2010/main" val="230153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78513"/>
            <a:ext cx="11521439" cy="919978"/>
          </a:xfrm>
        </p:spPr>
        <p:txBody>
          <a:bodyPr>
            <a:noAutofit/>
          </a:bodyPr>
          <a:lstStyle/>
          <a:p>
            <a:r>
              <a:rPr lang="en-GB" b="1" dirty="0" smtClean="0"/>
              <a:t>What are Sustainable development Goals (SDGs)?</a:t>
            </a:r>
            <a:endParaRPr lang="en-GB" b="1" dirty="0"/>
          </a:p>
        </p:txBody>
      </p:sp>
      <p:sp>
        <p:nvSpPr>
          <p:cNvPr id="3" name="Content Placeholder 2"/>
          <p:cNvSpPr>
            <a:spLocks noGrp="1"/>
          </p:cNvSpPr>
          <p:nvPr>
            <p:ph idx="1"/>
          </p:nvPr>
        </p:nvSpPr>
        <p:spPr>
          <a:xfrm>
            <a:off x="801624" y="1527048"/>
            <a:ext cx="10515600" cy="4805363"/>
          </a:xfrm>
        </p:spPr>
        <p:txBody>
          <a:bodyPr>
            <a:normAutofit lnSpcReduction="10000"/>
          </a:bodyPr>
          <a:lstStyle/>
          <a:p>
            <a:r>
              <a:rPr lang="en-GB" dirty="0" smtClean="0"/>
              <a:t>A framework of 17 goals and 169 targets across social, economic and environmental areas of development for the next 15 years(2015-2030)</a:t>
            </a:r>
          </a:p>
          <a:p>
            <a:r>
              <a:rPr lang="en-GB" dirty="0" smtClean="0"/>
              <a:t>They are about people-centred development and inclusivity- </a:t>
            </a:r>
          </a:p>
          <a:p>
            <a:pPr lvl="2">
              <a:buFont typeface="Wingdings" pitchFamily="2" charset="2"/>
              <a:buChar char="Ø"/>
            </a:pPr>
            <a:r>
              <a:rPr lang="en-GB" dirty="0" smtClean="0"/>
              <a:t>Leaving no one behind as the overarching principle</a:t>
            </a:r>
          </a:p>
          <a:p>
            <a:r>
              <a:rPr lang="en-GB" dirty="0" smtClean="0"/>
              <a:t>The 2030 agenda includes targets and reference to gender equality and women’s/and girls empowerment, sexual and RH rights-- going beyond the commitments of MDGs</a:t>
            </a:r>
          </a:p>
          <a:p>
            <a:r>
              <a:rPr lang="en-GB" dirty="0" smtClean="0"/>
              <a:t>Make specific reference to FP in goal 3(Health) and Gender equality and women’s empowerment in goal 5</a:t>
            </a:r>
          </a:p>
          <a:p>
            <a:pPr marL="0" indent="0">
              <a:buNone/>
            </a:pPr>
            <a:r>
              <a:rPr lang="en-GB" dirty="0" smtClean="0"/>
              <a:t>In Kenya the SDGs </a:t>
            </a:r>
            <a:r>
              <a:rPr lang="en-GB" dirty="0"/>
              <a:t>are implemented through the existing planning framework - Vision 2030’s Medium Term Plans</a:t>
            </a:r>
          </a:p>
          <a:p>
            <a:pPr marL="0" indent="0">
              <a:buNone/>
            </a:pPr>
            <a:endParaRPr lang="en-GB" dirty="0"/>
          </a:p>
        </p:txBody>
      </p:sp>
      <p:sp>
        <p:nvSpPr>
          <p:cNvPr id="5" name="Slide Number Placeholder 4"/>
          <p:cNvSpPr>
            <a:spLocks noGrp="1"/>
          </p:cNvSpPr>
          <p:nvPr>
            <p:ph type="sldNum" sz="quarter" idx="12"/>
          </p:nvPr>
        </p:nvSpPr>
        <p:spPr/>
        <p:txBody>
          <a:bodyPr/>
          <a:lstStyle/>
          <a:p>
            <a:fld id="{C9134A31-3D1C-431B-BA62-ECA15D545353}" type="slidenum">
              <a:rPr lang="en-GB" smtClean="0"/>
              <a:pPr/>
              <a:t>2</a:t>
            </a:fld>
            <a:endParaRPr lang="en-GB"/>
          </a:p>
        </p:txBody>
      </p:sp>
    </p:spTree>
    <p:extLst>
      <p:ext uri="{BB962C8B-B14F-4D97-AF65-F5344CB8AC3E}">
        <p14:creationId xmlns:p14="http://schemas.microsoft.com/office/powerpoint/2010/main" val="2829527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7240" y="580106"/>
            <a:ext cx="10981944" cy="5844088"/>
          </a:xfrm>
          <a:prstGeom prst="rect">
            <a:avLst/>
          </a:prstGeom>
        </p:spPr>
      </p:pic>
      <p:sp>
        <p:nvSpPr>
          <p:cNvPr id="2" name="Slide Number Placeholder 1"/>
          <p:cNvSpPr>
            <a:spLocks noGrp="1"/>
          </p:cNvSpPr>
          <p:nvPr>
            <p:ph type="sldNum" sz="quarter" idx="12"/>
          </p:nvPr>
        </p:nvSpPr>
        <p:spPr/>
        <p:txBody>
          <a:bodyPr/>
          <a:lstStyle/>
          <a:p>
            <a:fld id="{C9134A31-3D1C-431B-BA62-ECA15D545353}" type="slidenum">
              <a:rPr lang="en-GB" smtClean="0"/>
              <a:pPr/>
              <a:t>20</a:t>
            </a:fld>
            <a:endParaRPr lang="en-GB"/>
          </a:p>
        </p:txBody>
      </p:sp>
    </p:spTree>
    <p:extLst>
      <p:ext uri="{BB962C8B-B14F-4D97-AF65-F5344CB8AC3E}">
        <p14:creationId xmlns:p14="http://schemas.microsoft.com/office/powerpoint/2010/main" val="4071174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8676" y="512680"/>
            <a:ext cx="10731210" cy="5531504"/>
          </a:xfrm>
          <a:prstGeom prst="rect">
            <a:avLst/>
          </a:prstGeom>
        </p:spPr>
      </p:pic>
      <p:sp>
        <p:nvSpPr>
          <p:cNvPr id="2" name="Slide Number Placeholder 1"/>
          <p:cNvSpPr>
            <a:spLocks noGrp="1"/>
          </p:cNvSpPr>
          <p:nvPr>
            <p:ph type="sldNum" sz="quarter" idx="12"/>
          </p:nvPr>
        </p:nvSpPr>
        <p:spPr/>
        <p:txBody>
          <a:bodyPr/>
          <a:lstStyle/>
          <a:p>
            <a:fld id="{C9134A31-3D1C-431B-BA62-ECA15D545353}" type="slidenum">
              <a:rPr lang="en-GB" smtClean="0"/>
              <a:pPr/>
              <a:t>21</a:t>
            </a:fld>
            <a:endParaRPr lang="en-GB"/>
          </a:p>
        </p:txBody>
      </p:sp>
    </p:spTree>
    <p:extLst>
      <p:ext uri="{BB962C8B-B14F-4D97-AF65-F5344CB8AC3E}">
        <p14:creationId xmlns:p14="http://schemas.microsoft.com/office/powerpoint/2010/main" val="2136448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405"/>
          </a:xfrm>
        </p:spPr>
        <p:txBody>
          <a:bodyPr/>
          <a:lstStyle/>
          <a:p>
            <a:r>
              <a:rPr lang="en-GB" b="1" dirty="0" smtClean="0"/>
              <a:t>Non-Communicable Diseases</a:t>
            </a:r>
            <a:endParaRPr lang="en-GB" b="1" dirty="0"/>
          </a:p>
        </p:txBody>
      </p:sp>
      <p:sp>
        <p:nvSpPr>
          <p:cNvPr id="3" name="Content Placeholder 2"/>
          <p:cNvSpPr>
            <a:spLocks noGrp="1"/>
          </p:cNvSpPr>
          <p:nvPr>
            <p:ph idx="1"/>
          </p:nvPr>
        </p:nvSpPr>
        <p:spPr>
          <a:xfrm>
            <a:off x="746760" y="1574498"/>
            <a:ext cx="10515600" cy="4904217"/>
          </a:xfrm>
        </p:spPr>
        <p:txBody>
          <a:bodyPr>
            <a:normAutofit fontScale="92500" lnSpcReduction="10000"/>
          </a:bodyPr>
          <a:lstStyle/>
          <a:p>
            <a:r>
              <a:rPr lang="en-GB" dirty="0"/>
              <a:t> First National Survey on NCD Risk Factors (STEPs survey) in 2015</a:t>
            </a:r>
            <a:r>
              <a:rPr lang="en-GB" dirty="0" smtClean="0"/>
              <a:t>.</a:t>
            </a:r>
          </a:p>
          <a:p>
            <a:r>
              <a:rPr lang="en-GB" dirty="0" smtClean="0"/>
              <a:t>25</a:t>
            </a:r>
            <a:r>
              <a:rPr lang="en-GB" dirty="0"/>
              <a:t>% of the population is neither on treatment or unknowingly living with high blood pressure and other heart </a:t>
            </a:r>
            <a:r>
              <a:rPr lang="en-GB" dirty="0" smtClean="0"/>
              <a:t>diseases</a:t>
            </a:r>
          </a:p>
          <a:p>
            <a:r>
              <a:rPr lang="en-GB" dirty="0"/>
              <a:t>Cervical cancer screening has remained quite low. In the KDHS 2014, only 18.8% of women 25-49 years had ever had cervical cancer screening.</a:t>
            </a:r>
          </a:p>
          <a:p>
            <a:r>
              <a:rPr lang="en-GB" dirty="0" smtClean="0"/>
              <a:t>In </a:t>
            </a:r>
            <a:r>
              <a:rPr lang="en-GB" dirty="0"/>
              <a:t>STEPS 2015, cervical cancer screening coverage rates were similarly low, with 14.2% of women 25-49 years ever screened. </a:t>
            </a:r>
          </a:p>
          <a:p>
            <a:r>
              <a:rPr lang="en-GB" dirty="0" smtClean="0"/>
              <a:t>I</a:t>
            </a:r>
            <a:r>
              <a:rPr lang="en-GB" b="1" dirty="0" smtClean="0"/>
              <a:t>ntegrated </a:t>
            </a:r>
            <a:r>
              <a:rPr lang="en-GB" b="1" dirty="0"/>
              <a:t>Delivery of Care for NCDs Kenya Country Initiative; </a:t>
            </a:r>
            <a:r>
              <a:rPr lang="en-GB" dirty="0"/>
              <a:t>a guideline that adopts a multi-</a:t>
            </a:r>
            <a:r>
              <a:rPr lang="en-GB" dirty="0" err="1"/>
              <a:t>sectoral</a:t>
            </a:r>
            <a:r>
              <a:rPr lang="en-GB" dirty="0"/>
              <a:t> approach towards combating NCDs </a:t>
            </a:r>
            <a:r>
              <a:rPr lang="en-GB" dirty="0" smtClean="0"/>
              <a:t>to be </a:t>
            </a:r>
            <a:r>
              <a:rPr lang="en-GB" dirty="0"/>
              <a:t>piloted in Trans-</a:t>
            </a:r>
            <a:r>
              <a:rPr lang="en-GB" dirty="0" err="1"/>
              <a:t>Nzoia,Uasin</a:t>
            </a:r>
            <a:r>
              <a:rPr lang="en-GB" dirty="0"/>
              <a:t> </a:t>
            </a:r>
            <a:r>
              <a:rPr lang="en-GB" dirty="0" err="1"/>
              <a:t>Gishu</a:t>
            </a:r>
            <a:r>
              <a:rPr lang="en-GB" dirty="0"/>
              <a:t> and </a:t>
            </a:r>
            <a:r>
              <a:rPr lang="en-GB" dirty="0" err="1"/>
              <a:t>Busia</a:t>
            </a:r>
            <a:r>
              <a:rPr lang="en-GB" dirty="0"/>
              <a:t> Counties in </a:t>
            </a:r>
            <a:r>
              <a:rPr lang="en-GB" dirty="0" smtClean="0"/>
              <a:t>the </a:t>
            </a:r>
            <a:r>
              <a:rPr lang="en-GB" dirty="0"/>
              <a:t>next </a:t>
            </a:r>
            <a:r>
              <a:rPr lang="en-GB" dirty="0" smtClean="0"/>
              <a:t>three years(Launched in March 2018).</a:t>
            </a:r>
          </a:p>
          <a:p>
            <a:pPr lvl="2"/>
            <a:r>
              <a:rPr lang="en-GB" dirty="0" smtClean="0">
                <a:solidFill>
                  <a:srgbClr val="FF0000"/>
                </a:solidFill>
              </a:rPr>
              <a:t>For lifestyle diseases(related to diet) women can play a key role in</a:t>
            </a:r>
          </a:p>
          <a:p>
            <a:pPr marL="914400" lvl="2" indent="0">
              <a:buNone/>
            </a:pPr>
            <a:r>
              <a:rPr lang="en-GB" dirty="0" smtClean="0">
                <a:solidFill>
                  <a:srgbClr val="FF0000"/>
                </a:solidFill>
              </a:rPr>
              <a:t>prevention- as  primary decision-makers in food selection and preparation</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C9134A31-3D1C-431B-BA62-ECA15D545353}" type="slidenum">
              <a:rPr lang="en-GB" smtClean="0"/>
              <a:pPr/>
              <a:t>22</a:t>
            </a:fld>
            <a:endParaRPr lang="en-GB"/>
          </a:p>
        </p:txBody>
      </p:sp>
    </p:spTree>
    <p:extLst>
      <p:ext uri="{BB962C8B-B14F-4D97-AF65-F5344CB8AC3E}">
        <p14:creationId xmlns:p14="http://schemas.microsoft.com/office/powerpoint/2010/main" val="2381387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200533"/>
            <a:ext cx="10515600" cy="1325563"/>
          </a:xfrm>
        </p:spPr>
        <p:txBody>
          <a:bodyPr/>
          <a:lstStyle/>
          <a:p>
            <a:r>
              <a:rPr lang="en-GB" b="1" dirty="0" smtClean="0"/>
              <a:t>SDG5: Gender Equality</a:t>
            </a:r>
            <a:endParaRPr lang="en-GB" b="1" dirty="0"/>
          </a:p>
        </p:txBody>
      </p:sp>
      <p:sp>
        <p:nvSpPr>
          <p:cNvPr id="3" name="Content Placeholder 2"/>
          <p:cNvSpPr>
            <a:spLocks noGrp="1"/>
          </p:cNvSpPr>
          <p:nvPr>
            <p:ph idx="1"/>
          </p:nvPr>
        </p:nvSpPr>
        <p:spPr>
          <a:xfrm>
            <a:off x="627888" y="1690688"/>
            <a:ext cx="10515600" cy="4706509"/>
          </a:xfrm>
        </p:spPr>
        <p:txBody>
          <a:bodyPr>
            <a:normAutofit fontScale="92500"/>
          </a:bodyPr>
          <a:lstStyle/>
          <a:p>
            <a:r>
              <a:rPr lang="en-GB" dirty="0" smtClean="0"/>
              <a:t>A stand alone goal- this is significant</a:t>
            </a:r>
          </a:p>
          <a:p>
            <a:r>
              <a:rPr lang="en-GB" dirty="0" smtClean="0"/>
              <a:t>It is also crosscutting/intersecting with all the other SDGs</a:t>
            </a:r>
          </a:p>
          <a:p>
            <a:r>
              <a:rPr lang="en-GB" dirty="0"/>
              <a:t>Many of the targets </a:t>
            </a:r>
            <a:r>
              <a:rPr lang="en-GB" dirty="0" smtClean="0"/>
              <a:t>(9) under </a:t>
            </a:r>
            <a:r>
              <a:rPr lang="en-GB" dirty="0"/>
              <a:t>Goal 5 of the SDGs are embedded in cultural and social norms and values which </a:t>
            </a:r>
            <a:r>
              <a:rPr lang="en-GB" dirty="0" smtClean="0"/>
              <a:t>pose a challenge  </a:t>
            </a:r>
            <a:r>
              <a:rPr lang="en-GB" dirty="0"/>
              <a:t>to change. </a:t>
            </a:r>
            <a:endParaRPr lang="en-GB" dirty="0" smtClean="0"/>
          </a:p>
          <a:p>
            <a:r>
              <a:rPr lang="en-GB" dirty="0" smtClean="0"/>
              <a:t>Women’s empowerment as a pre-condition for addressing key challenges: poverty</a:t>
            </a:r>
            <a:r>
              <a:rPr lang="en-GB" dirty="0" smtClean="0">
                <a:solidFill>
                  <a:srgbClr val="FF0000"/>
                </a:solidFill>
              </a:rPr>
              <a:t>(SDG1)</a:t>
            </a:r>
            <a:r>
              <a:rPr lang="en-GB" dirty="0" smtClean="0"/>
              <a:t>, inequality and violence against women</a:t>
            </a:r>
          </a:p>
          <a:p>
            <a:r>
              <a:rPr lang="en-GB" dirty="0"/>
              <a:t>Enhancing gender equality and empowering women is critical to achieving a broad range of the sustainable development </a:t>
            </a:r>
          </a:p>
          <a:p>
            <a:r>
              <a:rPr lang="en-GB" dirty="0" smtClean="0"/>
              <a:t>Empowering </a:t>
            </a:r>
            <a:r>
              <a:rPr lang="en-GB" dirty="0"/>
              <a:t>women and girls through education also allows them to be involved in decisions at all levels and influence the allocation of resources </a:t>
            </a:r>
            <a:endParaRPr lang="en-GB" dirty="0" smtClean="0"/>
          </a:p>
          <a:p>
            <a:pPr marL="0" indent="0">
              <a:buNone/>
            </a:pPr>
            <a:endParaRPr lang="en-GB" dirty="0" smtClean="0"/>
          </a:p>
        </p:txBody>
      </p:sp>
      <p:sp>
        <p:nvSpPr>
          <p:cNvPr id="4" name="Slide Number Placeholder 3"/>
          <p:cNvSpPr>
            <a:spLocks noGrp="1"/>
          </p:cNvSpPr>
          <p:nvPr>
            <p:ph type="sldNum" sz="quarter" idx="12"/>
          </p:nvPr>
        </p:nvSpPr>
        <p:spPr/>
        <p:txBody>
          <a:bodyPr/>
          <a:lstStyle/>
          <a:p>
            <a:fld id="{C9134A31-3D1C-431B-BA62-ECA15D545353}" type="slidenum">
              <a:rPr lang="en-GB" smtClean="0"/>
              <a:pPr/>
              <a:t>23</a:t>
            </a:fld>
            <a:endParaRPr lang="en-GB"/>
          </a:p>
        </p:txBody>
      </p:sp>
    </p:spTree>
    <p:extLst>
      <p:ext uri="{BB962C8B-B14F-4D97-AF65-F5344CB8AC3E}">
        <p14:creationId xmlns:p14="http://schemas.microsoft.com/office/powerpoint/2010/main" val="3743207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Goal 5: Gender Equality</a:t>
            </a:r>
            <a:endParaRPr lang="en-GB" b="1" dirty="0"/>
          </a:p>
        </p:txBody>
      </p:sp>
      <p:sp>
        <p:nvSpPr>
          <p:cNvPr id="4" name="Content Placeholder 3"/>
          <p:cNvSpPr>
            <a:spLocks noGrp="1"/>
          </p:cNvSpPr>
          <p:nvPr>
            <p:ph sz="half" idx="1"/>
          </p:nvPr>
        </p:nvSpPr>
        <p:spPr>
          <a:xfrm>
            <a:off x="678466" y="2477389"/>
            <a:ext cx="5105400" cy="3971671"/>
          </a:xfrm>
        </p:spPr>
        <p:txBody>
          <a:bodyPr>
            <a:normAutofit lnSpcReduction="10000"/>
          </a:bodyPr>
          <a:lstStyle/>
          <a:p>
            <a:r>
              <a:rPr lang="en-GB" dirty="0" smtClean="0"/>
              <a:t>To </a:t>
            </a:r>
            <a:r>
              <a:rPr lang="en-GB" dirty="0"/>
              <a:t>empower women and girls to reach their full potential  which requires eliminating all forms of discrimination and violence against them, including harmful practices. </a:t>
            </a:r>
          </a:p>
          <a:p>
            <a:r>
              <a:rPr lang="en-GB" dirty="0" smtClean="0"/>
              <a:t>Seeks </a:t>
            </a:r>
            <a:r>
              <a:rPr lang="en-GB" dirty="0"/>
              <a:t>to ensure that they have every opportunity for sexual and reproductive health and reproductive rights; </a:t>
            </a:r>
          </a:p>
          <a:p>
            <a:endParaRPr lang="en-GB" dirty="0"/>
          </a:p>
        </p:txBody>
      </p:sp>
      <p:sp>
        <p:nvSpPr>
          <p:cNvPr id="6" name="Content Placeholder 5"/>
          <p:cNvSpPr>
            <a:spLocks noGrp="1"/>
          </p:cNvSpPr>
          <p:nvPr>
            <p:ph sz="half" idx="2"/>
          </p:nvPr>
        </p:nvSpPr>
        <p:spPr>
          <a:xfrm>
            <a:off x="6682803" y="2613437"/>
            <a:ext cx="5181600" cy="3699573"/>
          </a:xfrm>
        </p:spPr>
        <p:txBody>
          <a:bodyPr>
            <a:normAutofit lnSpcReduction="10000"/>
          </a:bodyPr>
          <a:lstStyle/>
          <a:p>
            <a:pPr marL="0" indent="0">
              <a:buNone/>
            </a:pPr>
            <a:r>
              <a:rPr lang="en-GB" dirty="0" smtClean="0"/>
              <a:t>Harmful practices</a:t>
            </a:r>
          </a:p>
          <a:p>
            <a:pPr lvl="1"/>
            <a:r>
              <a:rPr lang="en-GB" dirty="0" smtClean="0"/>
              <a:t>FGM- male driven</a:t>
            </a:r>
          </a:p>
          <a:p>
            <a:pPr lvl="1"/>
            <a:r>
              <a:rPr lang="en-GB" dirty="0" smtClean="0"/>
              <a:t>Early marriage</a:t>
            </a:r>
          </a:p>
          <a:p>
            <a:pPr lvl="1"/>
            <a:r>
              <a:rPr lang="en-GB" dirty="0" smtClean="0"/>
              <a:t>Sexual Gender </a:t>
            </a:r>
            <a:r>
              <a:rPr lang="en-GB" dirty="0"/>
              <a:t>based </a:t>
            </a:r>
            <a:r>
              <a:rPr lang="en-GB" dirty="0" smtClean="0"/>
              <a:t>violence</a:t>
            </a:r>
          </a:p>
          <a:p>
            <a:pPr lvl="1"/>
            <a:r>
              <a:rPr lang="en-GB" dirty="0" smtClean="0"/>
              <a:t>Food taboos/disproportionate division of food at household level by gender</a:t>
            </a:r>
            <a:endParaRPr lang="en-GB" dirty="0"/>
          </a:p>
          <a:p>
            <a:r>
              <a:rPr lang="en-GB" dirty="0" smtClean="0"/>
              <a:t>Unmet need for FP</a:t>
            </a:r>
          </a:p>
          <a:p>
            <a:r>
              <a:rPr lang="en-GB" dirty="0"/>
              <a:t>Teenage pregnancy</a:t>
            </a:r>
          </a:p>
          <a:p>
            <a:pPr marL="0" indent="0">
              <a:buNone/>
            </a:pPr>
            <a:endParaRPr lang="en-GB" dirty="0" smtClean="0"/>
          </a:p>
        </p:txBody>
      </p:sp>
      <p:sp>
        <p:nvSpPr>
          <p:cNvPr id="3" name="Text Placeholder 2"/>
          <p:cNvSpPr>
            <a:spLocks noGrp="1"/>
          </p:cNvSpPr>
          <p:nvPr>
            <p:ph type="body" idx="4294967295"/>
          </p:nvPr>
        </p:nvSpPr>
        <p:spPr>
          <a:xfrm>
            <a:off x="237744" y="1771397"/>
            <a:ext cx="5157788" cy="705992"/>
          </a:xfrm>
        </p:spPr>
        <p:txBody>
          <a:bodyPr/>
          <a:lstStyle/>
          <a:p>
            <a:pPr marL="0" indent="0">
              <a:buNone/>
            </a:pPr>
            <a:r>
              <a:rPr lang="en-GB" b="1" dirty="0" smtClean="0"/>
              <a:t>Aim</a:t>
            </a:r>
            <a:endParaRPr lang="en-GB" b="1" dirty="0"/>
          </a:p>
        </p:txBody>
      </p:sp>
      <p:sp>
        <p:nvSpPr>
          <p:cNvPr id="5" name="Text Placeholder 4"/>
          <p:cNvSpPr>
            <a:spLocks noGrp="1"/>
          </p:cNvSpPr>
          <p:nvPr>
            <p:ph type="body" sz="quarter" idx="4294967295"/>
          </p:nvPr>
        </p:nvSpPr>
        <p:spPr>
          <a:xfrm>
            <a:off x="6172200" y="1825625"/>
            <a:ext cx="5183187" cy="597536"/>
          </a:xfrm>
          <a:prstGeom prst="rect">
            <a:avLst/>
          </a:prstGeom>
        </p:spPr>
        <p:txBody>
          <a:bodyPr/>
          <a:lstStyle/>
          <a:p>
            <a:pPr marL="0" indent="0">
              <a:buNone/>
            </a:pPr>
            <a:r>
              <a:rPr lang="en-GB" b="1" dirty="0" smtClean="0"/>
              <a:t>Issues to address</a:t>
            </a:r>
            <a:endParaRPr lang="en-GB" b="1" dirty="0"/>
          </a:p>
        </p:txBody>
      </p:sp>
      <p:sp>
        <p:nvSpPr>
          <p:cNvPr id="7" name="Slide Number Placeholder 6"/>
          <p:cNvSpPr>
            <a:spLocks noGrp="1"/>
          </p:cNvSpPr>
          <p:nvPr>
            <p:ph type="sldNum" sz="quarter" idx="12"/>
          </p:nvPr>
        </p:nvSpPr>
        <p:spPr/>
        <p:txBody>
          <a:bodyPr/>
          <a:lstStyle/>
          <a:p>
            <a:fld id="{C9134A31-3D1C-431B-BA62-ECA15D545353}" type="slidenum">
              <a:rPr lang="en-GB" smtClean="0"/>
              <a:pPr/>
              <a:t>24</a:t>
            </a:fld>
            <a:endParaRPr lang="en-GB"/>
          </a:p>
        </p:txBody>
      </p:sp>
    </p:spTree>
    <p:extLst>
      <p:ext uri="{BB962C8B-B14F-4D97-AF65-F5344CB8AC3E}">
        <p14:creationId xmlns:p14="http://schemas.microsoft.com/office/powerpoint/2010/main" val="2435111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2" y="0"/>
            <a:ext cx="11384280" cy="1325563"/>
          </a:xfrm>
        </p:spPr>
        <p:txBody>
          <a:bodyPr>
            <a:normAutofit/>
          </a:bodyPr>
          <a:lstStyle/>
          <a:p>
            <a:r>
              <a:rPr lang="en-GB" b="1" dirty="0" smtClean="0"/>
              <a:t>SDG 7: Access to affordable, reliable and sustainable energy</a:t>
            </a:r>
            <a:endParaRPr lang="en-GB" b="1" dirty="0"/>
          </a:p>
        </p:txBody>
      </p:sp>
      <p:sp>
        <p:nvSpPr>
          <p:cNvPr id="3" name="Content Placeholder 2"/>
          <p:cNvSpPr>
            <a:spLocks noGrp="1"/>
          </p:cNvSpPr>
          <p:nvPr>
            <p:ph idx="1"/>
          </p:nvPr>
        </p:nvSpPr>
        <p:spPr>
          <a:xfrm>
            <a:off x="573024" y="1551305"/>
            <a:ext cx="11195304" cy="5068952"/>
          </a:xfrm>
        </p:spPr>
        <p:txBody>
          <a:bodyPr>
            <a:normAutofit fontScale="92500" lnSpcReduction="10000"/>
          </a:bodyPr>
          <a:lstStyle/>
          <a:p>
            <a:r>
              <a:rPr lang="en-GB" dirty="0" smtClean="0"/>
              <a:t>Women are primary energy managers in the household</a:t>
            </a:r>
          </a:p>
          <a:p>
            <a:r>
              <a:rPr lang="en-GB" dirty="0" smtClean="0"/>
              <a:t>At </a:t>
            </a:r>
            <a:r>
              <a:rPr lang="en-GB" dirty="0"/>
              <a:t>one level women contribute to deforestation/environmental destruction in search of energy but also suffer the consequences of  poor </a:t>
            </a:r>
            <a:r>
              <a:rPr lang="en-GB" dirty="0" smtClean="0"/>
              <a:t>energy</a:t>
            </a:r>
          </a:p>
          <a:p>
            <a:pPr marL="228600" lvl="2">
              <a:spcBef>
                <a:spcPts val="1000"/>
              </a:spcBef>
            </a:pPr>
            <a:r>
              <a:rPr lang="en-GB" sz="2400" dirty="0"/>
              <a:t>Globally, more than 3 billion people cook with wood, dung, coal and other solid fuels on open fires or traditional stoves. </a:t>
            </a:r>
          </a:p>
          <a:p>
            <a:r>
              <a:rPr lang="en-GB" dirty="0" smtClean="0"/>
              <a:t>Africa </a:t>
            </a:r>
            <a:r>
              <a:rPr lang="en-GB" dirty="0"/>
              <a:t>continues to largely depend on unsustainably harvested traditional biomass energy in the form of charcoal and firewood as cooking fuels, both of which result in many deaths from indoor air pollution.</a:t>
            </a:r>
            <a:endParaRPr lang="en-GB" dirty="0" smtClean="0"/>
          </a:p>
          <a:p>
            <a:pPr lvl="1">
              <a:buFont typeface="Wingdings" pitchFamily="2" charset="2"/>
              <a:buChar char="Ø"/>
            </a:pPr>
            <a:r>
              <a:rPr lang="en-GB" sz="2200" dirty="0" smtClean="0"/>
              <a:t>responsible for respiratory infections among  children</a:t>
            </a:r>
          </a:p>
          <a:p>
            <a:pPr lvl="1">
              <a:buFont typeface="Wingdings" pitchFamily="2" charset="2"/>
              <a:buChar char="Ø"/>
            </a:pPr>
            <a:r>
              <a:rPr lang="en-GB" sz="2200" dirty="0" smtClean="0"/>
              <a:t>Indoor pollution is also responsible for increased pregnancy loss</a:t>
            </a:r>
          </a:p>
          <a:p>
            <a:r>
              <a:rPr lang="en-GB" dirty="0"/>
              <a:t>Indoor air pollution from using combustible fuels for household energy caused 4.3 million deaths in 2012, with women and girls accounting for 6 out of every 10 of these(UN Women, 2018</a:t>
            </a:r>
            <a:r>
              <a:rPr lang="en-GB" dirty="0" smtClean="0"/>
              <a:t>)</a:t>
            </a:r>
            <a:endParaRPr lang="en-GB"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25</a:t>
            </a:fld>
            <a:endParaRPr lang="en-GB"/>
          </a:p>
        </p:txBody>
      </p:sp>
    </p:spTree>
    <p:extLst>
      <p:ext uri="{BB962C8B-B14F-4D97-AF65-F5344CB8AC3E}">
        <p14:creationId xmlns:p14="http://schemas.microsoft.com/office/powerpoint/2010/main" val="143107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369467"/>
            <a:ext cx="10515600" cy="889687"/>
          </a:xfrm>
        </p:spPr>
        <p:txBody>
          <a:bodyPr>
            <a:normAutofit/>
          </a:bodyPr>
          <a:lstStyle/>
          <a:p>
            <a:r>
              <a:rPr lang="en-GB" dirty="0" smtClean="0">
                <a:latin typeface="+mn-lt"/>
              </a:rPr>
              <a:t>Advocacy for clean energy</a:t>
            </a:r>
            <a:endParaRPr lang="en-GB" dirty="0">
              <a:latin typeface="+mn-lt"/>
            </a:endParaRPr>
          </a:p>
        </p:txBody>
      </p:sp>
      <p:sp>
        <p:nvSpPr>
          <p:cNvPr id="3" name="Content Placeholder 2"/>
          <p:cNvSpPr>
            <a:spLocks noGrp="1"/>
          </p:cNvSpPr>
          <p:nvPr>
            <p:ph idx="1"/>
          </p:nvPr>
        </p:nvSpPr>
        <p:spPr>
          <a:xfrm>
            <a:off x="556260" y="1389888"/>
            <a:ext cx="11184636" cy="5308283"/>
          </a:xfrm>
        </p:spPr>
        <p:txBody>
          <a:bodyPr/>
          <a:lstStyle/>
          <a:p>
            <a:pPr marL="228600" lvl="2">
              <a:spcBef>
                <a:spcPts val="1000"/>
              </a:spcBef>
            </a:pPr>
            <a:r>
              <a:rPr lang="en-GB" sz="2400" dirty="0" smtClean="0"/>
              <a:t>If </a:t>
            </a:r>
            <a:r>
              <a:rPr lang="en-GB" sz="2400" dirty="0"/>
              <a:t>50 per cent of people who use solid fuels indoors gained access to cleaner fuels, health-system cost savings would amount to US$165 million annually. </a:t>
            </a:r>
            <a:endParaRPr lang="en-GB" sz="2400" dirty="0" smtClean="0"/>
          </a:p>
          <a:p>
            <a:pPr marL="228600" lvl="2">
              <a:spcBef>
                <a:spcPts val="1000"/>
              </a:spcBef>
            </a:pPr>
            <a:r>
              <a:rPr lang="en-GB" sz="2400" dirty="0" smtClean="0"/>
              <a:t>Gains </a:t>
            </a:r>
            <a:r>
              <a:rPr lang="en-GB" sz="2400" dirty="0"/>
              <a:t>in health-related productivity would range from 17 to 62 per cent in urban areas and 6 to 15 per cent in rural </a:t>
            </a:r>
            <a:r>
              <a:rPr lang="en-GB" sz="2400" dirty="0" smtClean="0"/>
              <a:t>areas</a:t>
            </a:r>
          </a:p>
          <a:p>
            <a:r>
              <a:rPr lang="en-GB" dirty="0"/>
              <a:t>As part of rural technology that works for women:</a:t>
            </a:r>
          </a:p>
          <a:p>
            <a:pPr lvl="2">
              <a:buFont typeface="Wingdings" pitchFamily="2" charset="2"/>
              <a:buChar char="Ø"/>
            </a:pPr>
            <a:r>
              <a:rPr lang="en-GB" dirty="0"/>
              <a:t>Advocate for clean energy: cooking gas, electricity</a:t>
            </a:r>
          </a:p>
          <a:p>
            <a:pPr lvl="2">
              <a:buFont typeface="Wingdings" pitchFamily="2" charset="2"/>
              <a:buChar char="Ø"/>
            </a:pPr>
            <a:r>
              <a:rPr lang="en-GB" dirty="0"/>
              <a:t>More apt- Invest in solar energy for </a:t>
            </a:r>
            <a:r>
              <a:rPr lang="en-GB" dirty="0" smtClean="0"/>
              <a:t>cooking (</a:t>
            </a:r>
            <a:r>
              <a:rPr lang="en-GB" dirty="0"/>
              <a:t>solar </a:t>
            </a:r>
            <a:r>
              <a:rPr lang="en-GB" dirty="0" err="1"/>
              <a:t>jiko</a:t>
            </a:r>
            <a:r>
              <a:rPr lang="en-GB" dirty="0"/>
              <a:t>) and lighting</a:t>
            </a:r>
          </a:p>
          <a:p>
            <a:pPr marL="228600" lvl="2">
              <a:spcBef>
                <a:spcPts val="1000"/>
              </a:spcBef>
            </a:pPr>
            <a:r>
              <a:rPr lang="en-GB" sz="2400" dirty="0" smtClean="0"/>
              <a:t>Investment in clean energy is a plus for women’s health and frees time for engagement in productive activities</a:t>
            </a:r>
          </a:p>
          <a:p>
            <a:pPr marL="228600" lvl="2">
              <a:spcBef>
                <a:spcPts val="1000"/>
              </a:spcBef>
            </a:pPr>
            <a:r>
              <a:rPr lang="en-GB" sz="2400" dirty="0" smtClean="0"/>
              <a:t>Clean energy safeguards the environment to halt deforestation </a:t>
            </a:r>
            <a:r>
              <a:rPr lang="en-GB" sz="2400" dirty="0" smtClean="0">
                <a:solidFill>
                  <a:srgbClr val="FF0000"/>
                </a:solidFill>
              </a:rPr>
              <a:t>(SDG 15)</a:t>
            </a:r>
            <a:endParaRPr lang="en-GB" sz="2400" dirty="0">
              <a:solidFill>
                <a:srgbClr val="FF0000"/>
              </a:solidFill>
            </a:endParaRPr>
          </a:p>
        </p:txBody>
      </p:sp>
      <p:sp>
        <p:nvSpPr>
          <p:cNvPr id="4" name="Slide Number Placeholder 3"/>
          <p:cNvSpPr>
            <a:spLocks noGrp="1"/>
          </p:cNvSpPr>
          <p:nvPr>
            <p:ph type="sldNum" sz="quarter" idx="12"/>
          </p:nvPr>
        </p:nvSpPr>
        <p:spPr/>
        <p:txBody>
          <a:bodyPr/>
          <a:lstStyle/>
          <a:p>
            <a:fld id="{C9134A31-3D1C-431B-BA62-ECA15D545353}" type="slidenum">
              <a:rPr lang="en-GB" smtClean="0"/>
              <a:pPr/>
              <a:t>26</a:t>
            </a:fld>
            <a:endParaRPr lang="en-GB"/>
          </a:p>
        </p:txBody>
      </p:sp>
    </p:spTree>
    <p:extLst>
      <p:ext uri="{BB962C8B-B14F-4D97-AF65-F5344CB8AC3E}">
        <p14:creationId xmlns:p14="http://schemas.microsoft.com/office/powerpoint/2010/main" val="1261705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64541"/>
            <a:ext cx="10814304" cy="1061339"/>
          </a:xfrm>
        </p:spPr>
        <p:txBody>
          <a:bodyPr>
            <a:normAutofit fontScale="90000"/>
          </a:bodyPr>
          <a:lstStyle/>
          <a:p>
            <a:r>
              <a:rPr lang="en-GB" b="1" dirty="0" smtClean="0"/>
              <a:t>What Opportunities to improve women’s health?</a:t>
            </a:r>
            <a:endParaRPr lang="en-GB" b="1" dirty="0"/>
          </a:p>
        </p:txBody>
      </p:sp>
      <p:sp>
        <p:nvSpPr>
          <p:cNvPr id="3" name="Content Placeholder 2"/>
          <p:cNvSpPr>
            <a:spLocks noGrp="1"/>
          </p:cNvSpPr>
          <p:nvPr>
            <p:ph idx="1"/>
          </p:nvPr>
        </p:nvSpPr>
        <p:spPr>
          <a:xfrm>
            <a:off x="420624" y="1545336"/>
            <a:ext cx="11448288" cy="4882896"/>
          </a:xfrm>
        </p:spPr>
        <p:txBody>
          <a:bodyPr>
            <a:normAutofit fontScale="92500" lnSpcReduction="10000"/>
          </a:bodyPr>
          <a:lstStyle/>
          <a:p>
            <a:r>
              <a:rPr lang="en-GB" dirty="0"/>
              <a:t>Universal health care- but what does this mean for women</a:t>
            </a:r>
            <a:r>
              <a:rPr lang="en-GB" dirty="0" smtClean="0"/>
              <a:t>?</a:t>
            </a:r>
          </a:p>
          <a:p>
            <a:pPr lvl="1">
              <a:buFont typeface="Wingdings" pitchFamily="2" charset="2"/>
              <a:buChar char="Ø"/>
            </a:pPr>
            <a:r>
              <a:rPr lang="en-GB" dirty="0"/>
              <a:t>Engagement with the county government for accountability</a:t>
            </a:r>
          </a:p>
          <a:p>
            <a:r>
              <a:rPr lang="en-GB" dirty="0" smtClean="0"/>
              <a:t>Advocacy</a:t>
            </a:r>
          </a:p>
          <a:p>
            <a:pPr lvl="2">
              <a:buFont typeface="Wingdings" pitchFamily="2" charset="2"/>
              <a:buChar char="Ø"/>
            </a:pPr>
            <a:r>
              <a:rPr lang="en-GB" dirty="0" smtClean="0"/>
              <a:t>Health literacy</a:t>
            </a:r>
          </a:p>
          <a:p>
            <a:pPr lvl="2">
              <a:buFont typeface="Wingdings" pitchFamily="2" charset="2"/>
              <a:buChar char="Ø"/>
            </a:pPr>
            <a:r>
              <a:rPr lang="en-GB" dirty="0" smtClean="0"/>
              <a:t>Advocacy for food security and good nutrition</a:t>
            </a:r>
          </a:p>
          <a:p>
            <a:r>
              <a:rPr lang="en-GB" dirty="0" smtClean="0"/>
              <a:t>Investment in FP as a ‘best buy intervention’ in development and health outcomes(SDG 3/5</a:t>
            </a:r>
          </a:p>
          <a:p>
            <a:r>
              <a:rPr lang="en-GB" dirty="0" smtClean="0"/>
              <a:t>Social Protection programmes</a:t>
            </a:r>
          </a:p>
          <a:p>
            <a:pPr lvl="1">
              <a:buFont typeface="Wingdings" pitchFamily="2" charset="2"/>
              <a:buChar char="Ø"/>
            </a:pPr>
            <a:r>
              <a:rPr lang="en-GB" dirty="0" smtClean="0"/>
              <a:t>Access to Government  Procurement  Opportunities (AGPO) - what do we do to ensure access?</a:t>
            </a:r>
          </a:p>
          <a:p>
            <a:r>
              <a:rPr lang="en-GB" dirty="0" smtClean="0"/>
              <a:t>Free Education- but what must we do to keep girls in school to improve transition and retention?</a:t>
            </a:r>
            <a:r>
              <a:rPr lang="en-GB" dirty="0" smtClean="0">
                <a:solidFill>
                  <a:srgbClr val="FF0000"/>
                </a:solidFill>
              </a:rPr>
              <a:t>(SDG4)</a:t>
            </a:r>
          </a:p>
          <a:p>
            <a:r>
              <a:rPr lang="en-GB" dirty="0" smtClean="0"/>
              <a:t>Gender </a:t>
            </a:r>
            <a:r>
              <a:rPr lang="en-GB" dirty="0"/>
              <a:t>responsive </a:t>
            </a:r>
            <a:r>
              <a:rPr lang="en-GB" dirty="0" smtClean="0"/>
              <a:t>budgeting- to assure inclusivity</a:t>
            </a:r>
            <a:r>
              <a:rPr lang="en-GB" dirty="0" smtClean="0">
                <a:solidFill>
                  <a:srgbClr val="FF0000"/>
                </a:solidFill>
              </a:rPr>
              <a:t>(SDG 5)</a:t>
            </a:r>
            <a:endParaRPr lang="en-GB" dirty="0">
              <a:solidFill>
                <a:srgbClr val="FF0000"/>
              </a:solidFill>
            </a:endParaRPr>
          </a:p>
          <a:p>
            <a:pPr>
              <a:buNone/>
            </a:pPr>
            <a:endParaRPr lang="en-GB"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27</a:t>
            </a:fld>
            <a:endParaRPr lang="en-GB"/>
          </a:p>
        </p:txBody>
      </p:sp>
    </p:spTree>
    <p:extLst>
      <p:ext uri="{BB962C8B-B14F-4D97-AF65-F5344CB8AC3E}">
        <p14:creationId xmlns:p14="http://schemas.microsoft.com/office/powerpoint/2010/main" val="2777314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37109"/>
            <a:ext cx="10515600" cy="1097915"/>
          </a:xfrm>
        </p:spPr>
        <p:txBody>
          <a:bodyPr/>
          <a:lstStyle/>
          <a:p>
            <a:r>
              <a:rPr lang="en-GB" b="1" dirty="0" smtClean="0"/>
              <a:t>What needs to be done</a:t>
            </a:r>
            <a:endParaRPr lang="en-GB" b="1" dirty="0"/>
          </a:p>
        </p:txBody>
      </p:sp>
      <p:sp>
        <p:nvSpPr>
          <p:cNvPr id="3" name="Content Placeholder 2"/>
          <p:cNvSpPr>
            <a:spLocks noGrp="1"/>
          </p:cNvSpPr>
          <p:nvPr>
            <p:ph idx="1"/>
          </p:nvPr>
        </p:nvSpPr>
        <p:spPr>
          <a:xfrm>
            <a:off x="573024" y="1533016"/>
            <a:ext cx="11177016" cy="4986656"/>
          </a:xfrm>
        </p:spPr>
        <p:txBody>
          <a:bodyPr>
            <a:normAutofit lnSpcReduction="10000"/>
          </a:bodyPr>
          <a:lstStyle/>
          <a:p>
            <a:r>
              <a:rPr lang="en-GB" dirty="0"/>
              <a:t>While the SDGs provide a framework for action, the capacity to use them to deliver results at the national level will depend on various factors, </a:t>
            </a:r>
            <a:r>
              <a:rPr lang="en-GB" dirty="0" smtClean="0"/>
              <a:t>including:</a:t>
            </a:r>
          </a:p>
          <a:p>
            <a:pPr lvl="2">
              <a:buFont typeface="Wingdings" pitchFamily="2" charset="2"/>
              <a:buChar char="Ø"/>
            </a:pPr>
            <a:r>
              <a:rPr lang="en-GB" dirty="0" smtClean="0"/>
              <a:t> </a:t>
            </a:r>
            <a:r>
              <a:rPr lang="en-GB" sz="2200" dirty="0" smtClean="0"/>
              <a:t>Political commitment and resource mobilization</a:t>
            </a:r>
          </a:p>
          <a:p>
            <a:pPr lvl="2">
              <a:buFont typeface="Wingdings" pitchFamily="2" charset="2"/>
              <a:buChar char="Ø"/>
            </a:pPr>
            <a:r>
              <a:rPr lang="en-GB" sz="2200" dirty="0" smtClean="0"/>
              <a:t>Allocation </a:t>
            </a:r>
            <a:r>
              <a:rPr lang="en-GB" sz="2200" dirty="0"/>
              <a:t>of adequate resources and the implementation of effective policies and programmes. </a:t>
            </a:r>
            <a:endParaRPr lang="en-GB" sz="2200" dirty="0" smtClean="0"/>
          </a:p>
          <a:p>
            <a:pPr lvl="2">
              <a:buFont typeface="Wingdings" pitchFamily="2" charset="2"/>
              <a:buChar char="Ø"/>
            </a:pPr>
            <a:r>
              <a:rPr lang="en-GB" sz="2200" dirty="0" smtClean="0"/>
              <a:t>Monitoring </a:t>
            </a:r>
            <a:r>
              <a:rPr lang="en-GB" sz="2200" dirty="0"/>
              <a:t>in order to ensure that global commitments become a reality for women and girls on the </a:t>
            </a:r>
            <a:r>
              <a:rPr lang="en-GB" sz="2200" dirty="0" smtClean="0"/>
              <a:t>ground: </a:t>
            </a:r>
          </a:p>
          <a:p>
            <a:pPr lvl="3"/>
            <a:r>
              <a:rPr lang="en-GB" dirty="0" smtClean="0"/>
              <a:t>A </a:t>
            </a:r>
            <a:r>
              <a:rPr lang="en-GB" dirty="0"/>
              <a:t>clear implementation and monitoring framework needs to be in place </a:t>
            </a:r>
            <a:r>
              <a:rPr lang="en-GB" dirty="0" smtClean="0"/>
              <a:t> so that  “no one is left behind”</a:t>
            </a:r>
            <a:endParaRPr lang="en-GB" dirty="0"/>
          </a:p>
          <a:p>
            <a:pPr lvl="3">
              <a:buNone/>
            </a:pPr>
            <a:endParaRPr lang="en-GB" sz="2200" dirty="0" smtClean="0"/>
          </a:p>
          <a:p>
            <a:r>
              <a:rPr lang="en-GB" dirty="0" smtClean="0"/>
              <a:t>Building </a:t>
            </a:r>
            <a:r>
              <a:rPr lang="en-GB" dirty="0"/>
              <a:t>and strengthening health system accountability:</a:t>
            </a:r>
          </a:p>
          <a:p>
            <a:pPr lvl="2">
              <a:buFont typeface="Wingdings" pitchFamily="2" charset="2"/>
              <a:buChar char="Ø"/>
            </a:pPr>
            <a:r>
              <a:rPr lang="en-GB" dirty="0" smtClean="0"/>
              <a:t>more </a:t>
            </a:r>
            <a:r>
              <a:rPr lang="en-GB" dirty="0"/>
              <a:t>efficient and </a:t>
            </a:r>
            <a:r>
              <a:rPr lang="en-GB" dirty="0" smtClean="0"/>
              <a:t> </a:t>
            </a:r>
            <a:r>
              <a:rPr lang="en-GB" dirty="0"/>
              <a:t>inclusive health accountability systems </a:t>
            </a:r>
          </a:p>
          <a:p>
            <a:pPr lvl="2">
              <a:buFont typeface="Wingdings" pitchFamily="2" charset="2"/>
              <a:buChar char="Ø"/>
            </a:pPr>
            <a:r>
              <a:rPr lang="en-GB" dirty="0"/>
              <a:t>Develop </a:t>
            </a:r>
            <a:r>
              <a:rPr lang="en-GB" b="1" dirty="0"/>
              <a:t>platforms for advocacy to improve </a:t>
            </a:r>
            <a:r>
              <a:rPr lang="en-GB" dirty="0"/>
              <a:t>health literacy among </a:t>
            </a:r>
            <a:r>
              <a:rPr lang="en-GB" dirty="0" smtClean="0"/>
              <a:t> community members</a:t>
            </a:r>
            <a:endParaRPr lang="en-GB" dirty="0"/>
          </a:p>
          <a:p>
            <a:pPr lvl="2">
              <a:buFont typeface="Wingdings" pitchFamily="2" charset="2"/>
              <a:buChar char="Ø"/>
            </a:pPr>
            <a:r>
              <a:rPr lang="en-GB" dirty="0"/>
              <a:t>Investment in </a:t>
            </a:r>
            <a:r>
              <a:rPr lang="en-GB" dirty="0" smtClean="0"/>
              <a:t>Improving  health </a:t>
            </a:r>
            <a:r>
              <a:rPr lang="en-GB" dirty="0"/>
              <a:t>system data capacity</a:t>
            </a:r>
          </a:p>
          <a:p>
            <a:pPr lvl="2">
              <a:buNone/>
            </a:pPr>
            <a:endParaRPr lang="en-GB" dirty="0">
              <a:solidFill>
                <a:srgbClr val="00B0F0"/>
              </a:solidFill>
            </a:endParaRPr>
          </a:p>
          <a:p>
            <a:pPr lvl="3" indent="-1514475"/>
            <a:endParaRPr lang="en-GB" dirty="0" smtClean="0"/>
          </a:p>
        </p:txBody>
      </p:sp>
      <p:sp>
        <p:nvSpPr>
          <p:cNvPr id="4" name="Slide Number Placeholder 3"/>
          <p:cNvSpPr>
            <a:spLocks noGrp="1"/>
          </p:cNvSpPr>
          <p:nvPr>
            <p:ph type="sldNum" sz="quarter" idx="12"/>
          </p:nvPr>
        </p:nvSpPr>
        <p:spPr/>
        <p:txBody>
          <a:bodyPr/>
          <a:lstStyle/>
          <a:p>
            <a:fld id="{C9134A31-3D1C-431B-BA62-ECA15D545353}" type="slidenum">
              <a:rPr lang="en-GB" smtClean="0"/>
              <a:pPr/>
              <a:t>28</a:t>
            </a:fld>
            <a:endParaRPr lang="en-GB"/>
          </a:p>
        </p:txBody>
      </p:sp>
    </p:spTree>
    <p:extLst>
      <p:ext uri="{BB962C8B-B14F-4D97-AF65-F5344CB8AC3E}">
        <p14:creationId xmlns:p14="http://schemas.microsoft.com/office/powerpoint/2010/main" val="1483103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GB" b="1" dirty="0" smtClean="0"/>
              <a:t>The Regional Context</a:t>
            </a:r>
            <a:endParaRPr lang="en-GB" b="1" dirty="0"/>
          </a:p>
        </p:txBody>
      </p:sp>
      <p:sp>
        <p:nvSpPr>
          <p:cNvPr id="3" name="Content Placeholder 2"/>
          <p:cNvSpPr>
            <a:spLocks noGrp="1"/>
          </p:cNvSpPr>
          <p:nvPr>
            <p:ph idx="1"/>
          </p:nvPr>
        </p:nvSpPr>
        <p:spPr/>
        <p:txBody>
          <a:bodyPr/>
          <a:lstStyle/>
          <a:p>
            <a:pPr>
              <a:lnSpc>
                <a:spcPct val="100000"/>
              </a:lnSpc>
            </a:pPr>
            <a:r>
              <a:rPr lang="en-GB" dirty="0" smtClean="0"/>
              <a:t>Africa has the highest burden of maternal ad child deaths</a:t>
            </a:r>
          </a:p>
          <a:p>
            <a:pPr>
              <a:lnSpc>
                <a:spcPct val="100000"/>
              </a:lnSpc>
            </a:pPr>
            <a:r>
              <a:rPr lang="en-GB" dirty="0" smtClean="0"/>
              <a:t>Health systems struggle to provide safe care for mothers and children</a:t>
            </a:r>
          </a:p>
          <a:p>
            <a:pPr>
              <a:lnSpc>
                <a:spcPct val="100000"/>
              </a:lnSpc>
            </a:pPr>
            <a:r>
              <a:rPr lang="en-GB" dirty="0" smtClean="0"/>
              <a:t>High population suffers from malnutrition</a:t>
            </a:r>
          </a:p>
          <a:p>
            <a:pPr>
              <a:lnSpc>
                <a:spcPct val="100000"/>
              </a:lnSpc>
            </a:pPr>
            <a:r>
              <a:rPr lang="en-GB" dirty="0" smtClean="0"/>
              <a:t>Climate change responsible for widespread famine</a:t>
            </a:r>
          </a:p>
          <a:p>
            <a:pPr marL="0" indent="0">
              <a:lnSpc>
                <a:spcPct val="100000"/>
              </a:lnSpc>
              <a:buNone/>
            </a:pPr>
            <a:r>
              <a:rPr lang="en-GB" i="1" dirty="0" smtClean="0"/>
              <a:t>	These challenges Cast a cloud on Africa’s ability to meet SDG3.</a:t>
            </a:r>
            <a:endParaRPr lang="en-GB" i="1"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3</a:t>
            </a:fld>
            <a:endParaRPr lang="en-GB"/>
          </a:p>
        </p:txBody>
      </p:sp>
    </p:spTree>
    <p:extLst>
      <p:ext uri="{BB962C8B-B14F-4D97-AF65-F5344CB8AC3E}">
        <p14:creationId xmlns:p14="http://schemas.microsoft.com/office/powerpoint/2010/main" val="3277583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2" y="391811"/>
            <a:ext cx="10515600" cy="907621"/>
          </a:xfrm>
        </p:spPr>
        <p:txBody>
          <a:bodyPr/>
          <a:lstStyle/>
          <a:p>
            <a:r>
              <a:rPr lang="en-GB" b="1" dirty="0" smtClean="0"/>
              <a:t>Kenya Policy Environment</a:t>
            </a:r>
            <a:endParaRPr lang="en-GB" b="1" dirty="0"/>
          </a:p>
        </p:txBody>
      </p:sp>
      <p:sp>
        <p:nvSpPr>
          <p:cNvPr id="3" name="Content Placeholder 2"/>
          <p:cNvSpPr>
            <a:spLocks noGrp="1"/>
          </p:cNvSpPr>
          <p:nvPr>
            <p:ph idx="1"/>
          </p:nvPr>
        </p:nvSpPr>
        <p:spPr>
          <a:xfrm>
            <a:off x="838200" y="1428194"/>
            <a:ext cx="10515600" cy="5214551"/>
          </a:xfrm>
        </p:spPr>
        <p:txBody>
          <a:bodyPr>
            <a:normAutofit/>
          </a:bodyPr>
          <a:lstStyle/>
          <a:p>
            <a:pPr marL="0" indent="0">
              <a:buNone/>
            </a:pPr>
            <a:r>
              <a:rPr lang="en-GB" dirty="0" smtClean="0"/>
              <a:t>Aligned to SDG Agenda 2030</a:t>
            </a:r>
          </a:p>
          <a:p>
            <a:r>
              <a:rPr lang="en-GB" dirty="0" smtClean="0"/>
              <a:t>Alignment to the constitution and vision 2030 through the social pillar</a:t>
            </a:r>
          </a:p>
          <a:p>
            <a:pPr marL="0" indent="0">
              <a:buNone/>
            </a:pPr>
            <a:r>
              <a:rPr lang="en-GB" dirty="0"/>
              <a:t>	</a:t>
            </a:r>
            <a:r>
              <a:rPr lang="en-GB" sz="2600" i="1" dirty="0" smtClean="0"/>
              <a:t> </a:t>
            </a:r>
            <a:r>
              <a:rPr lang="en-GB" sz="2600" i="1" dirty="0"/>
              <a:t>– aimed at </a:t>
            </a:r>
            <a:r>
              <a:rPr lang="en-GB" sz="2600" i="1" dirty="0" smtClean="0"/>
              <a:t>transforming </a:t>
            </a:r>
            <a:r>
              <a:rPr lang="en-GB" sz="2600" i="1" dirty="0"/>
              <a:t>the country into a </a:t>
            </a:r>
            <a:r>
              <a:rPr lang="en-GB" sz="2600" i="1" dirty="0" smtClean="0"/>
              <a:t>globally middle-	income 	economy </a:t>
            </a:r>
            <a:r>
              <a:rPr lang="en-GB" sz="2600" i="1" dirty="0"/>
              <a:t>by the year 2030. </a:t>
            </a:r>
            <a:r>
              <a:rPr lang="en-GB" sz="2600" i="1" dirty="0" smtClean="0"/>
              <a:t>In this strategic policy document</a:t>
            </a:r>
            <a:r>
              <a:rPr lang="en-GB" sz="2600" i="1" dirty="0"/>
              <a:t>, the </a:t>
            </a:r>
            <a:r>
              <a:rPr lang="en-GB" sz="2600" i="1" dirty="0" smtClean="0"/>
              <a:t> role 	of the health </a:t>
            </a:r>
            <a:r>
              <a:rPr lang="en-GB" sz="2600" i="1" dirty="0"/>
              <a:t>sector </a:t>
            </a:r>
            <a:r>
              <a:rPr lang="en-GB" sz="2600" i="1" dirty="0" smtClean="0"/>
              <a:t> is underscored – in ensuring </a:t>
            </a:r>
            <a:r>
              <a:rPr lang="en-GB" sz="2600" i="1" dirty="0"/>
              <a:t>a </a:t>
            </a:r>
            <a:r>
              <a:rPr lang="en-GB" sz="2600" i="1" dirty="0" smtClean="0"/>
              <a:t>healthy and 	productive population for the </a:t>
            </a:r>
            <a:r>
              <a:rPr lang="en-GB" sz="2600" i="1" dirty="0"/>
              <a:t>economic </a:t>
            </a:r>
            <a:r>
              <a:rPr lang="en-GB" sz="2600" i="1" dirty="0" smtClean="0"/>
              <a:t>development of the country</a:t>
            </a:r>
            <a:r>
              <a:rPr lang="en-GB" sz="2600" i="1" dirty="0"/>
              <a:t>. </a:t>
            </a:r>
            <a:endParaRPr lang="en-GB" sz="2600" i="1" dirty="0" smtClean="0"/>
          </a:p>
          <a:p>
            <a:r>
              <a:rPr lang="en-GB" sz="2400" dirty="0" smtClean="0"/>
              <a:t>Reproductive Health  </a:t>
            </a:r>
            <a:r>
              <a:rPr lang="en-GB" sz="2400" dirty="0"/>
              <a:t>Policy(2017 </a:t>
            </a:r>
            <a:r>
              <a:rPr lang="en-GB" sz="2400" dirty="0" smtClean="0"/>
              <a:t>under revision)</a:t>
            </a:r>
          </a:p>
          <a:p>
            <a:r>
              <a:rPr lang="en-US" sz="2400" dirty="0" smtClean="0"/>
              <a:t>National Adolescent Sexual and Reproductive Health Policy</a:t>
            </a:r>
            <a:endParaRPr lang="en-GB" sz="2400" dirty="0"/>
          </a:p>
          <a:p>
            <a:r>
              <a:rPr lang="en-GB" sz="2400" dirty="0" smtClean="0"/>
              <a:t>NCD </a:t>
            </a:r>
            <a:r>
              <a:rPr lang="en-GB" sz="2400" dirty="0"/>
              <a:t>prevention and control strategic plan (2015- 2020</a:t>
            </a:r>
            <a:r>
              <a:rPr lang="en-GB" sz="2400" dirty="0" smtClean="0"/>
              <a:t>)</a:t>
            </a:r>
          </a:p>
          <a:p>
            <a:r>
              <a:rPr lang="en-GB" sz="2400" dirty="0" smtClean="0"/>
              <a:t>Cancer </a:t>
            </a:r>
            <a:r>
              <a:rPr lang="en-GB" sz="2400" dirty="0"/>
              <a:t>Prevention and Control Strategy (2017-2022</a:t>
            </a:r>
            <a:r>
              <a:rPr lang="en-GB" sz="2400" dirty="0" smtClean="0"/>
              <a:t>)</a:t>
            </a:r>
          </a:p>
          <a:p>
            <a:r>
              <a:rPr lang="en-GB" sz="2400" dirty="0" smtClean="0"/>
              <a:t>Treatment </a:t>
            </a:r>
            <a:r>
              <a:rPr lang="en-GB" sz="2400" dirty="0"/>
              <a:t>guidelines for cancer and cardiovascular diseases as key strategic documents to guide the fight against NCDs in the country.</a:t>
            </a:r>
          </a:p>
          <a:p>
            <a:endParaRPr lang="en-GB" sz="2400" dirty="0">
              <a:solidFill>
                <a:srgbClr val="FF0000"/>
              </a:solidFill>
            </a:endParaRPr>
          </a:p>
          <a:p>
            <a:pPr marL="0" indent="0">
              <a:buNone/>
            </a:pPr>
            <a:endParaRPr lang="en-GB" sz="2600" i="1"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4</a:t>
            </a:fld>
            <a:endParaRPr lang="en-GB"/>
          </a:p>
        </p:txBody>
      </p:sp>
    </p:spTree>
    <p:extLst>
      <p:ext uri="{BB962C8B-B14F-4D97-AF65-F5344CB8AC3E}">
        <p14:creationId xmlns:p14="http://schemas.microsoft.com/office/powerpoint/2010/main" val="283554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200533"/>
            <a:ext cx="10515600" cy="1325563"/>
          </a:xfrm>
        </p:spPr>
        <p:txBody>
          <a:bodyPr/>
          <a:lstStyle/>
          <a:p>
            <a:r>
              <a:rPr lang="en-GB" b="1" dirty="0" smtClean="0"/>
              <a:t>Kenya Policy Environment</a:t>
            </a:r>
            <a:endParaRPr lang="en-GB" b="1" dirty="0"/>
          </a:p>
        </p:txBody>
      </p:sp>
      <p:sp>
        <p:nvSpPr>
          <p:cNvPr id="3" name="Content Placeholder 2"/>
          <p:cNvSpPr>
            <a:spLocks noGrp="1"/>
          </p:cNvSpPr>
          <p:nvPr>
            <p:ph idx="1"/>
          </p:nvPr>
        </p:nvSpPr>
        <p:spPr/>
        <p:txBody>
          <a:bodyPr>
            <a:normAutofit/>
          </a:bodyPr>
          <a:lstStyle/>
          <a:p>
            <a:pPr>
              <a:buFont typeface="Wingdings" pitchFamily="2" charset="2"/>
              <a:buChar char="§"/>
            </a:pPr>
            <a:r>
              <a:rPr lang="en-GB" dirty="0"/>
              <a:t>The Kenya Health Policy 2012-30, which was developed in line with the Constitution of Kenya 2010 and the Kenya Vision 2030, </a:t>
            </a:r>
            <a:r>
              <a:rPr lang="en-GB" dirty="0" smtClean="0"/>
              <a:t> highlights </a:t>
            </a:r>
            <a:r>
              <a:rPr lang="en-GB" dirty="0"/>
              <a:t>six priority policy objectives </a:t>
            </a:r>
            <a:endParaRPr lang="en-GB" dirty="0" smtClean="0"/>
          </a:p>
          <a:p>
            <a:pPr lvl="1">
              <a:buFont typeface="Wingdings" pitchFamily="2" charset="2"/>
              <a:buChar char="Ø"/>
            </a:pPr>
            <a:r>
              <a:rPr lang="en-GB" sz="2000" dirty="0" smtClean="0"/>
              <a:t>Eliminating </a:t>
            </a:r>
            <a:r>
              <a:rPr lang="en-GB" sz="2000" dirty="0"/>
              <a:t>communicable diseases</a:t>
            </a:r>
          </a:p>
          <a:p>
            <a:pPr lvl="1">
              <a:buFont typeface="Wingdings" pitchFamily="2" charset="2"/>
              <a:buChar char="Ø"/>
            </a:pPr>
            <a:r>
              <a:rPr lang="en-GB" sz="2000" dirty="0"/>
              <a:t>Reducing the burden of non-communicable diseases</a:t>
            </a:r>
          </a:p>
          <a:p>
            <a:pPr lvl="1">
              <a:buFont typeface="Wingdings" pitchFamily="2" charset="2"/>
              <a:buChar char="Ø"/>
            </a:pPr>
            <a:r>
              <a:rPr lang="en-GB" sz="2000" dirty="0"/>
              <a:t>Reducing the burden of injuries from violence and accidents</a:t>
            </a:r>
          </a:p>
          <a:p>
            <a:pPr lvl="1">
              <a:buFont typeface="Wingdings" pitchFamily="2" charset="2"/>
              <a:buChar char="Ø"/>
            </a:pPr>
            <a:r>
              <a:rPr lang="en-GB" sz="2000" dirty="0"/>
              <a:t>Providing essential health services</a:t>
            </a:r>
          </a:p>
          <a:p>
            <a:pPr lvl="1">
              <a:buFont typeface="Wingdings" pitchFamily="2" charset="2"/>
              <a:buChar char="Ø"/>
            </a:pPr>
            <a:r>
              <a:rPr lang="en-GB" sz="2000" dirty="0"/>
              <a:t>Reducing the health risk exposures</a:t>
            </a:r>
          </a:p>
          <a:p>
            <a:pPr lvl="1">
              <a:buFont typeface="Wingdings" pitchFamily="2" charset="2"/>
              <a:buChar char="Ø"/>
            </a:pPr>
            <a:r>
              <a:rPr lang="en-GB" sz="2000" dirty="0"/>
              <a:t>Strengthening health sector collaboration with other </a:t>
            </a:r>
            <a:r>
              <a:rPr lang="en-GB" sz="2000" dirty="0" smtClean="0"/>
              <a:t>sectors</a:t>
            </a:r>
            <a:endParaRPr lang="en-GB" sz="2000"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5</a:t>
            </a:fld>
            <a:endParaRPr lang="en-GB"/>
          </a:p>
        </p:txBody>
      </p:sp>
    </p:spTree>
    <p:extLst>
      <p:ext uri="{BB962C8B-B14F-4D97-AF65-F5344CB8AC3E}">
        <p14:creationId xmlns:p14="http://schemas.microsoft.com/office/powerpoint/2010/main" val="199535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57" y="0"/>
            <a:ext cx="10515600" cy="1325563"/>
          </a:xfrm>
        </p:spPr>
        <p:txBody>
          <a:bodyPr/>
          <a:lstStyle/>
          <a:p>
            <a:r>
              <a:rPr lang="en-GB" b="1" dirty="0" smtClean="0"/>
              <a:t>What do SDGs mean for women’s health?</a:t>
            </a:r>
            <a:endParaRPr lang="en-GB" b="1" dirty="0"/>
          </a:p>
        </p:txBody>
      </p:sp>
      <p:sp>
        <p:nvSpPr>
          <p:cNvPr id="3" name="Content Placeholder 2"/>
          <p:cNvSpPr>
            <a:spLocks noGrp="1"/>
          </p:cNvSpPr>
          <p:nvPr>
            <p:ph idx="1"/>
          </p:nvPr>
        </p:nvSpPr>
        <p:spPr>
          <a:xfrm>
            <a:off x="566928" y="1508760"/>
            <a:ext cx="11100816" cy="4992624"/>
          </a:xfrm>
        </p:spPr>
        <p:txBody>
          <a:bodyPr>
            <a:normAutofit lnSpcReduction="10000"/>
          </a:bodyPr>
          <a:lstStyle/>
          <a:p>
            <a:pPr marL="0" indent="0">
              <a:buNone/>
            </a:pPr>
            <a:r>
              <a:rPr lang="en-GB" dirty="0" smtClean="0"/>
              <a:t>Women’s health is  affected by each of the 17 SDGs</a:t>
            </a:r>
          </a:p>
          <a:p>
            <a:r>
              <a:rPr lang="en-GB" dirty="0" smtClean="0"/>
              <a:t>Health is both a determinant and outcome of sustainable development interventions</a:t>
            </a:r>
          </a:p>
          <a:p>
            <a:r>
              <a:rPr lang="en-GB" dirty="0" smtClean="0"/>
              <a:t>Women’s health intersects with all the SDGs- thus achieving </a:t>
            </a:r>
            <a:r>
              <a:rPr lang="en-GB" dirty="0"/>
              <a:t>the goals of SDGs would </a:t>
            </a:r>
            <a:r>
              <a:rPr lang="en-GB" dirty="0" smtClean="0"/>
              <a:t>also mean an </a:t>
            </a:r>
            <a:r>
              <a:rPr lang="en-GB" dirty="0"/>
              <a:t>overall improvement in women’s </a:t>
            </a:r>
            <a:r>
              <a:rPr lang="en-GB" dirty="0" smtClean="0"/>
              <a:t>health</a:t>
            </a:r>
          </a:p>
          <a:p>
            <a:pPr marL="800100" lvl="2" indent="-342900">
              <a:spcBef>
                <a:spcPts val="1000"/>
              </a:spcBef>
              <a:buFont typeface="Wingdings" pitchFamily="2" charset="2"/>
              <a:buChar char="Ø"/>
            </a:pPr>
            <a:r>
              <a:rPr lang="en-GB" dirty="0" smtClean="0"/>
              <a:t>Many </a:t>
            </a:r>
            <a:r>
              <a:rPr lang="en-GB" dirty="0"/>
              <a:t>women, children and adolescents worldwide still have little or no access to essential, good-quality health </a:t>
            </a:r>
            <a:r>
              <a:rPr lang="en-GB" dirty="0" smtClean="0"/>
              <a:t>services, </a:t>
            </a:r>
            <a:r>
              <a:rPr lang="en-GB" dirty="0"/>
              <a:t>education, clean air and water, adequate sanitation and good nutrition. </a:t>
            </a:r>
          </a:p>
          <a:p>
            <a:r>
              <a:rPr lang="en-GB" dirty="0" smtClean="0"/>
              <a:t>Yet- Women and girls can/will be key in achieving each of the SDGs  based on their traditional roles as:</a:t>
            </a:r>
          </a:p>
          <a:p>
            <a:pPr lvl="1">
              <a:buFont typeface="Wingdings" pitchFamily="2" charset="2"/>
              <a:buChar char="Ø"/>
            </a:pPr>
            <a:r>
              <a:rPr lang="en-GB" sz="2000" dirty="0" smtClean="0"/>
              <a:t>Caregivers/nurturers</a:t>
            </a:r>
          </a:p>
          <a:p>
            <a:pPr lvl="1">
              <a:buFont typeface="Wingdings" pitchFamily="2" charset="2"/>
              <a:buChar char="Ø"/>
            </a:pPr>
            <a:r>
              <a:rPr lang="en-GB" sz="2000" dirty="0" smtClean="0"/>
              <a:t>Producers in agriculture- food security</a:t>
            </a:r>
          </a:p>
          <a:p>
            <a:pPr marL="88900" lvl="1" indent="0"/>
            <a:r>
              <a:rPr lang="en-GB" dirty="0" smtClean="0"/>
              <a:t> Investment in programmes that enhance  access to relevant services and participation  by women is key </a:t>
            </a:r>
          </a:p>
        </p:txBody>
      </p:sp>
      <p:sp>
        <p:nvSpPr>
          <p:cNvPr id="4" name="Slide Number Placeholder 3"/>
          <p:cNvSpPr>
            <a:spLocks noGrp="1"/>
          </p:cNvSpPr>
          <p:nvPr>
            <p:ph type="sldNum" sz="quarter" idx="12"/>
          </p:nvPr>
        </p:nvSpPr>
        <p:spPr/>
        <p:txBody>
          <a:bodyPr/>
          <a:lstStyle/>
          <a:p>
            <a:fld id="{C9134A31-3D1C-431B-BA62-ECA15D545353}" type="slidenum">
              <a:rPr lang="en-GB" smtClean="0"/>
              <a:pPr/>
              <a:t>6</a:t>
            </a:fld>
            <a:endParaRPr lang="en-GB"/>
          </a:p>
        </p:txBody>
      </p:sp>
    </p:spTree>
    <p:extLst>
      <p:ext uri="{BB962C8B-B14F-4D97-AF65-F5344CB8AC3E}">
        <p14:creationId xmlns:p14="http://schemas.microsoft.com/office/powerpoint/2010/main" val="3570465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1325563"/>
          </a:xfrm>
        </p:spPr>
        <p:txBody>
          <a:bodyPr>
            <a:normAutofit/>
          </a:bodyPr>
          <a:lstStyle/>
          <a:p>
            <a:r>
              <a:rPr lang="en-GB" b="1" dirty="0" smtClean="0"/>
              <a:t>SDG2- End hunger and secure food security</a:t>
            </a:r>
            <a:endParaRPr lang="en-GB" b="1" dirty="0"/>
          </a:p>
        </p:txBody>
      </p:sp>
      <p:sp>
        <p:nvSpPr>
          <p:cNvPr id="3" name="Content Placeholder 2"/>
          <p:cNvSpPr>
            <a:spLocks noGrp="1"/>
          </p:cNvSpPr>
          <p:nvPr>
            <p:ph idx="1"/>
          </p:nvPr>
        </p:nvSpPr>
        <p:spPr/>
        <p:txBody>
          <a:bodyPr>
            <a:normAutofit fontScale="85000" lnSpcReduction="10000"/>
          </a:bodyPr>
          <a:lstStyle/>
          <a:p>
            <a:r>
              <a:rPr lang="en-GB" dirty="0" smtClean="0"/>
              <a:t>Globally</a:t>
            </a:r>
            <a:r>
              <a:rPr lang="en-GB" dirty="0"/>
              <a:t>, almost one third of employed women work in agriculture(more than 60 per cent of all working women </a:t>
            </a:r>
            <a:r>
              <a:rPr lang="en-GB" dirty="0" smtClean="0"/>
              <a:t> in South Asia and Africa are in agriculture)</a:t>
            </a:r>
          </a:p>
          <a:p>
            <a:r>
              <a:rPr lang="en-GB" dirty="0" smtClean="0"/>
              <a:t>Only </a:t>
            </a:r>
            <a:r>
              <a:rPr lang="en-GB" dirty="0"/>
              <a:t>13 per cent women are landholders. </a:t>
            </a:r>
            <a:r>
              <a:rPr lang="en-GB" dirty="0" smtClean="0"/>
              <a:t> </a:t>
            </a:r>
          </a:p>
          <a:p>
            <a:r>
              <a:rPr lang="en-GB" dirty="0" smtClean="0"/>
              <a:t>Not </a:t>
            </a:r>
            <a:r>
              <a:rPr lang="en-GB" dirty="0"/>
              <a:t>having equal access to land or credit, technology and markets leaves many on the margins of subsistence agriculture</a:t>
            </a:r>
            <a:r>
              <a:rPr lang="en-GB" dirty="0" smtClean="0"/>
              <a:t>.</a:t>
            </a:r>
          </a:p>
          <a:p>
            <a:r>
              <a:rPr lang="en-GB" dirty="0"/>
              <a:t>When times are tough, gender discrimination means women and girls may be the first to eat less, even as they work harder to secure food for their households. </a:t>
            </a:r>
            <a:endParaRPr lang="en-GB" dirty="0" smtClean="0"/>
          </a:p>
          <a:p>
            <a:r>
              <a:rPr lang="en-GB" dirty="0" smtClean="0"/>
              <a:t>For </a:t>
            </a:r>
            <a:r>
              <a:rPr lang="en-GB" dirty="0"/>
              <a:t>pregnant and lactating women, inadequate food and poor nutrition imposes a risk of </a:t>
            </a:r>
            <a:r>
              <a:rPr lang="en-GB" dirty="0" smtClean="0"/>
              <a:t>anaemia</a:t>
            </a:r>
            <a:r>
              <a:rPr lang="en-GB" dirty="0"/>
              <a:t>, </a:t>
            </a:r>
            <a:r>
              <a:rPr lang="en-GB" dirty="0" smtClean="0"/>
              <a:t>a leading cause </a:t>
            </a:r>
            <a:r>
              <a:rPr lang="en-GB" dirty="0"/>
              <a:t>of death during childbirth</a:t>
            </a:r>
            <a:r>
              <a:rPr lang="en-GB" dirty="0" smtClean="0"/>
              <a:t>.</a:t>
            </a:r>
          </a:p>
          <a:p>
            <a:pPr lvl="1">
              <a:buFont typeface="Wingdings" pitchFamily="2" charset="2"/>
              <a:buChar char="Ø"/>
            </a:pPr>
            <a:r>
              <a:rPr lang="en-GB" dirty="0" smtClean="0"/>
              <a:t>This calls for leveraging </a:t>
            </a:r>
            <a:r>
              <a:rPr lang="en-GB" dirty="0"/>
              <a:t>on the mutually reinforcing nature of SRH </a:t>
            </a:r>
            <a:r>
              <a:rPr lang="en-GB" dirty="0" smtClean="0"/>
              <a:t>and </a:t>
            </a:r>
            <a:r>
              <a:rPr lang="en-GB" dirty="0"/>
              <a:t>nutrition programming to increase access to iron and folic acid, </a:t>
            </a:r>
            <a:r>
              <a:rPr lang="en-GB" dirty="0" smtClean="0"/>
              <a:t>nutrition </a:t>
            </a:r>
            <a:r>
              <a:rPr lang="en-GB" dirty="0"/>
              <a:t>education and counselling services</a:t>
            </a:r>
          </a:p>
          <a:p>
            <a:endParaRPr lang="en-GB" dirty="0">
              <a:solidFill>
                <a:srgbClr val="FF0000"/>
              </a:solidFill>
            </a:endParaRPr>
          </a:p>
        </p:txBody>
      </p:sp>
      <p:sp>
        <p:nvSpPr>
          <p:cNvPr id="4" name="Slide Number Placeholder 3"/>
          <p:cNvSpPr>
            <a:spLocks noGrp="1"/>
          </p:cNvSpPr>
          <p:nvPr>
            <p:ph type="sldNum" sz="quarter" idx="12"/>
          </p:nvPr>
        </p:nvSpPr>
        <p:spPr/>
        <p:txBody>
          <a:bodyPr/>
          <a:lstStyle/>
          <a:p>
            <a:fld id="{C9134A31-3D1C-431B-BA62-ECA15D545353}" type="slidenum">
              <a:rPr lang="en-GB" smtClean="0"/>
              <a:pPr/>
              <a:t>7</a:t>
            </a:fld>
            <a:endParaRPr lang="en-GB"/>
          </a:p>
        </p:txBody>
      </p:sp>
    </p:spTree>
    <p:extLst>
      <p:ext uri="{BB962C8B-B14F-4D97-AF65-F5344CB8AC3E}">
        <p14:creationId xmlns:p14="http://schemas.microsoft.com/office/powerpoint/2010/main" val="298225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6057" y="183970"/>
            <a:ext cx="10515600" cy="1325563"/>
          </a:xfrm>
        </p:spPr>
        <p:txBody>
          <a:bodyPr>
            <a:normAutofit/>
          </a:bodyPr>
          <a:lstStyle/>
          <a:p>
            <a:r>
              <a:rPr lang="en-GB" sz="4000" b="1" dirty="0" smtClean="0"/>
              <a:t>Women Health and Sustainable Development Goals</a:t>
            </a:r>
            <a:endParaRPr lang="en-GB" sz="4000" dirty="0"/>
          </a:p>
        </p:txBody>
      </p:sp>
      <p:pic>
        <p:nvPicPr>
          <p:cNvPr id="4" name="Content Placeholder 3"/>
          <p:cNvPicPr>
            <a:picLocks noGrp="1" noChangeAspect="1"/>
          </p:cNvPicPr>
          <p:nvPr>
            <p:ph sz="half" idx="1"/>
          </p:nvPr>
        </p:nvPicPr>
        <p:blipFill>
          <a:blip r:embed="rId2"/>
          <a:stretch>
            <a:fillRect/>
          </a:stretch>
        </p:blipFill>
        <p:spPr>
          <a:xfrm>
            <a:off x="474018" y="1825625"/>
            <a:ext cx="3407869" cy="4760440"/>
          </a:xfrm>
          <a:prstGeom prst="rect">
            <a:avLst/>
          </a:prstGeom>
        </p:spPr>
      </p:pic>
      <p:sp>
        <p:nvSpPr>
          <p:cNvPr id="6" name="Content Placeholder 5"/>
          <p:cNvSpPr>
            <a:spLocks noGrp="1"/>
          </p:cNvSpPr>
          <p:nvPr>
            <p:ph sz="half" idx="2"/>
          </p:nvPr>
        </p:nvSpPr>
        <p:spPr>
          <a:xfrm>
            <a:off x="4295955" y="1825625"/>
            <a:ext cx="7660256" cy="4760440"/>
          </a:xfrm>
        </p:spPr>
        <p:txBody>
          <a:bodyPr/>
          <a:lstStyle/>
          <a:p>
            <a:endParaRPr lang="en-GB"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89" y="1805197"/>
            <a:ext cx="7746520" cy="4760440"/>
          </a:xfrm>
          <a:prstGeom prst="rect">
            <a:avLst/>
          </a:prstGeom>
        </p:spPr>
      </p:pic>
      <p:sp>
        <p:nvSpPr>
          <p:cNvPr id="2" name="Slide Number Placeholder 1"/>
          <p:cNvSpPr>
            <a:spLocks noGrp="1"/>
          </p:cNvSpPr>
          <p:nvPr>
            <p:ph type="sldNum" sz="quarter" idx="12"/>
          </p:nvPr>
        </p:nvSpPr>
        <p:spPr/>
        <p:txBody>
          <a:bodyPr/>
          <a:lstStyle/>
          <a:p>
            <a:fld id="{C9134A31-3D1C-431B-BA62-ECA15D545353}" type="slidenum">
              <a:rPr lang="en-GB" smtClean="0"/>
              <a:pPr/>
              <a:t>8</a:t>
            </a:fld>
            <a:endParaRPr lang="en-GB"/>
          </a:p>
        </p:txBody>
      </p:sp>
    </p:spTree>
    <p:extLst>
      <p:ext uri="{BB962C8B-B14F-4D97-AF65-F5344CB8AC3E}">
        <p14:creationId xmlns:p14="http://schemas.microsoft.com/office/powerpoint/2010/main" val="263380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15" y="315437"/>
            <a:ext cx="10515600" cy="997849"/>
          </a:xfrm>
        </p:spPr>
        <p:txBody>
          <a:bodyPr>
            <a:noAutofit/>
          </a:bodyPr>
          <a:lstStyle/>
          <a:p>
            <a:r>
              <a:rPr lang="en-US" b="1" dirty="0"/>
              <a:t>Sustainable Development Goal </a:t>
            </a:r>
            <a:r>
              <a:rPr lang="en-US" b="1" dirty="0" smtClean="0"/>
              <a:t>3</a:t>
            </a:r>
            <a:endParaRPr lang="en-GB" b="1" dirty="0"/>
          </a:p>
        </p:txBody>
      </p:sp>
      <p:sp>
        <p:nvSpPr>
          <p:cNvPr id="3" name="Content Placeholder 2"/>
          <p:cNvSpPr>
            <a:spLocks noGrp="1"/>
          </p:cNvSpPr>
          <p:nvPr>
            <p:ph idx="1"/>
          </p:nvPr>
        </p:nvSpPr>
        <p:spPr>
          <a:xfrm>
            <a:off x="475315" y="1450273"/>
            <a:ext cx="11229005" cy="5098661"/>
          </a:xfrm>
        </p:spPr>
        <p:txBody>
          <a:bodyPr/>
          <a:lstStyle/>
          <a:p>
            <a:pPr lvl="1"/>
            <a:r>
              <a:rPr lang="en-US" sz="3000" dirty="0" smtClean="0"/>
              <a:t>Ensure healthy lives and promote well-being for all at all ages</a:t>
            </a:r>
          </a:p>
          <a:p>
            <a:pPr>
              <a:buNone/>
            </a:pPr>
            <a:endParaRPr lang="en-US" dirty="0" smtClean="0"/>
          </a:p>
          <a:p>
            <a:pPr marL="0" indent="0">
              <a:buNone/>
            </a:pPr>
            <a:r>
              <a:rPr lang="en-US" sz="3200" b="1" dirty="0" smtClean="0"/>
              <a:t>Targets(13)</a:t>
            </a:r>
          </a:p>
          <a:p>
            <a:pPr lvl="1"/>
            <a:r>
              <a:rPr lang="en-US" sz="2800" dirty="0" smtClean="0"/>
              <a:t>By 2030, reduce the global maternal mortality ratio to less than 70 per 100,000 live births</a:t>
            </a:r>
          </a:p>
          <a:p>
            <a:pPr lvl="1"/>
            <a:r>
              <a:rPr lang="en-US" sz="2800" dirty="0" smtClean="0"/>
              <a:t>By 2030, reduce neonatal mortality to at least as low as 12 per 1,000 live births</a:t>
            </a:r>
          </a:p>
          <a:p>
            <a:pPr lvl="1"/>
            <a:r>
              <a:rPr lang="en-US" sz="2800" dirty="0" smtClean="0"/>
              <a:t>End epidemics of AIDS, TB, malaria, NTDs combat hepatitis, waterborne diseases and other communicable diseases</a:t>
            </a:r>
          </a:p>
          <a:p>
            <a:pPr lvl="1"/>
            <a:r>
              <a:rPr lang="en-US" sz="2800" dirty="0" smtClean="0"/>
              <a:t>Achieve Universal health coverage</a:t>
            </a:r>
          </a:p>
          <a:p>
            <a:pPr lvl="1"/>
            <a:endParaRPr lang="en-US" dirty="0" smtClean="0"/>
          </a:p>
          <a:p>
            <a:endParaRPr lang="en-GB" dirty="0"/>
          </a:p>
        </p:txBody>
      </p:sp>
      <p:sp>
        <p:nvSpPr>
          <p:cNvPr id="4" name="Slide Number Placeholder 3"/>
          <p:cNvSpPr>
            <a:spLocks noGrp="1"/>
          </p:cNvSpPr>
          <p:nvPr>
            <p:ph type="sldNum" sz="quarter" idx="12"/>
          </p:nvPr>
        </p:nvSpPr>
        <p:spPr/>
        <p:txBody>
          <a:bodyPr/>
          <a:lstStyle/>
          <a:p>
            <a:fld id="{C9134A31-3D1C-431B-BA62-ECA15D545353}" type="slidenum">
              <a:rPr lang="en-GB" smtClean="0"/>
              <a:pPr/>
              <a:t>9</a:t>
            </a:fld>
            <a:endParaRPr lang="en-GB"/>
          </a:p>
        </p:txBody>
      </p:sp>
    </p:spTree>
    <p:extLst>
      <p:ext uri="{BB962C8B-B14F-4D97-AF65-F5344CB8AC3E}">
        <p14:creationId xmlns:p14="http://schemas.microsoft.com/office/powerpoint/2010/main" val="314514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1812</TotalTime>
  <Words>1571</Words>
  <Application>Microsoft Office PowerPoint</Application>
  <PresentationFormat>Custom</PresentationFormat>
  <Paragraphs>200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Women’s health in the context of Social Development Goals </vt:lpstr>
      <vt:lpstr>What are Sustainable development Goals (SDGs)?</vt:lpstr>
      <vt:lpstr>The Regional Context</vt:lpstr>
      <vt:lpstr>Kenya Policy Environment</vt:lpstr>
      <vt:lpstr>Kenya Policy Environment</vt:lpstr>
      <vt:lpstr>What do SDGs mean for women’s health?</vt:lpstr>
      <vt:lpstr>SDG2- End hunger and secure food security</vt:lpstr>
      <vt:lpstr>Women Health and Sustainable Development Goals</vt:lpstr>
      <vt:lpstr>Sustainable Development Goal 3</vt:lpstr>
      <vt:lpstr>Women Health and Sustainable Development Goals</vt:lpstr>
      <vt:lpstr>PowerPoint Presentation</vt:lpstr>
      <vt:lpstr>Trends in Maternal and Child Health Indicators Kenya Health Policy 2014-2030</vt:lpstr>
      <vt:lpstr>Maternal Health</vt:lpstr>
      <vt:lpstr>Percent of Kenya women using a modern contraceptive method</vt:lpstr>
      <vt:lpstr>Funding is insufficient to implement policies</vt:lpstr>
      <vt:lpstr>County action is needed to achieve National FP Goals</vt:lpstr>
      <vt:lpstr>PowerPoint Presentation</vt:lpstr>
      <vt:lpstr>Underlying causes of Maternal Death</vt:lpstr>
      <vt:lpstr>Assessment of quality of care</vt:lpstr>
      <vt:lpstr>PowerPoint Presentation</vt:lpstr>
      <vt:lpstr>PowerPoint Presentation</vt:lpstr>
      <vt:lpstr>Non-Communicable Diseases</vt:lpstr>
      <vt:lpstr>SDG5: Gender Equality</vt:lpstr>
      <vt:lpstr>Goal 5: Gender Equality</vt:lpstr>
      <vt:lpstr>SDG 7: Access to affordable, reliable and sustainable energy</vt:lpstr>
      <vt:lpstr>Advocacy for clean energy</vt:lpstr>
      <vt:lpstr>What Opportunities to improve women’s health?</vt:lpstr>
      <vt:lpstr>What needs to be done</vt:lpstr>
    </vt:vector>
  </TitlesOfParts>
  <Company>LSTM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Godia</dc:creator>
  <cp:lastModifiedBy>Joyce Olenja</cp:lastModifiedBy>
  <cp:revision>120</cp:revision>
  <dcterms:created xsi:type="dcterms:W3CDTF">2018-04-24T12:36:58Z</dcterms:created>
  <dcterms:modified xsi:type="dcterms:W3CDTF">2018-05-14T05:56:23Z</dcterms:modified>
</cp:coreProperties>
</file>