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42" roundtripDataSignature="AMtx7mjdRCPeARYjx/6Q7mo69UuRq3b3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DCAD74F-F3EF-4BEF-8784-D0BD748C46AC}">
  <a:tblStyle styleId="{3DCAD74F-F3EF-4BEF-8784-D0BD748C46A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customschemas.google.com/relationships/presentationmetadata" Target="metadata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2" name="Google Shape;20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0" name="Google Shape;21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7" name="Google Shape;217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0" name="Google Shape;23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6" name="Google Shape;236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2" name="Google Shape;24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8" name="Google Shape;258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4" name="Google Shape;264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1" name="Google Shape;271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8" name="Google Shape;278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4" name="Google Shape;284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0" name="Google Shape;290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6" name="Google Shape;296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2" name="Google Shape;302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8" name="Google Shape;308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5" name="Google Shape;315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2" name="Google Shape;322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9" name="Google Shape;329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a2f2023900_3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a2f2023900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a2f2023900_3_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6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18" name="Google Shape;18;p3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5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5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70" name="Google Shape;70;p45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71" name="Google Shape;71;p4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6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77" name="Google Shape;77;p46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78" name="Google Shape;78;p46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79" name="Google Shape;79;p46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80" name="Google Shape;80;p4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7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86" name="Google Shape;86;p47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87" name="Google Shape;87;p4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8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8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93" name="Google Shape;93;p4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3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0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9" name="Google Shape;39;p40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0" name="Google Shape;40;p4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1" name="Google Shape;51;p4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7" name="Google Shape;57;p4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4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4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44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4" name="Google Shape;64;p4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hlink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3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3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3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3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/>
        </p:nvSpPr>
        <p:spPr>
          <a:xfrm>
            <a:off x="6553200" y="5943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>
            <p:ph type="ctrTitle"/>
          </p:nvPr>
        </p:nvSpPr>
        <p:spPr>
          <a:xfrm>
            <a:off x="838200" y="0"/>
            <a:ext cx="75438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0" lang="en-US" sz="3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SAFETY &amp;MANAGEMENT</a:t>
            </a:r>
            <a:br>
              <a:rPr b="0" i="0" lang="en-US" sz="36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36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6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PROF. M. A. MWANTHI</a:t>
            </a:r>
            <a:endParaRPr/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76200" y="2590800"/>
            <a:ext cx="9144000" cy="29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 results from combustion  in which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heat  energy 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light 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released.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occurs when  three components are present in the environment, namely: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Fuel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Heat   (at minimum temperature)   and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Oxygen (usually air)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9"/>
          <p:cNvSpPr txBox="1"/>
          <p:nvPr>
            <p:ph idx="1" type="body"/>
          </p:nvPr>
        </p:nvSpPr>
        <p:spPr>
          <a:xfrm>
            <a:off x="590900" y="901650"/>
            <a:ext cx="7772400" cy="47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3399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PREVENTION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prevention inevitably means changing human behaviour. This requires fire safety education, supported by strategic management.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Such strategies are reinforced by law, requiring companies to meet legislated fire prevention objectives as part of their occupational safety and health and safety commitment to their workers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1" i="0" sz="2800" u="none">
              <a:solidFill>
                <a:srgbClr val="3399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PREVENTION</a:t>
            </a:r>
            <a:endParaRPr/>
          </a:p>
        </p:txBody>
      </p:sp>
      <p:sp>
        <p:nvSpPr>
          <p:cNvPr id="171" name="Google Shape;171;p10"/>
          <p:cNvSpPr txBox="1"/>
          <p:nvPr>
            <p:ph idx="1" type="body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752475" lvl="0" marL="7524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i) Avoid fire altogether</a:t>
            </a:r>
            <a:endParaRPr/>
          </a:p>
          <a:p>
            <a:pPr indent="-752475" lvl="0" marL="752475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For example: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smoking in risky areas </a:t>
            </a:r>
            <a:endParaRPr/>
          </a:p>
          <a:p>
            <a:pPr indent="-752475" lvl="0" marL="752475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ii)  Maintain good housekeeping, For example: </a:t>
            </a:r>
            <a:endParaRPr/>
          </a:p>
          <a:p>
            <a:pPr indent="-752475" lvl="0" marL="752475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Inflammable liquids vapours  and gases should be removed by ventilation to reduce concentration </a:t>
            </a:r>
            <a:endParaRPr/>
          </a:p>
          <a:p>
            <a:pPr indent="-752475" lvl="0" marL="752475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752475" lvl="0" marL="752475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4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11"/>
          <p:cNvSpPr txBox="1"/>
          <p:nvPr>
            <p:ph idx="1" type="body"/>
          </p:nvPr>
        </p:nvSpPr>
        <p:spPr>
          <a:xfrm>
            <a:off x="6096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Machines that produce static  electricity should be earthed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Electrical wires should be well insulated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Electrical machines must use proper plugs and socket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Flammable substances should be stored securely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78" name="Google Shape;178;p11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4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1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Areas with flammable materials/substances should be             zoned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Entry into flammable substances storage areas should restricted  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 and use safe entry procedures </a:t>
            </a:r>
            <a:endParaRPr/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12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3"/>
          <p:cNvSpPr txBox="1"/>
          <p:nvPr>
            <p:ph idx="1" type="body"/>
          </p:nvPr>
        </p:nvSpPr>
        <p:spPr>
          <a:xfrm>
            <a:off x="457200" y="304800"/>
            <a:ext cx="94488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0" i="0" lang="en-US" sz="3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92" name="Google Shape;192;p13"/>
          <p:cNvSpPr txBox="1"/>
          <p:nvPr/>
        </p:nvSpPr>
        <p:spPr>
          <a:xfrm>
            <a:off x="-152400" y="0"/>
            <a:ext cx="9296400" cy="69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Times New Roman"/>
              <a:buNone/>
            </a:pPr>
            <a:r>
              <a:rPr b="0" i="0" lang="en-US" sz="6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tting of major hazard installations;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6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 inspection to ensure safe conditions /actions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persons on site ; 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6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 oxidizing and reducing chemicals;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6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Container(s) that had flammable liquids/gases should be cleaned  before repair.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4"/>
          <p:cNvSpPr txBox="1"/>
          <p:nvPr>
            <p:ph idx="1" type="body"/>
          </p:nvPr>
        </p:nvSpPr>
        <p:spPr>
          <a:xfrm>
            <a:off x="38100" y="381000"/>
            <a:ext cx="9144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/>
          </a:p>
        </p:txBody>
      </p:sp>
      <p:sp>
        <p:nvSpPr>
          <p:cNvPr id="199" name="Google Shape;199;p14"/>
          <p:cNvSpPr txBox="1"/>
          <p:nvPr/>
        </p:nvSpPr>
        <p:spPr>
          <a:xfrm>
            <a:off x="452100" y="611850"/>
            <a:ext cx="83160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1" i="0" sz="2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PROACTIVE </a:t>
            </a: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CONTROLMEASURES  </a:t>
            </a:r>
            <a:b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400" u="none" cap="none" strike="noStrike">
                <a:solidFill>
                  <a:srgbClr val="33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 fire can break out in any workplace, proper precautions should be taken to prevent spread of fire and casualties. This can be achieved by:</a:t>
            </a:r>
            <a:br>
              <a:rPr b="1" i="0" lang="en-US" sz="2400" u="none" cap="none" strike="noStrike">
                <a:solidFill>
                  <a:srgbClr val="33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</a:t>
            </a:r>
            <a:r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Having proper housekeeping;</a:t>
            </a:r>
            <a:b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  Having highly flammable material: </a:t>
            </a:r>
            <a:b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(i) Stored in metallic drums </a:t>
            </a:r>
            <a:b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(ii) Stocked in well ventilated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resistant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stores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iii)  Ensuring that separate interconnected rooms are fitted with fire resistant doors.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5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5"/>
          <p:cNvSpPr txBox="1"/>
          <p:nvPr/>
        </p:nvSpPr>
        <p:spPr>
          <a:xfrm>
            <a:off x="762000" y="0"/>
            <a:ext cx="7772400" cy="24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br>
              <a:rPr b="1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5"/>
          <p:cNvSpPr txBox="1"/>
          <p:nvPr/>
        </p:nvSpPr>
        <p:spPr>
          <a:xfrm>
            <a:off x="685800" y="3048000"/>
            <a:ext cx="84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03337" lvl="0" marL="13033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5"/>
          <p:cNvSpPr txBox="1"/>
          <p:nvPr/>
        </p:nvSpPr>
        <p:spPr>
          <a:xfrm>
            <a:off x="2286000" y="1474787"/>
            <a:ext cx="4572000" cy="35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All workrooms should have fire exists;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e) Adequate, suitable and functional  fire  extinguishers should be in place;  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f) Employees should  be trained in fire fighting.</a:t>
            </a:r>
            <a:b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6"/>
          <p:cNvSpPr txBox="1"/>
          <p:nvPr/>
        </p:nvSpPr>
        <p:spPr>
          <a:xfrm>
            <a:off x="0" y="1981200"/>
            <a:ext cx="9144000" cy="5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935412" lvl="0" marL="393541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6"/>
          <p:cNvSpPr txBox="1"/>
          <p:nvPr/>
        </p:nvSpPr>
        <p:spPr>
          <a:xfrm>
            <a:off x="2286000" y="2828925"/>
            <a:ext cx="4572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4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of fire extinguisher appliances, i.e. classes A-D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CC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7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7"/>
          <p:cNvSpPr txBox="1"/>
          <p:nvPr>
            <p:ph idx="1" type="subTitle"/>
          </p:nvPr>
        </p:nvSpPr>
        <p:spPr>
          <a:xfrm>
            <a:off x="38100" y="2286000"/>
            <a:ext cx="89154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endParaRPr/>
          </a:p>
        </p:txBody>
      </p:sp>
      <p:sp>
        <p:nvSpPr>
          <p:cNvPr id="221" name="Google Shape;221;p17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 OF USING </a:t>
            </a:r>
            <a:br>
              <a:rPr b="1" i="0" lang="en-US" sz="2800" u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WATER</a:t>
            </a:r>
            <a:br>
              <a:rPr b="1" i="0" lang="en-US" sz="2800" u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 Ability to absorb heat energy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 Ability to evaporate and produce inert vapor (steam) which  replaces air.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  It is easily available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   It is non - toxic.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8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8"/>
          <p:cNvSpPr txBox="1"/>
          <p:nvPr/>
        </p:nvSpPr>
        <p:spPr>
          <a:xfrm>
            <a:off x="228600" y="381000"/>
            <a:ext cx="8153400" cy="37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NB: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Effectiveness of portable fire extinguisher is  limited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PRECAUTIONS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Installation of fire alarms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b) Installation of automatic sprinkles system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c) Arrangement to obtain assistance from other institutions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d) Provision of personal protective clothing and equipment to the fire fighters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304800" y="339725"/>
            <a:ext cx="8839200" cy="52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results from a chemical chain of  reaction involving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OXYGEN IN THE AIR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FLAMMABLE SUBSTANCE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following form of equation represents the chemical chain of reaction: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Oxygen + Fuel +  Heat Energy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Energy Oxides + Heat Energy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E.g.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Cooking gas (CH4)  +  Oxygen (O2)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  CO2 +  H2O  +  Heat  Energy          					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9"/>
          <p:cNvSpPr txBox="1"/>
          <p:nvPr>
            <p:ph type="title"/>
          </p:nvPr>
        </p:nvSpPr>
        <p:spPr>
          <a:xfrm>
            <a:off x="0" y="0"/>
            <a:ext cx="8915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Times New Roman"/>
              <a:buNone/>
            </a:pP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Alarm System:</a:t>
            </a:r>
            <a:br>
              <a:rPr b="1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alarm systems are of two types:</a:t>
            </a: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i)</a:t>
            </a:r>
            <a:r>
              <a:rPr b="1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Manual alarm</a:t>
            </a: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systems enables a person discovering fire to call for help promptly by operating a switch or breaking a glass to sound the siren. This system can also be used for other emergencies.</a:t>
            </a: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ii)</a:t>
            </a:r>
            <a:r>
              <a:rPr b="1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Automatic fire alarm systems</a:t>
            </a: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Automatic fire alarm systems </a:t>
            </a: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used to detect a fire and sound the fire alarm or siren without human intervention. Such alarms normally use the smoke </a:t>
            </a: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Detection principle </a:t>
            </a:r>
            <a: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the devices are activated by the presence of a smoke cloud in the surrounding atmosphere. Some are activated by heat waves. Such automatic systems may also be connected to sprinklers</a:t>
            </a: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9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0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0"/>
          <p:cNvSpPr txBox="1"/>
          <p:nvPr>
            <p:ph type="ctrTitle"/>
          </p:nvPr>
        </p:nvSpPr>
        <p:spPr>
          <a:xfrm>
            <a:off x="304800" y="381000"/>
            <a:ext cx="88392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AutoNum type="arabicPeriod"/>
            </a:pPr>
            <a: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EVACUATION PROCEDURES	</a:t>
            </a:r>
            <a:b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hearing the fire alarm sound, the following steps are necessary to observe: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i) In case of operating machine, stop machine and switch off power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ii) Close the doors and windows behind you. Do not 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look the doors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iii) Leave the building through the marked fire exits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iv) Do not use lifts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v)  Use corridors, staircases and external routes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vi) Do not panic and do not make un necessary noises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vii) Assist visitors, customers, patrons by leading them through the fire exits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1"/>
          <p:cNvSpPr txBox="1"/>
          <p:nvPr>
            <p:ph type="ctrTitle"/>
          </p:nvPr>
        </p:nvSpPr>
        <p:spPr>
          <a:xfrm>
            <a:off x="304800" y="228600"/>
            <a:ext cx="88392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viii) Do not allow people to come back to the building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ix)   Do not stop to collect personal belongings un less clear 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escape is obvious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x)   Join the fire fighting team if you are  a member and 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render any necessary assistance</a:t>
            </a:r>
            <a:b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xi)   Proceed to the  assembly  point for roll call/count.</a:t>
            </a:r>
            <a:endParaRPr/>
          </a:p>
        </p:txBody>
      </p:sp>
      <p:sp>
        <p:nvSpPr>
          <p:cNvPr id="246" name="Google Shape;246;p21"/>
          <p:cNvSpPr txBox="1"/>
          <p:nvPr>
            <p:ph idx="1" type="subTitle"/>
          </p:nvPr>
        </p:nvSpPr>
        <p:spPr>
          <a:xfrm>
            <a:off x="533400" y="4191000"/>
            <a:ext cx="80010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2"/>
          <p:cNvSpPr txBox="1"/>
          <p:nvPr>
            <p:ph type="ctrTitle"/>
          </p:nvPr>
        </p:nvSpPr>
        <p:spPr>
          <a:xfrm>
            <a:off x="0" y="0"/>
            <a:ext cx="91440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0" lang="en-US" sz="32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   </a:t>
            </a:r>
            <a:endParaRPr/>
          </a:p>
        </p:txBody>
      </p:sp>
      <p:sp>
        <p:nvSpPr>
          <p:cNvPr id="252" name="Google Shape;252;p22"/>
          <p:cNvSpPr txBox="1"/>
          <p:nvPr/>
        </p:nvSpPr>
        <p:spPr>
          <a:xfrm>
            <a:off x="533400" y="161925"/>
            <a:ext cx="8458200" cy="60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  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2"/>
          <p:cNvSpPr txBox="1"/>
          <p:nvPr/>
        </p:nvSpPr>
        <p:spPr>
          <a:xfrm flipH="1">
            <a:off x="9144000" y="161925"/>
            <a:ext cx="27432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2"/>
          <p:cNvSpPr txBox="1"/>
          <p:nvPr/>
        </p:nvSpPr>
        <p:spPr>
          <a:xfrm>
            <a:off x="685800" y="314325"/>
            <a:ext cx="8458200" cy="60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  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2"/>
          <p:cNvSpPr txBox="1"/>
          <p:nvPr/>
        </p:nvSpPr>
        <p:spPr>
          <a:xfrm>
            <a:off x="228600" y="612775"/>
            <a:ext cx="8763000" cy="48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ESCAPE ROUTES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for fireproof escape corridors and alternative stair case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doors in factories and other buildings should be designed to open outwards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Escape routes should be clearly marked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Ideally all building should provide at least two emergency escape routes in opposite directions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</a:t>
            </a:r>
            <a:r>
              <a:rPr b="0" i="0" lang="en-US" sz="2800" u="none" cap="none" strike="noStrik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EXITS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 building should not be blocked in any way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3"/>
          <p:cNvSpPr txBox="1"/>
          <p:nvPr/>
        </p:nvSpPr>
        <p:spPr>
          <a:xfrm>
            <a:off x="228600" y="428625"/>
            <a:ext cx="9144000" cy="5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PRECAUTIONS FOR THE FIRE- FIGHTERS</a:t>
            </a:r>
            <a:endParaRPr b="1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amateur first – aid fire fighter, it is necessary to note the hazards that go with fire fighting.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it is necessary to protect oneself with the necessary basic protection  equipment before fighting a fire.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hazards that one encounters during fire-fighting are: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smoke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heat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toxic fumes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asphyxiating fumes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dangerous chemicals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explosions and other physical hazards like collapsing roofs.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4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4"/>
          <p:cNvSpPr txBox="1"/>
          <p:nvPr/>
        </p:nvSpPr>
        <p:spPr>
          <a:xfrm>
            <a:off x="0" y="0"/>
            <a:ext cx="91440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24"/>
          <p:cNvSpPr txBox="1"/>
          <p:nvPr/>
        </p:nvSpPr>
        <p:spPr>
          <a:xfrm>
            <a:off x="0" y="609600"/>
            <a:ext cx="9144000" cy="62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6225" lvl="0" marL="276225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EMMERGENCY PREPAREDNESS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AutoNum type="arabicPeriod"/>
            </a:pPr>
            <a:r>
              <a:rPr b="1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SAFETY POLICY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Every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 place/company should have a fire prevention and  safety plan. The plan should cover measures for: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i)   Prevention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ii)  Control and                                                                                                                               	   iii) Mitigating factors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r>
              <a:rPr b="0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DRILLS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Preparations and monitoring of fire drills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 on what action to take in case of a fire outbreak is very essential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Effective simulation of a fire outbreak is very important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6225" lvl="0" marL="2762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After the fire drill it is important to carry out a postmortem of the exercise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5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5"/>
          <p:cNvSpPr txBox="1"/>
          <p:nvPr>
            <p:ph idx="1" type="body"/>
          </p:nvPr>
        </p:nvSpPr>
        <p:spPr>
          <a:xfrm>
            <a:off x="0" y="1981200"/>
            <a:ext cx="91440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fast the audible fire siren or bell is set off (switched on)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Evacuation procedures and time taken to evacuate the danger area     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correct use of fire fighting appliances and safety equipment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Accounting of people present in the premises before the fire outbreak, e.g. </a:t>
            </a:r>
            <a:r>
              <a:rPr b="1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of gate passes for visitors is important for accounting purposes. </a:t>
            </a:r>
            <a:br>
              <a:rPr b="1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275" name="Google Shape;275;p2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important to note the people’s response to the alarm, i.e.</a:t>
            </a: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6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6"/>
          <p:cNvSpPr txBox="1"/>
          <p:nvPr>
            <p:ph idx="1" type="body"/>
          </p:nvPr>
        </p:nvSpPr>
        <p:spPr>
          <a:xfrm>
            <a:off x="457200" y="457200"/>
            <a:ext cx="8686800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CARE</a:t>
            </a:r>
            <a:r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must however be taken to avoid the false alarm becoming a disaster i.e. People might jump from top floors or disabled persons might be trampled on.</a:t>
            </a:r>
            <a:endParaRPr/>
          </a:p>
          <a:p>
            <a:pPr indent="-1651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Ensure that </a:t>
            </a:r>
            <a:r>
              <a:rPr b="0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</a:t>
            </a:r>
            <a:r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physically disabled person(s)  are      assisted</a:t>
            </a:r>
            <a:br>
              <a:rPr b="0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7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7"/>
          <p:cNvSpPr txBox="1"/>
          <p:nvPr>
            <p:ph idx="1" type="body"/>
          </p:nvPr>
        </p:nvSpPr>
        <p:spPr>
          <a:xfrm>
            <a:off x="0" y="533400"/>
            <a:ext cx="87630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200"/>
              <a:buFont typeface="Times New Roman"/>
              <a:buNone/>
            </a:pPr>
            <a:r>
              <a:rPr b="1" i="0" lang="en-US" sz="3200" u="sng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LIASE WITH OTHER ORGANISATIONS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important to collaborate with other organizations/stakeholders in order to manage and conduct rescue.  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Such organizations include and not limited to the following: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</a:t>
            </a:r>
            <a:r>
              <a:rPr b="0" i="0" lang="en-US" sz="32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County and private fire brigades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     Nearest health facilities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    County and private ambulance services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    County and national police teams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e)     National/county disaster teams</a:t>
            </a:r>
            <a:b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f)     Relevant NGOs, such as Red Cross, Scouts, etc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8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8"/>
          <p:cNvSpPr txBox="1"/>
          <p:nvPr>
            <p:ph idx="1" type="body"/>
          </p:nvPr>
        </p:nvSpPr>
        <p:spPr>
          <a:xfrm>
            <a:off x="304800" y="304800"/>
            <a:ext cx="8610600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CC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 PLANS</a:t>
            </a:r>
            <a:br>
              <a:rPr b="0" i="0" lang="en-US" sz="2800" u="none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Chemical fires  produce dangerous toxic fumes, gases and dust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important to have contingency plans for cleaning the environment in case of a fire incidence involving burning of chemical substances that can produce pollutants with potential to pollute the environment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 txBox="1"/>
          <p:nvPr>
            <p:ph idx="1" type="body"/>
          </p:nvPr>
        </p:nvSpPr>
        <p:spPr>
          <a:xfrm>
            <a:off x="0" y="0"/>
            <a:ext cx="91440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Hazardous Fire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fire is uncontrollable/unwanted is referred to as a “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hazard”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Such fire or hazard  could result to ONE or all of the following consequences: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i) Loss of life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ii) Personal injury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iii) Loss or damage of property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Factors that contribute to fires  among others are: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Electrical, incendiarism (behavior),smoking, hot surface, friction, overheating, cutting and welding, open flames, spontaneous ignition, combustion, sparks, static sparks chemical action and lightening,  ventilation, etc.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9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 txBox="1"/>
          <p:nvPr>
            <p:ph idx="1" type="body"/>
          </p:nvPr>
        </p:nvSpPr>
        <p:spPr>
          <a:xfrm>
            <a:off x="457200" y="3810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IN SUMMARY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can cause the following: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        Injury to personnel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     - maiming (crippling)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      - death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   - cosmetic problems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- loss of jobs due to permanent                  		disability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-  psychological and financial 		problems to the injured person 		and his family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0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0"/>
          <p:cNvSpPr txBox="1"/>
          <p:nvPr>
            <p:ph idx="1" type="body"/>
          </p:nvPr>
        </p:nvSpPr>
        <p:spPr>
          <a:xfrm>
            <a:off x="457200" y="381000"/>
            <a:ext cx="86868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 Loss of materials; assets, machinery leading to:</a:t>
            </a:r>
            <a:b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i) Financial problem for the company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ii)Loss of production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iii) Loss of jobs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   Country looses foreign exchange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   Chemical fire can affect environment</a:t>
            </a:r>
            <a:endParaRPr/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1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1"/>
          <p:cNvSpPr txBox="1"/>
          <p:nvPr>
            <p:ph type="title"/>
          </p:nvPr>
        </p:nvSpPr>
        <p:spPr>
          <a:xfrm>
            <a:off x="304800" y="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 &amp; THANK U</a:t>
            </a:r>
            <a:endParaRPr/>
          </a:p>
        </p:txBody>
      </p:sp>
      <p:sp>
        <p:nvSpPr>
          <p:cNvPr id="312" name="Google Shape;312;p31"/>
          <p:cNvSpPr txBox="1"/>
          <p:nvPr>
            <p:ph idx="1" type="body"/>
          </p:nvPr>
        </p:nvSpPr>
        <p:spPr>
          <a:xfrm>
            <a:off x="381000" y="1219200"/>
            <a:ext cx="87630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2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2"/>
          <p:cNvSpPr txBox="1"/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4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32"/>
          <p:cNvSpPr txBox="1"/>
          <p:nvPr>
            <p:ph idx="1" type="body"/>
          </p:nvPr>
        </p:nvSpPr>
        <p:spPr>
          <a:xfrm>
            <a:off x="685800" y="914400"/>
            <a:ext cx="84582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3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3"/>
          <p:cNvSpPr txBox="1"/>
          <p:nvPr>
            <p:ph type="title"/>
          </p:nvPr>
        </p:nvSpPr>
        <p:spPr>
          <a:xfrm>
            <a:off x="304800" y="0"/>
            <a:ext cx="88392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br>
              <a:rPr b="0" i="0" lang="en-US" sz="36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326" name="Google Shape;326;p33"/>
          <p:cNvSpPr txBox="1"/>
          <p:nvPr>
            <p:ph idx="1" type="body"/>
          </p:nvPr>
        </p:nvSpPr>
        <p:spPr>
          <a:xfrm>
            <a:off x="304800" y="1981200"/>
            <a:ext cx="8153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3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4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4"/>
          <p:cNvSpPr txBox="1"/>
          <p:nvPr>
            <p:ph idx="1" type="body"/>
          </p:nvPr>
        </p:nvSpPr>
        <p:spPr>
          <a:xfrm>
            <a:off x="7620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/>
          <p:nvPr>
            <p:ph type="title"/>
          </p:nvPr>
        </p:nvSpPr>
        <p:spPr>
          <a:xfrm>
            <a:off x="1447800" y="1524000"/>
            <a:ext cx="5562600" cy="2057400"/>
          </a:xfrm>
          <a:prstGeom prst="triangle">
            <a:avLst>
              <a:gd fmla="val 10800" name="adj"/>
            </a:avLst>
          </a:prstGeom>
          <a:solidFill>
            <a:srgbClr val="FF6600"/>
          </a:solidFill>
          <a:ln cap="flat" cmpd="sng" w="9525">
            <a:solidFill>
              <a:schemeClr val="accent2"/>
            </a:solidFill>
            <a:prstDash val="solid"/>
            <a:miter lim="524288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4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0" y="0"/>
            <a:ext cx="9144000" cy="3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TRIANGLE </a:t>
            </a:r>
            <a:br>
              <a:rPr b="1" i="0" lang="en-US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b="0" i="0" sz="3200" u="none" cap="none" strike="noStrik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FIRE=  </a:t>
            </a:r>
            <a:r>
              <a:rPr b="0" i="0" lang="en-US" sz="28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Fuel </a:t>
            </a: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</a:t>
            </a:r>
            <a:r>
              <a:rPr b="0" i="0" lang="en-US" sz="2800" u="none" cap="none" strike="noStrike">
                <a:solidFill>
                  <a:srgbClr val="3399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Oxygen</a:t>
            </a:r>
            <a:br>
              <a:rPr b="0" i="0" lang="en-US" sz="2800" u="none" cap="none" strike="noStrike">
                <a:solidFill>
                  <a:srgbClr val="3399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br>
              <a:rPr b="0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b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b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</a:t>
            </a:r>
            <a:r>
              <a:rPr b="0" i="0" lang="en-US" sz="3200" u="none" cap="none" strike="noStrik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 of ignition</a:t>
            </a:r>
            <a:r>
              <a:rPr b="0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Heat energy)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Fire is a process of combustion in which energy is released in form of heat and light.</a:t>
            </a:r>
            <a:endParaRPr b="0" i="0" sz="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occurs when three of the following components are present in the environment; Fuel, Heat at a minimum temperature and Oxygen 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usually air</a:t>
            </a:r>
            <a:endParaRPr b="0" i="0" sz="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Fire Triangle</a:t>
            </a:r>
            <a:endParaRPr b="0" i="0" sz="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://upload.wikimedia.org/wikipedia/commons/thumb/2/20/Fire_triangle.svg/551px-Fire_triangle.svg.png" id="123" name="Google Shape;12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7200"/>
            <a:ext cx="2743200" cy="253047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4"/>
          <p:cNvSpPr txBox="1"/>
          <p:nvPr/>
        </p:nvSpPr>
        <p:spPr>
          <a:xfrm>
            <a:off x="0" y="2987675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6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1200"/>
              <a:buFont typeface="Cambria"/>
              <a:buNone/>
            </a:pPr>
            <a:r>
              <a:rPr b="1" i="0" lang="en-US" sz="1200" u="none" cap="none" strike="noStrike">
                <a:solidFill>
                  <a:srgbClr val="4F81BD"/>
                </a:solidFill>
                <a:latin typeface="Cambria"/>
                <a:ea typeface="Cambria"/>
                <a:cs typeface="Cambria"/>
                <a:sym typeface="Cambria"/>
              </a:rPr>
              <a:t>Classification of Fires and extinguishing agents:-</a:t>
            </a:r>
            <a:endParaRPr b="1" i="0" sz="1000" u="none" cap="none" strike="noStrike">
              <a:solidFill>
                <a:srgbClr val="4F81BD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4F81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0" y="584200"/>
            <a:ext cx="9144000" cy="95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Development of Fire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Development of fire involves four main stages and these are: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Incipient stage  (emerging/initial/ developing)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Smoldering stage (fuming)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Flame stage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Heat stage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 Detection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major approaches of detecting fire are: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Human observer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Automatic fire detection systems (smoke detectors)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0" y="62738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a2f2023900_3_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8" name="Google Shape;138;ga2f2023900_3_0"/>
          <p:cNvSpPr txBox="1"/>
          <p:nvPr/>
        </p:nvSpPr>
        <p:spPr>
          <a:xfrm>
            <a:off x="537700" y="811500"/>
            <a:ext cx="8328300" cy="52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b="1"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Suppression of Fire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Removal or elimination of one of the components that support fire results in suppression of fire.  Suppression involves: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Cooling-removing heat by lowering the temperature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Smothering-separating oxygen from fuel and heat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romanLcParenR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Starvation-removing fuel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6"/>
          <p:cNvSpPr txBox="1"/>
          <p:nvPr>
            <p:ph type="ctrTitle"/>
          </p:nvPr>
        </p:nvSpPr>
        <p:spPr>
          <a:xfrm>
            <a:off x="430875" y="747825"/>
            <a:ext cx="8458200" cy="4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imes New Roman"/>
              <a:buNone/>
            </a:pP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1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uppression of fire is also dependent on use of types of classes of fire, namely: </a:t>
            </a:r>
            <a:b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i) Class “A”: </a:t>
            </a:r>
            <a: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involves fires that occur in materials such as wood, paper, lags, rubbish and the like</a:t>
            </a:r>
            <a:b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ii)</a:t>
            </a:r>
            <a: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“B”: </a:t>
            </a:r>
            <a: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Involves fires that occur in vapour mixture of flammable liquids (gasoline, oils grease, paints, thinners, etc.</a:t>
            </a:r>
            <a:b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iii) Class “C”: </a:t>
            </a:r>
            <a: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involves fires caused by energized electrical equipment</a:t>
            </a:r>
            <a:endParaRPr sz="2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imes New Roman"/>
              <a:buNone/>
            </a:pPr>
            <a:r>
              <a:rPr b="1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iv) Class “D”: </a:t>
            </a:r>
            <a:r>
              <a:rPr b="0" i="0" lang="en-US" sz="25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Type/types of fires that involves burning of  metals such as potassium, titanium, sodium, lithium, etc.</a:t>
            </a:r>
            <a:b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7"/>
          <p:cNvSpPr txBox="1"/>
          <p:nvPr>
            <p:ph type="title"/>
          </p:nvPr>
        </p:nvSpPr>
        <p:spPr>
          <a:xfrm>
            <a:off x="152400" y="1524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SUMMARIZED CLASSES OF FIRE AND EXTINGUISHERS</a:t>
            </a:r>
            <a:endParaRPr/>
          </a:p>
        </p:txBody>
      </p:sp>
      <p:graphicFrame>
        <p:nvGraphicFramePr>
          <p:cNvPr id="151" name="Google Shape;151;p7"/>
          <p:cNvGraphicFramePr/>
          <p:nvPr/>
        </p:nvGraphicFramePr>
        <p:xfrm>
          <a:off x="0" y="1066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{3DCAD74F-F3EF-4BEF-8784-D0BD748C46AC}</a:tableStyleId>
              </a:tblPr>
              <a:tblGrid>
                <a:gridCol w="3505200"/>
                <a:gridCol w="4876800"/>
              </a:tblGrid>
              <a:tr h="696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CLASS / TYPE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EXTINGUISHER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83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Class “A”: </a:t>
                      </a: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It involves fires that occur in materials such as wood, paper, lags, rubbish and the like</a:t>
                      </a:r>
                      <a:b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endParaRPr sz="1400" u="none" cap="none" strike="noStrike"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Extinguishing agent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Use  large quantities of water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Class “B”: </a:t>
                      </a:r>
                      <a:endParaRPr sz="13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Involves fires that occu</a:t>
                      </a:r>
                      <a:r>
                        <a:rPr b="0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 in vapour mixture of flammable liquids (gasoline, oils grease, paints, thinners, etc.</a:t>
                      </a:r>
                      <a:br>
                        <a:rPr b="0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b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endParaRPr sz="1400" u="none" cap="none" strike="noStrike"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Extinguishing agent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Use foam or dry powder or carbon dioxide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8"/>
          <p:cNvSpPr txBox="1"/>
          <p:nvPr>
            <p:ph type="title"/>
          </p:nvPr>
        </p:nvSpPr>
        <p:spPr>
          <a:xfrm>
            <a:off x="152400" y="228600"/>
            <a:ext cx="8763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SUMMARIZED </a:t>
            </a:r>
            <a:r>
              <a:rPr b="1" i="0" lang="en-US" sz="2800" u="non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CLASSES OF FIRE AND EXTINGUISHERS</a:t>
            </a:r>
            <a:endParaRPr/>
          </a:p>
        </p:txBody>
      </p:sp>
      <p:graphicFrame>
        <p:nvGraphicFramePr>
          <p:cNvPr id="158" name="Google Shape;158;p8"/>
          <p:cNvGraphicFramePr/>
          <p:nvPr/>
        </p:nvGraphicFramePr>
        <p:xfrm>
          <a:off x="381000" y="1219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{3DCAD74F-F3EF-4BEF-8784-D0BD748C46AC}</a:tableStyleId>
              </a:tblPr>
              <a:tblGrid>
                <a:gridCol w="4191000"/>
                <a:gridCol w="4191000"/>
              </a:tblGrid>
              <a:tr h="2282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Class “C”: </a:t>
                      </a:r>
                      <a:r>
                        <a:rPr b="0" i="0" lang="en-US" sz="2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It involves fires caused by energized electrical equipment</a:t>
                      </a:r>
                      <a:br>
                        <a:rPr b="0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br>
                        <a:rPr b="0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endParaRPr sz="1300" u="none" cap="none" strike="noStrike"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Extinguishing agent</a:t>
                      </a:r>
                      <a:endParaRPr sz="13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7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Use carbon dioxide or dry chemical powder</a:t>
                      </a:r>
                      <a:endParaRPr sz="13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1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Class “D”: </a:t>
                      </a:r>
                      <a:r>
                        <a:rPr b="0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Type/types of fires that involves burning of  metals( potassium, titanium, sodium, lithium, etc.</a:t>
                      </a:r>
                      <a:br>
                        <a:rPr b="1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br>
                        <a:rPr b="1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br>
                        <a:rPr b="1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br>
                        <a:rPr b="1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endParaRPr sz="1100" u="none" cap="none" strike="noStrike"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Extinguishing agent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t/>
                      </a:r>
                      <a:endParaRPr b="0" i="0" sz="25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Use special powder that melt and covers the surface of the burning metal. 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5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Carbon dioxide, water and ordinary dry powder can also be used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b="0" i="0" sz="25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