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7" r:id="rId4"/>
    <p:sldId id="292" r:id="rId5"/>
    <p:sldId id="259" r:id="rId6"/>
    <p:sldId id="288" r:id="rId7"/>
    <p:sldId id="261" r:id="rId8"/>
    <p:sldId id="262" r:id="rId9"/>
    <p:sldId id="267" r:id="rId10"/>
    <p:sldId id="264" r:id="rId11"/>
    <p:sldId id="265" r:id="rId12"/>
    <p:sldId id="266" r:id="rId13"/>
    <p:sldId id="268" r:id="rId14"/>
    <p:sldId id="269" r:id="rId15"/>
    <p:sldId id="293" r:id="rId16"/>
    <p:sldId id="270" r:id="rId17"/>
    <p:sldId id="271" r:id="rId18"/>
    <p:sldId id="272" r:id="rId19"/>
    <p:sldId id="294" r:id="rId20"/>
    <p:sldId id="273" r:id="rId21"/>
    <p:sldId id="274" r:id="rId22"/>
    <p:sldId id="289" r:id="rId23"/>
    <p:sldId id="275" r:id="rId24"/>
    <p:sldId id="276" r:id="rId25"/>
    <p:sldId id="277" r:id="rId26"/>
    <p:sldId id="278" r:id="rId27"/>
    <p:sldId id="279" r:id="rId28"/>
    <p:sldId id="280" r:id="rId29"/>
    <p:sldId id="290" r:id="rId30"/>
    <p:sldId id="281" r:id="rId31"/>
    <p:sldId id="282" r:id="rId32"/>
    <p:sldId id="283" r:id="rId33"/>
    <p:sldId id="284" r:id="rId34"/>
    <p:sldId id="285" r:id="rId35"/>
    <p:sldId id="286"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04" autoAdjust="0"/>
    <p:restoredTop sz="94660"/>
  </p:normalViewPr>
  <p:slideViewPr>
    <p:cSldViewPr>
      <p:cViewPr varScale="1">
        <p:scale>
          <a:sx n="68" d="100"/>
          <a:sy n="68" d="100"/>
        </p:scale>
        <p:origin x="-8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7CE644D-8ADF-466B-9496-2EE529DE6AC5}" type="datetimeFigureOut">
              <a:rPr lang="en-US" smtClean="0"/>
              <a:pPr/>
              <a:t>5/8/2017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431953C-6884-45B9-B548-5F8B30F7C100}"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CE644D-8ADF-466B-9496-2EE529DE6AC5}" type="datetimeFigureOut">
              <a:rPr lang="en-US" smtClean="0"/>
              <a:pPr/>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CE644D-8ADF-466B-9496-2EE529DE6AC5}" type="datetimeFigureOut">
              <a:rPr lang="en-US" smtClean="0"/>
              <a:pPr/>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7CE644D-8ADF-466B-9496-2EE529DE6AC5}" type="datetimeFigureOut">
              <a:rPr lang="en-US" smtClean="0"/>
              <a:pPr/>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1953C-6884-45B9-B548-5F8B30F7C100}"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7CE644D-8ADF-466B-9496-2EE529DE6AC5}" type="datetimeFigureOut">
              <a:rPr lang="en-US" smtClean="0"/>
              <a:pPr/>
              <a:t>5/8/2017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431953C-6884-45B9-B548-5F8B30F7C1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7CE644D-8ADF-466B-9496-2EE529DE6AC5}" type="datetimeFigureOut">
              <a:rPr lang="en-US" smtClean="0"/>
              <a:pPr/>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31953C-6884-45B9-B548-5F8B30F7C100}"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7CE644D-8ADF-466B-9496-2EE529DE6AC5}" type="datetimeFigureOut">
              <a:rPr lang="en-US" smtClean="0"/>
              <a:pPr/>
              <a:t>5/8/2017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31953C-6884-45B9-B548-5F8B30F7C100}"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CE644D-8ADF-466B-9496-2EE529DE6AC5}" type="datetimeFigureOut">
              <a:rPr lang="en-US" smtClean="0"/>
              <a:pPr/>
              <a:t>5/8/2017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E644D-8ADF-466B-9496-2EE529DE6AC5}" type="datetimeFigureOut">
              <a:rPr lang="en-US" smtClean="0"/>
              <a:pPr/>
              <a:t>5/8/2017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CE644D-8ADF-466B-9496-2EE529DE6AC5}" type="datetimeFigureOut">
              <a:rPr lang="en-US" smtClean="0"/>
              <a:pPr/>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31953C-6884-45B9-B548-5F8B30F7C100}"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CE644D-8ADF-466B-9496-2EE529DE6AC5}" type="datetimeFigureOut">
              <a:rPr lang="en-US" smtClean="0"/>
              <a:pPr/>
              <a:t>5/8/2017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431953C-6884-45B9-B548-5F8B30F7C100}"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7CE644D-8ADF-466B-9496-2EE529DE6AC5}" type="datetimeFigureOut">
              <a:rPr lang="en-US" smtClean="0"/>
              <a:pPr/>
              <a:t>5/8/2017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431953C-6884-45B9-B548-5F8B30F7C1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Dr Alex Nyakundi Bosire</a:t>
            </a:r>
          </a:p>
          <a:p>
            <a:r>
              <a:rPr lang="en-US" dirty="0" smtClean="0"/>
              <a:t>Lecturer</a:t>
            </a:r>
            <a:endParaRPr lang="en-US" dirty="0"/>
          </a:p>
        </p:txBody>
      </p:sp>
      <p:sp>
        <p:nvSpPr>
          <p:cNvPr id="2" name="Title 1"/>
          <p:cNvSpPr>
            <a:spLocks noGrp="1"/>
          </p:cNvSpPr>
          <p:nvPr>
            <p:ph type="ctrTitle"/>
          </p:nvPr>
        </p:nvSpPr>
        <p:spPr/>
        <p:txBody>
          <a:bodyPr/>
          <a:lstStyle/>
          <a:p>
            <a:r>
              <a:rPr lang="en-US" dirty="0" smtClean="0"/>
              <a:t>Puberty and Menstrual cycle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Pubertal development</a:t>
            </a:r>
            <a:r>
              <a:rPr lang="en-GB" dirty="0" smtClean="0"/>
              <a:t/>
            </a:r>
            <a:br>
              <a:rPr lang="en-GB" dirty="0" smtClean="0"/>
            </a:br>
            <a:endParaRPr lang="en-GB" dirty="0"/>
          </a:p>
        </p:txBody>
      </p:sp>
      <p:sp>
        <p:nvSpPr>
          <p:cNvPr id="3" name="Content Placeholder 2"/>
          <p:cNvSpPr>
            <a:spLocks noGrp="1"/>
          </p:cNvSpPr>
          <p:nvPr>
            <p:ph sz="quarter" idx="1"/>
          </p:nvPr>
        </p:nvSpPr>
        <p:spPr/>
        <p:txBody>
          <a:bodyPr/>
          <a:lstStyle/>
          <a:p>
            <a:r>
              <a:rPr lang="en-US" dirty="0" smtClean="0"/>
              <a:t>Onset is marked by a significant increase in the amplitude of </a:t>
            </a:r>
            <a:r>
              <a:rPr lang="en-US" dirty="0" err="1" smtClean="0"/>
              <a:t>pulsatile</a:t>
            </a:r>
            <a:r>
              <a:rPr lang="en-US" dirty="0" smtClean="0"/>
              <a:t> release of </a:t>
            </a:r>
            <a:r>
              <a:rPr lang="en-US" dirty="0" err="1" smtClean="0"/>
              <a:t>GnRH</a:t>
            </a:r>
            <a:r>
              <a:rPr lang="en-US" dirty="0" smtClean="0"/>
              <a:t> by hypothalamus , increasing release of FSH,LH. These hormones in turn promote follicular development and sex steroid synthesis</a:t>
            </a:r>
            <a:endParaRPr lang="en-GB" dirty="0" smtClean="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r>
              <a:rPr lang="en-US" dirty="0" err="1" smtClean="0"/>
              <a:t>Adrenarche</a:t>
            </a:r>
            <a:r>
              <a:rPr lang="en-US" dirty="0" smtClean="0"/>
              <a:t>- growth of  pubic hair. Is due to  secretion of adrenal androgens and precedes </a:t>
            </a:r>
            <a:r>
              <a:rPr lang="en-US" dirty="0" err="1" smtClean="0"/>
              <a:t>gonadarche</a:t>
            </a:r>
            <a:r>
              <a:rPr lang="en-US" dirty="0" smtClean="0"/>
              <a:t> by 3 years.( an increase in the secretion of adrenal androgens). </a:t>
            </a:r>
            <a:r>
              <a:rPr lang="en-US" dirty="0" err="1" smtClean="0"/>
              <a:t>Adrenarche</a:t>
            </a:r>
            <a:r>
              <a:rPr lang="en-US" dirty="0" smtClean="0"/>
              <a:t> is probably due to a rise in the </a:t>
            </a:r>
            <a:r>
              <a:rPr lang="en-US" dirty="0" err="1" smtClean="0"/>
              <a:t>lyase</a:t>
            </a:r>
            <a:r>
              <a:rPr lang="en-US" dirty="0" smtClean="0"/>
              <a:t> activity of a 17alpha-hydroxylase.</a:t>
            </a:r>
            <a:endParaRPr lang="en-GB" dirty="0" smtClean="0"/>
          </a:p>
          <a:p>
            <a:r>
              <a:rPr lang="en-US" dirty="0" smtClean="0"/>
              <a:t>In girls, the first event is </a:t>
            </a:r>
            <a:r>
              <a:rPr lang="en-US" b="1" dirty="0" err="1" smtClean="0"/>
              <a:t>thelarche</a:t>
            </a:r>
            <a:r>
              <a:rPr lang="en-US" b="1" dirty="0" smtClean="0"/>
              <a:t>,</a:t>
            </a:r>
            <a:r>
              <a:rPr lang="en-US" dirty="0" smtClean="0"/>
              <a:t> the development of breasts, followed by </a:t>
            </a:r>
            <a:r>
              <a:rPr lang="en-US" b="1" dirty="0" err="1" smtClean="0"/>
              <a:t>pubarche</a:t>
            </a:r>
            <a:r>
              <a:rPr lang="en-US" b="1" dirty="0" smtClean="0"/>
              <a:t>,</a:t>
            </a:r>
            <a:r>
              <a:rPr lang="en-US" dirty="0" smtClean="0"/>
              <a:t> the development of </a:t>
            </a:r>
            <a:r>
              <a:rPr lang="en-US" dirty="0" err="1" smtClean="0"/>
              <a:t>axillary</a:t>
            </a:r>
            <a:r>
              <a:rPr lang="en-US" dirty="0" smtClean="0"/>
              <a:t> and pubic hair, and then </a:t>
            </a:r>
            <a:r>
              <a:rPr lang="en-US" b="1" dirty="0" smtClean="0"/>
              <a:t>menarche,</a:t>
            </a:r>
            <a:r>
              <a:rPr lang="en-US" dirty="0" smtClean="0"/>
              <a:t> the first menstrual period. The initial periods are generally </a:t>
            </a:r>
            <a:r>
              <a:rPr lang="en-US" dirty="0" err="1" smtClean="0"/>
              <a:t>anovulatory</a:t>
            </a:r>
            <a:r>
              <a:rPr lang="en-US" dirty="0" smtClean="0"/>
              <a:t>, and regular ovulation begins about 1 year later.</a:t>
            </a:r>
            <a:endParaRPr lang="en-GB" dirty="0" smtClean="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r>
              <a:rPr lang="en-US" dirty="0" smtClean="0"/>
              <a:t>The breasts develop under the influence of the ovarian hormones </a:t>
            </a:r>
            <a:r>
              <a:rPr lang="en-US" dirty="0" err="1" smtClean="0"/>
              <a:t>estradiol</a:t>
            </a:r>
            <a:r>
              <a:rPr lang="en-US" dirty="0" smtClean="0"/>
              <a:t> and progesterone, with </a:t>
            </a:r>
            <a:r>
              <a:rPr lang="en-US" dirty="0" err="1" smtClean="0"/>
              <a:t>estradiol</a:t>
            </a:r>
            <a:r>
              <a:rPr lang="en-US" dirty="0" smtClean="0"/>
              <a:t> primarily responsible for the growth of ducts and progesterone primarily responsible for the growth of lobules and alveoli.</a:t>
            </a:r>
            <a:endParaRPr lang="en-GB" dirty="0" smtClean="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of the Onset of Puberty - </a:t>
            </a:r>
            <a:endParaRPr lang="en-GB" dirty="0"/>
          </a:p>
        </p:txBody>
      </p:sp>
      <p:sp>
        <p:nvSpPr>
          <p:cNvPr id="3" name="Content Placeholder 2"/>
          <p:cNvSpPr>
            <a:spLocks noGrp="1"/>
          </p:cNvSpPr>
          <p:nvPr>
            <p:ph sz="quarter" idx="1"/>
          </p:nvPr>
        </p:nvSpPr>
        <p:spPr/>
        <p:txBody>
          <a:bodyPr/>
          <a:lstStyle/>
          <a:p>
            <a:r>
              <a:rPr lang="en-US" dirty="0" smtClean="0"/>
              <a:t>A neural mechanism is responsible for the onset of puberty with </a:t>
            </a:r>
            <a:r>
              <a:rPr lang="en-US" dirty="0" err="1" smtClean="0"/>
              <a:t>Gnrh</a:t>
            </a:r>
            <a:r>
              <a:rPr lang="en-US" dirty="0" smtClean="0"/>
              <a:t> </a:t>
            </a:r>
            <a:r>
              <a:rPr lang="en-US" dirty="0" err="1" smtClean="0"/>
              <a:t>pulsability</a:t>
            </a:r>
            <a:r>
              <a:rPr lang="en-US" dirty="0" smtClean="0"/>
              <a:t> important.</a:t>
            </a:r>
            <a:endParaRPr lang="en-GB" dirty="0" smtClean="0"/>
          </a:p>
          <a:p>
            <a:r>
              <a:rPr lang="en-US" dirty="0" err="1" smtClean="0"/>
              <a:t>leptin</a:t>
            </a:r>
            <a:r>
              <a:rPr lang="en-US" dirty="0" smtClean="0"/>
              <a:t>, the satiety-producing hormone secreted by fat cells, may be the link between body weight and puberty</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True precocious puberty</a:t>
            </a:r>
            <a:r>
              <a:rPr lang="en-GB" dirty="0" smtClean="0"/>
              <a:t/>
            </a:r>
            <a:br>
              <a:rPr lang="en-GB" dirty="0" smtClean="0"/>
            </a:br>
            <a:endParaRPr lang="en-GB" dirty="0"/>
          </a:p>
        </p:txBody>
      </p:sp>
      <p:sp>
        <p:nvSpPr>
          <p:cNvPr id="3" name="Content Placeholder 2"/>
          <p:cNvSpPr>
            <a:spLocks noGrp="1"/>
          </p:cNvSpPr>
          <p:nvPr>
            <p:ph sz="quarter" idx="1"/>
          </p:nvPr>
        </p:nvSpPr>
        <p:spPr/>
        <p:txBody>
          <a:bodyPr>
            <a:normAutofit/>
          </a:bodyPr>
          <a:lstStyle/>
          <a:p>
            <a:pPr>
              <a:buNone/>
            </a:pPr>
            <a:endParaRPr lang="en-GB" dirty="0" smtClean="0"/>
          </a:p>
          <a:p>
            <a:r>
              <a:rPr lang="en-GB" dirty="0" smtClean="0"/>
              <a:t>Constitutional</a:t>
            </a:r>
          </a:p>
          <a:p>
            <a:r>
              <a:rPr lang="en-GB" dirty="0" smtClean="0"/>
              <a:t>Cerebral: Disorders involving posterior hypothalamus</a:t>
            </a:r>
          </a:p>
          <a:p>
            <a:r>
              <a:rPr lang="en-GB" dirty="0" smtClean="0"/>
              <a:t>Tumors</a:t>
            </a:r>
          </a:p>
          <a:p>
            <a:r>
              <a:rPr lang="en-GB" dirty="0" smtClean="0"/>
              <a:t> Infections</a:t>
            </a:r>
          </a:p>
          <a:p>
            <a:r>
              <a:rPr lang="en-GB" dirty="0" smtClean="0"/>
              <a:t> Developmental abnormalities</a:t>
            </a:r>
          </a:p>
          <a:p>
            <a:r>
              <a:rPr lang="en-GB" dirty="0" err="1" smtClean="0"/>
              <a:t>Gonadotropin</a:t>
            </a:r>
            <a:r>
              <a:rPr lang="en-GB" dirty="0" smtClean="0"/>
              <a:t>-independent precocity</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precocious.jpg"/>
          <p:cNvPicPr>
            <a:picLocks noGrp="1" noChangeAspect="1"/>
          </p:cNvPicPr>
          <p:nvPr>
            <p:ph sz="quarter" idx="1"/>
          </p:nvPr>
        </p:nvPicPr>
        <p:blipFill>
          <a:blip r:embed="rId2" cstate="print"/>
          <a:stretch>
            <a:fillRect/>
          </a:stretch>
        </p:blipFill>
        <p:spPr>
          <a:xfrm>
            <a:off x="1524000" y="1219200"/>
            <a:ext cx="6324599" cy="47244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Precocious </a:t>
            </a:r>
            <a:r>
              <a:rPr lang="en-GB" b="1" dirty="0" err="1" smtClean="0"/>
              <a:t>pseudopuberty</a:t>
            </a:r>
            <a:r>
              <a:rPr lang="en-GB" dirty="0" smtClean="0"/>
              <a:t/>
            </a:r>
            <a:br>
              <a:rPr lang="en-GB" dirty="0" smtClean="0"/>
            </a:br>
            <a:endParaRPr lang="en-GB" dirty="0"/>
          </a:p>
        </p:txBody>
      </p:sp>
      <p:sp>
        <p:nvSpPr>
          <p:cNvPr id="3" name="Content Placeholder 2"/>
          <p:cNvSpPr>
            <a:spLocks noGrp="1"/>
          </p:cNvSpPr>
          <p:nvPr>
            <p:ph sz="quarter" idx="1"/>
          </p:nvPr>
        </p:nvSpPr>
        <p:spPr/>
        <p:txBody>
          <a:bodyPr>
            <a:normAutofit fontScale="92500"/>
          </a:bodyPr>
          <a:lstStyle/>
          <a:p>
            <a:pPr>
              <a:buNone/>
            </a:pPr>
            <a:r>
              <a:rPr lang="en-GB" dirty="0" smtClean="0"/>
              <a:t>   (no spermatogenesis or ovarian development)</a:t>
            </a:r>
          </a:p>
          <a:p>
            <a:r>
              <a:rPr lang="en-GB" b="1" dirty="0" smtClean="0"/>
              <a:t> Adrenal</a:t>
            </a:r>
          </a:p>
          <a:p>
            <a:r>
              <a:rPr lang="en-GB" dirty="0" smtClean="0"/>
              <a:t>   Congenital </a:t>
            </a:r>
            <a:r>
              <a:rPr lang="en-GB" dirty="0" err="1" smtClean="0"/>
              <a:t>virilizing</a:t>
            </a:r>
            <a:r>
              <a:rPr lang="en-GB" dirty="0" smtClean="0"/>
              <a:t> adrenal hyperplasia (without treatment in males; following cortisone treatment in females)</a:t>
            </a:r>
          </a:p>
          <a:p>
            <a:r>
              <a:rPr lang="en-GB" dirty="0" smtClean="0"/>
              <a:t>  Androgen-secreting tumors (in males)</a:t>
            </a:r>
          </a:p>
          <a:p>
            <a:r>
              <a:rPr lang="en-GB" dirty="0" err="1" smtClean="0"/>
              <a:t>Estrogen</a:t>
            </a:r>
            <a:r>
              <a:rPr lang="en-GB" dirty="0" smtClean="0"/>
              <a:t>-secreting tumors (in females)</a:t>
            </a:r>
          </a:p>
          <a:p>
            <a:r>
              <a:rPr lang="en-GB" b="1" dirty="0" err="1" smtClean="0"/>
              <a:t>Gonadal</a:t>
            </a:r>
            <a:endParaRPr lang="en-GB" b="1" dirty="0" smtClean="0"/>
          </a:p>
          <a:p>
            <a:r>
              <a:rPr lang="en-GB" dirty="0" smtClean="0"/>
              <a:t>Interstitial cell tumors of testis</a:t>
            </a:r>
          </a:p>
          <a:p>
            <a:r>
              <a:rPr lang="en-GB" dirty="0" smtClean="0"/>
              <a:t> </a:t>
            </a:r>
            <a:r>
              <a:rPr lang="en-GB" dirty="0" err="1" smtClean="0"/>
              <a:t>Granulosa</a:t>
            </a:r>
            <a:r>
              <a:rPr lang="en-GB" dirty="0" smtClean="0"/>
              <a:t> cell tumors of ovary</a:t>
            </a:r>
          </a:p>
          <a:p>
            <a:r>
              <a:rPr lang="en-GB" dirty="0" smtClean="0"/>
              <a:t>Miscellaneous</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Delayed or Absent Puberty</a:t>
            </a:r>
            <a:br>
              <a:rPr lang="en-GB" dirty="0" smtClean="0"/>
            </a:br>
            <a:endParaRPr lang="en-GB" dirty="0"/>
          </a:p>
        </p:txBody>
      </p:sp>
      <p:sp>
        <p:nvSpPr>
          <p:cNvPr id="3" name="Content Placeholder 2"/>
          <p:cNvSpPr>
            <a:spLocks noGrp="1"/>
          </p:cNvSpPr>
          <p:nvPr>
            <p:ph sz="quarter" idx="1"/>
          </p:nvPr>
        </p:nvSpPr>
        <p:spPr/>
        <p:txBody>
          <a:bodyPr>
            <a:normAutofit/>
          </a:bodyPr>
          <a:lstStyle/>
          <a:p>
            <a:r>
              <a:rPr lang="en-GB" dirty="0" smtClean="0"/>
              <a:t>If menarche has failed to occur by the age of 17. Failure of maturation due to pan </a:t>
            </a:r>
            <a:r>
              <a:rPr lang="en-GB" dirty="0" err="1" smtClean="0"/>
              <a:t>hypopituitarism</a:t>
            </a:r>
            <a:r>
              <a:rPr lang="en-GB" dirty="0" smtClean="0"/>
              <a:t> is associated with dwarfing and evidence of other endocrine abnormalities. Patients with the XO chromosomal pattern and </a:t>
            </a:r>
            <a:r>
              <a:rPr lang="en-GB" dirty="0" err="1" smtClean="0"/>
              <a:t>gonadal</a:t>
            </a:r>
            <a:r>
              <a:rPr lang="en-GB" dirty="0" smtClean="0"/>
              <a:t> </a:t>
            </a:r>
            <a:r>
              <a:rPr lang="en-GB" dirty="0" err="1" smtClean="0"/>
              <a:t>dysgenesis</a:t>
            </a:r>
            <a:r>
              <a:rPr lang="en-GB" dirty="0" smtClean="0"/>
              <a:t> are also dwarfed.</a:t>
            </a:r>
          </a:p>
          <a:p>
            <a:r>
              <a:rPr lang="en-GB" dirty="0" smtClean="0"/>
              <a:t> In some individuals, puberty is delayed and menarche does not occur (primary amenorrhea), even though the gonads are present and other endocrine functions are normal.</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smtClean="0"/>
              <a:t>Menstrual Cycle</a:t>
            </a:r>
            <a:r>
              <a:rPr lang="en-GB" dirty="0" smtClean="0"/>
              <a:t/>
            </a:r>
            <a:br>
              <a:rPr lang="en-GB" dirty="0" smtClean="0"/>
            </a:br>
            <a:endParaRPr lang="en-GB" dirty="0"/>
          </a:p>
        </p:txBody>
      </p:sp>
      <p:sp>
        <p:nvSpPr>
          <p:cNvPr id="3" name="Content Placeholder 2"/>
          <p:cNvSpPr>
            <a:spLocks noGrp="1"/>
          </p:cNvSpPr>
          <p:nvPr>
            <p:ph sz="quarter" idx="1"/>
          </p:nvPr>
        </p:nvSpPr>
        <p:spPr/>
        <p:txBody>
          <a:bodyPr/>
          <a:lstStyle/>
          <a:p>
            <a:r>
              <a:rPr lang="en-GB" dirty="0" smtClean="0"/>
              <a:t>periodic preparation for fertilization and pregnancy</a:t>
            </a:r>
          </a:p>
          <a:p>
            <a:r>
              <a:rPr lang="en-GB" dirty="0" smtClean="0"/>
              <a:t>its most conspicuous feature is the periodic vaginal bleeding that occurs with shedding of the uterine mucosa (</a:t>
            </a:r>
            <a:r>
              <a:rPr lang="en-GB" b="1" dirty="0" smtClean="0"/>
              <a:t>menstruation</a:t>
            </a:r>
            <a:r>
              <a:rPr lang="en-GB" dirty="0" smtClean="0"/>
              <a:t>).</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6" name="Content Placeholder 5" descr="menstrual 2.jpg"/>
          <p:cNvPicPr>
            <a:picLocks noGrp="1" noChangeAspect="1"/>
          </p:cNvPicPr>
          <p:nvPr>
            <p:ph sz="quarter" idx="1"/>
          </p:nvPr>
        </p:nvPicPr>
        <p:blipFill>
          <a:blip r:embed="rId2" cstate="print"/>
          <a:stretch>
            <a:fillRect/>
          </a:stretch>
        </p:blipFill>
        <p:spPr>
          <a:xfrm>
            <a:off x="762000" y="685800"/>
            <a:ext cx="8229601" cy="53340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Puberty</a:t>
            </a:r>
            <a:endParaRPr lang="en-US" dirty="0"/>
          </a:p>
        </p:txBody>
      </p:sp>
      <p:sp>
        <p:nvSpPr>
          <p:cNvPr id="3" name="Content Placeholder 2"/>
          <p:cNvSpPr>
            <a:spLocks noGrp="1"/>
          </p:cNvSpPr>
          <p:nvPr>
            <p:ph sz="quarter" idx="1"/>
          </p:nvPr>
        </p:nvSpPr>
        <p:spPr/>
        <p:txBody>
          <a:bodyPr/>
          <a:lstStyle/>
          <a:p>
            <a:r>
              <a:rPr lang="en-US" dirty="0"/>
              <a:t>the period during which adolescents reach sexual maturity and become capable of </a:t>
            </a:r>
            <a:r>
              <a:rPr lang="en-US" dirty="0" smtClean="0"/>
              <a:t>reproduction</a:t>
            </a:r>
          </a:p>
          <a:p>
            <a:r>
              <a:rPr lang="en-US" dirty="0"/>
              <a:t>is the period of human development during </a:t>
            </a:r>
            <a:r>
              <a:rPr lang="en-US" dirty="0" smtClean="0"/>
              <a:t>  which</a:t>
            </a:r>
            <a:r>
              <a:rPr lang="en-US" dirty="0"/>
              <a:t> physical growth and sexual maturation </a:t>
            </a:r>
            <a:r>
              <a:rPr lang="en-US" dirty="0" smtClean="0"/>
              <a:t>occurs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u="sng" dirty="0" smtClean="0"/>
              <a:t>Ovarian Cycle</a:t>
            </a:r>
            <a:r>
              <a:rPr lang="en-GB" dirty="0" smtClean="0"/>
              <a:t/>
            </a:r>
            <a:br>
              <a:rPr lang="en-GB" dirty="0" smtClean="0"/>
            </a:br>
            <a:endParaRPr lang="en-GB" dirty="0"/>
          </a:p>
        </p:txBody>
      </p:sp>
      <p:sp>
        <p:nvSpPr>
          <p:cNvPr id="3" name="Content Placeholder 2"/>
          <p:cNvSpPr>
            <a:spLocks noGrp="1"/>
          </p:cNvSpPr>
          <p:nvPr>
            <p:ph sz="quarter" idx="1"/>
          </p:nvPr>
        </p:nvSpPr>
        <p:spPr/>
        <p:txBody>
          <a:bodyPr>
            <a:normAutofit/>
          </a:bodyPr>
          <a:lstStyle/>
          <a:p>
            <a:r>
              <a:rPr lang="en-GB" dirty="0" smtClean="0"/>
              <a:t>At the start of each cycle, several of these follicles enlarge and a cavity forms around the ovum. </a:t>
            </a:r>
          </a:p>
          <a:p>
            <a:r>
              <a:rPr lang="en-GB" dirty="0" smtClean="0"/>
              <a:t>1 of the follicles in 1 ovary starts to grow rapidly on about the sixth day and becomes the </a:t>
            </a:r>
            <a:r>
              <a:rPr lang="en-GB" b="1" dirty="0" smtClean="0"/>
              <a:t>dominant follicle.</a:t>
            </a:r>
            <a:r>
              <a:rPr lang="en-GB" dirty="0" smtClean="0"/>
              <a:t> The others regress, - </a:t>
            </a:r>
            <a:r>
              <a:rPr lang="en-GB" b="1" dirty="0" err="1" smtClean="0"/>
              <a:t>atretic</a:t>
            </a:r>
            <a:r>
              <a:rPr lang="en-GB" b="1" dirty="0" smtClean="0"/>
              <a:t> follicles.</a:t>
            </a:r>
            <a:r>
              <a:rPr lang="en-GB" dirty="0" smtClean="0"/>
              <a:t> It is not known how 1 follicle is singled out for development during this </a:t>
            </a:r>
            <a:r>
              <a:rPr lang="en-GB" b="1" dirty="0" smtClean="0"/>
              <a:t>follicular phase</a:t>
            </a:r>
            <a:r>
              <a:rPr lang="en-GB" dirty="0" smtClean="0"/>
              <a:t> of the menstrual cycle</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14th day of the cycle</a:t>
            </a:r>
            <a:endParaRPr lang="en-GB" dirty="0"/>
          </a:p>
        </p:txBody>
      </p:sp>
      <p:sp>
        <p:nvSpPr>
          <p:cNvPr id="3" name="Content Placeholder 2"/>
          <p:cNvSpPr>
            <a:spLocks noGrp="1"/>
          </p:cNvSpPr>
          <p:nvPr>
            <p:ph sz="quarter" idx="1"/>
          </p:nvPr>
        </p:nvSpPr>
        <p:spPr/>
        <p:txBody>
          <a:bodyPr>
            <a:normAutofit/>
          </a:bodyPr>
          <a:lstStyle/>
          <a:p>
            <a:r>
              <a:rPr lang="en-GB" dirty="0" smtClean="0"/>
              <a:t>The distended follicle ruptures, and the ovum is extruded into the abdominal cavity -  </a:t>
            </a:r>
            <a:r>
              <a:rPr lang="en-GB" b="1" dirty="0" smtClean="0"/>
              <a:t>ovulation.</a:t>
            </a:r>
            <a:r>
              <a:rPr lang="en-GB" dirty="0" smtClean="0"/>
              <a:t> The ovum is picked up by the oviducts and transported to the uterus. Unless fertilization occurs, the ovum degenerates or is passed on through the uterus and out the vagina.</a:t>
            </a:r>
          </a:p>
          <a:p>
            <a:r>
              <a:rPr lang="en-US" dirty="0" smtClean="0"/>
              <a:t>The follicle that ruptures at ovulation promptly fills with blood, forming what is sometimes called a </a:t>
            </a:r>
            <a:r>
              <a:rPr lang="en-US" b="1" dirty="0" smtClean="0"/>
              <a:t>corpus </a:t>
            </a:r>
            <a:r>
              <a:rPr lang="en-US" b="1" dirty="0" err="1" smtClean="0"/>
              <a:t>hemorrhagicum</a:t>
            </a:r>
            <a:r>
              <a:rPr lang="en-US" b="1" dirty="0" smtClean="0"/>
              <a:t>.</a:t>
            </a:r>
            <a:r>
              <a:rPr lang="en-US" dirty="0" smtClean="0"/>
              <a:t> Minor bleeding from the follicle into the abdominal cavity may cause peritoneal irritation and fleeting lower abdominal pain ("</a:t>
            </a:r>
            <a:r>
              <a:rPr lang="en-US" dirty="0" err="1" smtClean="0"/>
              <a:t>mittelschmerz</a:t>
            </a:r>
            <a:r>
              <a:rPr lang="en-US" dirty="0" smtClean="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r>
              <a:rPr lang="en-US" dirty="0" smtClean="0"/>
              <a:t>The </a:t>
            </a:r>
            <a:r>
              <a:rPr lang="en-US" dirty="0" err="1" smtClean="0"/>
              <a:t>granulosa</a:t>
            </a:r>
            <a:r>
              <a:rPr lang="en-US" dirty="0" smtClean="0"/>
              <a:t> and theca cells of the follicle lining promptly begin to proliferate, and the clotted blood is rapidly replaced with yellowish, lipid-rich </a:t>
            </a:r>
            <a:r>
              <a:rPr lang="en-US" b="1" dirty="0" err="1" smtClean="0"/>
              <a:t>luteal</a:t>
            </a:r>
            <a:r>
              <a:rPr lang="en-US" b="1" dirty="0" smtClean="0"/>
              <a:t> cells,</a:t>
            </a:r>
            <a:r>
              <a:rPr lang="en-US" dirty="0" smtClean="0"/>
              <a:t> forming the </a:t>
            </a:r>
            <a:r>
              <a:rPr lang="en-US" b="1" dirty="0" smtClean="0"/>
              <a:t>corpus luteum.</a:t>
            </a:r>
            <a:r>
              <a:rPr lang="en-US" dirty="0" smtClean="0"/>
              <a:t> This is the </a:t>
            </a:r>
            <a:r>
              <a:rPr lang="en-US" b="1" dirty="0" err="1" smtClean="0"/>
              <a:t>luteal</a:t>
            </a:r>
            <a:r>
              <a:rPr lang="en-US" b="1" dirty="0" smtClean="0"/>
              <a:t> phase</a:t>
            </a:r>
            <a:r>
              <a:rPr lang="en-US" dirty="0" smtClean="0"/>
              <a:t> of the menstrual cycle, during which the </a:t>
            </a:r>
            <a:r>
              <a:rPr lang="en-US" dirty="0" err="1" smtClean="0"/>
              <a:t>luteal</a:t>
            </a:r>
            <a:r>
              <a:rPr lang="en-US" dirty="0" smtClean="0"/>
              <a:t> cells secrete estrogens and progesterone. </a:t>
            </a:r>
            <a:endParaRPr lang="en-GB" dirty="0" smtClean="0"/>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r>
              <a:rPr lang="en-GB" dirty="0" smtClean="0"/>
              <a:t>If pregnancy occurs, the corpus luteum persists, and there are usually no more menstrual periods until after delivery. If there is no pregnancy, the corpus luteum begins to degenerate about 4 days before the next menses (day 24 of the cycle) and is eventually replaced by fibrous tissue, forming a </a:t>
            </a:r>
            <a:r>
              <a:rPr lang="en-GB" b="1" dirty="0" smtClean="0"/>
              <a:t>corpus </a:t>
            </a:r>
            <a:r>
              <a:rPr lang="en-GB" b="1" dirty="0" err="1" smtClean="0"/>
              <a:t>albicans</a:t>
            </a:r>
            <a:r>
              <a:rPr lang="en-GB" b="1" dirty="0" smtClean="0"/>
              <a:t>.</a:t>
            </a:r>
            <a:endParaRPr lang="en-GB" dirty="0" smtClean="0"/>
          </a:p>
          <a:p>
            <a:r>
              <a:rPr lang="en-GB" dirty="0" smtClean="0"/>
              <a:t> </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Uterine Cycle</a:t>
            </a:r>
            <a:br>
              <a:rPr lang="en-GB" dirty="0" smtClean="0"/>
            </a:br>
            <a:endParaRPr lang="en-GB" dirty="0"/>
          </a:p>
        </p:txBody>
      </p:sp>
      <p:sp>
        <p:nvSpPr>
          <p:cNvPr id="3" name="Content Placeholder 2"/>
          <p:cNvSpPr>
            <a:spLocks noGrp="1"/>
          </p:cNvSpPr>
          <p:nvPr>
            <p:ph sz="quarter" idx="1"/>
          </p:nvPr>
        </p:nvSpPr>
        <p:spPr/>
        <p:txBody>
          <a:bodyPr>
            <a:normAutofit/>
          </a:bodyPr>
          <a:lstStyle/>
          <a:p>
            <a:r>
              <a:rPr lang="en-US" dirty="0" smtClean="0"/>
              <a:t>The events that occur in the uterus during the menstrual cycle terminate in the menstrual flow. By the end of each menstrual period, all but the deep layer of the </a:t>
            </a:r>
            <a:r>
              <a:rPr lang="en-US" dirty="0" err="1" smtClean="0"/>
              <a:t>endometrium</a:t>
            </a:r>
            <a:r>
              <a:rPr lang="en-US" dirty="0" smtClean="0"/>
              <a:t> has sloughed. Under the influence of estrogens from the developing follicles, the </a:t>
            </a:r>
            <a:r>
              <a:rPr lang="en-US" dirty="0" err="1" smtClean="0"/>
              <a:t>endometrium</a:t>
            </a:r>
            <a:r>
              <a:rPr lang="en-US" dirty="0" smtClean="0"/>
              <a:t> regenerates from the deep layer and increases rapidly in thickness during the period from the fifth to 16th days of the menstrual cycle. -</a:t>
            </a:r>
            <a:r>
              <a:rPr lang="en-US" b="1" dirty="0" smtClean="0"/>
              <a:t>proliferative phase,</a:t>
            </a:r>
            <a:r>
              <a:rPr lang="en-GB" dirty="0" smtClean="0"/>
              <a:t> </a:t>
            </a:r>
            <a:r>
              <a:rPr lang="en-GB" dirty="0" err="1" smtClean="0"/>
              <a:t>preovulatory</a:t>
            </a:r>
            <a:r>
              <a:rPr lang="en-GB" dirty="0" smtClean="0"/>
              <a:t> or follicular phase </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r>
              <a:rPr lang="en-GB" dirty="0" smtClean="0"/>
              <a:t>After ovulation, the </a:t>
            </a:r>
            <a:r>
              <a:rPr lang="en-GB" dirty="0" err="1" smtClean="0"/>
              <a:t>endometrium</a:t>
            </a:r>
            <a:r>
              <a:rPr lang="en-GB" dirty="0" smtClean="0"/>
              <a:t> becomes more highly </a:t>
            </a:r>
            <a:r>
              <a:rPr lang="en-GB" dirty="0" err="1" smtClean="0"/>
              <a:t>vascularized</a:t>
            </a:r>
            <a:r>
              <a:rPr lang="en-GB" dirty="0" smtClean="0"/>
              <a:t> and slightly </a:t>
            </a:r>
            <a:r>
              <a:rPr lang="en-GB" dirty="0" err="1" smtClean="0"/>
              <a:t>edematous</a:t>
            </a:r>
            <a:r>
              <a:rPr lang="en-GB" dirty="0" smtClean="0"/>
              <a:t> under the influence of </a:t>
            </a:r>
            <a:r>
              <a:rPr lang="en-GB" dirty="0" err="1" smtClean="0"/>
              <a:t>estrogen</a:t>
            </a:r>
            <a:r>
              <a:rPr lang="en-GB" dirty="0" smtClean="0"/>
              <a:t> and progesterone from the corpus </a:t>
            </a:r>
            <a:r>
              <a:rPr lang="en-GB" dirty="0" err="1" smtClean="0"/>
              <a:t>luteum,becoming</a:t>
            </a:r>
            <a:r>
              <a:rPr lang="en-GB" dirty="0" smtClean="0"/>
              <a:t> coiled and tortuous and they begin to secrete a clear fluid. -</a:t>
            </a:r>
            <a:r>
              <a:rPr lang="en-GB" b="1" dirty="0" err="1" smtClean="0"/>
              <a:t>secretory</a:t>
            </a:r>
            <a:r>
              <a:rPr lang="en-GB" dirty="0" smtClean="0"/>
              <a:t> or </a:t>
            </a:r>
            <a:r>
              <a:rPr lang="en-GB" b="1" dirty="0" err="1" smtClean="0"/>
              <a:t>luteal</a:t>
            </a:r>
            <a:r>
              <a:rPr lang="en-GB" b="1" dirty="0" smtClean="0"/>
              <a:t> phase.</a:t>
            </a:r>
            <a:endParaRPr lang="en-GB" dirty="0" smtClean="0"/>
          </a:p>
          <a:p>
            <a:r>
              <a:rPr lang="en-GB" dirty="0" smtClean="0"/>
              <a:t>The </a:t>
            </a:r>
            <a:r>
              <a:rPr lang="en-GB" dirty="0" err="1" smtClean="0"/>
              <a:t>endometrium</a:t>
            </a:r>
            <a:r>
              <a:rPr lang="en-GB" dirty="0" smtClean="0"/>
              <a:t> is supplied by 2 types of arteries. The superficial two-thirds of the </a:t>
            </a:r>
            <a:r>
              <a:rPr lang="en-GB" dirty="0" err="1" smtClean="0"/>
              <a:t>endometrium</a:t>
            </a:r>
            <a:r>
              <a:rPr lang="en-GB" dirty="0" smtClean="0"/>
              <a:t> that is shed during menstruation, the stratum </a:t>
            </a:r>
            <a:r>
              <a:rPr lang="en-GB" dirty="0" err="1" smtClean="0"/>
              <a:t>functionale</a:t>
            </a:r>
            <a:r>
              <a:rPr lang="en-GB" dirty="0" smtClean="0"/>
              <a:t>, is supplied by long, coiled spiral arteries, whereas the deep layer, the stratum </a:t>
            </a:r>
            <a:r>
              <a:rPr lang="en-GB" dirty="0" err="1" smtClean="0"/>
              <a:t>basale</a:t>
            </a:r>
            <a:r>
              <a:rPr lang="en-GB" dirty="0" smtClean="0"/>
              <a:t>, which is not shed, is supplied by short, straight basilar arteries.</a:t>
            </a:r>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r>
              <a:rPr lang="en-GB" dirty="0" smtClean="0"/>
              <a:t>When the corpus luteum regresses, hormonal support for the </a:t>
            </a:r>
            <a:r>
              <a:rPr lang="en-GB" dirty="0" err="1" smtClean="0"/>
              <a:t>endometrium</a:t>
            </a:r>
            <a:r>
              <a:rPr lang="en-GB" dirty="0" smtClean="0"/>
              <a:t> is withdrawn. The </a:t>
            </a:r>
            <a:r>
              <a:rPr lang="en-GB" dirty="0" err="1" smtClean="0"/>
              <a:t>endometrium</a:t>
            </a:r>
            <a:r>
              <a:rPr lang="en-GB" dirty="0" smtClean="0"/>
              <a:t> becomes thinner, which adds to the coiling of the spiral arteries. Foci of necrosis appear in the </a:t>
            </a:r>
            <a:r>
              <a:rPr lang="en-GB" dirty="0" err="1" smtClean="0"/>
              <a:t>endometrium</a:t>
            </a:r>
            <a:r>
              <a:rPr lang="en-GB" dirty="0" smtClean="0"/>
              <a:t>, and these coalesce. There is, in addition, necrosis of the walls of the spiral arteries, leading to spotty </a:t>
            </a:r>
            <a:r>
              <a:rPr lang="en-GB" dirty="0" err="1" smtClean="0"/>
              <a:t>hemorrhages</a:t>
            </a:r>
            <a:r>
              <a:rPr lang="en-GB" dirty="0" smtClean="0"/>
              <a:t> that become confluent and produce the menstrual flow.</a:t>
            </a: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r>
              <a:rPr lang="en-GB" dirty="0" smtClean="0"/>
              <a:t>The length of the </a:t>
            </a:r>
            <a:r>
              <a:rPr lang="en-GB" dirty="0" err="1" smtClean="0"/>
              <a:t>secretory</a:t>
            </a:r>
            <a:r>
              <a:rPr lang="en-GB" dirty="0" smtClean="0"/>
              <a:t> phase is remarkably constant, at about 14 days, and the variations seen in the length of the menstrual cycle are mostly due to variations in the length of the proliferative phase. When fertilization fails to occur during the </a:t>
            </a:r>
            <a:r>
              <a:rPr lang="en-GB" dirty="0" err="1" smtClean="0"/>
              <a:t>secretory</a:t>
            </a:r>
            <a:r>
              <a:rPr lang="en-GB" dirty="0" smtClean="0"/>
              <a:t> phase, the </a:t>
            </a:r>
            <a:r>
              <a:rPr lang="en-GB" dirty="0" err="1" smtClean="0"/>
              <a:t>endometrium</a:t>
            </a:r>
            <a:r>
              <a:rPr lang="en-GB" dirty="0" smtClean="0"/>
              <a:t> is shed, and a new cycle starts.</a:t>
            </a:r>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Normal Menstruation</a:t>
            </a:r>
            <a:br>
              <a:rPr lang="en-GB" dirty="0" smtClean="0"/>
            </a:br>
            <a:endParaRPr lang="en-GB" dirty="0"/>
          </a:p>
        </p:txBody>
      </p:sp>
      <p:sp>
        <p:nvSpPr>
          <p:cNvPr id="3" name="Content Placeholder 2"/>
          <p:cNvSpPr>
            <a:spLocks noGrp="1"/>
          </p:cNvSpPr>
          <p:nvPr>
            <p:ph sz="quarter" idx="1"/>
          </p:nvPr>
        </p:nvSpPr>
        <p:spPr/>
        <p:txBody>
          <a:bodyPr>
            <a:normAutofit/>
          </a:bodyPr>
          <a:lstStyle/>
          <a:p>
            <a:r>
              <a:rPr lang="en-GB" dirty="0" smtClean="0"/>
              <a:t>Menstrual blood is predominantly arterial, (25% -venous origin). It contains tissue debris, prostaglandins, and relatively large amounts of </a:t>
            </a:r>
            <a:r>
              <a:rPr lang="en-GB" dirty="0" err="1" smtClean="0"/>
              <a:t>fibrinolysin</a:t>
            </a:r>
            <a:r>
              <a:rPr lang="en-GB" dirty="0" smtClean="0"/>
              <a:t> from the endometrial tissue. The </a:t>
            </a:r>
            <a:r>
              <a:rPr lang="en-GB" dirty="0" err="1" smtClean="0"/>
              <a:t>fibrinolysin</a:t>
            </a:r>
            <a:r>
              <a:rPr lang="en-GB" dirty="0" smtClean="0"/>
              <a:t> lyses clots, so menstrual blood does not normally contain clots unless the flow is excessive.</a:t>
            </a: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r>
              <a:rPr lang="en-GB" dirty="0" smtClean="0"/>
              <a:t>The usual duration of the menstrual cycle is 3–5 days, but flows as short as 1 day and as long as 8 days can occur in normal women. The average amount of blood lost is 30 </a:t>
            </a:r>
            <a:r>
              <a:rPr lang="en-GB" dirty="0" err="1" smtClean="0"/>
              <a:t>mL</a:t>
            </a:r>
            <a:r>
              <a:rPr lang="en-GB" dirty="0" smtClean="0"/>
              <a:t> but normally may range from slight spotting to 80 </a:t>
            </a:r>
            <a:r>
              <a:rPr lang="en-GB" dirty="0" err="1" smtClean="0"/>
              <a:t>mL.</a:t>
            </a:r>
            <a:r>
              <a:rPr lang="en-GB" dirty="0" smtClean="0"/>
              <a:t> Loss of more than 80 </a:t>
            </a:r>
            <a:r>
              <a:rPr lang="en-GB" dirty="0" err="1" smtClean="0"/>
              <a:t>mL</a:t>
            </a:r>
            <a:r>
              <a:rPr lang="en-GB" dirty="0" smtClean="0"/>
              <a:t> is abnormal. Obviously, the amount of flow can be affected by various factors, including thickness of the </a:t>
            </a:r>
            <a:r>
              <a:rPr lang="en-GB" dirty="0" err="1" smtClean="0"/>
              <a:t>endometrium</a:t>
            </a:r>
            <a:r>
              <a:rPr lang="en-GB" dirty="0" smtClean="0"/>
              <a:t> and medications and diseases that affect the clotting mechanism. </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r>
              <a:rPr lang="en-GB" dirty="0" smtClean="0"/>
              <a:t>Begins as early as 8 years in females and on average 2 yrs later in males</a:t>
            </a:r>
          </a:p>
          <a:p>
            <a:r>
              <a:rPr lang="en-GB" dirty="0" smtClean="0"/>
              <a:t>The hypothalamus stimulates the pituitary that stimulate the adrenals and gonads to produce hormones  -</a:t>
            </a:r>
            <a:r>
              <a:rPr lang="en-US" dirty="0" smtClean="0"/>
              <a:t>normal functioning of the H-P-G axis.</a:t>
            </a:r>
            <a:endParaRPr lang="en-GB" dirty="0" smtClean="0"/>
          </a:p>
          <a:p>
            <a:r>
              <a:rPr lang="en-US" dirty="0" smtClean="0"/>
              <a:t>Most changes are gradual though menarche is a single event that can be dated.</a:t>
            </a:r>
            <a:endParaRPr lang="en-GB" dirty="0" smtClean="0"/>
          </a:p>
          <a:p>
            <a:r>
              <a:rPr lang="en-US" dirty="0" smtClean="0"/>
              <a:t>The degree of sexual and reproductive maturity is not always mirrored by emotional and psychological maturity</a:t>
            </a:r>
            <a:endParaRPr lang="en-GB" dirty="0" smtClean="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Cyclic Changes in the Uterine Cervix</a:t>
            </a:r>
            <a:br>
              <a:rPr lang="en-GB" dirty="0" smtClean="0"/>
            </a:br>
            <a:endParaRPr lang="en-GB" dirty="0"/>
          </a:p>
        </p:txBody>
      </p:sp>
      <p:sp>
        <p:nvSpPr>
          <p:cNvPr id="3" name="Content Placeholder 2"/>
          <p:cNvSpPr>
            <a:spLocks noGrp="1"/>
          </p:cNvSpPr>
          <p:nvPr>
            <p:ph sz="quarter" idx="1"/>
          </p:nvPr>
        </p:nvSpPr>
        <p:spPr/>
        <p:txBody>
          <a:bodyPr>
            <a:normAutofit/>
          </a:bodyPr>
          <a:lstStyle/>
          <a:p>
            <a:r>
              <a:rPr lang="en-GB" dirty="0" smtClean="0"/>
              <a:t>There are regular changes in the cervical mucus. </a:t>
            </a:r>
            <a:r>
              <a:rPr lang="en-GB" dirty="0" err="1" smtClean="0"/>
              <a:t>Estrogen</a:t>
            </a:r>
            <a:r>
              <a:rPr lang="en-GB" dirty="0" smtClean="0"/>
              <a:t> makes the mucus thinner and more alkaline, changes that promote the survival and transport of sperms. Progesterone makes it thick, tenacious, and cellular. The mucus is thinnest at the time of ovulation, and its elasticity, or </a:t>
            </a:r>
            <a:r>
              <a:rPr lang="en-GB" b="1" dirty="0" err="1" smtClean="0"/>
              <a:t>spinnbarkeit</a:t>
            </a:r>
            <a:r>
              <a:rPr lang="en-GB" b="1" dirty="0" smtClean="0"/>
              <a:t>,</a:t>
            </a:r>
            <a:r>
              <a:rPr lang="en-GB" dirty="0" smtClean="0"/>
              <a:t> increases so that by </a:t>
            </a:r>
            <a:r>
              <a:rPr lang="en-GB" dirty="0" err="1" smtClean="0"/>
              <a:t>midcycle</a:t>
            </a:r>
            <a:r>
              <a:rPr lang="en-GB" dirty="0" smtClean="0"/>
              <a:t>, a drop can be stretched into a long, thin thread that may be 8–12 cm or more in length. In addition, it dries in an </a:t>
            </a:r>
            <a:r>
              <a:rPr lang="en-GB" dirty="0" err="1" smtClean="0"/>
              <a:t>arborizing</a:t>
            </a:r>
            <a:r>
              <a:rPr lang="en-GB" dirty="0" smtClean="0"/>
              <a:t>, fernlike pattern when a thin layer is spread on a slide .After ovulation and during pregnancy, it becomes thick and fails to form the fern pattern. </a:t>
            </a:r>
          </a:p>
          <a:p>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Vaginal Cycle</a:t>
            </a:r>
            <a:br>
              <a:rPr lang="en-GB" dirty="0" smtClean="0"/>
            </a:br>
            <a:endParaRPr lang="en-GB" dirty="0"/>
          </a:p>
        </p:txBody>
      </p:sp>
      <p:sp>
        <p:nvSpPr>
          <p:cNvPr id="3" name="Content Placeholder 2"/>
          <p:cNvSpPr>
            <a:spLocks noGrp="1"/>
          </p:cNvSpPr>
          <p:nvPr>
            <p:ph sz="quarter" idx="1"/>
          </p:nvPr>
        </p:nvSpPr>
        <p:spPr/>
        <p:txBody>
          <a:bodyPr>
            <a:normAutofit/>
          </a:bodyPr>
          <a:lstStyle/>
          <a:p>
            <a:r>
              <a:rPr lang="en-GB" dirty="0" smtClean="0"/>
              <a:t>Under the influence of estrogens, the vaginal epithelium becomes </a:t>
            </a:r>
            <a:r>
              <a:rPr lang="en-GB" dirty="0" err="1" smtClean="0"/>
              <a:t>cornified</a:t>
            </a:r>
            <a:r>
              <a:rPr lang="en-GB" dirty="0" smtClean="0"/>
              <a:t>, and </a:t>
            </a:r>
            <a:r>
              <a:rPr lang="en-GB" dirty="0" err="1" smtClean="0"/>
              <a:t>cornified</a:t>
            </a:r>
            <a:r>
              <a:rPr lang="en-GB" dirty="0" smtClean="0"/>
              <a:t> epithelial cells can be identified in the vaginal smear. Under the influence of progesterone, a thick mucus is secreted, and the epithelium proliferates and becomes infiltrated with leukocytes. </a:t>
            </a:r>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Cyclic Changes in the Breasts</a:t>
            </a:r>
            <a:br>
              <a:rPr lang="en-GB" dirty="0" smtClean="0"/>
            </a:br>
            <a:endParaRPr lang="en-GB" dirty="0"/>
          </a:p>
        </p:txBody>
      </p:sp>
      <p:sp>
        <p:nvSpPr>
          <p:cNvPr id="3" name="Content Placeholder 2"/>
          <p:cNvSpPr>
            <a:spLocks noGrp="1"/>
          </p:cNvSpPr>
          <p:nvPr>
            <p:ph sz="quarter" idx="1"/>
          </p:nvPr>
        </p:nvSpPr>
        <p:spPr/>
        <p:txBody>
          <a:bodyPr>
            <a:normAutofit/>
          </a:bodyPr>
          <a:lstStyle/>
          <a:p>
            <a:r>
              <a:rPr lang="en-US" dirty="0" smtClean="0"/>
              <a:t>Estrogens cause proliferation of mammary ducts, whereas progesterone causes growth of lobules and alveoli . The breast swelling, tenderness, and pain experienced by many women during the 10 days preceding menstruation probably are due to distention of the ducts, hyperemia, and edema of the interstitial tissue of the breasts. All of these changes regress, along with the symptoms, during menstruation</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Cyclic Changes in Other Body Functions</a:t>
            </a:r>
            <a:br>
              <a:rPr lang="en-GB" dirty="0" smtClean="0"/>
            </a:br>
            <a:endParaRPr lang="en-GB" dirty="0"/>
          </a:p>
        </p:txBody>
      </p:sp>
      <p:sp>
        <p:nvSpPr>
          <p:cNvPr id="3" name="Content Placeholder 2"/>
          <p:cNvSpPr>
            <a:spLocks noGrp="1"/>
          </p:cNvSpPr>
          <p:nvPr>
            <p:ph sz="quarter" idx="1"/>
          </p:nvPr>
        </p:nvSpPr>
        <p:spPr/>
        <p:txBody>
          <a:bodyPr/>
          <a:lstStyle/>
          <a:p>
            <a:r>
              <a:rPr lang="en-GB" dirty="0" smtClean="0"/>
              <a:t>In addition to cyclic breast swelling and tenderness, there is usually a small increase in body temperature during the </a:t>
            </a:r>
            <a:r>
              <a:rPr lang="en-GB" dirty="0" err="1" smtClean="0"/>
              <a:t>luteal</a:t>
            </a:r>
            <a:r>
              <a:rPr lang="en-GB" dirty="0" smtClean="0"/>
              <a:t> phase of the menstrual cycle. This change in body temperature probably is due to the </a:t>
            </a:r>
            <a:r>
              <a:rPr lang="en-GB" dirty="0" err="1" smtClean="0"/>
              <a:t>thermogenic</a:t>
            </a:r>
            <a:r>
              <a:rPr lang="en-GB" dirty="0" smtClean="0"/>
              <a:t> effect of progesterone</a:t>
            </a:r>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Indicators of Ovulation</a:t>
            </a:r>
            <a:br>
              <a:rPr lang="en-GB" dirty="0" smtClean="0"/>
            </a:br>
            <a:endParaRPr lang="en-GB" dirty="0"/>
          </a:p>
        </p:txBody>
      </p:sp>
      <p:sp>
        <p:nvSpPr>
          <p:cNvPr id="3" name="Content Placeholder 2"/>
          <p:cNvSpPr>
            <a:spLocks noGrp="1"/>
          </p:cNvSpPr>
          <p:nvPr>
            <p:ph sz="quarter" idx="1"/>
          </p:nvPr>
        </p:nvSpPr>
        <p:spPr/>
        <p:txBody>
          <a:bodyPr>
            <a:normAutofit/>
          </a:bodyPr>
          <a:lstStyle/>
          <a:p>
            <a:r>
              <a:rPr lang="en-GB" dirty="0" smtClean="0"/>
              <a:t>Knowing when during the menstrual cycle ovulation occurs is important in increasing fertility or, conversely, in contraception. The woman should take her temperature orally, vaginally, or rectally in the morning before getting out of bed</a:t>
            </a:r>
          </a:p>
          <a:p>
            <a:r>
              <a:rPr lang="en-GB" dirty="0" smtClean="0"/>
              <a:t>A rise in urinary LH occurs during the rise in circulating LH that causes ovulation, and this increase can be measured as another indicator of ovulation. Kits using dipsticks or simple </a:t>
            </a:r>
            <a:r>
              <a:rPr lang="en-GB" dirty="0" err="1" smtClean="0"/>
              <a:t>color</a:t>
            </a:r>
            <a:r>
              <a:rPr lang="en-GB" dirty="0" smtClean="0"/>
              <a:t> tests for detection of urinary LH are available for home use. </a:t>
            </a:r>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r>
              <a:rPr lang="en-GB" dirty="0" smtClean="0"/>
              <a:t>Ovulation normally occurs about 9 hours after the peak of the LH surge at </a:t>
            </a:r>
            <a:r>
              <a:rPr lang="en-GB" dirty="0" err="1" smtClean="0"/>
              <a:t>midcycle</a:t>
            </a:r>
            <a:r>
              <a:rPr lang="en-GB" dirty="0" smtClean="0"/>
              <a:t>. The ovum lives approximately 72 hours after it is extruded from the follicle but probably is fertilizable for less than half this time. Thus, some sperms can survive in the female genital tract and produce fertilization for up to 120 hours before ovulation, but the most fertile period is clearly the 48 hours before ovulation. </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buNone/>
            </a:pPr>
            <a:endParaRPr lang="en-GB" sz="8800" dirty="0"/>
          </a:p>
        </p:txBody>
      </p:sp>
      <p:sp>
        <p:nvSpPr>
          <p:cNvPr id="4" name="Rectangle 3"/>
          <p:cNvSpPr/>
          <p:nvPr/>
        </p:nvSpPr>
        <p:spPr>
          <a:xfrm>
            <a:off x="1828800" y="2057400"/>
            <a:ext cx="5777770" cy="304698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9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GB" sz="9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pubertal growth.jpg"/>
          <p:cNvPicPr>
            <a:picLocks noGrp="1" noChangeAspect="1"/>
          </p:cNvPicPr>
          <p:nvPr>
            <p:ph sz="quarter" idx="1"/>
          </p:nvPr>
        </p:nvPicPr>
        <p:blipFill>
          <a:blip r:embed="rId2" cstate="print"/>
          <a:stretch>
            <a:fillRect/>
          </a:stretch>
        </p:blipFill>
        <p:spPr>
          <a:xfrm>
            <a:off x="609600" y="1524000"/>
            <a:ext cx="7696200" cy="3701256"/>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Staging</a:t>
            </a:r>
            <a:endParaRPr lang="en-US" dirty="0"/>
          </a:p>
        </p:txBody>
      </p:sp>
      <p:sp>
        <p:nvSpPr>
          <p:cNvPr id="3" name="Content Placeholder 2"/>
          <p:cNvSpPr>
            <a:spLocks noGrp="1"/>
          </p:cNvSpPr>
          <p:nvPr>
            <p:ph sz="quarter" idx="1"/>
          </p:nvPr>
        </p:nvSpPr>
        <p:spPr/>
        <p:txBody>
          <a:bodyPr/>
          <a:lstStyle/>
          <a:p>
            <a:r>
              <a:rPr lang="en-US" dirty="0"/>
              <a:t> five Sexual Maturity Rating (SMR) stages </a:t>
            </a:r>
            <a:r>
              <a:rPr lang="en-US" dirty="0" smtClean="0"/>
              <a:t>by   </a:t>
            </a:r>
            <a:r>
              <a:rPr lang="en-US" dirty="0"/>
              <a:t> two doctors, W. Marshall and J. M. </a:t>
            </a:r>
            <a:r>
              <a:rPr lang="en-US" u="sng" dirty="0"/>
              <a:t>Tanner</a:t>
            </a:r>
            <a:r>
              <a:rPr lang="en-US" u="sng" dirty="0" smtClean="0"/>
              <a:t>.</a:t>
            </a:r>
          </a:p>
          <a:p>
            <a:endParaRPr lang="en-US" u="sng" dirty="0"/>
          </a:p>
          <a:p>
            <a:r>
              <a:rPr lang="en-US" dirty="0"/>
              <a:t>These ratings are often referred to as Tanner Stages 1-5.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r>
              <a:rPr lang="en-GB" dirty="0" smtClean="0"/>
              <a:t>Staging is based on pubic hair growth , male genital development and female breast development</a:t>
            </a:r>
          </a:p>
          <a:p>
            <a:r>
              <a:rPr lang="en-GB" dirty="0" smtClean="0"/>
              <a:t>Staging helps determine whether development is normal for a given age</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anner stage breast.png"/>
          <p:cNvPicPr>
            <a:picLocks noGrp="1" noChangeAspect="1"/>
          </p:cNvPicPr>
          <p:nvPr>
            <p:ph sz="quarter" idx="1"/>
          </p:nvPr>
        </p:nvPicPr>
        <p:blipFill>
          <a:blip r:embed="rId2" cstate="print"/>
          <a:stretch>
            <a:fillRect/>
          </a:stretch>
        </p:blipFill>
        <p:spPr>
          <a:xfrm>
            <a:off x="457200" y="0"/>
            <a:ext cx="7543800" cy="59436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tanner combined.jpg"/>
          <p:cNvPicPr>
            <a:picLocks noGrp="1" noChangeAspect="1"/>
          </p:cNvPicPr>
          <p:nvPr>
            <p:ph sz="quarter" idx="1"/>
          </p:nvPr>
        </p:nvPicPr>
        <p:blipFill>
          <a:blip r:embed="rId2" cstate="print"/>
          <a:stretch>
            <a:fillRect/>
          </a:stretch>
        </p:blipFill>
        <p:spPr>
          <a:xfrm>
            <a:off x="1524000" y="457200"/>
            <a:ext cx="5638800" cy="57912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Sequence of events at adolescence in girls</a:t>
            </a:r>
            <a:endParaRPr lang="en-GB" dirty="0"/>
          </a:p>
        </p:txBody>
      </p:sp>
      <p:sp>
        <p:nvSpPr>
          <p:cNvPr id="3" name="Content Placeholder 2"/>
          <p:cNvSpPr>
            <a:spLocks noGrp="1"/>
          </p:cNvSpPr>
          <p:nvPr>
            <p:ph sz="quarter" idx="1"/>
          </p:nvPr>
        </p:nvSpPr>
        <p:spPr/>
        <p:txBody>
          <a:bodyPr>
            <a:normAutofit fontScale="92500" lnSpcReduction="20000"/>
          </a:bodyPr>
          <a:lstStyle/>
          <a:p>
            <a:pPr>
              <a:buNone/>
            </a:pPr>
            <a:r>
              <a:rPr lang="en-GB" dirty="0" smtClean="0"/>
              <a:t> Stage 1: Preadolescent; elevation of breast papillae only. Preadolescent; no pubic hair. </a:t>
            </a:r>
          </a:p>
          <a:p>
            <a:pPr>
              <a:buNone/>
            </a:pPr>
            <a:r>
              <a:rPr lang="en-GB" dirty="0" smtClean="0"/>
              <a:t>Stage 2: Breast bud stage (may occur between ages 8 and 13); elevation of breasts and papillae as small mounds, with enlargement of </a:t>
            </a:r>
            <a:r>
              <a:rPr lang="en-GB" dirty="0" err="1" smtClean="0"/>
              <a:t>areolar</a:t>
            </a:r>
            <a:r>
              <a:rPr lang="en-GB" dirty="0" smtClean="0"/>
              <a:t> diameter. Sparse growth along labia of long, slightly pigmented, downy hair that is straight or slightly curled (may occur between ages 8 and 14). </a:t>
            </a:r>
          </a:p>
          <a:p>
            <a:pPr>
              <a:buNone/>
            </a:pPr>
            <a:r>
              <a:rPr lang="en-GB" dirty="0" smtClean="0"/>
              <a:t>Stage 3: enlargement and elevation of breasts and areolas with no separation of contours. Darker, coarser, more curled hair growing sparsely over pubic area. </a:t>
            </a:r>
          </a:p>
          <a:p>
            <a:pPr>
              <a:buNone/>
            </a:pPr>
            <a:r>
              <a:rPr lang="en-GB" dirty="0" smtClean="0"/>
              <a:t>Stage 4: Areolas and papillae project from breast to form a secondary mound. Resembles adult in type but covers smaller area.</a:t>
            </a:r>
          </a:p>
          <a:p>
            <a:pPr>
              <a:buNone/>
            </a:pPr>
            <a:r>
              <a:rPr lang="en-GB" dirty="0" smtClean="0"/>
              <a:t>Stage 5: Mature; projection of papillae only, with recession of areolas into general contour of breast. Adult in quantity and type.</a:t>
            </a:r>
          </a:p>
          <a:p>
            <a:pPr>
              <a:buNone/>
            </a:pP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130</TotalTime>
  <Words>1796</Words>
  <Application>Microsoft Office PowerPoint</Application>
  <PresentationFormat>On-screen Show (4:3)</PresentationFormat>
  <Paragraphs>85</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Equity</vt:lpstr>
      <vt:lpstr>Puberty and Menstrual cycle</vt:lpstr>
      <vt:lpstr>Puberty</vt:lpstr>
      <vt:lpstr>Slide 3</vt:lpstr>
      <vt:lpstr>Slide 4</vt:lpstr>
      <vt:lpstr>Staging</vt:lpstr>
      <vt:lpstr>Slide 6</vt:lpstr>
      <vt:lpstr>Slide 7</vt:lpstr>
      <vt:lpstr>Slide 8</vt:lpstr>
      <vt:lpstr>Sequence of events at adolescence in girls</vt:lpstr>
      <vt:lpstr>Pubertal development </vt:lpstr>
      <vt:lpstr>Slide 11</vt:lpstr>
      <vt:lpstr>Slide 12</vt:lpstr>
      <vt:lpstr>Control of the Onset of Puberty - </vt:lpstr>
      <vt:lpstr>True precocious puberty </vt:lpstr>
      <vt:lpstr>Slide 15</vt:lpstr>
      <vt:lpstr>Precocious pseudopuberty </vt:lpstr>
      <vt:lpstr>Delayed or Absent Puberty </vt:lpstr>
      <vt:lpstr>Menstrual Cycle </vt:lpstr>
      <vt:lpstr>Slide 19</vt:lpstr>
      <vt:lpstr>Ovarian Cycle </vt:lpstr>
      <vt:lpstr>14th day of the cycle</vt:lpstr>
      <vt:lpstr>Slide 22</vt:lpstr>
      <vt:lpstr>Slide 23</vt:lpstr>
      <vt:lpstr>Uterine Cycle </vt:lpstr>
      <vt:lpstr>Slide 25</vt:lpstr>
      <vt:lpstr>Slide 26</vt:lpstr>
      <vt:lpstr>Slide 27</vt:lpstr>
      <vt:lpstr>Normal Menstruation </vt:lpstr>
      <vt:lpstr>Slide 29</vt:lpstr>
      <vt:lpstr>Cyclic Changes in the Uterine Cervix </vt:lpstr>
      <vt:lpstr>Vaginal Cycle </vt:lpstr>
      <vt:lpstr>Cyclic Changes in the Breasts </vt:lpstr>
      <vt:lpstr>Cyclic Changes in Other Body Functions </vt:lpstr>
      <vt:lpstr>Indicators of Ovulation </vt:lpstr>
      <vt:lpstr>Slide 35</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Puberty and Menstrual cycle</dc:title>
  <dc:creator>Alex Bosire</dc:creator>
  <cp:keywords>5th year 2016-2017</cp:keywords>
  <cp:lastModifiedBy>ALEX</cp:lastModifiedBy>
  <cp:revision>19</cp:revision>
  <dcterms:created xsi:type="dcterms:W3CDTF">2016-03-24T12:30:48Z</dcterms:created>
  <dcterms:modified xsi:type="dcterms:W3CDTF">2017-05-08T10:44:24Z</dcterms:modified>
</cp:coreProperties>
</file>