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4241" r:id="rId2"/>
  </p:sldMasterIdLst>
  <p:notesMasterIdLst>
    <p:notesMasterId r:id="rId27"/>
  </p:notesMasterIdLst>
  <p:sldIdLst>
    <p:sldId id="288" r:id="rId3"/>
    <p:sldId id="258" r:id="rId4"/>
    <p:sldId id="274" r:id="rId5"/>
    <p:sldId id="273" r:id="rId6"/>
    <p:sldId id="262" r:id="rId7"/>
    <p:sldId id="275" r:id="rId8"/>
    <p:sldId id="286" r:id="rId9"/>
    <p:sldId id="276" r:id="rId10"/>
    <p:sldId id="263" r:id="rId11"/>
    <p:sldId id="277" r:id="rId12"/>
    <p:sldId id="265" r:id="rId13"/>
    <p:sldId id="278" r:id="rId14"/>
    <p:sldId id="279" r:id="rId15"/>
    <p:sldId id="268" r:id="rId16"/>
    <p:sldId id="280" r:id="rId17"/>
    <p:sldId id="269" r:id="rId18"/>
    <p:sldId id="282" r:id="rId19"/>
    <p:sldId id="281" r:id="rId20"/>
    <p:sldId id="270" r:id="rId21"/>
    <p:sldId id="283" r:id="rId22"/>
    <p:sldId id="284" r:id="rId23"/>
    <p:sldId id="272" r:id="rId24"/>
    <p:sldId id="285" r:id="rId25"/>
    <p:sldId id="287" r:id="rId26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 autoAdjust="0"/>
    <p:restoredTop sz="94646" autoAdjust="0"/>
  </p:normalViewPr>
  <p:slideViewPr>
    <p:cSldViewPr>
      <p:cViewPr varScale="1">
        <p:scale>
          <a:sx n="54" d="100"/>
          <a:sy n="54" d="100"/>
        </p:scale>
        <p:origin x="118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2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70F56F-3733-40D7-A1D3-6D7E7B8815CD}" type="datetimeFigureOut">
              <a:rPr lang="en-US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10B3645-C179-46BF-B639-3C769985DE32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599043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0AE907-2A2B-401F-9C45-4C87E7B6D4CF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3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C2A8-A6FC-4069-81A6-E22E2B50576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0827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2C14-897D-46B0-B803-593CB76E46EA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10002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9833" y="228601"/>
            <a:ext cx="2133600" cy="58709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684" y="228601"/>
            <a:ext cx="6203949" cy="58709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025B-F752-4182-9A82-764F6C35975F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43527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4" y="228600"/>
            <a:ext cx="8509000" cy="13251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2684" y="1676401"/>
            <a:ext cx="8540749" cy="44231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BF22-5CCE-4E02-A387-828FB6AED393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21340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CB11B077-847C-4AB3-B3A8-573C7574E9EA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8233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88DC-B380-4908-8035-F52F3256089D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9095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EB705C5C-82AA-4E9C-A1BA-3ADB17DA4F5B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65716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EB77-4F94-4506-BB11-2F8A7FDCFBF1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15368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C2AC-463D-49FE-A45A-A390A798E96D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41689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70A6-7146-4036-80A9-82D225B4E56D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904919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0A7E-BAE3-469F-9900-369725A820E7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07569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CBE2-121F-461E-A35A-EBB546801195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3060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DD76E-5602-4341-817B-AF3271FE9B32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657871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0DAB19-B946-4A05-BFF6-8B332760553A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891838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3F2F-C566-4F57-B569-CD03F10FA924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157781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0EFF-0316-4170-A093-4E836F5C3062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0695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2633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EF753A-8DA6-4CAE-87E0-12F1D0C649DB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47549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C60B-AE48-4E83-90C7-C8607985C5B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8180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87" y="1676401"/>
            <a:ext cx="4167716" cy="4423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5" y="1676401"/>
            <a:ext cx="4169833" cy="4423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06C5-3A99-462B-A162-F4EDDEE11D6B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6492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727A-2E96-4F5D-AAB3-3663E1BD5C20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18228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728D-69F7-4A7B-B2CF-3DC32598E79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3989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226D-17C8-4906-928B-B55D94606B9C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9569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6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6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DE1E-3DAA-4F3D-A391-B0968E2B3042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96416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6BEBB-7F70-4602-810B-471F5FEEE834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3389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228600"/>
            <a:ext cx="85090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3213" y="1676400"/>
            <a:ext cx="8540750" cy="442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4128B7-864A-4066-8DC6-32EADCEFB6D6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59" name="Oval 8"/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FFFFFF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64902D80-F343-4B92-92F4-C76830D761AE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0" r:id="rId2"/>
    <p:sldLayoutId id="2147484308" r:id="rId3"/>
    <p:sldLayoutId id="2147484301" r:id="rId4"/>
    <p:sldLayoutId id="2147484302" r:id="rId5"/>
    <p:sldLayoutId id="2147484303" r:id="rId6"/>
    <p:sldLayoutId id="2147484304" r:id="rId7"/>
    <p:sldLayoutId id="2147484309" r:id="rId8"/>
    <p:sldLayoutId id="2147484310" r:id="rId9"/>
    <p:sldLayoutId id="2147484305" r:id="rId10"/>
    <p:sldLayoutId id="2147484306" r:id="rId11"/>
    <p:sldLayoutId id="214748431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5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3733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DEVELOPMENT AND CONGENITAL ABNORMALITIES OF THE GENITAL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3200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3200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3200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3200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dirty="0"/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None/>
              <a:defRPr/>
            </a:pPr>
            <a:r>
              <a:rPr lang="en-US" sz="4000" dirty="0"/>
              <a:t>DR LUCY KABARE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213" y="228600"/>
            <a:ext cx="8509000" cy="971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Book Antiqua" panose="02040602050305030304" pitchFamily="18" charset="0"/>
              </a:rPr>
              <a:t>DHT in the male mediates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4950" y="1185863"/>
            <a:ext cx="8509000" cy="5391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smtClean="0"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external genitalia and prostate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of facial and body hairs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acne and temporal hairline recession.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to androgens at critical time periods can lead to different degrees of musculinization.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Androgens can superimpose and influence the variable external ambiguity of the basic female phenotype causing clitoral hypertrophy, hyposperdia and fusion of the labia.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local androgen secretion by the 12th week in the male will lead to incomplete musculinization of external genitalia – leading to ambiguity.</a:t>
            </a:r>
          </a:p>
          <a:p>
            <a:pPr eaLnBrk="1" hangingPunct="1"/>
            <a:endParaRPr lang="en-US" altLang="en-US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4963"/>
            <a:ext cx="9144000" cy="9223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CONGENITAL ABNORMALITIES OF THE GENITAL TRACT</a:t>
            </a:r>
          </a:p>
        </p:txBody>
      </p:sp>
      <p:sp>
        <p:nvSpPr>
          <p:cNvPr id="19459" name="Rectangle 105"/>
          <p:cNvSpPr>
            <a:spLocks noRot="1" noChangeArrowheads="1"/>
          </p:cNvSpPr>
          <p:nvPr/>
        </p:nvSpPr>
        <p:spPr bwMode="auto">
          <a:xfrm>
            <a:off x="228600" y="838200"/>
            <a:ext cx="86868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/>
              <a:t>Uterine malformations makes 5% in the population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/>
              <a:t>Among women with unexplained recurrent miscarriages before 14 weeks 10-23%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/>
              <a:t>Above 25% in women with late abortions and immature deliveries.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/>
              <a:t>Gross abnormalities of the uterus and vaginal are often associated with congenital anomalies of urinary tract (25% risk)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/>
              <a:t>It’s thus essential to perform intravenous pyelogram on these patients to exclude abnormalities of kidneys and ureters.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CLASSIFICATION OF UTEROVAGINAL ANORMALIES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914400"/>
            <a:ext cx="8229600" cy="577215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1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Dysgenesis of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duct derivatives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Agenesis or hypoplasia of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duct derivative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tubes, uterus, cervix and or upper portion of vaginal.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sz="2400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disorders of Vertical fusion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Failed fusion of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with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sinovaginal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bulb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is cervical dysgenesis and obstructive and non-obstructive transverse vaginal septum.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CONT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77838" y="914400"/>
            <a:ext cx="8229600" cy="5387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3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Disorders of lateral fusion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Impaired fusion and or septal resorption of fusing mullerian ducts attempting to form the tubes, uterus cervix and upper vagina.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 duplicated or partially duplicated reproductive tract.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- examples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Didelphic uterus 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Bicornuate uterus 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Unicornuate uterus etc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1"/>
          <p:cNvSpPr>
            <a:spLocks noChangeArrowheads="1"/>
          </p:cNvSpPr>
          <p:nvPr/>
        </p:nvSpPr>
        <p:spPr bwMode="auto">
          <a:xfrm>
            <a:off x="0" y="19446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1" name="Object 30"/>
          <p:cNvGraphicFramePr>
            <a:graphicFrameLocks noChangeAspect="1"/>
          </p:cNvGraphicFramePr>
          <p:nvPr/>
        </p:nvGraphicFramePr>
        <p:xfrm>
          <a:off x="457200" y="1371600"/>
          <a:ext cx="82296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Photo Editor Photo" r:id="rId3" imgW="5197290" imgH="4998095" progId="MSPhotoEd.3">
                  <p:embed/>
                </p:oleObj>
              </mc:Choice>
              <mc:Fallback>
                <p:oleObj name="Photo Editor Photo" r:id="rId3" imgW="5197290" imgH="4998095" progId="MSPhotoEd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7" name="Rectangle 33"/>
          <p:cNvSpPr>
            <a:spLocks noRot="1" noChangeArrowheads="1"/>
          </p:cNvSpPr>
          <p:nvPr/>
        </p:nvSpPr>
        <p:spPr bwMode="auto">
          <a:xfrm>
            <a:off x="609600" y="228600"/>
            <a:ext cx="7772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Class 4: Unusual configurations and combinations of defects</a:t>
            </a:r>
          </a:p>
        </p:txBody>
      </p:sp>
      <p:sp>
        <p:nvSpPr>
          <p:cNvPr id="22533" name="Rectangle 35"/>
          <p:cNvSpPr>
            <a:spLocks noChangeArrowheads="1"/>
          </p:cNvSpPr>
          <p:nvPr/>
        </p:nvSpPr>
        <p:spPr bwMode="auto">
          <a:xfrm>
            <a:off x="0" y="2770188"/>
            <a:ext cx="184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55600" y="762000"/>
          <a:ext cx="84328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Photo Editor Photo" r:id="rId3" imgW="5243014" imgH="3169524" progId="MSPhotoEd.3">
                  <p:embed/>
                </p:oleObj>
              </mc:Choice>
              <mc:Fallback>
                <p:oleObj name="Photo Editor Photo" r:id="rId3" imgW="5243014" imgH="316952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762000"/>
                        <a:ext cx="84328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3505200" y="586740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b="1" i="1" dirty="0" err="1" smtClean="0">
                <a:solidFill>
                  <a:srgbClr val="00B0F0"/>
                </a:solidFill>
              </a:rPr>
              <a:t>Hemametra</a:t>
            </a:r>
            <a:r>
              <a:rPr lang="en-GB" b="1" i="1" dirty="0" smtClean="0">
                <a:solidFill>
                  <a:srgbClr val="00B0F0"/>
                </a:solidFill>
              </a:rPr>
              <a:t>??</a:t>
            </a:r>
            <a:endParaRPr lang="en-GB" b="1" i="1" dirty="0">
              <a:solidFill>
                <a:srgbClr val="00B0F0"/>
              </a:solidFill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7543800" y="4876800"/>
            <a:ext cx="124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b="1" i="1" dirty="0" smtClean="0">
                <a:solidFill>
                  <a:srgbClr val="00B0F0"/>
                </a:solidFill>
              </a:rPr>
              <a:t>Obstructed labour</a:t>
            </a:r>
            <a:endParaRPr lang="en-GB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1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Abnormalities of the Vulva</a:t>
            </a:r>
          </a:p>
        </p:txBody>
      </p:sp>
      <p:sp>
        <p:nvSpPr>
          <p:cNvPr id="104478" name="Rectangle 30"/>
          <p:cNvSpPr>
            <a:spLocks noRot="1" noChangeArrowheads="1"/>
          </p:cNvSpPr>
          <p:nvPr/>
        </p:nvSpPr>
        <p:spPr bwMode="auto">
          <a:xfrm>
            <a:off x="647700" y="1030288"/>
            <a:ext cx="7848600" cy="563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absence, gross underdevelopment, duplication ,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Hypoplasia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Bifid clitoris – this can be associated with a defect of lower abdominal wall,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ectopia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vesicae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and a split pelvis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endParaRPr lang="en-US" dirty="0">
              <a:solidFill>
                <a:srgbClr val="92A9B9">
                  <a:lumMod val="1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Hypertrophy of the clitoris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endParaRPr lang="en-US" dirty="0">
              <a:solidFill>
                <a:srgbClr val="92A9B9">
                  <a:lumMod val="1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Hyper/hypotrophy of labia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minora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- no treatment or simple plastic operation </a:t>
            </a:r>
            <a:r>
              <a:rPr lang="en-US" dirty="0">
                <a:solidFill>
                  <a:srgbClr val="92A9B9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if necessary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Asymmetry of labia minora - Surgical correction can be done where necessary.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</a:rPr>
              <a:t>Abn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 of the vulva contd</a:t>
            </a:r>
            <a:r>
              <a:rPr lang="en-US" sz="3200" dirty="0"/>
              <a:t>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848600" cy="46482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errors of the cloaca.  Defects in the proper partition of cloaca into hindgut and urogenital sinus result in; persistent cloaca with common opening for the bladder, vaginal and bowel.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Fistulas connecting, anus, vagina, rectum and bladder may exist.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perineal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vestibular or vaginal anus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Imperforate anus.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Abnormalities of the hymen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30775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8288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absent </a:t>
            </a:r>
          </a:p>
          <a:p>
            <a:pPr lvl="1" indent="-18288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8288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 membranous tissue making normal penetration impossible </a:t>
            </a:r>
          </a:p>
          <a:p>
            <a:pPr lvl="1" indent="-18288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8288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Imperforate hymen – refer to the presence of an imperforate lower transverse vaginal septum which may lead to hemotocolpos during puberty.  Should be drained by cruciate incision  under anesthesia.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400" b="1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77724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800" b="1" dirty="0"/>
              <a:t>	</a:t>
            </a:r>
            <a:r>
              <a:rPr lang="en-US" altLang="en-US" sz="3600" b="1" dirty="0"/>
              <a:t>ABNORMALITIES OF VAGINA </a:t>
            </a:r>
            <a:endParaRPr lang="en-US" altLang="en-US" sz="3600" dirty="0"/>
          </a:p>
        </p:txBody>
      </p:sp>
      <p:sp>
        <p:nvSpPr>
          <p:cNvPr id="22531" name="Rectangle 3"/>
          <p:cNvSpPr>
            <a:spLocks noRot="1" noChangeArrowheads="1"/>
          </p:cNvSpPr>
          <p:nvPr/>
        </p:nvSpPr>
        <p:spPr bwMode="auto">
          <a:xfrm>
            <a:off x="762000" y="1028700"/>
            <a:ext cx="7772400" cy="56769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288925" indent="-2889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dirty="0">
                <a:cs typeface="Times New Roman" panose="02020603050405020304" pitchFamily="18" charset="0"/>
              </a:rPr>
              <a:t>Absence – complete or pouch is present can be associated with intersex </a:t>
            </a:r>
          </a:p>
          <a:p>
            <a:pPr marL="288925" indent="-2889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XX	- appear as normal women</a:t>
            </a:r>
          </a:p>
          <a:p>
            <a:pPr marL="288925" indent="-2889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	XY	- often normal breast development, scanty public and auxiliary hair and only a vaginal pouch.  These condition is due to androgen insensitivity.</a:t>
            </a:r>
          </a:p>
          <a:p>
            <a:pPr marL="288925" indent="-2889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Where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cryptomenorrhea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is present, plastic operation to connect upper vaginal and uterus to lower vagina and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introitus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Creating a vagina for coital purposes should be delayed until the patient becomes sexually active – a space is dissected between bladder and rectum and lined with skin graft </a:t>
            </a:r>
          </a:p>
          <a:p>
            <a:pPr marL="288925" indent="-2889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600" b="1" dirty="0">
              <a:latin typeface="Arial" charset="0"/>
            </a:endParaRPr>
          </a:p>
          <a:p>
            <a:pPr marL="288925" indent="-2889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8740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/>
              <a:t>GENDER IDENTITY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28750"/>
            <a:ext cx="7772400" cy="54292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/>
              <a:t>A-Normal sexual development</a:t>
            </a:r>
            <a:r>
              <a:rPr lang="en-US" altLang="en-US" sz="2800" smtClean="0"/>
              <a:t> </a:t>
            </a:r>
            <a:r>
              <a:rPr lang="en-US" altLang="en-US" sz="2800" b="1" smtClean="0"/>
              <a:t>and Gender identity is the end result of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smtClean="0"/>
              <a:t>Genetic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smtClean="0"/>
              <a:t>Hormonal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smtClean="0"/>
              <a:t>Morphological influence of the individual</a:t>
            </a:r>
            <a:r>
              <a:rPr lang="en-US" altLang="en-US" sz="2800" smtClean="0"/>
              <a:t> </a:t>
            </a:r>
            <a:r>
              <a:rPr lang="en-US" altLang="en-US" sz="2800" b="1" smtClean="0"/>
              <a:t>environment</a:t>
            </a:r>
            <a:r>
              <a:rPr lang="en-US" altLang="en-US" sz="280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</p:txBody>
      </p:sp>
      <p:sp>
        <p:nvSpPr>
          <p:cNvPr id="10244" name="Rectangle 134"/>
          <p:cNvSpPr>
            <a:spLocks noChangeArrowheads="1"/>
          </p:cNvSpPr>
          <p:nvPr/>
        </p:nvSpPr>
        <p:spPr bwMode="auto">
          <a:xfrm>
            <a:off x="0" y="39639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Vagina </a:t>
            </a:r>
            <a:r>
              <a:rPr lang="en-US" altLang="en-US" dirty="0" err="1"/>
              <a:t>abn</a:t>
            </a:r>
            <a:r>
              <a:rPr lang="en-US" altLang="en-US" dirty="0"/>
              <a:t> continued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00088" y="1289050"/>
            <a:ext cx="7772400" cy="4781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Hypoplasia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 canal short and narrow with shallow fornixes, and a thin epithelium. Can be caused by absent estrogen stimulus from ovaries 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associated with uterine hypoplasia 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 therapy is useful</a:t>
            </a:r>
          </a:p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abnormalities - congenital atresia, stricture, septate and subseptate vagina</a:t>
            </a:r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534400" cy="144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COMPLICATIONS IN PATIENTS WITH MULLERIAN DUCT ABNORMALITIES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96863" y="1295400"/>
            <a:ext cx="8693150" cy="5165725"/>
          </a:xfrm>
        </p:spPr>
        <p:txBody>
          <a:bodyPr rtlCol="0">
            <a:normAutofit fontScale="47500" lnSpcReduction="20000"/>
          </a:bodyPr>
          <a:lstStyle/>
          <a:p>
            <a:pPr marL="731520" lvl="2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000" b="1" dirty="0"/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Menstrual symptoms </a:t>
            </a:r>
          </a:p>
          <a:p>
            <a:pPr marL="731520" lvl="2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/>
            </a:pPr>
            <a:r>
              <a:rPr lang="en-US" sz="51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Cryptomenorrhea</a:t>
            </a:r>
            <a:endParaRPr lang="en-US" sz="5100" dirty="0">
              <a:solidFill>
                <a:schemeClr val="bg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2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Spasmodic dysmenorrhea</a:t>
            </a:r>
          </a:p>
          <a:p>
            <a:pPr marL="731520" lvl="2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Menorrhagia.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Coital symptoms; </a:t>
            </a:r>
            <a:r>
              <a:rPr lang="en-US" sz="6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dysparunia</a:t>
            </a: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bleeding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Obstetric complications 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rapture in pregnancy and labor secondary to surgical scars for corrective surgery.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Twins occupying different horns of the uterus.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Sacculation</a:t>
            </a: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uterus 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Abortion and preterm </a:t>
            </a:r>
            <a:r>
              <a:rPr lang="en-US" sz="51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 presentation of the fetus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Obstructed labor 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Inefficient uterine contractions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51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Infertility </a:t>
            </a:r>
          </a:p>
          <a:p>
            <a:pPr lvl="1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5100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b="1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213" y="228600"/>
            <a:ext cx="8509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Diagnosis</a:t>
            </a:r>
          </a:p>
        </p:txBody>
      </p:sp>
      <p:sp>
        <p:nvSpPr>
          <p:cNvPr id="109571" name="Rectangle 3"/>
          <p:cNvSpPr>
            <a:spLocks noRot="1" noChangeArrowheads="1"/>
          </p:cNvSpPr>
          <p:nvPr/>
        </p:nvSpPr>
        <p:spPr bwMode="auto">
          <a:xfrm>
            <a:off x="406400" y="1314450"/>
            <a:ext cx="7620000" cy="46291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History</a:t>
            </a: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Examination </a:t>
            </a: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Ultra – sound </a:t>
            </a: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HSG</a:t>
            </a: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Laparascopy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MRI</a:t>
            </a: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1317625" lvl="1" indent="-5778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200150"/>
            <a:ext cx="8691563" cy="5124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Depends on exact state of deformity and on symptoms produced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case requires individual consideration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Many are best left untreated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 septa are generally resected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Rudimentary horns requires excision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Recurrent abortions in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bicornuate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uterus requires plastic operation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Septum resection can also be done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hyteroscopically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Symmetrical double uterus has an excellent reproductive performance after surgical unification</a:t>
            </a:r>
          </a:p>
        </p:txBody>
      </p:sp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213" y="228600"/>
            <a:ext cx="8509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TREATMENT OF PATIENTS WITH UTERINE ABNORMALITIES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14550"/>
            <a:ext cx="8509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6872288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000" b="1" dirty="0"/>
              <a:t>B-Gonadal differentiation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051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/>
              <a:t>	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Gonadal development starts 5th and 6thweek of embryonal life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Extragonadal primordial germ cells migrate 6th week from the wall of yolk sac to the gonadal ridges.</a:t>
            </a:r>
          </a:p>
          <a:p>
            <a:pPr eaLnBrk="1" hangingPunct="1">
              <a:lnSpc>
                <a:spcPct val="80000"/>
              </a:lnSpc>
            </a:pPr>
            <a:endParaRPr lang="en-US" altLang="en-US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rgbClr val="FF0000"/>
                </a:solidFill>
              </a:rPr>
              <a:t>If it fails gonads do not develop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1450"/>
            <a:ext cx="7772400" cy="514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/>
              <a:t>CONT- GONADAL DIFFERETIATION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71550"/>
            <a:ext cx="7772400" cy="542925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sz="2800" b="1" dirty="0"/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weeks gonads are indifferent but bipotential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Mesonephric duct system exist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Wolffian and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ducts exist side by side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genitalia are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 </a:t>
            </a:r>
            <a:r>
              <a:rPr lang="en-US" alt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</a:t>
            </a:r>
            <a:r>
              <a:rPr lang="en-US" altLang="en-US" sz="2800" b="1" i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week]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800" b="1" dirty="0"/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Male sexual differentiation requires influence of testes determining factor (TDF)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"/>
              <a:defRPr/>
            </a:pPr>
            <a:endParaRPr lang="en-US" altLang="en-US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182880" indent="-18288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  <a:defRPr/>
            </a:pPr>
            <a:endParaRPr lang="en-US" altLang="en-US" sz="2800" b="1" dirty="0">
              <a:latin typeface="Book Antiqua" panose="02040602050305030304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sz="2800" b="1" i="1" dirty="0">
              <a:latin typeface="Book Antiqua" panose="02040602050305030304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9639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12800" y="514350"/>
            <a:ext cx="7315200" cy="476250"/>
          </a:xfrm>
        </p:spPr>
        <p:txBody>
          <a:bodyPr>
            <a:noAutofit/>
          </a:bodyPr>
          <a:lstStyle/>
          <a:p>
            <a:pPr marL="762000" indent="-762000"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/>
              <a:t>TESTES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000125"/>
            <a:ext cx="8229600" cy="5715000"/>
          </a:xfrm>
        </p:spPr>
        <p:txBody>
          <a:bodyPr rtlCol="0">
            <a:normAutofit lnSpcReduction="10000"/>
          </a:bodyPr>
          <a:lstStyle/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begins at 7 weeks spermatogenic cords,</a:t>
            </a: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seminiferious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tubules form. 8th week – formation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laydig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cells.</a:t>
            </a: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male fetus</a:t>
            </a: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of primitive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ducts – 9th week </a:t>
            </a: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of male external genitalia 10th week </a:t>
            </a: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testosterone biosynthesis occurs at 9 weeks peak levels at 16 weeks</a:t>
            </a: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HCG/LH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syncytiotrophoblast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stimulates fetal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laydig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to secrete testosterone </a:t>
            </a: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/>
              <a:t>NB: </a:t>
            </a:r>
            <a:r>
              <a:rPr lang="en-US" sz="2400" b="1" dirty="0">
                <a:solidFill>
                  <a:srgbClr val="FF0000"/>
                </a:solidFill>
              </a:rPr>
              <a:t>Testosterone – is the regulator of male differentiation of </a:t>
            </a:r>
            <a:r>
              <a:rPr lang="en-US" sz="2400" b="1" dirty="0" err="1">
                <a:solidFill>
                  <a:srgbClr val="FF0000"/>
                </a:solidFill>
              </a:rPr>
              <a:t>wolffian</a:t>
            </a:r>
            <a:r>
              <a:rPr lang="en-US" sz="2400" b="1" dirty="0">
                <a:solidFill>
                  <a:srgbClr val="FF0000"/>
                </a:solidFill>
              </a:rPr>
              <a:t> ducts, urogenital sinus and external genitalia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None/>
              <a:defRPr/>
            </a:pPr>
            <a:endParaRPr lang="en-US" b="1" dirty="0"/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b="1" dirty="0">
              <a:latin typeface="Book Antiqua" pitchFamily="18" charset="0"/>
            </a:endParaRPr>
          </a:p>
          <a:p>
            <a:pPr marL="233363" indent="-233363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52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OVARIES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24800" cy="5486400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the Y chromosome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bipotential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gonad develop to an ovary at 9 weeks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Purely genetic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11th – 12weeks – germ cells in the ovary enter meiotic prophase characteristic transition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oogonia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into oocytes which marks the onset of ovarian differentiation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Meiotic division stops at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diplotene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stage, the chromosome enters a resting stage until meiosis is completed just before ovulation.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primodial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follicles reaches a maximum at 20 weeks – 25 weeks when the gonad has morphologic characteristics of a definitive ovary.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400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birth one to two millions germ cells remain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>
              <a:latin typeface="Book Antiqua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/>
              <a:t>DUCT SYSTEM DIFFERENCIATION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7874000" cy="5741988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>
              <a:latin typeface="Book Antiqua" pitchFamily="18" charset="0"/>
            </a:endParaRP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wolffian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ducts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temporarily co-exist during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 period.</a:t>
            </a: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third fetal month one duct system persists while the other disappears.</a:t>
            </a: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testicle,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androgens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 produced by medullary cells (fore-runners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leydig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cells).</a:t>
            </a: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stimulates development of the wolffian duct system to form the epididymis, vas deferens and seminal vesicles.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Mullerian inhibiting factors (MIF) is responsible for the regression of the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duct system in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Shortage leads to no regression</a:t>
            </a:r>
          </a:p>
          <a:p>
            <a:pPr marL="660400" indent="-660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3200" y="1143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DUPLICATION AND ATRESIA OF THE UTERINE CANAL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8000" y="131445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None/>
              <a:defRPr/>
            </a:pPr>
            <a:endParaRPr lang="en-US" sz="1800" dirty="0"/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 is formed by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caudal parts of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mullerian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ducts (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paramesonephic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ducts)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body is formed by 10th week of gestation.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Midline tissues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by 20th week of pregnancy giving rise to uterus, cervix and fallopian tubes.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7600" y="171450"/>
            <a:ext cx="7772400" cy="628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/>
              <a:t>Differentiation OF EXTERNAL GENITALIA </a:t>
            </a:r>
            <a:endParaRPr lang="en-US" altLang="en-US" sz="3200" dirty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914400"/>
            <a:ext cx="7772400" cy="5638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None/>
              <a:defRPr/>
            </a:pPr>
            <a:endParaRPr lang="en-US" sz="2400" dirty="0">
              <a:latin typeface="Book Antiqua" pitchFamily="18" charset="0"/>
            </a:endParaRP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bipotential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(8th fetal week) the external genitalia consist of a urogenital sinus two lateral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labioscrotal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swellings and a genital tubercle</a:t>
            </a: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genitalia are neutral able to develop into either male or female, depending 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gonadal steroid hormonal signals.</a:t>
            </a: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tubercle – forms penis </a:t>
            </a: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-scrotal folds undergo fusion to form the scrotum.</a:t>
            </a: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Penile urethra develops from folds of the urogenital sinus.</a:t>
            </a: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Mascullinisation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external genitalia starts at 10 weeks.</a:t>
            </a: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morphological changes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external genitalia target tissues cells must be able to convert testosterone to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dihydrotestosterone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(DHT) using 5B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enzyme- 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them leads to ambiguity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2900</TotalTime>
  <Words>1177</Words>
  <Application>Microsoft Office PowerPoint</Application>
  <PresentationFormat>Overhead</PresentationFormat>
  <Paragraphs>202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Times New Roman</vt:lpstr>
      <vt:lpstr>Arial</vt:lpstr>
      <vt:lpstr>Wingdings</vt:lpstr>
      <vt:lpstr>Calibri</vt:lpstr>
      <vt:lpstr>Rockwell Condensed</vt:lpstr>
      <vt:lpstr>Rockwell</vt:lpstr>
      <vt:lpstr>Book Antiqua</vt:lpstr>
      <vt:lpstr>Symbol</vt:lpstr>
      <vt:lpstr>Tahoma</vt:lpstr>
      <vt:lpstr>Clouds</vt:lpstr>
      <vt:lpstr>Wood Type</vt:lpstr>
      <vt:lpstr>Microsoft Photo Editor 3.0 Photo</vt:lpstr>
      <vt:lpstr>DEVELOPMENT AND CONGENITAL ABNORMALITIES OF THE GENITAL TRACT</vt:lpstr>
      <vt:lpstr>GENDER IDENTITY</vt:lpstr>
      <vt:lpstr>B-Gonadal differentiation</vt:lpstr>
      <vt:lpstr>CONT- GONADAL DIFFERETIATION</vt:lpstr>
      <vt:lpstr>TESTES</vt:lpstr>
      <vt:lpstr>OVARIES </vt:lpstr>
      <vt:lpstr>DUCT SYSTEM DIFFERENCIATION</vt:lpstr>
      <vt:lpstr>DUPLICATION AND ATRESIA OF THE UTERINE CANAL</vt:lpstr>
      <vt:lpstr>Differentiation OF EXTERNAL GENITALIA </vt:lpstr>
      <vt:lpstr>DHT in the male mediates</vt:lpstr>
      <vt:lpstr>CONGENITAL ABNORMALITIES OF THE GENITAL TRACT</vt:lpstr>
      <vt:lpstr>CLASSIFICATION OF UTEROVAGINAL ANORMALIES</vt:lpstr>
      <vt:lpstr>CONT</vt:lpstr>
      <vt:lpstr>PowerPoint Presentation</vt:lpstr>
      <vt:lpstr>PowerPoint Presentation</vt:lpstr>
      <vt:lpstr>Abnormalities of the Vulva</vt:lpstr>
      <vt:lpstr>Abn of the vulva contd.</vt:lpstr>
      <vt:lpstr>Abnormalities of the hymen</vt:lpstr>
      <vt:lpstr> ABNORMALITIES OF VAGINA </vt:lpstr>
      <vt:lpstr>Vagina abn continued</vt:lpstr>
      <vt:lpstr>COMPLICATIONS IN PATIENTS WITH MULLERIAN DUCT ABNORMALITIES </vt:lpstr>
      <vt:lpstr>Diagnosis</vt:lpstr>
      <vt:lpstr>TREATMENT OF PATIENTS WITH UTERINE ABNORMALITIES</vt:lpstr>
      <vt:lpstr>THANK YOU</vt:lpstr>
    </vt:vector>
  </TitlesOfParts>
  <Company>World Vision International - Rwanda Programme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Tentative Recommendation:</dc:title>
  <dc:creator>Mudasomwa ADP Coordinator</dc:creator>
  <cp:lastModifiedBy>harvirsinghsehmi@gmail.com</cp:lastModifiedBy>
  <cp:revision>214</cp:revision>
  <dcterms:created xsi:type="dcterms:W3CDTF">2006-02-18T07:15:38Z</dcterms:created>
  <dcterms:modified xsi:type="dcterms:W3CDTF">2020-05-19T09:06:24Z</dcterms:modified>
</cp:coreProperties>
</file>