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4"/>
  </p:notesMasterIdLst>
  <p:handoutMasterIdLst>
    <p:handoutMasterId r:id="rId55"/>
  </p:handoutMasterIdLst>
  <p:sldIdLst>
    <p:sldId id="256" r:id="rId2"/>
    <p:sldId id="478" r:id="rId3"/>
    <p:sldId id="333" r:id="rId4"/>
    <p:sldId id="473" r:id="rId5"/>
    <p:sldId id="665" r:id="rId6"/>
    <p:sldId id="356" r:id="rId7"/>
    <p:sldId id="487" r:id="rId8"/>
    <p:sldId id="490" r:id="rId9"/>
    <p:sldId id="496" r:id="rId10"/>
    <p:sldId id="499" r:id="rId11"/>
    <p:sldId id="501" r:id="rId12"/>
    <p:sldId id="358" r:id="rId13"/>
    <p:sldId id="589" r:id="rId14"/>
    <p:sldId id="388" r:id="rId15"/>
    <p:sldId id="677" r:id="rId16"/>
    <p:sldId id="389" r:id="rId17"/>
    <p:sldId id="411" r:id="rId18"/>
    <p:sldId id="391" r:id="rId19"/>
    <p:sldId id="596" r:id="rId20"/>
    <p:sldId id="393" r:id="rId21"/>
    <p:sldId id="438" r:id="rId22"/>
    <p:sldId id="362" r:id="rId23"/>
    <p:sldId id="601" r:id="rId24"/>
    <p:sldId id="384" r:id="rId25"/>
    <p:sldId id="425" r:id="rId26"/>
    <p:sldId id="386" r:id="rId27"/>
    <p:sldId id="429" r:id="rId28"/>
    <p:sldId id="678" r:id="rId29"/>
    <p:sldId id="680" r:id="rId30"/>
    <p:sldId id="679" r:id="rId31"/>
    <p:sldId id="681" r:id="rId32"/>
    <p:sldId id="682" r:id="rId33"/>
    <p:sldId id="683" r:id="rId34"/>
    <p:sldId id="474" r:id="rId35"/>
    <p:sldId id="271" r:id="rId36"/>
    <p:sldId id="274" r:id="rId37"/>
    <p:sldId id="449" r:id="rId38"/>
    <p:sldId id="450" r:id="rId39"/>
    <p:sldId id="289" r:id="rId40"/>
    <p:sldId id="651" r:id="rId41"/>
    <p:sldId id="423" r:id="rId42"/>
    <p:sldId id="296" r:id="rId43"/>
    <p:sldId id="469" r:id="rId44"/>
    <p:sldId id="422" r:id="rId45"/>
    <p:sldId id="467" r:id="rId46"/>
    <p:sldId id="350" r:id="rId47"/>
    <p:sldId id="663" r:id="rId48"/>
    <p:sldId id="324" r:id="rId49"/>
    <p:sldId id="370" r:id="rId50"/>
    <p:sldId id="361" r:id="rId51"/>
    <p:sldId id="435" r:id="rId52"/>
    <p:sldId id="441" r:id="rId53"/>
  </p:sldIdLst>
  <p:sldSz cx="9144000" cy="6858000" type="screen4x3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20809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1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54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9466" y="0"/>
            <a:ext cx="3013763" cy="4654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69C751-F2E4-496A-8DD9-DDE6E58C75FC}" type="datetimeFigureOut">
              <a:rPr lang="en-US" smtClean="0"/>
              <a:pPr/>
              <a:t>6/25/2020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13763" cy="4654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9466" y="8842029"/>
            <a:ext cx="3013763" cy="4654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5CEBE-27A3-4742-8079-1A5E7FBA0A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736398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0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40175" y="0"/>
            <a:ext cx="30130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9039B0-2F8A-45B2-B8AF-94EF26505EA6}" type="datetimeFigureOut">
              <a:rPr lang="en-US" smtClean="0"/>
              <a:pPr/>
              <a:t>6/25/2020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98500"/>
            <a:ext cx="4652962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421188"/>
            <a:ext cx="5564188" cy="4189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130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40175" y="8842375"/>
            <a:ext cx="30130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997B86-29CB-4EF2-B924-35F0CF6F4A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95659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DDB83-57B6-41DB-9B7C-31B72909549C}" type="datetimeFigureOut">
              <a:rPr lang="en-US" smtClean="0"/>
              <a:pPr/>
              <a:t>6/25/2020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48A17-3B74-4890-9B92-26486B334F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DDB83-57B6-41DB-9B7C-31B72909549C}" type="datetimeFigureOut">
              <a:rPr lang="en-US" smtClean="0"/>
              <a:pPr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48A17-3B74-4890-9B92-26486B334F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DDB83-57B6-41DB-9B7C-31B72909549C}" type="datetimeFigureOut">
              <a:rPr lang="en-US" smtClean="0"/>
              <a:pPr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48A17-3B74-4890-9B92-26486B334F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DDB83-57B6-41DB-9B7C-31B72909549C}" type="datetimeFigureOut">
              <a:rPr lang="en-US" smtClean="0"/>
              <a:pPr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48A17-3B74-4890-9B92-26486B334F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DDB83-57B6-41DB-9B7C-31B72909549C}" type="datetimeFigureOut">
              <a:rPr lang="en-US" smtClean="0"/>
              <a:pPr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48A17-3B74-4890-9B92-26486B334F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DDB83-57B6-41DB-9B7C-31B72909549C}" type="datetimeFigureOut">
              <a:rPr lang="en-US" smtClean="0"/>
              <a:pPr/>
              <a:t>6/25/2020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48A17-3B74-4890-9B92-26486B334F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DDB83-57B6-41DB-9B7C-31B72909549C}" type="datetimeFigureOut">
              <a:rPr lang="en-US" smtClean="0"/>
              <a:pPr/>
              <a:t>6/25/2020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48A17-3B74-4890-9B92-26486B334F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DDB83-57B6-41DB-9B7C-31B72909549C}" type="datetimeFigureOut">
              <a:rPr lang="en-US" smtClean="0"/>
              <a:pPr/>
              <a:t>6/25/2020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48A17-3B74-4890-9B92-26486B334F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DDB83-57B6-41DB-9B7C-31B72909549C}" type="datetimeFigureOut">
              <a:rPr lang="en-US" smtClean="0"/>
              <a:pPr/>
              <a:t>6/25/2020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48A17-3B74-4890-9B92-26486B334F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DDB83-57B6-41DB-9B7C-31B72909549C}" type="datetimeFigureOut">
              <a:rPr lang="en-US" smtClean="0"/>
              <a:pPr/>
              <a:t>6/25/2020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48A17-3B74-4890-9B92-26486B334F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DDB83-57B6-41DB-9B7C-31B72909549C}" type="datetimeFigureOut">
              <a:rPr lang="en-US" smtClean="0"/>
              <a:pPr/>
              <a:t>6/25/2020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48A17-3B74-4890-9B92-26486B334F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714DDB83-57B6-41DB-9B7C-31B72909549C}" type="datetimeFigureOut">
              <a:rPr lang="en-US" smtClean="0"/>
              <a:pPr/>
              <a:t>6/25/2020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84E48A17-3B74-4890-9B92-26486B334F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447800"/>
            <a:ext cx="7620000" cy="2081784"/>
          </a:xfrm>
        </p:spPr>
        <p:txBody>
          <a:bodyPr>
            <a:normAutofit/>
          </a:bodyPr>
          <a:lstStyle/>
          <a:p>
            <a:pPr algn="ctr"/>
            <a:r>
              <a:rPr lang="en-GB" b="1" dirty="0"/>
              <a:t>Benign </a:t>
            </a:r>
            <a:r>
              <a:rPr lang="en-GB" b="1" dirty="0" smtClean="0"/>
              <a:t>Lesions of the Vulva </a:t>
            </a:r>
            <a:br>
              <a:rPr lang="en-GB" b="1" dirty="0" smtClean="0"/>
            </a:br>
            <a:r>
              <a:rPr lang="en-GB" b="1" dirty="0" smtClean="0"/>
              <a:t>and </a:t>
            </a:r>
            <a:br>
              <a:rPr lang="en-GB" b="1" dirty="0" smtClean="0"/>
            </a:br>
            <a:r>
              <a:rPr lang="en-GB" b="1" dirty="0" smtClean="0"/>
              <a:t>Vulva Dystrophy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5257800"/>
            <a:ext cx="3505200" cy="1219200"/>
          </a:xfrm>
        </p:spPr>
        <p:txBody>
          <a:bodyPr>
            <a:normAutofit/>
          </a:bodyPr>
          <a:lstStyle/>
          <a:p>
            <a:pPr algn="l"/>
            <a:r>
              <a:rPr lang="en-US" sz="2800" dirty="0"/>
              <a:t>Dr. Konya </a:t>
            </a:r>
            <a:r>
              <a:rPr lang="en-US" sz="2800" dirty="0" smtClean="0"/>
              <a:t>Walter P</a:t>
            </a:r>
            <a:r>
              <a:rPr lang="en-US" sz="2800" dirty="0"/>
              <a:t>. </a:t>
            </a:r>
            <a:endParaRPr lang="en-US" sz="2800" dirty="0" smtClean="0"/>
          </a:p>
          <a:p>
            <a:pPr algn="l"/>
            <a:r>
              <a:rPr lang="en-US" sz="1700" dirty="0" smtClean="0"/>
              <a:t>Obstetrician  and  </a:t>
            </a:r>
            <a:r>
              <a:rPr lang="en-US" sz="1700" dirty="0" err="1" smtClean="0"/>
              <a:t>Gynaecologist</a:t>
            </a:r>
            <a:endParaRPr lang="en-US" sz="1700" dirty="0" smtClean="0"/>
          </a:p>
          <a:p>
            <a:pPr algn="l"/>
            <a:r>
              <a:rPr lang="en-US" sz="1700" dirty="0" smtClean="0"/>
              <a:t>Gynaecological Oncology Fellow</a:t>
            </a:r>
            <a:endParaRPr lang="en-US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943088" cy="6096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effectLst/>
              </a:rPr>
              <a:t>Condyloma</a:t>
            </a:r>
            <a:r>
              <a:rPr lang="en-US" dirty="0">
                <a:effectLst/>
              </a:rPr>
              <a:t> </a:t>
            </a:r>
            <a:r>
              <a:rPr lang="en-US" dirty="0" smtClean="0">
                <a:effectLst/>
              </a:rPr>
              <a:t>acuminate / Genital warts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838200"/>
            <a:ext cx="5564876" cy="60198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</a:t>
            </a:r>
            <a:r>
              <a:rPr lang="en-US" dirty="0" smtClean="0"/>
              <a:t>nfection </a:t>
            </a:r>
            <a:r>
              <a:rPr lang="en-US" dirty="0"/>
              <a:t>with HPV types 6 and 11</a:t>
            </a:r>
          </a:p>
          <a:p>
            <a:r>
              <a:rPr lang="en-US" dirty="0"/>
              <a:t>Form cauliflower-like warty growths</a:t>
            </a:r>
          </a:p>
          <a:p>
            <a:r>
              <a:rPr lang="en-US" dirty="0"/>
              <a:t>Flat </a:t>
            </a:r>
            <a:r>
              <a:rPr lang="en-US" dirty="0" err="1"/>
              <a:t>condylomata</a:t>
            </a:r>
            <a:r>
              <a:rPr lang="en-US" dirty="0"/>
              <a:t> may </a:t>
            </a:r>
            <a:r>
              <a:rPr lang="en-US" dirty="0" smtClean="0"/>
              <a:t>occur</a:t>
            </a:r>
          </a:p>
          <a:p>
            <a:r>
              <a:rPr lang="en-US" dirty="0"/>
              <a:t>Can grow into huge </a:t>
            </a:r>
            <a:r>
              <a:rPr lang="en-US" dirty="0" smtClean="0"/>
              <a:t>masses </a:t>
            </a:r>
            <a:endParaRPr lang="en-US" dirty="0"/>
          </a:p>
          <a:p>
            <a:r>
              <a:rPr lang="en-US" dirty="0" smtClean="0"/>
              <a:t>10-15</a:t>
            </a:r>
            <a:r>
              <a:rPr lang="en-US" dirty="0"/>
              <a:t>% </a:t>
            </a:r>
            <a:r>
              <a:rPr lang="en-US" dirty="0" smtClean="0"/>
              <a:t>regress spontaneously</a:t>
            </a:r>
            <a:endParaRPr lang="en-US" dirty="0"/>
          </a:p>
          <a:p>
            <a:r>
              <a:rPr lang="en-US" dirty="0"/>
              <a:t>Association with HIV infection</a:t>
            </a:r>
          </a:p>
          <a:p>
            <a:r>
              <a:rPr lang="en-US" dirty="0" smtClean="0"/>
              <a:t>Management</a:t>
            </a:r>
            <a:endParaRPr lang="en-US" dirty="0"/>
          </a:p>
          <a:p>
            <a:pPr lvl="1"/>
            <a:r>
              <a:rPr lang="en-US" dirty="0"/>
              <a:t>Local </a:t>
            </a:r>
            <a:r>
              <a:rPr lang="en-US" dirty="0" smtClean="0"/>
              <a:t>applications to </a:t>
            </a:r>
            <a:r>
              <a:rPr lang="en-US" dirty="0"/>
              <a:t>the </a:t>
            </a:r>
            <a:r>
              <a:rPr lang="en-US" dirty="0" smtClean="0"/>
              <a:t>warts</a:t>
            </a:r>
            <a:endParaRPr lang="en-US" dirty="0"/>
          </a:p>
          <a:p>
            <a:pPr lvl="2"/>
            <a:r>
              <a:rPr lang="en-US" dirty="0" smtClean="0"/>
              <a:t>25% </a:t>
            </a:r>
            <a:r>
              <a:rPr lang="en-US" dirty="0" err="1" smtClean="0"/>
              <a:t>Podophyllin</a:t>
            </a:r>
            <a:r>
              <a:rPr lang="en-US" dirty="0" smtClean="0"/>
              <a:t>  </a:t>
            </a:r>
            <a:endParaRPr lang="en-US" dirty="0"/>
          </a:p>
          <a:p>
            <a:pPr lvl="2"/>
            <a:r>
              <a:rPr lang="en-US" dirty="0" smtClean="0"/>
              <a:t>0.5% </a:t>
            </a:r>
            <a:r>
              <a:rPr lang="en-US" dirty="0" err="1" smtClean="0"/>
              <a:t>Podophyllotoxin</a:t>
            </a:r>
            <a:r>
              <a:rPr lang="en-US" dirty="0" smtClean="0"/>
              <a:t> (</a:t>
            </a:r>
            <a:r>
              <a:rPr lang="en-US" dirty="0" err="1" smtClean="0"/>
              <a:t>Podofilox</a:t>
            </a:r>
            <a:r>
              <a:rPr lang="en-US" dirty="0" smtClean="0"/>
              <a:t>. </a:t>
            </a:r>
            <a:r>
              <a:rPr lang="en-US" dirty="0" err="1" smtClean="0"/>
              <a:t>Condylox</a:t>
            </a:r>
            <a:r>
              <a:rPr lang="en-US" dirty="0"/>
              <a:t>)</a:t>
            </a:r>
          </a:p>
          <a:p>
            <a:pPr lvl="2">
              <a:defRPr/>
            </a:pPr>
            <a:r>
              <a:rPr lang="en-US" dirty="0" err="1" smtClean="0"/>
              <a:t>Imiquimod</a:t>
            </a:r>
            <a:r>
              <a:rPr lang="en-US" dirty="0" smtClean="0"/>
              <a:t> </a:t>
            </a:r>
            <a:r>
              <a:rPr lang="en-US" dirty="0"/>
              <a:t>cream: </a:t>
            </a:r>
            <a:r>
              <a:rPr lang="en-US" dirty="0" smtClean="0"/>
              <a:t> </a:t>
            </a:r>
            <a:r>
              <a:rPr lang="en-US" dirty="0" err="1" smtClean="0"/>
              <a:t>Aldara</a:t>
            </a:r>
            <a:r>
              <a:rPr lang="en-US" dirty="0"/>
              <a:t>, </a:t>
            </a:r>
            <a:r>
              <a:rPr lang="en-US" dirty="0" err="1" smtClean="0"/>
              <a:t>Zyclara</a:t>
            </a:r>
            <a:endParaRPr lang="en-US" dirty="0"/>
          </a:p>
          <a:p>
            <a:pPr lvl="2">
              <a:defRPr/>
            </a:pPr>
            <a:r>
              <a:rPr lang="en-US" dirty="0" err="1"/>
              <a:t>Trichloracetic</a:t>
            </a:r>
            <a:r>
              <a:rPr lang="en-US" dirty="0"/>
              <a:t> acid (TCA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Surgical excision</a:t>
            </a:r>
          </a:p>
          <a:p>
            <a:pPr lvl="2"/>
            <a:r>
              <a:rPr lang="en-US" dirty="0" err="1" smtClean="0"/>
              <a:t>Electrosurgery</a:t>
            </a:r>
            <a:endParaRPr lang="en-US" dirty="0" smtClean="0"/>
          </a:p>
          <a:p>
            <a:pPr lvl="2"/>
            <a:r>
              <a:rPr lang="en-US" dirty="0" smtClean="0"/>
              <a:t>Laser surgery</a:t>
            </a:r>
          </a:p>
          <a:p>
            <a:pPr lvl="1"/>
            <a:r>
              <a:rPr lang="en-US" dirty="0" err="1" smtClean="0"/>
              <a:t>Cryotherapy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2873" t="4030" r="2506" b="2527"/>
          <a:stretch>
            <a:fillRect/>
          </a:stretch>
        </p:blipFill>
        <p:spPr bwMode="auto">
          <a:xfrm>
            <a:off x="6553201" y="3886200"/>
            <a:ext cx="2359924" cy="2787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 descr="A313723_1_En_6_Fig13_HTML.jpg"/>
          <p:cNvPicPr>
            <a:picLocks noChangeAspect="1" noChangeArrowheads="1"/>
          </p:cNvPicPr>
          <p:nvPr/>
        </p:nvPicPr>
        <p:blipFill>
          <a:blip r:embed="rId3"/>
          <a:srcRect b="56300"/>
          <a:stretch>
            <a:fillRect/>
          </a:stretch>
        </p:blipFill>
        <p:spPr bwMode="auto">
          <a:xfrm>
            <a:off x="6555476" y="838200"/>
            <a:ext cx="2359924" cy="27870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2056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943088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Bacteria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838200"/>
            <a:ext cx="7943088" cy="6019800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en-US" dirty="0" smtClean="0"/>
              <a:t>Staphylococcal Infections</a:t>
            </a:r>
          </a:p>
          <a:p>
            <a:pPr lvl="1" fontAlgn="base"/>
            <a:r>
              <a:rPr lang="en-US" dirty="0" smtClean="0"/>
              <a:t>Affect hair-bearing areas:  labia majora and pubis</a:t>
            </a:r>
          </a:p>
          <a:p>
            <a:pPr lvl="1" fontAlgn="base"/>
            <a:r>
              <a:rPr lang="en-US" dirty="0" smtClean="0"/>
              <a:t>Warmth, moisture ideal environment for infection.</a:t>
            </a:r>
          </a:p>
          <a:p>
            <a:pPr lvl="1" fontAlgn="base"/>
            <a:r>
              <a:rPr lang="en-US" dirty="0" smtClean="0"/>
              <a:t>Occlusion, depilation predispose to infection</a:t>
            </a:r>
          </a:p>
          <a:p>
            <a:pPr lvl="1" fontAlgn="base"/>
            <a:r>
              <a:rPr lang="en-US" dirty="0" err="1" smtClean="0"/>
              <a:t>Suppurative</a:t>
            </a:r>
            <a:r>
              <a:rPr lang="en-US" dirty="0" smtClean="0"/>
              <a:t> </a:t>
            </a:r>
            <a:r>
              <a:rPr lang="en-US" dirty="0" err="1" smtClean="0"/>
              <a:t>Folliculitis</a:t>
            </a:r>
            <a:r>
              <a:rPr lang="en-US" dirty="0" smtClean="0"/>
              <a:t> </a:t>
            </a:r>
          </a:p>
          <a:p>
            <a:pPr lvl="1" fontAlgn="base"/>
            <a:r>
              <a:rPr lang="en-US" dirty="0" err="1" smtClean="0"/>
              <a:t>Furunculosis</a:t>
            </a:r>
            <a:r>
              <a:rPr lang="en-US" dirty="0" smtClean="0"/>
              <a:t> (boils)</a:t>
            </a:r>
          </a:p>
          <a:p>
            <a:pPr lvl="1" fontAlgn="base"/>
            <a:r>
              <a:rPr lang="en-US" dirty="0" smtClean="0"/>
              <a:t>Blisters or pustules</a:t>
            </a:r>
          </a:p>
          <a:p>
            <a:pPr lvl="1"/>
            <a:r>
              <a:rPr lang="en-US" dirty="0" smtClean="0"/>
              <a:t>Bullous Impetigo</a:t>
            </a:r>
          </a:p>
          <a:p>
            <a:pPr lvl="1"/>
            <a:r>
              <a:rPr lang="en-US" dirty="0" smtClean="0"/>
              <a:t>Abscess in glands and ducts</a:t>
            </a:r>
            <a:endParaRPr lang="en-US" dirty="0"/>
          </a:p>
          <a:p>
            <a:pPr fontAlgn="base"/>
            <a:r>
              <a:rPr lang="en-US" dirty="0" smtClean="0"/>
              <a:t>Streptococcal Infections</a:t>
            </a:r>
          </a:p>
          <a:p>
            <a:pPr lvl="1"/>
            <a:r>
              <a:rPr lang="en-US" dirty="0" smtClean="0"/>
              <a:t>Superficial cutaneous infection</a:t>
            </a:r>
          </a:p>
          <a:p>
            <a:pPr lvl="1"/>
            <a:r>
              <a:rPr lang="en-US" dirty="0"/>
              <a:t>N</a:t>
            </a:r>
            <a:r>
              <a:rPr lang="en-US" dirty="0" smtClean="0"/>
              <a:t>ecrotizing fasciitis</a:t>
            </a:r>
          </a:p>
          <a:p>
            <a:r>
              <a:rPr lang="en-US" dirty="0" smtClean="0"/>
              <a:t>Tuberculosis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2441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943088" cy="1295400"/>
          </a:xfrm>
        </p:spPr>
        <p:txBody>
          <a:bodyPr/>
          <a:lstStyle/>
          <a:p>
            <a:r>
              <a:rPr lang="en-US" dirty="0" smtClean="0"/>
              <a:t>Fungi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943088" cy="4953000"/>
          </a:xfrm>
        </p:spPr>
        <p:txBody>
          <a:bodyPr/>
          <a:lstStyle/>
          <a:p>
            <a:r>
              <a:rPr lang="en-US" dirty="0" err="1" smtClean="0"/>
              <a:t>Candidiasis</a:t>
            </a:r>
            <a:endParaRPr lang="en-US" dirty="0" smtClean="0"/>
          </a:p>
          <a:p>
            <a:r>
              <a:rPr lang="en-US" dirty="0" smtClean="0"/>
              <a:t>Fungal </a:t>
            </a:r>
            <a:r>
              <a:rPr lang="en-US" dirty="0"/>
              <a:t>dermatitis</a:t>
            </a:r>
          </a:p>
          <a:p>
            <a:r>
              <a:rPr lang="en-US" dirty="0" err="1"/>
              <a:t>Tinea</a:t>
            </a:r>
            <a:r>
              <a:rPr lang="en-US" dirty="0"/>
              <a:t> </a:t>
            </a:r>
            <a:r>
              <a:rPr lang="en-US" dirty="0" err="1"/>
              <a:t>Vesicolor</a:t>
            </a:r>
            <a:endParaRPr lang="en-US" dirty="0"/>
          </a:p>
          <a:p>
            <a:r>
              <a:rPr lang="en-US" dirty="0" err="1"/>
              <a:t>Tinea</a:t>
            </a:r>
            <a:r>
              <a:rPr lang="en-US" dirty="0"/>
              <a:t> </a:t>
            </a:r>
            <a:r>
              <a:rPr lang="en-US" dirty="0" err="1" smtClean="0"/>
              <a:t>Cruri</a:t>
            </a:r>
            <a:endParaRPr lang="en-US" dirty="0" smtClean="0"/>
          </a:p>
          <a:p>
            <a:r>
              <a:rPr lang="en-US" dirty="0" smtClean="0"/>
              <a:t>Treatment</a:t>
            </a:r>
          </a:p>
          <a:p>
            <a:pPr lvl="1"/>
            <a:r>
              <a:rPr lang="en-US" dirty="0" smtClean="0"/>
              <a:t>Antifungal cream</a:t>
            </a:r>
          </a:p>
          <a:p>
            <a:pPr lvl="1"/>
            <a:r>
              <a:rPr lang="en-US" dirty="0" smtClean="0"/>
              <a:t>Oral antifungal</a:t>
            </a:r>
            <a:endParaRPr lang="en-US" dirty="0"/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 l="4000" t="23333" r="54000" b="36667"/>
          <a:stretch>
            <a:fillRect/>
          </a:stretch>
        </p:blipFill>
        <p:spPr bwMode="auto">
          <a:xfrm>
            <a:off x="5410200" y="3581400"/>
            <a:ext cx="3429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6497" name="Picture 1"/>
          <p:cNvPicPr>
            <a:picLocks noChangeAspect="1" noChangeArrowheads="1"/>
          </p:cNvPicPr>
          <p:nvPr/>
        </p:nvPicPr>
        <p:blipFill>
          <a:blip r:embed="rId3"/>
          <a:srcRect l="15096" t="1740" r="1134"/>
          <a:stretch>
            <a:fillRect/>
          </a:stretch>
        </p:blipFill>
        <p:spPr bwMode="auto">
          <a:xfrm>
            <a:off x="5410200" y="228600"/>
            <a:ext cx="3449242" cy="304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943088" cy="6096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2). Benign cystic </a:t>
            </a:r>
            <a:r>
              <a:rPr lang="en-GB" dirty="0" err="1" smtClean="0"/>
              <a:t>tumors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685800"/>
            <a:ext cx="7943088" cy="6172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Caused by blockage of ducts</a:t>
            </a:r>
          </a:p>
          <a:p>
            <a:r>
              <a:rPr lang="en-US" dirty="0" smtClean="0"/>
              <a:t>Exclude Chlamydia and </a:t>
            </a:r>
            <a:r>
              <a:rPr lang="en-US" dirty="0" err="1" smtClean="0"/>
              <a:t>gonococcal</a:t>
            </a:r>
            <a:r>
              <a:rPr lang="en-US" dirty="0" smtClean="0"/>
              <a:t> </a:t>
            </a:r>
            <a:r>
              <a:rPr lang="en-US" dirty="0" smtClean="0"/>
              <a:t>infection</a:t>
            </a:r>
            <a:endParaRPr lang="en-GB" dirty="0" smtClean="0"/>
          </a:p>
          <a:p>
            <a:r>
              <a:rPr lang="en-US" dirty="0" smtClean="0"/>
              <a:t>Have a tendency to become infected </a:t>
            </a:r>
          </a:p>
          <a:p>
            <a:r>
              <a:rPr lang="en-GB" dirty="0" smtClean="0"/>
              <a:t>May </a:t>
            </a:r>
            <a:r>
              <a:rPr lang="en-GB" dirty="0"/>
              <a:t>arise from the </a:t>
            </a:r>
          </a:p>
          <a:p>
            <a:pPr lvl="1"/>
            <a:r>
              <a:rPr lang="en-GB" dirty="0"/>
              <a:t>Minor and Major vestibular glands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Remnants of </a:t>
            </a:r>
            <a:r>
              <a:rPr lang="en-GB" dirty="0" err="1"/>
              <a:t>mesonephric</a:t>
            </a:r>
            <a:r>
              <a:rPr lang="en-GB" dirty="0"/>
              <a:t> duct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Remnants of the urogenital sinus </a:t>
            </a:r>
          </a:p>
          <a:p>
            <a:r>
              <a:rPr lang="en-GB" dirty="0"/>
              <a:t>Common cysts</a:t>
            </a:r>
          </a:p>
          <a:p>
            <a:pPr lvl="1"/>
            <a:r>
              <a:rPr lang="en-GB" dirty="0" err="1"/>
              <a:t>Bartholin</a:t>
            </a:r>
            <a:r>
              <a:rPr lang="en-GB" dirty="0"/>
              <a:t> cyst</a:t>
            </a:r>
            <a:endParaRPr lang="en-US" dirty="0"/>
          </a:p>
          <a:p>
            <a:pPr lvl="1"/>
            <a:r>
              <a:rPr lang="en-GB" dirty="0" err="1"/>
              <a:t>Skene</a:t>
            </a:r>
            <a:r>
              <a:rPr lang="en-GB" dirty="0"/>
              <a:t> duct cyst</a:t>
            </a:r>
            <a:endParaRPr lang="en-US" dirty="0"/>
          </a:p>
          <a:p>
            <a:pPr lvl="1"/>
            <a:r>
              <a:rPr lang="en-GB" dirty="0"/>
              <a:t>Epidermal inclusion cyst</a:t>
            </a:r>
          </a:p>
          <a:p>
            <a:pPr lvl="1"/>
            <a:r>
              <a:rPr lang="en-GB" dirty="0"/>
              <a:t>Gartner’s </a:t>
            </a:r>
            <a:r>
              <a:rPr lang="en-GB" dirty="0" smtClean="0"/>
              <a:t>Cyst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6655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943088" cy="838200"/>
          </a:xfrm>
        </p:spPr>
        <p:txBody>
          <a:bodyPr/>
          <a:lstStyle/>
          <a:p>
            <a:r>
              <a:rPr lang="en-US" dirty="0">
                <a:effectLst/>
              </a:rPr>
              <a:t>Bartholin’s Cyst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990600"/>
            <a:ext cx="5029200" cy="5943600"/>
          </a:xfrm>
        </p:spPr>
        <p:txBody>
          <a:bodyPr>
            <a:normAutofit/>
          </a:bodyPr>
          <a:lstStyle/>
          <a:p>
            <a:r>
              <a:rPr lang="en-US" dirty="0" smtClean="0"/>
              <a:t>Bartholin’s glands are major </a:t>
            </a:r>
            <a:r>
              <a:rPr lang="en-US" dirty="0"/>
              <a:t>vestibular glands</a:t>
            </a:r>
          </a:p>
          <a:p>
            <a:r>
              <a:rPr lang="en-US" dirty="0" smtClean="0"/>
              <a:t>Situated at 5 and 7 o’clock</a:t>
            </a:r>
          </a:p>
          <a:p>
            <a:r>
              <a:rPr lang="en-GB" dirty="0" smtClean="0"/>
              <a:t>Results from duct </a:t>
            </a:r>
            <a:r>
              <a:rPr lang="en-US" dirty="0" smtClean="0"/>
              <a:t>blockage </a:t>
            </a:r>
          </a:p>
          <a:p>
            <a:r>
              <a:rPr lang="en-US" dirty="0" smtClean="0"/>
              <a:t>painless lump next to the vaginal opening near anus. </a:t>
            </a:r>
            <a:r>
              <a:rPr lang="en-US" sz="3200" dirty="0" smtClean="0"/>
              <a:t> </a:t>
            </a:r>
            <a:endParaRPr lang="en-US" sz="3200" dirty="0"/>
          </a:p>
          <a:p>
            <a:r>
              <a:rPr lang="en-US" dirty="0" smtClean="0"/>
              <a:t>contain </a:t>
            </a:r>
            <a:r>
              <a:rPr lang="en-US" dirty="0" err="1"/>
              <a:t>mucoid</a:t>
            </a:r>
            <a:r>
              <a:rPr lang="en-US" dirty="0"/>
              <a:t> material </a:t>
            </a:r>
            <a:endParaRPr lang="en-US" dirty="0" smtClean="0"/>
          </a:p>
          <a:p>
            <a:r>
              <a:rPr lang="en-US" dirty="0" smtClean="0"/>
              <a:t>If an </a:t>
            </a:r>
            <a:r>
              <a:rPr lang="en-US" dirty="0"/>
              <a:t>abscess develops the lump </a:t>
            </a:r>
            <a:r>
              <a:rPr lang="en-US" dirty="0" smtClean="0"/>
              <a:t>is painful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4" descr="Bartholins cyst | Ireland| PDF | PPT| Case Reports | Symptoms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8400" y="3375585"/>
            <a:ext cx="2667000" cy="3330015"/>
          </a:xfrm>
          <a:prstGeom prst="rect">
            <a:avLst/>
          </a:prstGeom>
          <a:noFill/>
        </p:spPr>
      </p:pic>
      <p:pic>
        <p:nvPicPr>
          <p:cNvPr id="5" name="Picture 6" descr="Bartholin Gland Cy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3" y="533401"/>
            <a:ext cx="2743197" cy="23621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943088" cy="1295400"/>
          </a:xfrm>
        </p:spPr>
        <p:txBody>
          <a:bodyPr/>
          <a:lstStyle/>
          <a:p>
            <a:r>
              <a:rPr lang="en-US" dirty="0" err="1"/>
              <a:t>Bartholin’s</a:t>
            </a:r>
            <a:r>
              <a:rPr lang="en-US" dirty="0"/>
              <a:t> </a:t>
            </a:r>
            <a:r>
              <a:rPr lang="en-US" dirty="0" smtClean="0"/>
              <a:t>Cyst -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0"/>
            <a:ext cx="4114800" cy="4648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Incision &amp; Drainage</a:t>
            </a:r>
          </a:p>
          <a:p>
            <a:pPr lvl="1"/>
            <a:r>
              <a:rPr lang="en-US" dirty="0" smtClean="0"/>
              <a:t>Infected Cysts</a:t>
            </a:r>
          </a:p>
          <a:p>
            <a:r>
              <a:rPr lang="en-US" dirty="0" err="1" smtClean="0"/>
              <a:t>Marsupialization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for cysts that persist</a:t>
            </a:r>
          </a:p>
          <a:p>
            <a:r>
              <a:rPr lang="en-US" dirty="0" smtClean="0"/>
              <a:t>Surgical excision </a:t>
            </a:r>
          </a:p>
          <a:p>
            <a:pPr lvl="1"/>
            <a:r>
              <a:rPr lang="en-US" dirty="0" smtClean="0"/>
              <a:t>Recurring cysts</a:t>
            </a:r>
          </a:p>
          <a:p>
            <a:pPr lvl="1"/>
            <a:r>
              <a:rPr lang="en-US" dirty="0" smtClean="0"/>
              <a:t>in older </a:t>
            </a:r>
            <a:r>
              <a:rPr lang="en-US" dirty="0" smtClean="0"/>
              <a:t>patients</a:t>
            </a:r>
          </a:p>
          <a:p>
            <a:r>
              <a:rPr lang="en-US" dirty="0" smtClean="0"/>
              <a:t>Give antibiotics </a:t>
            </a:r>
          </a:p>
          <a:p>
            <a:pPr lvl="1"/>
            <a:r>
              <a:rPr lang="en-US" dirty="0" smtClean="0"/>
              <a:t>if </a:t>
            </a:r>
            <a:r>
              <a:rPr lang="en-US" dirty="0" smtClean="0"/>
              <a:t>infected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2" descr="Bartholin's Gland Marsupialization | Clinical Ga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00840" y="1295400"/>
            <a:ext cx="4166959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943088" cy="838200"/>
          </a:xfrm>
        </p:spPr>
        <p:txBody>
          <a:bodyPr/>
          <a:lstStyle/>
          <a:p>
            <a:r>
              <a:rPr lang="en-US" dirty="0"/>
              <a:t>Skene’s Cyst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066800"/>
            <a:ext cx="5007428" cy="52578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Skene’s glands are next </a:t>
            </a:r>
            <a:r>
              <a:rPr lang="en-US" dirty="0"/>
              <a:t>to the opening of the urethra</a:t>
            </a:r>
          </a:p>
          <a:p>
            <a:pPr marL="365760" lvl="1" indent="-283464">
              <a:spcBef>
                <a:spcPts val="600"/>
              </a:spcBef>
              <a:buSzPct val="80000"/>
              <a:buFont typeface="Wingdings 2"/>
              <a:buChar char=""/>
            </a:pPr>
            <a:r>
              <a:rPr lang="en-GB" sz="3200" dirty="0" smtClean="0"/>
              <a:t>result of </a:t>
            </a:r>
            <a:r>
              <a:rPr lang="en-GB" sz="3200" dirty="0" err="1" smtClean="0"/>
              <a:t>ductal</a:t>
            </a:r>
            <a:r>
              <a:rPr lang="en-GB" sz="3200" dirty="0" smtClean="0"/>
              <a:t> occlusion.</a:t>
            </a:r>
            <a:endParaRPr lang="en-US" sz="3200" dirty="0" smtClean="0"/>
          </a:p>
          <a:p>
            <a:r>
              <a:rPr lang="en-US" dirty="0" smtClean="0"/>
              <a:t>form </a:t>
            </a:r>
            <a:r>
              <a:rPr lang="en-US" dirty="0"/>
              <a:t>a </a:t>
            </a:r>
            <a:r>
              <a:rPr lang="en-US" dirty="0" err="1"/>
              <a:t>subepithelial</a:t>
            </a:r>
            <a:r>
              <a:rPr lang="en-US" dirty="0"/>
              <a:t> </a:t>
            </a:r>
            <a:r>
              <a:rPr lang="en-US" dirty="0" smtClean="0"/>
              <a:t>masses </a:t>
            </a:r>
            <a:endParaRPr lang="en-US" dirty="0"/>
          </a:p>
          <a:p>
            <a:r>
              <a:rPr lang="en-US" dirty="0" smtClean="0"/>
              <a:t>Some may be </a:t>
            </a:r>
            <a:r>
              <a:rPr lang="en-US" dirty="0" err="1" smtClean="0"/>
              <a:t>pedunculated</a:t>
            </a:r>
            <a:endParaRPr lang="en-US" dirty="0"/>
          </a:p>
          <a:p>
            <a:r>
              <a:rPr lang="en-US" dirty="0" smtClean="0"/>
              <a:t>Presents with pain</a:t>
            </a:r>
            <a:r>
              <a:rPr lang="en-US" dirty="0"/>
              <a:t>, problems </a:t>
            </a:r>
            <a:r>
              <a:rPr lang="en-US" dirty="0" smtClean="0"/>
              <a:t>urinating, UTI.</a:t>
            </a:r>
            <a:endParaRPr lang="en-US" dirty="0"/>
          </a:p>
          <a:p>
            <a:r>
              <a:rPr lang="en-US" dirty="0" smtClean="0"/>
              <a:t>May disappear </a:t>
            </a:r>
            <a:r>
              <a:rPr lang="en-US" dirty="0" err="1" smtClean="0"/>
              <a:t>spontaeously</a:t>
            </a:r>
            <a:endParaRPr lang="en-US" dirty="0"/>
          </a:p>
          <a:p>
            <a:r>
              <a:rPr lang="en-US" dirty="0" smtClean="0"/>
              <a:t>Treatment, if needed is by Surgical excision.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6081" name="Picture 1" descr="Fig. 2 Cystic Skene’s gland abscess"/>
          <p:cNvPicPr>
            <a:picLocks noChangeAspect="1" noChangeArrowheads="1"/>
          </p:cNvPicPr>
          <p:nvPr/>
        </p:nvPicPr>
        <p:blipFill>
          <a:blip r:embed="rId2"/>
          <a:srcRect t="5776" r="12085" b="4693"/>
          <a:stretch>
            <a:fillRect/>
          </a:stretch>
        </p:blipFill>
        <p:spPr bwMode="auto">
          <a:xfrm>
            <a:off x="5998027" y="609600"/>
            <a:ext cx="2917373" cy="3047999"/>
          </a:xfrm>
          <a:prstGeom prst="rect">
            <a:avLst/>
          </a:prstGeom>
          <a:noFill/>
        </p:spPr>
      </p:pic>
      <p:pic>
        <p:nvPicPr>
          <p:cNvPr id="10137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0" y="3810000"/>
            <a:ext cx="3048000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943088" cy="990600"/>
          </a:xfrm>
        </p:spPr>
        <p:txBody>
          <a:bodyPr/>
          <a:lstStyle/>
          <a:p>
            <a:r>
              <a:rPr lang="en-US" dirty="0"/>
              <a:t>Gartner’s Cyst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447800"/>
            <a:ext cx="4876800" cy="5105400"/>
          </a:xfrm>
        </p:spPr>
        <p:txBody>
          <a:bodyPr/>
          <a:lstStyle/>
          <a:p>
            <a:r>
              <a:rPr lang="en-US" dirty="0" smtClean="0"/>
              <a:t>An </a:t>
            </a:r>
            <a:r>
              <a:rPr lang="en-US" dirty="0" err="1" smtClean="0"/>
              <a:t>embrological</a:t>
            </a:r>
            <a:r>
              <a:rPr lang="en-US" dirty="0" smtClean="0"/>
              <a:t> remnant</a:t>
            </a:r>
          </a:p>
          <a:p>
            <a:r>
              <a:rPr lang="en-US" dirty="0" smtClean="0"/>
              <a:t>Found </a:t>
            </a:r>
            <a:r>
              <a:rPr lang="en-US" dirty="0"/>
              <a:t>on </a:t>
            </a:r>
            <a:r>
              <a:rPr lang="en-US" dirty="0" err="1"/>
              <a:t>anterolateral</a:t>
            </a:r>
            <a:r>
              <a:rPr lang="en-US" dirty="0"/>
              <a:t> walls </a:t>
            </a:r>
            <a:r>
              <a:rPr lang="en-US" dirty="0" smtClean="0"/>
              <a:t>of </a:t>
            </a:r>
            <a:r>
              <a:rPr lang="en-US" dirty="0"/>
              <a:t>the </a:t>
            </a:r>
            <a:r>
              <a:rPr lang="en-US" dirty="0" smtClean="0"/>
              <a:t>vagina </a:t>
            </a:r>
          </a:p>
          <a:p>
            <a:r>
              <a:rPr lang="en-US" dirty="0" smtClean="0"/>
              <a:t>Contains </a:t>
            </a:r>
            <a:r>
              <a:rPr lang="en-US" dirty="0" err="1"/>
              <a:t>mucinous</a:t>
            </a:r>
            <a:r>
              <a:rPr lang="en-US" dirty="0"/>
              <a:t> material</a:t>
            </a:r>
          </a:p>
          <a:p>
            <a:r>
              <a:rPr lang="en-US" dirty="0"/>
              <a:t>Managed by </a:t>
            </a:r>
            <a:r>
              <a:rPr lang="en-US" dirty="0" smtClean="0"/>
              <a:t>surgical </a:t>
            </a:r>
            <a:r>
              <a:rPr lang="en-US" dirty="0"/>
              <a:t>excision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32071" t="25269" r="40478" b="29112"/>
          <a:stretch>
            <a:fillRect/>
          </a:stretch>
        </p:blipFill>
        <p:spPr bwMode="auto">
          <a:xfrm>
            <a:off x="5874326" y="3953302"/>
            <a:ext cx="3117273" cy="2676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5764" t="3061" r="2326" b="53422"/>
          <a:stretch>
            <a:fillRect/>
          </a:stretch>
        </p:blipFill>
        <p:spPr bwMode="auto">
          <a:xfrm>
            <a:off x="5867400" y="717212"/>
            <a:ext cx="3048000" cy="2855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943088" cy="838200"/>
          </a:xfrm>
        </p:spPr>
        <p:txBody>
          <a:bodyPr/>
          <a:lstStyle/>
          <a:p>
            <a:r>
              <a:rPr lang="en-US" dirty="0" err="1"/>
              <a:t>Epidermoid</a:t>
            </a:r>
            <a:r>
              <a:rPr lang="en-US" dirty="0"/>
              <a:t> cysts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3962400"/>
            <a:ext cx="8153400" cy="2895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Occur as masses in </a:t>
            </a:r>
            <a:r>
              <a:rPr lang="en-US" dirty="0" smtClean="0"/>
              <a:t>hair-bearing </a:t>
            </a:r>
            <a:r>
              <a:rPr lang="en-US" dirty="0" smtClean="0"/>
              <a:t>areas </a:t>
            </a:r>
            <a:endParaRPr lang="en-US" dirty="0"/>
          </a:p>
          <a:p>
            <a:pPr lvl="1"/>
            <a:r>
              <a:rPr lang="en-US" dirty="0" smtClean="0"/>
              <a:t>Areas have sebaceous, </a:t>
            </a:r>
            <a:r>
              <a:rPr lang="en-US" dirty="0" err="1" smtClean="0"/>
              <a:t>apocrine</a:t>
            </a:r>
            <a:r>
              <a:rPr lang="en-US" dirty="0" smtClean="0"/>
              <a:t> (scent</a:t>
            </a:r>
            <a:r>
              <a:rPr lang="en-US" dirty="0" smtClean="0"/>
              <a:t>) and </a:t>
            </a:r>
            <a:r>
              <a:rPr lang="en-US" dirty="0" err="1" smtClean="0"/>
              <a:t>eccrine</a:t>
            </a:r>
            <a:r>
              <a:rPr lang="en-US" dirty="0" smtClean="0"/>
              <a:t> (sweat</a:t>
            </a:r>
            <a:r>
              <a:rPr lang="en-US" dirty="0" smtClean="0"/>
              <a:t>) </a:t>
            </a:r>
            <a:r>
              <a:rPr lang="en-US" dirty="0" smtClean="0"/>
              <a:t>glands.</a:t>
            </a:r>
            <a:endParaRPr lang="en-US" dirty="0"/>
          </a:p>
          <a:p>
            <a:r>
              <a:rPr lang="en-US" dirty="0" smtClean="0"/>
              <a:t>Main types of </a:t>
            </a:r>
            <a:r>
              <a:rPr lang="en-US" dirty="0" err="1" smtClean="0"/>
              <a:t>e</a:t>
            </a:r>
            <a:r>
              <a:rPr lang="en-US" dirty="0" err="1" smtClean="0"/>
              <a:t>pidermoid</a:t>
            </a:r>
            <a:r>
              <a:rPr lang="en-US" dirty="0" smtClean="0"/>
              <a:t> cysts</a:t>
            </a:r>
            <a:endParaRPr lang="en-US" dirty="0"/>
          </a:p>
          <a:p>
            <a:pPr lvl="1"/>
            <a:r>
              <a:rPr lang="en-US" dirty="0" smtClean="0"/>
              <a:t>Sebaceous cyst</a:t>
            </a:r>
            <a:endParaRPr lang="en-US" dirty="0"/>
          </a:p>
          <a:p>
            <a:pPr lvl="1"/>
            <a:r>
              <a:rPr lang="en-US" dirty="0"/>
              <a:t>Keratinous </a:t>
            </a:r>
            <a:r>
              <a:rPr lang="en-US" dirty="0" smtClean="0"/>
              <a:t>cyst</a:t>
            </a:r>
            <a:endParaRPr lang="en-US" dirty="0"/>
          </a:p>
          <a:p>
            <a:pPr lvl="1"/>
            <a:r>
              <a:rPr lang="en-US" dirty="0" smtClean="0"/>
              <a:t>Inclusion cyst </a:t>
            </a:r>
            <a:endParaRPr lang="en-US" dirty="0"/>
          </a:p>
        </p:txBody>
      </p:sp>
      <p:pic>
        <p:nvPicPr>
          <p:cNvPr id="5" name="Picture 4" descr="Cysts"/>
          <p:cNvPicPr>
            <a:picLocks noChangeAspect="1" noChangeArrowheads="1"/>
          </p:cNvPicPr>
          <p:nvPr/>
        </p:nvPicPr>
        <p:blipFill rotWithShape="1">
          <a:blip r:embed="rId2" cstate="print"/>
          <a:srcRect l="-10909" t="23809" r="2333" b="4763"/>
          <a:stretch/>
        </p:blipFill>
        <p:spPr bwMode="auto">
          <a:xfrm>
            <a:off x="1066800" y="914400"/>
            <a:ext cx="5257800" cy="2847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8512" y="76200"/>
            <a:ext cx="7943088" cy="1020762"/>
          </a:xfrm>
        </p:spPr>
        <p:txBody>
          <a:bodyPr/>
          <a:lstStyle/>
          <a:p>
            <a:r>
              <a:rPr lang="en-US" dirty="0"/>
              <a:t>Sebaceous Cyst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371600"/>
            <a:ext cx="5105400" cy="5219701"/>
          </a:xfrm>
        </p:spPr>
        <p:txBody>
          <a:bodyPr>
            <a:normAutofit fontScale="92500"/>
          </a:bodyPr>
          <a:lstStyle/>
          <a:p>
            <a:r>
              <a:rPr lang="en-GB" sz="3200" dirty="0" smtClean="0"/>
              <a:t>Caused by obstruction </a:t>
            </a:r>
            <a:r>
              <a:rPr lang="en-GB" sz="3200" dirty="0"/>
              <a:t>of </a:t>
            </a:r>
            <a:r>
              <a:rPr lang="en-GB" sz="3200" dirty="0" smtClean="0"/>
              <a:t>sebaceous </a:t>
            </a:r>
            <a:r>
              <a:rPr lang="en-GB" sz="3200" dirty="0"/>
              <a:t>gland</a:t>
            </a:r>
          </a:p>
          <a:p>
            <a:pPr marL="365760" lvl="1" indent="-283464">
              <a:spcBef>
                <a:spcPts val="600"/>
              </a:spcBef>
              <a:buSzPct val="80000"/>
              <a:buFont typeface="Wingdings 2"/>
              <a:buChar char=""/>
            </a:pPr>
            <a:r>
              <a:rPr lang="en-US" sz="3200" dirty="0"/>
              <a:t>cyst </a:t>
            </a:r>
            <a:r>
              <a:rPr lang="en-US" sz="3200" dirty="0" smtClean="0"/>
              <a:t>adherent </a:t>
            </a:r>
            <a:r>
              <a:rPr lang="en-US" sz="3200" dirty="0"/>
              <a:t>to </a:t>
            </a:r>
            <a:r>
              <a:rPr lang="en-US" sz="3200" dirty="0" smtClean="0"/>
              <a:t>overlying </a:t>
            </a:r>
            <a:r>
              <a:rPr lang="en-US" sz="3200" dirty="0"/>
              <a:t>skin and has a punctum. </a:t>
            </a:r>
          </a:p>
          <a:p>
            <a:pPr marL="365760" lvl="1" indent="-283464">
              <a:spcBef>
                <a:spcPts val="600"/>
              </a:spcBef>
              <a:buSzPct val="80000"/>
              <a:buFont typeface="Wingdings 2"/>
              <a:buChar char=""/>
            </a:pPr>
            <a:r>
              <a:rPr lang="en-US" sz="3200" dirty="0"/>
              <a:t>lined by keratotic squamous epithelium. </a:t>
            </a:r>
          </a:p>
          <a:p>
            <a:pPr marL="365760" lvl="1" indent="-283464">
              <a:spcBef>
                <a:spcPts val="600"/>
              </a:spcBef>
              <a:buSzPct val="80000"/>
              <a:buFont typeface="Wingdings 2"/>
              <a:buChar char=""/>
            </a:pPr>
            <a:r>
              <a:rPr lang="en-US" sz="3200" dirty="0"/>
              <a:t>C</a:t>
            </a:r>
            <a:r>
              <a:rPr lang="en-US" sz="3200" dirty="0" smtClean="0"/>
              <a:t>ontain </a:t>
            </a:r>
            <a:r>
              <a:rPr lang="en-US" sz="3200" dirty="0"/>
              <a:t>greasy </a:t>
            </a:r>
            <a:r>
              <a:rPr lang="en-US" sz="3200" dirty="0" smtClean="0"/>
              <a:t>grey material</a:t>
            </a:r>
            <a:endParaRPr lang="en-US" sz="3200" dirty="0"/>
          </a:p>
          <a:p>
            <a:pPr marL="365760" lvl="1" indent="-283464">
              <a:spcBef>
                <a:spcPts val="600"/>
              </a:spcBef>
              <a:buSzPct val="80000"/>
              <a:buFont typeface="Wingdings 2"/>
              <a:buChar char=""/>
            </a:pPr>
            <a:r>
              <a:rPr lang="en-US" sz="3200" dirty="0" smtClean="0"/>
              <a:t>Contents cause </a:t>
            </a:r>
            <a:r>
              <a:rPr lang="en-US" sz="3200" dirty="0" smtClean="0"/>
              <a:t>foreign </a:t>
            </a:r>
            <a:r>
              <a:rPr lang="en-US" sz="3200" dirty="0" smtClean="0"/>
              <a:t>body type </a:t>
            </a:r>
            <a:r>
              <a:rPr lang="en-US" sz="3200" dirty="0"/>
              <a:t>granulomatous reaction. </a:t>
            </a:r>
          </a:p>
          <a:p>
            <a:r>
              <a:rPr lang="en-US" dirty="0" smtClean="0"/>
              <a:t>When </a:t>
            </a:r>
            <a:r>
              <a:rPr lang="en-US" dirty="0" smtClean="0"/>
              <a:t>infected</a:t>
            </a:r>
            <a:r>
              <a:rPr lang="en-US" dirty="0" smtClean="0"/>
              <a:t> </a:t>
            </a:r>
            <a:r>
              <a:rPr lang="en-US" dirty="0" smtClean="0"/>
              <a:t>causes </a:t>
            </a:r>
            <a:r>
              <a:rPr lang="en-US" dirty="0" smtClean="0"/>
              <a:t>pain</a:t>
            </a:r>
            <a:endParaRPr lang="en-US" dirty="0"/>
          </a:p>
          <a:p>
            <a:pPr>
              <a:buNone/>
            </a:pPr>
            <a:endParaRPr lang="en-US" dirty="0"/>
          </a:p>
        </p:txBody>
      </p:sp>
      <p:pic>
        <p:nvPicPr>
          <p:cNvPr id="4" name="Picture 2" descr="Sebaceous Cysts - Some Effective Therapy Tips - Skincare Tips"/>
          <p:cNvPicPr>
            <a:picLocks noChangeAspect="1" noChangeArrowheads="1"/>
          </p:cNvPicPr>
          <p:nvPr/>
        </p:nvPicPr>
        <p:blipFill rotWithShape="1">
          <a:blip r:embed="rId2"/>
          <a:srcRect l="3954" t="10894" r="13721" b="5539"/>
          <a:stretch/>
        </p:blipFill>
        <p:spPr bwMode="auto">
          <a:xfrm>
            <a:off x="5867400" y="762000"/>
            <a:ext cx="3030194" cy="2438400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14919" t="4762" r="19697" b="51684"/>
          <a:stretch>
            <a:fillRect/>
          </a:stretch>
        </p:blipFill>
        <p:spPr bwMode="auto">
          <a:xfrm rot="5400000">
            <a:off x="6391897" y="4009404"/>
            <a:ext cx="2514599" cy="2496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55260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74638"/>
            <a:ext cx="7943088" cy="1020762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943088" cy="5334000"/>
          </a:xfrm>
        </p:spPr>
        <p:txBody>
          <a:bodyPr>
            <a:normAutofit/>
          </a:bodyPr>
          <a:lstStyle/>
          <a:p>
            <a:r>
              <a:rPr lang="en-US" dirty="0"/>
              <a:t>Conditions that lead to changes to vulva cells, but that are not cancerous. </a:t>
            </a:r>
            <a:endParaRPr lang="en-US" dirty="0" smtClean="0"/>
          </a:p>
          <a:p>
            <a:r>
              <a:rPr lang="en-US" dirty="0" smtClean="0"/>
              <a:t>They are </a:t>
            </a:r>
            <a:r>
              <a:rPr lang="en-US" dirty="0"/>
              <a:t>not usually life-threatening. </a:t>
            </a:r>
            <a:r>
              <a:rPr lang="en-GB" dirty="0" smtClean="0"/>
              <a:t> </a:t>
            </a:r>
            <a:endParaRPr lang="en-US" dirty="0"/>
          </a:p>
          <a:p>
            <a:r>
              <a:rPr lang="en-US" dirty="0" smtClean="0"/>
              <a:t>Vulva </a:t>
            </a:r>
            <a:r>
              <a:rPr lang="en-US" dirty="0"/>
              <a:t>symptoms are common and cause considerable distress for women. </a:t>
            </a:r>
          </a:p>
          <a:p>
            <a:r>
              <a:rPr lang="en-US" dirty="0"/>
              <a:t>Symptoms often are chronic and can affect quality of life including sexual </a:t>
            </a:r>
            <a:r>
              <a:rPr lang="en-US" dirty="0" smtClean="0"/>
              <a:t>function.</a:t>
            </a:r>
            <a:endParaRPr lang="en-US" dirty="0"/>
          </a:p>
          <a:p>
            <a:pPr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02649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943088" cy="1295400"/>
          </a:xfrm>
        </p:spPr>
        <p:txBody>
          <a:bodyPr/>
          <a:lstStyle/>
          <a:p>
            <a:r>
              <a:rPr lang="en-US" dirty="0"/>
              <a:t>Inclusion cysts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943088" cy="49530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1400" dirty="0"/>
          </a:p>
          <a:p>
            <a:r>
              <a:rPr lang="en-US" dirty="0" smtClean="0"/>
              <a:t>Causes include</a:t>
            </a:r>
          </a:p>
          <a:p>
            <a:pPr lvl="1"/>
            <a:r>
              <a:rPr lang="en-US" dirty="0" smtClean="0"/>
              <a:t>Trauma and in-folding </a:t>
            </a:r>
            <a:r>
              <a:rPr lang="en-US" dirty="0"/>
              <a:t>of skin edges </a:t>
            </a:r>
            <a:endParaRPr lang="en-US" dirty="0" smtClean="0"/>
          </a:p>
          <a:p>
            <a:pPr lvl="2"/>
            <a:r>
              <a:rPr lang="en-US" dirty="0" smtClean="0"/>
              <a:t>Tears of vulva</a:t>
            </a:r>
          </a:p>
          <a:p>
            <a:pPr lvl="2"/>
            <a:r>
              <a:rPr lang="en-US" dirty="0" smtClean="0"/>
              <a:t>Episiotomy repair </a:t>
            </a:r>
          </a:p>
          <a:p>
            <a:pPr lvl="1"/>
            <a:r>
              <a:rPr lang="en-US" dirty="0" smtClean="0"/>
              <a:t>Female genital mutilation</a:t>
            </a:r>
            <a:endParaRPr lang="en-US" dirty="0"/>
          </a:p>
          <a:p>
            <a:pPr lvl="1"/>
            <a:r>
              <a:rPr lang="en-US" dirty="0"/>
              <a:t>Fusion of epidermal structures at embryogenesis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0104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Management of </a:t>
            </a:r>
            <a:r>
              <a:rPr lang="en-US" dirty="0" err="1" smtClean="0"/>
              <a:t>Epidermoid</a:t>
            </a:r>
            <a:r>
              <a:rPr lang="en-US" dirty="0" smtClean="0"/>
              <a:t> Cysts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 l="2963" t="21666" r="69629" b="70000"/>
          <a:stretch>
            <a:fillRect/>
          </a:stretch>
        </p:blipFill>
        <p:spPr bwMode="auto">
          <a:xfrm>
            <a:off x="1371600" y="3962400"/>
            <a:ext cx="2819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 l="3704" t="52500" r="70463" b="26406"/>
          <a:stretch>
            <a:fillRect/>
          </a:stretch>
        </p:blipFill>
        <p:spPr bwMode="auto">
          <a:xfrm>
            <a:off x="5715000" y="3810000"/>
            <a:ext cx="3048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1066800" y="1295400"/>
            <a:ext cx="4648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2800" dirty="0" smtClean="0"/>
              <a:t>Complete surgical excision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</a:pPr>
            <a:r>
              <a:rPr lang="en-GB" sz="2800" dirty="0" smtClean="0"/>
              <a:t> To treat the </a:t>
            </a:r>
            <a:r>
              <a:rPr lang="en-GB" sz="2800" dirty="0" err="1" smtClean="0"/>
              <a:t>tumors</a:t>
            </a:r>
            <a:endParaRPr lang="en-GB" sz="2800" dirty="0" smtClean="0"/>
          </a:p>
          <a:p>
            <a:pPr lvl="1"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2800" dirty="0" smtClean="0"/>
              <a:t> For histological diagnosis 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2800" dirty="0" smtClean="0"/>
              <a:t> To rule out malignancy.</a:t>
            </a:r>
          </a:p>
          <a:p>
            <a:pPr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2800" dirty="0" smtClean="0"/>
              <a:t>  </a:t>
            </a:r>
            <a:r>
              <a:rPr lang="en-GB" sz="2800" dirty="0" smtClean="0"/>
              <a:t>Antibiotics if infected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943088" cy="838200"/>
          </a:xfrm>
        </p:spPr>
        <p:txBody>
          <a:bodyPr/>
          <a:lstStyle/>
          <a:p>
            <a:r>
              <a:rPr lang="en-GB" dirty="0">
                <a:effectLst/>
              </a:rPr>
              <a:t>3</a:t>
            </a:r>
            <a:r>
              <a:rPr lang="en-GB" dirty="0" smtClean="0">
                <a:effectLst/>
              </a:rPr>
              <a:t>). Benign solid </a:t>
            </a:r>
            <a:r>
              <a:rPr lang="en-GB" dirty="0" err="1" smtClean="0">
                <a:effectLst/>
              </a:rPr>
              <a:t>tumors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990600"/>
            <a:ext cx="7943088" cy="5791200"/>
          </a:xfrm>
        </p:spPr>
        <p:txBody>
          <a:bodyPr>
            <a:normAutofit/>
          </a:bodyPr>
          <a:lstStyle/>
          <a:p>
            <a:r>
              <a:rPr lang="en-US" dirty="0"/>
              <a:t>Non-cancerous </a:t>
            </a:r>
            <a:r>
              <a:rPr lang="en-US" dirty="0" smtClean="0"/>
              <a:t>tumors </a:t>
            </a:r>
            <a:r>
              <a:rPr lang="en-US" dirty="0"/>
              <a:t>of the vulva</a:t>
            </a:r>
          </a:p>
          <a:p>
            <a:r>
              <a:rPr lang="en-GB" dirty="0" smtClean="0"/>
              <a:t>Common benign solid </a:t>
            </a:r>
            <a:r>
              <a:rPr lang="en-GB" dirty="0" err="1" smtClean="0"/>
              <a:t>tumors</a:t>
            </a:r>
            <a:r>
              <a:rPr lang="en-GB" dirty="0" smtClean="0"/>
              <a:t> are </a:t>
            </a:r>
          </a:p>
          <a:p>
            <a:pPr lvl="1"/>
            <a:r>
              <a:rPr lang="en-GB" dirty="0" err="1" smtClean="0"/>
              <a:t>Lipomas</a:t>
            </a:r>
            <a:endParaRPr lang="en-GB" dirty="0" smtClean="0"/>
          </a:p>
          <a:p>
            <a:pPr lvl="1"/>
            <a:r>
              <a:rPr lang="en-GB" dirty="0" err="1" smtClean="0"/>
              <a:t>Fibromas</a:t>
            </a:r>
            <a:endParaRPr lang="en-GB" dirty="0" smtClean="0"/>
          </a:p>
          <a:p>
            <a:pPr lvl="1"/>
            <a:r>
              <a:rPr lang="en-GB" dirty="0" smtClean="0"/>
              <a:t>Haemangioma</a:t>
            </a:r>
          </a:p>
          <a:p>
            <a:pPr lvl="1"/>
            <a:r>
              <a:rPr lang="en-GB" dirty="0" smtClean="0"/>
              <a:t>Skin Tags</a:t>
            </a:r>
          </a:p>
          <a:p>
            <a:pPr lvl="1"/>
            <a:r>
              <a:rPr lang="en-GB" dirty="0" err="1" smtClean="0"/>
              <a:t>Hymenal</a:t>
            </a:r>
            <a:r>
              <a:rPr lang="en-GB" dirty="0" smtClean="0"/>
              <a:t> </a:t>
            </a:r>
            <a:r>
              <a:rPr lang="en-GB" dirty="0" smtClean="0"/>
              <a:t>tags</a:t>
            </a:r>
            <a:endParaRPr lang="en-US" dirty="0"/>
          </a:p>
          <a:p>
            <a:r>
              <a:rPr lang="en-US" dirty="0"/>
              <a:t>Excisional biopsy </a:t>
            </a:r>
            <a:r>
              <a:rPr lang="en-GB" dirty="0"/>
              <a:t>often performed</a:t>
            </a:r>
          </a:p>
          <a:p>
            <a:pPr lvl="1"/>
            <a:r>
              <a:rPr lang="en-GB" dirty="0"/>
              <a:t>To treat the </a:t>
            </a:r>
            <a:r>
              <a:rPr lang="en-GB" dirty="0" err="1"/>
              <a:t>tumors</a:t>
            </a:r>
            <a:endParaRPr lang="en-GB" dirty="0"/>
          </a:p>
          <a:p>
            <a:pPr lvl="1"/>
            <a:r>
              <a:rPr lang="en-US" dirty="0"/>
              <a:t>To diagnose  the </a:t>
            </a:r>
            <a:r>
              <a:rPr lang="en-US" dirty="0" err="1"/>
              <a:t>tumours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To rule out the possibility of cancer. </a:t>
            </a:r>
            <a:r>
              <a:rPr lang="en-GB" dirty="0"/>
              <a:t> </a:t>
            </a:r>
            <a:endParaRPr lang="en-GB" dirty="0" smtClean="0"/>
          </a:p>
          <a:p>
            <a:pPr lvl="1"/>
            <a:endParaRPr lang="en-GB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74638"/>
            <a:ext cx="7943088" cy="1020762"/>
          </a:xfrm>
        </p:spPr>
        <p:txBody>
          <a:bodyPr>
            <a:normAutofit/>
          </a:bodyPr>
          <a:lstStyle/>
          <a:p>
            <a:r>
              <a:rPr lang="en-US" dirty="0" err="1"/>
              <a:t>Lipomas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447800"/>
            <a:ext cx="5410200" cy="51054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may </a:t>
            </a:r>
            <a:r>
              <a:rPr lang="en-US" dirty="0"/>
              <a:t>be sessile or pedunculated</a:t>
            </a:r>
          </a:p>
          <a:p>
            <a:r>
              <a:rPr lang="en-US" dirty="0"/>
              <a:t>are soft, rounded and </a:t>
            </a:r>
            <a:r>
              <a:rPr lang="en-US" dirty="0" smtClean="0"/>
              <a:t>lobulated </a:t>
            </a:r>
            <a:endParaRPr lang="en-US" dirty="0"/>
          </a:p>
          <a:p>
            <a:r>
              <a:rPr lang="en-US" dirty="0" smtClean="0"/>
              <a:t>mostly </a:t>
            </a:r>
            <a:r>
              <a:rPr lang="en-US" dirty="0"/>
              <a:t>found in </a:t>
            </a:r>
            <a:r>
              <a:rPr lang="en-US" dirty="0" smtClean="0"/>
              <a:t>labia </a:t>
            </a:r>
            <a:r>
              <a:rPr lang="en-US" dirty="0" smtClean="0"/>
              <a:t>majora</a:t>
            </a:r>
            <a:endParaRPr lang="en-US" dirty="0"/>
          </a:p>
          <a:p>
            <a:r>
              <a:rPr lang="en-US" dirty="0"/>
              <a:t>u</a:t>
            </a:r>
            <a:r>
              <a:rPr lang="en-US" dirty="0" smtClean="0"/>
              <a:t>nlike </a:t>
            </a:r>
            <a:r>
              <a:rPr lang="en-US" dirty="0"/>
              <a:t>sebaceous </a:t>
            </a:r>
            <a:r>
              <a:rPr lang="en-US" dirty="0" smtClean="0"/>
              <a:t>cysts</a:t>
            </a:r>
          </a:p>
          <a:p>
            <a:pPr lvl="1"/>
            <a:r>
              <a:rPr lang="en-US" dirty="0" smtClean="0"/>
              <a:t>not </a:t>
            </a:r>
            <a:r>
              <a:rPr lang="en-US" dirty="0" err="1" smtClean="0"/>
              <a:t>tetherd</a:t>
            </a:r>
            <a:r>
              <a:rPr lang="en-US" dirty="0" smtClean="0"/>
              <a:t> </a:t>
            </a:r>
            <a:r>
              <a:rPr lang="en-US" dirty="0" smtClean="0"/>
              <a:t>to overlying skin</a:t>
            </a:r>
          </a:p>
          <a:p>
            <a:pPr lvl="1"/>
            <a:r>
              <a:rPr lang="en-US" dirty="0" smtClean="0"/>
              <a:t>there </a:t>
            </a:r>
            <a:r>
              <a:rPr lang="en-US" dirty="0"/>
              <a:t>is no punctum</a:t>
            </a:r>
          </a:p>
          <a:p>
            <a:r>
              <a:rPr lang="en-US" dirty="0" smtClean="0"/>
              <a:t>Histology</a:t>
            </a:r>
          </a:p>
          <a:p>
            <a:pPr lvl="1"/>
            <a:r>
              <a:rPr lang="en-US" dirty="0" smtClean="0"/>
              <a:t>formed </a:t>
            </a:r>
            <a:r>
              <a:rPr lang="en-US" dirty="0"/>
              <a:t>by mature fat cells and fibrous tissue. </a:t>
            </a:r>
          </a:p>
          <a:p>
            <a:r>
              <a:rPr lang="en-US" dirty="0" smtClean="0"/>
              <a:t>Treatment is </a:t>
            </a:r>
            <a:r>
              <a:rPr lang="en-US" dirty="0"/>
              <a:t>by excision.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34864" t="19886" r="42068" b="42669"/>
          <a:stretch>
            <a:fillRect/>
          </a:stretch>
        </p:blipFill>
        <p:spPr bwMode="auto">
          <a:xfrm>
            <a:off x="6400800" y="1981200"/>
            <a:ext cx="2590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66166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943088" cy="1295400"/>
          </a:xfrm>
        </p:spPr>
        <p:txBody>
          <a:bodyPr>
            <a:normAutofit/>
          </a:bodyPr>
          <a:lstStyle/>
          <a:p>
            <a:r>
              <a:rPr lang="en-US" dirty="0" err="1">
                <a:effectLst/>
              </a:rPr>
              <a:t>Fibromas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4953000" cy="52578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Usually on the labia majora. </a:t>
            </a:r>
          </a:p>
          <a:p>
            <a:r>
              <a:rPr lang="en-US" dirty="0" smtClean="0"/>
              <a:t>Composed of dense collagen and fibroblasts</a:t>
            </a:r>
          </a:p>
          <a:p>
            <a:r>
              <a:rPr lang="en-US" dirty="0" smtClean="0"/>
              <a:t>Occur </a:t>
            </a:r>
            <a:r>
              <a:rPr lang="en-US" dirty="0"/>
              <a:t>as sessile or </a:t>
            </a:r>
            <a:r>
              <a:rPr lang="en-US" dirty="0" err="1"/>
              <a:t>exophytic</a:t>
            </a:r>
            <a:r>
              <a:rPr lang="en-US" dirty="0"/>
              <a:t> projections</a:t>
            </a:r>
          </a:p>
          <a:p>
            <a:r>
              <a:rPr lang="en-US" dirty="0" smtClean="0"/>
              <a:t>Vary </a:t>
            </a:r>
            <a:r>
              <a:rPr lang="en-US" dirty="0"/>
              <a:t>in size, </a:t>
            </a:r>
            <a:r>
              <a:rPr lang="en-US" dirty="0" smtClean="0"/>
              <a:t> </a:t>
            </a:r>
            <a:r>
              <a:rPr lang="en-US" dirty="0" err="1"/>
              <a:t>P</a:t>
            </a:r>
            <a:r>
              <a:rPr lang="en-US" dirty="0" err="1" smtClean="0"/>
              <a:t>edunculated</a:t>
            </a:r>
            <a:r>
              <a:rPr lang="en-US" dirty="0" smtClean="0"/>
              <a:t> </a:t>
            </a:r>
            <a:r>
              <a:rPr lang="en-US" dirty="0"/>
              <a:t>can reach </a:t>
            </a:r>
            <a:r>
              <a:rPr lang="en-US" u="sng" dirty="0"/>
              <a:t>&gt;</a:t>
            </a:r>
            <a:r>
              <a:rPr lang="en-US" dirty="0"/>
              <a:t>10 cm </a:t>
            </a:r>
          </a:p>
          <a:p>
            <a:r>
              <a:rPr lang="en-US" dirty="0" smtClean="0"/>
              <a:t>Present </a:t>
            </a:r>
            <a:r>
              <a:rPr lang="en-US" dirty="0"/>
              <a:t>with discomfort or pain </a:t>
            </a:r>
            <a:r>
              <a:rPr lang="en-US" dirty="0" smtClean="0"/>
              <a:t>when </a:t>
            </a:r>
            <a:r>
              <a:rPr lang="en-US" dirty="0"/>
              <a:t>sitting </a:t>
            </a:r>
            <a:r>
              <a:rPr lang="en-US" dirty="0" smtClean="0"/>
              <a:t>or </a:t>
            </a:r>
            <a:r>
              <a:rPr lang="en-US" dirty="0"/>
              <a:t>coitus. </a:t>
            </a:r>
          </a:p>
          <a:p>
            <a:r>
              <a:rPr lang="en-US" dirty="0"/>
              <a:t>Treatment is </a:t>
            </a:r>
            <a:r>
              <a:rPr lang="en-US" dirty="0" smtClean="0"/>
              <a:t>by </a:t>
            </a:r>
            <a:r>
              <a:rPr lang="en-US" dirty="0"/>
              <a:t>excision.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184" t="54058" r="51609" b="27496"/>
          <a:stretch>
            <a:fillRect/>
          </a:stretch>
        </p:blipFill>
        <p:spPr bwMode="auto">
          <a:xfrm>
            <a:off x="6019800" y="2514600"/>
            <a:ext cx="2843645" cy="2891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943088" cy="1295400"/>
          </a:xfrm>
        </p:spPr>
        <p:txBody>
          <a:bodyPr>
            <a:normAutofit/>
          </a:bodyPr>
          <a:lstStyle/>
          <a:p>
            <a:r>
              <a:rPr lang="en-US" dirty="0" err="1">
                <a:effectLst/>
              </a:rPr>
              <a:t>Haemangiomas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5105400" cy="5562600"/>
          </a:xfrm>
        </p:spPr>
        <p:txBody>
          <a:bodyPr>
            <a:normAutofit fontScale="92500"/>
          </a:bodyPr>
          <a:lstStyle/>
          <a:p>
            <a:r>
              <a:rPr lang="en-US" dirty="0"/>
              <a:t>Start in the blood vessels</a:t>
            </a:r>
          </a:p>
          <a:p>
            <a:r>
              <a:rPr lang="en-US" dirty="0" smtClean="0"/>
              <a:t>They are of </a:t>
            </a:r>
            <a:r>
              <a:rPr lang="en-US" dirty="0"/>
              <a:t>various </a:t>
            </a:r>
            <a:r>
              <a:rPr lang="en-US" dirty="0" smtClean="0"/>
              <a:t>sizes</a:t>
            </a:r>
            <a:endParaRPr lang="en-US" dirty="0"/>
          </a:p>
          <a:p>
            <a:r>
              <a:rPr lang="en-US" dirty="0" smtClean="0"/>
              <a:t>Usually don’t need treatment </a:t>
            </a:r>
            <a:endParaRPr lang="en-US" dirty="0"/>
          </a:p>
          <a:p>
            <a:r>
              <a:rPr lang="en-US" dirty="0" smtClean="0"/>
              <a:t>Trauma may cause bleeding</a:t>
            </a:r>
            <a:endParaRPr lang="en-US" dirty="0"/>
          </a:p>
          <a:p>
            <a:r>
              <a:rPr lang="en-US" dirty="0"/>
              <a:t>Bleeding can be controlled </a:t>
            </a:r>
            <a:r>
              <a:rPr lang="en-US" dirty="0" smtClean="0"/>
              <a:t>by</a:t>
            </a:r>
            <a:endParaRPr lang="en-US" dirty="0"/>
          </a:p>
          <a:p>
            <a:pPr lvl="1"/>
            <a:r>
              <a:rPr lang="en-US" dirty="0"/>
              <a:t>Suture</a:t>
            </a:r>
          </a:p>
          <a:p>
            <a:pPr lvl="1"/>
            <a:r>
              <a:rPr lang="en-US" dirty="0"/>
              <a:t>Excision</a:t>
            </a:r>
          </a:p>
          <a:p>
            <a:pPr lvl="1"/>
            <a:r>
              <a:rPr lang="en-US" dirty="0"/>
              <a:t>Laser therapy</a:t>
            </a:r>
          </a:p>
          <a:p>
            <a:pPr lvl="1"/>
            <a:r>
              <a:rPr lang="en-US" dirty="0" err="1"/>
              <a:t>Sclerosing</a:t>
            </a:r>
            <a:r>
              <a:rPr lang="en-US" dirty="0"/>
              <a:t> agents</a:t>
            </a:r>
          </a:p>
          <a:p>
            <a:pPr lvl="1"/>
            <a:r>
              <a:rPr lang="en-US" dirty="0" err="1"/>
              <a:t>Cryotherapy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4179" t="10000" r="1996" b="15000"/>
          <a:stretch>
            <a:fillRect/>
          </a:stretch>
        </p:blipFill>
        <p:spPr bwMode="auto">
          <a:xfrm>
            <a:off x="6206068" y="533400"/>
            <a:ext cx="2785532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 l="2143" t="5263" r="3576" b="10526"/>
          <a:stretch>
            <a:fillRect/>
          </a:stretch>
        </p:blipFill>
        <p:spPr bwMode="auto">
          <a:xfrm>
            <a:off x="6248400" y="3657600"/>
            <a:ext cx="2667000" cy="2909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943088" cy="990600"/>
          </a:xfrm>
        </p:spPr>
        <p:txBody>
          <a:bodyPr>
            <a:normAutofit/>
          </a:bodyPr>
          <a:lstStyle/>
          <a:p>
            <a:r>
              <a:rPr lang="en-US" dirty="0" smtClean="0">
                <a:effectLst/>
              </a:rPr>
              <a:t>V</a:t>
            </a:r>
            <a:r>
              <a:rPr lang="en-US" dirty="0" smtClean="0">
                <a:effectLst/>
              </a:rPr>
              <a:t>ulva skin </a:t>
            </a:r>
            <a:r>
              <a:rPr lang="en-US" dirty="0">
                <a:effectLst/>
              </a:rPr>
              <a:t>tags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066800"/>
            <a:ext cx="4953000" cy="57150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Present </a:t>
            </a:r>
            <a:r>
              <a:rPr lang="en-US" dirty="0" smtClean="0"/>
              <a:t>as </a:t>
            </a:r>
            <a:r>
              <a:rPr lang="en-US" dirty="0" err="1" smtClean="0"/>
              <a:t>pedunculated</a:t>
            </a:r>
            <a:r>
              <a:rPr lang="en-US" dirty="0" smtClean="0"/>
              <a:t> or  sessile polyp</a:t>
            </a:r>
          </a:p>
          <a:p>
            <a:r>
              <a:rPr lang="en-GB" dirty="0" smtClean="0"/>
              <a:t>in </a:t>
            </a:r>
            <a:r>
              <a:rPr lang="en-GB" dirty="0"/>
              <a:t>areas subject to </a:t>
            </a:r>
            <a:r>
              <a:rPr lang="en-GB" dirty="0" smtClean="0"/>
              <a:t>irritation</a:t>
            </a:r>
            <a:endParaRPr lang="en-GB" dirty="0"/>
          </a:p>
          <a:p>
            <a:r>
              <a:rPr lang="en-US" dirty="0" smtClean="0"/>
              <a:t>Common </a:t>
            </a:r>
            <a:r>
              <a:rPr lang="en-US" dirty="0"/>
              <a:t>in obese </a:t>
            </a:r>
            <a:r>
              <a:rPr lang="en-US" dirty="0" smtClean="0"/>
              <a:t>patients</a:t>
            </a:r>
            <a:endParaRPr lang="en-US" dirty="0"/>
          </a:p>
          <a:p>
            <a:r>
              <a:rPr lang="en-US" dirty="0" smtClean="0"/>
              <a:t>Soft flesh </a:t>
            </a:r>
            <a:r>
              <a:rPr lang="en-GB" dirty="0" err="1" smtClean="0"/>
              <a:t>fibroepithelial</a:t>
            </a:r>
            <a:r>
              <a:rPr lang="en-GB" dirty="0" smtClean="0"/>
              <a:t> like</a:t>
            </a:r>
            <a:r>
              <a:rPr lang="en-US" dirty="0" smtClean="0"/>
              <a:t> structures </a:t>
            </a:r>
          </a:p>
          <a:p>
            <a:r>
              <a:rPr lang="en-US" dirty="0" smtClean="0"/>
              <a:t>Have a vascular core, can bleed if pulled off. </a:t>
            </a:r>
          </a:p>
          <a:p>
            <a:r>
              <a:rPr lang="en-US" dirty="0" smtClean="0"/>
              <a:t>Lesions irritating </a:t>
            </a:r>
            <a:r>
              <a:rPr lang="en-US" dirty="0"/>
              <a:t>and painful</a:t>
            </a:r>
          </a:p>
          <a:p>
            <a:r>
              <a:rPr lang="en-US" dirty="0"/>
              <a:t>Managed by </a:t>
            </a:r>
            <a:r>
              <a:rPr lang="en-US" dirty="0" smtClean="0"/>
              <a:t>ligation and excision</a:t>
            </a:r>
            <a:endParaRPr lang="en-US" dirty="0"/>
          </a:p>
        </p:txBody>
      </p:sp>
      <p:pic>
        <p:nvPicPr>
          <p:cNvPr id="8806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3600" y="1619250"/>
            <a:ext cx="3124199" cy="2631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943088" cy="1295400"/>
          </a:xfrm>
        </p:spPr>
        <p:txBody>
          <a:bodyPr>
            <a:normAutofit/>
          </a:bodyPr>
          <a:lstStyle/>
          <a:p>
            <a:r>
              <a:rPr lang="en-US" dirty="0">
                <a:effectLst/>
              </a:rPr>
              <a:t>Hymenal remnants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4419600" cy="5562600"/>
          </a:xfrm>
        </p:spPr>
        <p:txBody>
          <a:bodyPr>
            <a:normAutofit/>
          </a:bodyPr>
          <a:lstStyle/>
          <a:p>
            <a:r>
              <a:rPr lang="en-US" dirty="0" smtClean="0"/>
              <a:t>Vary </a:t>
            </a:r>
            <a:r>
              <a:rPr lang="en-US" dirty="0"/>
              <a:t>in size and </a:t>
            </a:r>
            <a:r>
              <a:rPr lang="en-US" dirty="0" smtClean="0"/>
              <a:t>shape</a:t>
            </a:r>
          </a:p>
          <a:p>
            <a:r>
              <a:rPr lang="en-US" dirty="0" smtClean="0"/>
              <a:t>Can occur as normal after </a:t>
            </a:r>
            <a:r>
              <a:rPr lang="en-US" dirty="0"/>
              <a:t>childbirth.</a:t>
            </a:r>
          </a:p>
          <a:p>
            <a:r>
              <a:rPr lang="en-US" dirty="0" smtClean="0"/>
              <a:t>Do </a:t>
            </a:r>
            <a:r>
              <a:rPr lang="en-US" dirty="0"/>
              <a:t>not usually cause any symptoms </a:t>
            </a:r>
            <a:endParaRPr lang="en-US" dirty="0" smtClean="0"/>
          </a:p>
          <a:p>
            <a:r>
              <a:rPr lang="en-US" dirty="0" smtClean="0"/>
              <a:t>Can </a:t>
            </a:r>
            <a:r>
              <a:rPr lang="en-US" dirty="0"/>
              <a:t>become swollen and painful. </a:t>
            </a:r>
          </a:p>
          <a:p>
            <a:r>
              <a:rPr lang="en-US" dirty="0" smtClean="0"/>
              <a:t>Surgical </a:t>
            </a:r>
            <a:r>
              <a:rPr lang="en-US" dirty="0"/>
              <a:t>removal may be </a:t>
            </a:r>
            <a:r>
              <a:rPr lang="en-US" dirty="0" smtClean="0"/>
              <a:t>required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56717" t="42196" r="22176" b="16471"/>
          <a:stretch>
            <a:fillRect/>
          </a:stretch>
        </p:blipFill>
        <p:spPr bwMode="auto">
          <a:xfrm>
            <a:off x="6934200" y="3124200"/>
            <a:ext cx="1828800" cy="3543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5151" t="3529" r="72960" b="56471"/>
          <a:stretch>
            <a:fillRect/>
          </a:stretch>
        </p:blipFill>
        <p:spPr bwMode="auto">
          <a:xfrm>
            <a:off x="5410200" y="228600"/>
            <a:ext cx="1828800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295400"/>
          </a:xfrm>
        </p:spPr>
        <p:txBody>
          <a:bodyPr>
            <a:noAutofit/>
          </a:bodyPr>
          <a:lstStyle/>
          <a:p>
            <a:r>
              <a:rPr lang="en-GB" sz="3600" dirty="0" smtClean="0">
                <a:effectLst/>
              </a:rPr>
              <a:t>4</a:t>
            </a:r>
            <a:r>
              <a:rPr lang="en-GB" sz="3600" dirty="0" smtClean="0">
                <a:effectLst/>
              </a:rPr>
              <a:t>). Non-</a:t>
            </a:r>
            <a:r>
              <a:rPr lang="en-GB" sz="3600" dirty="0" err="1" smtClean="0">
                <a:effectLst/>
              </a:rPr>
              <a:t>neoplastic</a:t>
            </a:r>
            <a:r>
              <a:rPr lang="en-GB" sz="3600" dirty="0" smtClean="0">
                <a:effectLst/>
              </a:rPr>
              <a:t> </a:t>
            </a:r>
            <a:r>
              <a:rPr lang="en-GB" sz="3600" dirty="0" smtClean="0">
                <a:effectLst/>
              </a:rPr>
              <a:t>Epithelial Disorders</a:t>
            </a:r>
            <a:endParaRPr lang="en-US" sz="3600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19200"/>
            <a:ext cx="7943088" cy="5410200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Vulva atrophy</a:t>
            </a:r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1"/>
            <a:r>
              <a:rPr lang="en-GB" dirty="0" smtClean="0"/>
              <a:t>Often found among the elderly</a:t>
            </a:r>
          </a:p>
          <a:p>
            <a:pPr lvl="1"/>
            <a:r>
              <a:rPr lang="en-GB" dirty="0" smtClean="0"/>
              <a:t>Abnormalities represent a physiologic process related to advanced age </a:t>
            </a:r>
          </a:p>
          <a:p>
            <a:r>
              <a:rPr lang="en-GB" dirty="0" smtClean="0"/>
              <a:t>Atrophic Dystrophy</a:t>
            </a:r>
          </a:p>
          <a:p>
            <a:pPr lvl="1"/>
            <a:r>
              <a:rPr lang="en-GB" dirty="0" smtClean="0"/>
              <a:t>Skin is thinned</a:t>
            </a:r>
          </a:p>
          <a:p>
            <a:pPr lvl="1"/>
            <a:r>
              <a:rPr lang="en-GB" dirty="0" smtClean="0"/>
              <a:t>Cigarette paper like or Cellophane appearance</a:t>
            </a:r>
          </a:p>
          <a:p>
            <a:pPr lvl="1"/>
            <a:r>
              <a:rPr lang="en-GB" dirty="0" err="1" smtClean="0"/>
              <a:t>e.g</a:t>
            </a:r>
            <a:r>
              <a:rPr lang="en-GB" dirty="0" smtClean="0"/>
              <a:t> Lichens </a:t>
            </a:r>
            <a:r>
              <a:rPr lang="en-GB" dirty="0" err="1" smtClean="0"/>
              <a:t>Sclerosus</a:t>
            </a:r>
            <a:endParaRPr lang="en-GB" dirty="0" smtClean="0"/>
          </a:p>
          <a:p>
            <a:r>
              <a:rPr lang="en-GB" dirty="0" smtClean="0"/>
              <a:t>Hypertrophic </a:t>
            </a:r>
            <a:r>
              <a:rPr lang="en-GB" dirty="0" smtClean="0"/>
              <a:t>Dystrophy</a:t>
            </a:r>
          </a:p>
          <a:p>
            <a:pPr lvl="1"/>
            <a:r>
              <a:rPr lang="en-GB" dirty="0" smtClean="0"/>
              <a:t>Secondary to chronic irritation</a:t>
            </a:r>
          </a:p>
          <a:p>
            <a:pPr lvl="1"/>
            <a:r>
              <a:rPr lang="en-GB" dirty="0" smtClean="0"/>
              <a:t>Skin thickens and </a:t>
            </a:r>
            <a:r>
              <a:rPr lang="en-GB" dirty="0" err="1" smtClean="0"/>
              <a:t>hyperkeratotic</a:t>
            </a:r>
            <a:r>
              <a:rPr lang="en-GB" dirty="0" smtClean="0"/>
              <a:t>, appears white</a:t>
            </a:r>
          </a:p>
          <a:p>
            <a:pPr lvl="1"/>
            <a:r>
              <a:rPr lang="en-GB" dirty="0" err="1" smtClean="0"/>
              <a:t>e.g</a:t>
            </a:r>
            <a:r>
              <a:rPr lang="en-GB" dirty="0" smtClean="0"/>
              <a:t> Lichen Simplex </a:t>
            </a:r>
            <a:r>
              <a:rPr lang="en-GB" dirty="0" err="1" smtClean="0"/>
              <a:t>Chronicus</a:t>
            </a:r>
            <a:endParaRPr lang="en-GB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943088" cy="1295400"/>
          </a:xfrm>
        </p:spPr>
        <p:txBody>
          <a:bodyPr/>
          <a:lstStyle/>
          <a:p>
            <a:r>
              <a:rPr lang="en-US" dirty="0" smtClean="0"/>
              <a:t>Atrophic Skin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7386" r="53731" b="50082"/>
          <a:stretch>
            <a:fillRect/>
          </a:stretch>
        </p:blipFill>
        <p:spPr bwMode="auto">
          <a:xfrm>
            <a:off x="1905000" y="2133600"/>
            <a:ext cx="2895600" cy="3550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47297" b="54724"/>
          <a:stretch>
            <a:fillRect/>
          </a:stretch>
        </p:blipFill>
        <p:spPr bwMode="auto">
          <a:xfrm>
            <a:off x="5410200" y="2133599"/>
            <a:ext cx="2895600" cy="3505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879080" cy="990600"/>
          </a:xfrm>
        </p:spPr>
        <p:txBody>
          <a:bodyPr/>
          <a:lstStyle/>
          <a:p>
            <a:r>
              <a:rPr lang="en-US" dirty="0" smtClean="0"/>
              <a:t>Anatomy of the Vulva</a:t>
            </a:r>
            <a:endParaRPr lang="en-US" dirty="0"/>
          </a:p>
        </p:txBody>
      </p:sp>
      <p:pic>
        <p:nvPicPr>
          <p:cNvPr id="4" name="Picture 5" descr="Figure 8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53" t="1003" r="2873" b="1003"/>
          <a:stretch>
            <a:fillRect/>
          </a:stretch>
        </p:blipFill>
        <p:spPr bwMode="auto">
          <a:xfrm>
            <a:off x="1371600" y="1180322"/>
            <a:ext cx="7391400" cy="5372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943088" cy="1295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Hypertrophic (Hyperkeratosis) skin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120" t="11567" r="48465" b="3048"/>
          <a:stretch>
            <a:fillRect/>
          </a:stretch>
        </p:blipFill>
        <p:spPr bwMode="auto">
          <a:xfrm>
            <a:off x="1463842" y="1828800"/>
            <a:ext cx="3489158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53776" t="1695" r="1120" b="1695"/>
          <a:stretch>
            <a:fillRect/>
          </a:stretch>
        </p:blipFill>
        <p:spPr bwMode="auto">
          <a:xfrm>
            <a:off x="5390435" y="1828800"/>
            <a:ext cx="306776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4114800" cy="533400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 smtClean="0">
                <a:effectLst/>
              </a:rPr>
              <a:t>Lichen </a:t>
            </a:r>
            <a:r>
              <a:rPr lang="en-GB" dirty="0" err="1">
                <a:effectLst/>
              </a:rPr>
              <a:t>sclerosus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685800"/>
            <a:ext cx="5181600" cy="7848600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Skin is thin, cigarette paper like. </a:t>
            </a:r>
          </a:p>
          <a:p>
            <a:r>
              <a:rPr lang="en-GB" dirty="0" smtClean="0"/>
              <a:t>P</a:t>
            </a:r>
            <a:r>
              <a:rPr lang="en-GB" dirty="0" smtClean="0"/>
              <a:t>atchy</a:t>
            </a:r>
            <a:r>
              <a:rPr lang="en-GB" dirty="0" smtClean="0"/>
              <a:t>, diffuse or whole labia</a:t>
            </a:r>
          </a:p>
          <a:p>
            <a:r>
              <a:rPr lang="en-GB" dirty="0" err="1" smtClean="0"/>
              <a:t>Etiology</a:t>
            </a:r>
            <a:r>
              <a:rPr lang="en-GB" dirty="0" smtClean="0"/>
              <a:t> </a:t>
            </a:r>
            <a:r>
              <a:rPr lang="en-GB" dirty="0" smtClean="0"/>
              <a:t>unknown - ?Autoimmune </a:t>
            </a:r>
            <a:r>
              <a:rPr lang="en-GB" dirty="0" smtClean="0"/>
              <a:t>? </a:t>
            </a:r>
            <a:r>
              <a:rPr lang="en-GB" dirty="0" smtClean="0"/>
              <a:t>Genetic </a:t>
            </a:r>
            <a:r>
              <a:rPr lang="en-GB" dirty="0" smtClean="0"/>
              <a:t>? </a:t>
            </a:r>
            <a:r>
              <a:rPr lang="en-GB" dirty="0" err="1" smtClean="0"/>
              <a:t>Enviromental</a:t>
            </a:r>
            <a:r>
              <a:rPr lang="en-GB" dirty="0" smtClean="0"/>
              <a:t> ? hormonal</a:t>
            </a:r>
            <a:endParaRPr lang="en-GB" baseline="30000" dirty="0" smtClean="0"/>
          </a:p>
          <a:p>
            <a:r>
              <a:rPr lang="en-GB" dirty="0"/>
              <a:t>Associated </a:t>
            </a:r>
            <a:r>
              <a:rPr lang="en-GB" dirty="0" smtClean="0"/>
              <a:t>with </a:t>
            </a:r>
            <a:r>
              <a:rPr lang="en-GB" dirty="0"/>
              <a:t>trauma, friction, chronic infection, and irritation </a:t>
            </a:r>
          </a:p>
          <a:p>
            <a:r>
              <a:rPr lang="en-GB" dirty="0"/>
              <a:t>Familial occurrence </a:t>
            </a:r>
            <a:r>
              <a:rPr lang="en-GB" dirty="0" smtClean="0"/>
              <a:t>in 22% </a:t>
            </a:r>
            <a:endParaRPr lang="en-US" dirty="0" smtClean="0"/>
          </a:p>
          <a:p>
            <a:r>
              <a:rPr lang="en-GB" dirty="0" smtClean="0"/>
              <a:t>P</a:t>
            </a:r>
            <a:r>
              <a:rPr lang="en-GB" dirty="0" smtClean="0"/>
              <a:t>revalent </a:t>
            </a:r>
            <a:r>
              <a:rPr lang="en-GB" dirty="0"/>
              <a:t>in </a:t>
            </a:r>
            <a:r>
              <a:rPr lang="en-GB" dirty="0" smtClean="0"/>
              <a:t>postmenopausal age</a:t>
            </a:r>
            <a:endParaRPr lang="en-GB" dirty="0" smtClean="0"/>
          </a:p>
          <a:p>
            <a:r>
              <a:rPr lang="en-GB" dirty="0" smtClean="0"/>
              <a:t>Get itch</a:t>
            </a:r>
            <a:r>
              <a:rPr lang="en-GB" dirty="0" smtClean="0"/>
              <a:t>, burning pain, </a:t>
            </a:r>
            <a:r>
              <a:rPr lang="en-GB" dirty="0" err="1" smtClean="0"/>
              <a:t>dyspareuina</a:t>
            </a:r>
            <a:endParaRPr lang="en-GB" dirty="0" smtClean="0"/>
          </a:p>
          <a:p>
            <a:r>
              <a:rPr lang="en-GB" dirty="0" smtClean="0"/>
              <a:t>May lead to adhesions and </a:t>
            </a:r>
            <a:r>
              <a:rPr lang="en-GB" dirty="0" err="1" smtClean="0"/>
              <a:t>Stenosis</a:t>
            </a:r>
            <a:endParaRPr lang="en-GB" dirty="0" smtClean="0"/>
          </a:p>
          <a:p>
            <a:r>
              <a:rPr lang="en-GB" dirty="0" smtClean="0"/>
              <a:t>5% </a:t>
            </a:r>
            <a:r>
              <a:rPr lang="en-GB" dirty="0" smtClean="0"/>
              <a:t>get</a:t>
            </a:r>
            <a:r>
              <a:rPr lang="en-GB" dirty="0" smtClean="0"/>
              <a:t> </a:t>
            </a:r>
            <a:r>
              <a:rPr lang="en-GB" dirty="0" smtClean="0"/>
              <a:t>cancer of  Vulva </a:t>
            </a:r>
            <a:r>
              <a:rPr lang="en-GB" dirty="0" smtClean="0"/>
              <a:t>in12 </a:t>
            </a:r>
            <a:r>
              <a:rPr lang="en-GB" dirty="0" smtClean="0"/>
              <a:t>years </a:t>
            </a:r>
            <a:endParaRPr lang="en-GB" dirty="0" smtClean="0"/>
          </a:p>
          <a:p>
            <a:r>
              <a:rPr lang="en-GB" dirty="0" smtClean="0"/>
              <a:t>Biopsy </a:t>
            </a:r>
            <a:r>
              <a:rPr lang="en-GB" dirty="0" smtClean="0"/>
              <a:t>and very c</a:t>
            </a:r>
            <a:r>
              <a:rPr lang="en-GB" dirty="0" smtClean="0"/>
              <a:t>lose follow-up</a:t>
            </a:r>
            <a:endParaRPr lang="en-GB" dirty="0" smtClean="0"/>
          </a:p>
          <a:p>
            <a:r>
              <a:rPr lang="en-US" dirty="0" smtClean="0"/>
              <a:t>Manage</a:t>
            </a:r>
            <a:r>
              <a:rPr lang="en-US" dirty="0" smtClean="0"/>
              <a:t>ment 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Corticosteroid </a:t>
            </a:r>
            <a:r>
              <a:rPr lang="en-US" dirty="0" smtClean="0"/>
              <a:t>creams</a:t>
            </a:r>
            <a:endParaRPr lang="en-US" dirty="0"/>
          </a:p>
          <a:p>
            <a:pPr lvl="1"/>
            <a:r>
              <a:rPr lang="en-US" dirty="0" err="1"/>
              <a:t>Immunomodulators</a:t>
            </a:r>
            <a:endParaRPr lang="en-US" dirty="0"/>
          </a:p>
          <a:p>
            <a:pPr lvl="1"/>
            <a:r>
              <a:rPr lang="en-US" dirty="0"/>
              <a:t>Surgery </a:t>
            </a:r>
            <a:endParaRPr lang="en-US" dirty="0" smtClean="0"/>
          </a:p>
          <a:p>
            <a:pPr lvl="2"/>
            <a:r>
              <a:rPr lang="en-US" dirty="0" smtClean="0"/>
              <a:t>if </a:t>
            </a:r>
            <a:r>
              <a:rPr lang="en-US" dirty="0"/>
              <a:t>Severe, recurrent, malignant </a:t>
            </a:r>
            <a:r>
              <a:rPr lang="en-US" dirty="0" smtClean="0"/>
              <a:t>change</a:t>
            </a:r>
            <a:endParaRPr 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/>
          <a:srcRect l="8025"/>
          <a:stretch>
            <a:fillRect/>
          </a:stretch>
        </p:blipFill>
        <p:spPr bwMode="auto">
          <a:xfrm rot="16200000">
            <a:off x="6057901" y="723899"/>
            <a:ext cx="2819402" cy="2438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/>
          <a:srcRect l="2000" t="5658" r="4000" b="1963"/>
          <a:stretch>
            <a:fillRect/>
          </a:stretch>
        </p:blipFill>
        <p:spPr bwMode="auto">
          <a:xfrm>
            <a:off x="6172200" y="3742509"/>
            <a:ext cx="2590800" cy="288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943088" cy="609600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 smtClean="0"/>
              <a:t>Lichen </a:t>
            </a:r>
            <a:r>
              <a:rPr lang="en-GB" dirty="0" err="1" smtClean="0"/>
              <a:t>chronicus</a:t>
            </a:r>
            <a:r>
              <a:rPr lang="en-GB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066800"/>
            <a:ext cx="5257800" cy="5791200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A localized </a:t>
            </a:r>
            <a:r>
              <a:rPr lang="en-GB" dirty="0" err="1" smtClean="0"/>
              <a:t>neurodermatitis</a:t>
            </a:r>
            <a:endParaRPr lang="en-GB" dirty="0" smtClean="0"/>
          </a:p>
          <a:p>
            <a:r>
              <a:rPr lang="en-GB" dirty="0" smtClean="0"/>
              <a:t>End stage of </a:t>
            </a:r>
            <a:r>
              <a:rPr lang="en-GB" dirty="0" smtClean="0"/>
              <a:t>itch-scratch-itch </a:t>
            </a:r>
            <a:r>
              <a:rPr lang="en-GB" dirty="0" smtClean="0"/>
              <a:t>cycle </a:t>
            </a:r>
            <a:r>
              <a:rPr lang="en-GB" dirty="0" smtClean="0"/>
              <a:t>by any </a:t>
            </a:r>
            <a:r>
              <a:rPr lang="en-GB" dirty="0" smtClean="0"/>
              <a:t>itching disease of the </a:t>
            </a:r>
            <a:r>
              <a:rPr lang="en-GB" dirty="0" smtClean="0"/>
              <a:t>vulva</a:t>
            </a:r>
            <a:endParaRPr lang="en-US" dirty="0" smtClean="0"/>
          </a:p>
          <a:p>
            <a:pPr lvl="1"/>
            <a:r>
              <a:rPr lang="en-GB" dirty="0" smtClean="0"/>
              <a:t>Initial stimulus </a:t>
            </a:r>
            <a:r>
              <a:rPr lang="en-GB" dirty="0" smtClean="0"/>
              <a:t>may </a:t>
            </a:r>
            <a:r>
              <a:rPr lang="en-GB" dirty="0" smtClean="0"/>
              <a:t>be dermatitis, vaginal discharge, </a:t>
            </a:r>
            <a:r>
              <a:rPr lang="en-GB" dirty="0" err="1" smtClean="0"/>
              <a:t>tinea</a:t>
            </a:r>
            <a:r>
              <a:rPr lang="en-GB" dirty="0" smtClean="0"/>
              <a:t>, psoriasis etc</a:t>
            </a:r>
            <a:endParaRPr lang="en-US" dirty="0" smtClean="0"/>
          </a:p>
          <a:p>
            <a:r>
              <a:rPr lang="en-GB" dirty="0" smtClean="0"/>
              <a:t>I</a:t>
            </a:r>
            <a:r>
              <a:rPr lang="en-GB" dirty="0" smtClean="0"/>
              <a:t>rritant </a:t>
            </a:r>
            <a:r>
              <a:rPr lang="en-GB" dirty="0" smtClean="0"/>
              <a:t>may have been transient </a:t>
            </a:r>
          </a:p>
          <a:p>
            <a:r>
              <a:rPr lang="en-GB" dirty="0" smtClean="0"/>
              <a:t>B</a:t>
            </a:r>
            <a:r>
              <a:rPr lang="en-GB" dirty="0" smtClean="0"/>
              <a:t>ilateral</a:t>
            </a:r>
            <a:r>
              <a:rPr lang="en-GB" dirty="0" smtClean="0"/>
              <a:t>, discoloured, </a:t>
            </a:r>
            <a:r>
              <a:rPr lang="en-GB" dirty="0" smtClean="0"/>
              <a:t>thickened skin</a:t>
            </a:r>
            <a:endParaRPr lang="en-GB" dirty="0" smtClean="0"/>
          </a:p>
          <a:p>
            <a:r>
              <a:rPr lang="en-GB" dirty="0" smtClean="0"/>
              <a:t>Excoriation,  2</a:t>
            </a:r>
            <a:r>
              <a:rPr lang="en-GB" baseline="30000" dirty="0" smtClean="0"/>
              <a:t>o </a:t>
            </a:r>
            <a:r>
              <a:rPr lang="en-GB" dirty="0" smtClean="0"/>
              <a:t>bleeding </a:t>
            </a:r>
            <a:r>
              <a:rPr lang="en-GB" dirty="0" smtClean="0"/>
              <a:t>or </a:t>
            </a:r>
            <a:r>
              <a:rPr lang="en-GB" dirty="0" smtClean="0"/>
              <a:t>infection</a:t>
            </a:r>
          </a:p>
          <a:p>
            <a:r>
              <a:rPr lang="en-GB" dirty="0"/>
              <a:t>Management</a:t>
            </a:r>
          </a:p>
          <a:p>
            <a:pPr lvl="1"/>
            <a:r>
              <a:rPr lang="en-US" dirty="0"/>
              <a:t>Remove the trigger</a:t>
            </a:r>
          </a:p>
          <a:p>
            <a:pPr lvl="1"/>
            <a:r>
              <a:rPr lang="en-US" dirty="0"/>
              <a:t>Manage the itch</a:t>
            </a:r>
          </a:p>
          <a:p>
            <a:pPr lvl="2"/>
            <a:r>
              <a:rPr lang="en-US" dirty="0"/>
              <a:t>Antihistamines </a:t>
            </a:r>
            <a:r>
              <a:rPr lang="en-US" dirty="0" err="1"/>
              <a:t>esp</a:t>
            </a:r>
            <a:r>
              <a:rPr lang="en-US" dirty="0"/>
              <a:t> at night</a:t>
            </a:r>
          </a:p>
          <a:p>
            <a:pPr lvl="1"/>
            <a:r>
              <a:rPr lang="en-US" dirty="0"/>
              <a:t>Topical Corticosteroids</a:t>
            </a:r>
          </a:p>
          <a:p>
            <a:pPr lvl="2"/>
            <a:r>
              <a:rPr lang="en-US" dirty="0"/>
              <a:t>Betamethasone</a:t>
            </a:r>
          </a:p>
          <a:p>
            <a:pPr lvl="1"/>
            <a:r>
              <a:rPr lang="en-US" dirty="0" err="1" smtClean="0"/>
              <a:t>Sitz</a:t>
            </a:r>
            <a:r>
              <a:rPr lang="en-US" dirty="0" smtClean="0"/>
              <a:t> </a:t>
            </a:r>
            <a:r>
              <a:rPr lang="en-US" dirty="0"/>
              <a:t>baths</a:t>
            </a:r>
          </a:p>
          <a:p>
            <a:pPr lvl="1"/>
            <a:r>
              <a:rPr lang="en-US" dirty="0"/>
              <a:t>Clip the nails</a:t>
            </a:r>
          </a:p>
          <a:p>
            <a:endParaRPr lang="en-GB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36903" t="21403" r="36894" b="11871"/>
          <a:stretch>
            <a:fillRect/>
          </a:stretch>
        </p:blipFill>
        <p:spPr bwMode="auto">
          <a:xfrm>
            <a:off x="6248400" y="1676400"/>
            <a:ext cx="2819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943088" cy="914400"/>
          </a:xfrm>
        </p:spPr>
        <p:txBody>
          <a:bodyPr>
            <a:normAutofit/>
          </a:bodyPr>
          <a:lstStyle/>
          <a:p>
            <a:pPr algn="l"/>
            <a:r>
              <a:rPr lang="en-GB" dirty="0" smtClean="0"/>
              <a:t>Lichen </a:t>
            </a:r>
            <a:r>
              <a:rPr lang="en-GB" dirty="0" err="1"/>
              <a:t>Planus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066800"/>
            <a:ext cx="5334000" cy="5791200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Can be </a:t>
            </a:r>
            <a:r>
              <a:rPr lang="en-GB" dirty="0" smtClean="0"/>
              <a:t>acute </a:t>
            </a:r>
            <a:r>
              <a:rPr lang="en-GB" dirty="0"/>
              <a:t>or </a:t>
            </a:r>
            <a:r>
              <a:rPr lang="en-GB" dirty="0" smtClean="0"/>
              <a:t>chronic</a:t>
            </a:r>
            <a:endParaRPr lang="en-GB" dirty="0"/>
          </a:p>
          <a:p>
            <a:r>
              <a:rPr lang="en-GB" dirty="0"/>
              <a:t>Affects </a:t>
            </a:r>
            <a:r>
              <a:rPr lang="en-GB" dirty="0" smtClean="0"/>
              <a:t>skin, mucous </a:t>
            </a:r>
            <a:r>
              <a:rPr lang="en-GB" dirty="0" smtClean="0"/>
              <a:t>membranes</a:t>
            </a:r>
          </a:p>
          <a:p>
            <a:r>
              <a:rPr lang="en-GB" dirty="0" smtClean="0"/>
              <a:t>on </a:t>
            </a:r>
            <a:r>
              <a:rPr lang="en-GB" dirty="0" smtClean="0"/>
              <a:t>flexor surface and </a:t>
            </a:r>
            <a:r>
              <a:rPr lang="en-GB" dirty="0" err="1" smtClean="0"/>
              <a:t>buccal</a:t>
            </a:r>
            <a:r>
              <a:rPr lang="en-GB" dirty="0" smtClean="0"/>
              <a:t> area </a:t>
            </a:r>
            <a:endParaRPr lang="en-GB" dirty="0" smtClean="0"/>
          </a:p>
          <a:p>
            <a:r>
              <a:rPr lang="en-GB" dirty="0" smtClean="0"/>
              <a:t>Lesions may be hypertrophic</a:t>
            </a:r>
          </a:p>
          <a:p>
            <a:r>
              <a:rPr lang="en-GB" dirty="0" err="1" smtClean="0"/>
              <a:t>Vulval</a:t>
            </a:r>
            <a:r>
              <a:rPr lang="en-GB" dirty="0" smtClean="0"/>
              <a:t> lesions with associated adhesions and yellow </a:t>
            </a:r>
            <a:r>
              <a:rPr lang="en-GB" dirty="0" err="1" smtClean="0"/>
              <a:t>exudate</a:t>
            </a:r>
            <a:r>
              <a:rPr lang="en-GB" dirty="0" smtClean="0"/>
              <a:t>, </a:t>
            </a:r>
          </a:p>
          <a:p>
            <a:r>
              <a:rPr lang="en-GB" dirty="0" smtClean="0"/>
              <a:t>Cause </a:t>
            </a:r>
            <a:r>
              <a:rPr lang="en-GB" dirty="0"/>
              <a:t>is </a:t>
            </a:r>
            <a:r>
              <a:rPr lang="en-GB" dirty="0" smtClean="0"/>
              <a:t>unknown,  </a:t>
            </a:r>
          </a:p>
          <a:p>
            <a:pPr lvl="1"/>
            <a:r>
              <a:rPr lang="en-GB" dirty="0" smtClean="0"/>
              <a:t>May </a:t>
            </a:r>
            <a:r>
              <a:rPr lang="en-GB" dirty="0"/>
              <a:t>be </a:t>
            </a:r>
            <a:r>
              <a:rPr lang="en-GB" dirty="0" smtClean="0"/>
              <a:t> T-cell Autoimmune Ds</a:t>
            </a:r>
            <a:endParaRPr lang="en-GB" baseline="30000" dirty="0"/>
          </a:p>
          <a:p>
            <a:pPr lvl="1"/>
            <a:r>
              <a:rPr lang="en-GB" dirty="0" smtClean="0"/>
              <a:t>Some drugs </a:t>
            </a:r>
            <a:r>
              <a:rPr lang="en-GB" dirty="0"/>
              <a:t>induce lichen </a:t>
            </a:r>
            <a:r>
              <a:rPr lang="en-GB" dirty="0" err="1" smtClean="0"/>
              <a:t>planus</a:t>
            </a:r>
            <a:r>
              <a:rPr lang="en-GB" dirty="0"/>
              <a:t> </a:t>
            </a:r>
            <a:r>
              <a:rPr lang="en-GB" dirty="0" smtClean="0"/>
              <a:t>type eruptions.eg ACE inhibitors</a:t>
            </a:r>
            <a:endParaRPr lang="en-US" dirty="0"/>
          </a:p>
          <a:p>
            <a:r>
              <a:rPr lang="en-GB" dirty="0" smtClean="0"/>
              <a:t>Management</a:t>
            </a:r>
          </a:p>
          <a:p>
            <a:pPr lvl="1"/>
            <a:r>
              <a:rPr lang="en-GB" dirty="0" smtClean="0"/>
              <a:t>Remove irritant</a:t>
            </a:r>
          </a:p>
          <a:p>
            <a:pPr lvl="1"/>
            <a:r>
              <a:rPr lang="en-GB" dirty="0" smtClean="0"/>
              <a:t>Corticosteroids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00800" y="3886200"/>
            <a:ext cx="2590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533400"/>
            <a:ext cx="2590800" cy="2948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943088" cy="990600"/>
          </a:xfrm>
        </p:spPr>
        <p:txBody>
          <a:bodyPr>
            <a:normAutofit/>
          </a:bodyPr>
          <a:lstStyle/>
          <a:p>
            <a:pPr algn="l"/>
            <a:r>
              <a:rPr lang="en-GB" dirty="0" smtClean="0"/>
              <a:t>Primary dermatitis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143000"/>
            <a:ext cx="4953000" cy="5715000"/>
          </a:xfrm>
        </p:spPr>
        <p:txBody>
          <a:bodyPr>
            <a:normAutofit fontScale="55000" lnSpcReduction="20000"/>
          </a:bodyPr>
          <a:lstStyle/>
          <a:p>
            <a:r>
              <a:rPr lang="en-GB" dirty="0" err="1" smtClean="0"/>
              <a:t>Pruritus</a:t>
            </a:r>
            <a:r>
              <a:rPr lang="en-GB" dirty="0" smtClean="0"/>
              <a:t> and </a:t>
            </a:r>
            <a:r>
              <a:rPr lang="en-GB" dirty="0"/>
              <a:t>irritation in the absence of any immune reactivity</a:t>
            </a:r>
            <a:endParaRPr lang="en-US" dirty="0"/>
          </a:p>
          <a:p>
            <a:r>
              <a:rPr lang="en-GB" dirty="0"/>
              <a:t>Chemical agents that remove surface lipids, denature epidermal keratins, or damage cell membranes </a:t>
            </a:r>
            <a:r>
              <a:rPr lang="en-GB" dirty="0" smtClean="0"/>
              <a:t>causing </a:t>
            </a:r>
            <a:r>
              <a:rPr lang="en-GB" dirty="0"/>
              <a:t>irritation. </a:t>
            </a:r>
          </a:p>
          <a:p>
            <a:r>
              <a:rPr lang="en-GB" dirty="0" smtClean="0"/>
              <a:t>Obsessive </a:t>
            </a:r>
            <a:r>
              <a:rPr lang="en-GB" dirty="0"/>
              <a:t>cleaning of the </a:t>
            </a:r>
            <a:r>
              <a:rPr lang="en-GB" dirty="0" smtClean="0"/>
              <a:t>vulva area </a:t>
            </a:r>
            <a:r>
              <a:rPr lang="en-GB" dirty="0"/>
              <a:t>may </a:t>
            </a:r>
            <a:r>
              <a:rPr lang="en-GB" dirty="0" smtClean="0"/>
              <a:t>cause </a:t>
            </a:r>
            <a:r>
              <a:rPr lang="en-GB" dirty="0"/>
              <a:t>irritation.</a:t>
            </a:r>
            <a:endParaRPr lang="en-US" dirty="0"/>
          </a:p>
          <a:p>
            <a:r>
              <a:rPr lang="en-GB" dirty="0"/>
              <a:t>Irritation may arise as a result of friction from tight clothing,</a:t>
            </a:r>
          </a:p>
          <a:p>
            <a:r>
              <a:rPr lang="en-GB" dirty="0" smtClean="0"/>
              <a:t>S</a:t>
            </a:r>
            <a:r>
              <a:rPr lang="en-GB" dirty="0" smtClean="0"/>
              <a:t>ynthetic </a:t>
            </a:r>
            <a:r>
              <a:rPr lang="en-GB" dirty="0" smtClean="0"/>
              <a:t>fabrics traps moisture</a:t>
            </a:r>
            <a:endParaRPr lang="en-GB" dirty="0"/>
          </a:p>
          <a:p>
            <a:r>
              <a:rPr lang="en-GB" dirty="0"/>
              <a:t>A</a:t>
            </a:r>
            <a:r>
              <a:rPr lang="en-GB" dirty="0" smtClean="0"/>
              <a:t>ctivities </a:t>
            </a:r>
            <a:r>
              <a:rPr lang="en-GB" dirty="0"/>
              <a:t>such </a:t>
            </a:r>
            <a:r>
              <a:rPr lang="en-GB" dirty="0" smtClean="0"/>
              <a:t>as cycling </a:t>
            </a:r>
            <a:r>
              <a:rPr lang="en-GB" dirty="0"/>
              <a:t>and horseback riding</a:t>
            </a:r>
            <a:r>
              <a:rPr lang="en-GB" dirty="0" smtClean="0"/>
              <a:t>.</a:t>
            </a:r>
          </a:p>
          <a:p>
            <a:r>
              <a:rPr lang="en-GB" dirty="0" smtClean="0"/>
              <a:t>Common irritants include </a:t>
            </a:r>
          </a:p>
          <a:p>
            <a:pPr lvl="1"/>
            <a:r>
              <a:rPr lang="en-GB" dirty="0" smtClean="0"/>
              <a:t>perfumed soaps, bubble baths, bath oils, </a:t>
            </a:r>
          </a:p>
          <a:p>
            <a:pPr lvl="1"/>
            <a:r>
              <a:rPr lang="en-GB" dirty="0" smtClean="0"/>
              <a:t>hygiene products : tampons, pads, diapers, wipes, deodorant sprays, </a:t>
            </a:r>
            <a:r>
              <a:rPr lang="en-GB" dirty="0" err="1" smtClean="0"/>
              <a:t>colored</a:t>
            </a:r>
            <a:r>
              <a:rPr lang="en-GB" dirty="0" smtClean="0"/>
              <a:t> or scented toilet paper</a:t>
            </a:r>
          </a:p>
          <a:p>
            <a:pPr lvl="1"/>
            <a:r>
              <a:rPr lang="en-GB" dirty="0" smtClean="0"/>
              <a:t>detergents, fabric softeners, </a:t>
            </a:r>
          </a:p>
          <a:p>
            <a:pPr lvl="1"/>
            <a:r>
              <a:rPr lang="en-GB" dirty="0" smtClean="0"/>
              <a:t>physically abrasive </a:t>
            </a:r>
            <a:r>
              <a:rPr lang="en-GB" dirty="0" err="1" smtClean="0"/>
              <a:t>contactants</a:t>
            </a:r>
            <a:r>
              <a:rPr lang="en-GB" dirty="0" smtClean="0"/>
              <a:t> :  face cloths, sponges</a:t>
            </a:r>
          </a:p>
          <a:p>
            <a:pPr lvl="1"/>
            <a:r>
              <a:rPr lang="en-GB" dirty="0" smtClean="0"/>
              <a:t>body secretions : urine, </a:t>
            </a:r>
            <a:r>
              <a:rPr lang="en-GB" dirty="0" smtClean="0"/>
              <a:t>semen</a:t>
            </a:r>
            <a:endParaRPr 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b="17979"/>
          <a:stretch>
            <a:fillRect/>
          </a:stretch>
        </p:blipFill>
        <p:spPr bwMode="auto">
          <a:xfrm>
            <a:off x="6096000" y="1295400"/>
            <a:ext cx="2895600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943088" cy="609600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 smtClean="0"/>
              <a:t>Allergic / Atopic dermatitis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838200"/>
            <a:ext cx="5257800" cy="6096000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inflammatory disorder </a:t>
            </a:r>
            <a:r>
              <a:rPr lang="en-GB" dirty="0" smtClean="0"/>
              <a:t>from local contact with </a:t>
            </a:r>
            <a:r>
              <a:rPr lang="en-GB" dirty="0" smtClean="0"/>
              <a:t>agent </a:t>
            </a:r>
            <a:r>
              <a:rPr lang="en-GB" dirty="0" smtClean="0"/>
              <a:t>to </a:t>
            </a:r>
            <a:r>
              <a:rPr lang="en-GB" dirty="0" smtClean="0"/>
              <a:t>which  </a:t>
            </a:r>
            <a:r>
              <a:rPr lang="en-GB" dirty="0" smtClean="0"/>
              <a:t>previously </a:t>
            </a:r>
            <a:r>
              <a:rPr lang="en-GB" dirty="0" smtClean="0"/>
              <a:t> </a:t>
            </a:r>
            <a:r>
              <a:rPr lang="en-GB" dirty="0" smtClean="0"/>
              <a:t>sensitized, </a:t>
            </a:r>
          </a:p>
          <a:p>
            <a:r>
              <a:rPr lang="en-GB" dirty="0" smtClean="0"/>
              <a:t>Result </a:t>
            </a:r>
            <a:r>
              <a:rPr lang="en-GB" dirty="0"/>
              <a:t>of a delayed, cell-mediated, type IV hypersensitivity reaction. </a:t>
            </a:r>
          </a:p>
          <a:p>
            <a:r>
              <a:rPr lang="en-GB" dirty="0" smtClean="0"/>
              <a:t>develops </a:t>
            </a:r>
            <a:r>
              <a:rPr lang="en-GB" dirty="0"/>
              <a:t>12-48 </a:t>
            </a:r>
            <a:r>
              <a:rPr lang="en-GB" dirty="0" smtClean="0"/>
              <a:t>hrs </a:t>
            </a:r>
            <a:r>
              <a:rPr lang="en-GB" dirty="0"/>
              <a:t>after exposure. </a:t>
            </a:r>
          </a:p>
          <a:p>
            <a:r>
              <a:rPr lang="en-GB" dirty="0" err="1" smtClean="0"/>
              <a:t>P</a:t>
            </a:r>
            <a:r>
              <a:rPr lang="en-GB" dirty="0" err="1" smtClean="0"/>
              <a:t>ruritus</a:t>
            </a:r>
            <a:r>
              <a:rPr lang="en-GB" dirty="0" smtClean="0"/>
              <a:t> </a:t>
            </a:r>
            <a:r>
              <a:rPr lang="en-GB" dirty="0"/>
              <a:t>may coincide with generalized allergic symptoms. </a:t>
            </a:r>
            <a:endParaRPr lang="en-GB" dirty="0" smtClean="0"/>
          </a:p>
          <a:p>
            <a:r>
              <a:rPr lang="en-GB" dirty="0" smtClean="0"/>
              <a:t>May </a:t>
            </a:r>
            <a:r>
              <a:rPr lang="en-GB" dirty="0" smtClean="0"/>
              <a:t>have </a:t>
            </a:r>
            <a:r>
              <a:rPr lang="en-GB" dirty="0"/>
              <a:t>a personal or family history of asthma, hay fever, </a:t>
            </a:r>
            <a:r>
              <a:rPr lang="en-GB" dirty="0" smtClean="0"/>
              <a:t> </a:t>
            </a:r>
            <a:r>
              <a:rPr lang="en-GB" dirty="0"/>
              <a:t>eczema </a:t>
            </a:r>
            <a:endParaRPr lang="en-GB" dirty="0" smtClean="0"/>
          </a:p>
          <a:p>
            <a:r>
              <a:rPr lang="en-GB" dirty="0" smtClean="0"/>
              <a:t>A</a:t>
            </a:r>
            <a:r>
              <a:rPr lang="en-GB" dirty="0" smtClean="0"/>
              <a:t>llergens </a:t>
            </a:r>
            <a:r>
              <a:rPr lang="en-GB" dirty="0" smtClean="0"/>
              <a:t>include </a:t>
            </a:r>
            <a:r>
              <a:rPr lang="en-GB" dirty="0" smtClean="0"/>
              <a:t>hygiene products</a:t>
            </a:r>
            <a:endParaRPr lang="en-US" dirty="0" smtClean="0"/>
          </a:p>
          <a:p>
            <a:pPr lvl="1"/>
            <a:r>
              <a:rPr lang="en-GB" dirty="0" smtClean="0"/>
              <a:t>Clothing dyes</a:t>
            </a:r>
            <a:endParaRPr lang="en-US" dirty="0" smtClean="0"/>
          </a:p>
          <a:p>
            <a:pPr lvl="1"/>
            <a:r>
              <a:rPr lang="en-GB" dirty="0" smtClean="0"/>
              <a:t>Lotions and moisturizers - Lanolin</a:t>
            </a:r>
            <a:endParaRPr lang="en-US" dirty="0" smtClean="0"/>
          </a:p>
          <a:p>
            <a:pPr lvl="1"/>
            <a:r>
              <a:rPr lang="en-GB" dirty="0" smtClean="0"/>
              <a:t>Nail polish</a:t>
            </a:r>
          </a:p>
          <a:p>
            <a:pPr lvl="1"/>
            <a:r>
              <a:rPr lang="en-GB" dirty="0" smtClean="0"/>
              <a:t>Soaps, and cleansers</a:t>
            </a:r>
          </a:p>
          <a:p>
            <a:pPr lvl="1"/>
            <a:r>
              <a:rPr lang="en-GB" dirty="0" smtClean="0"/>
              <a:t>Sanitary towels</a:t>
            </a:r>
            <a:endParaRPr lang="en-US" dirty="0" smtClean="0"/>
          </a:p>
          <a:p>
            <a:pPr lvl="1"/>
            <a:r>
              <a:rPr lang="en-GB" dirty="0" smtClean="0"/>
              <a:t>Perfumes - Balsam</a:t>
            </a:r>
            <a:endParaRPr lang="en-US" dirty="0" smtClean="0"/>
          </a:p>
          <a:p>
            <a:pPr lvl="1"/>
            <a:r>
              <a:rPr lang="en-GB" dirty="0" smtClean="0"/>
              <a:t>Latex Rubber - Gloves, Condoms, diaphragms</a:t>
            </a:r>
            <a:endParaRPr lang="en-US" dirty="0" smtClean="0"/>
          </a:p>
          <a:p>
            <a:pPr lvl="1"/>
            <a:r>
              <a:rPr lang="en-GB" dirty="0" smtClean="0"/>
              <a:t>Antiseptics - Hexachlorophene</a:t>
            </a:r>
            <a:endParaRPr lang="en-US" dirty="0" smtClean="0"/>
          </a:p>
          <a:p>
            <a:pPr lvl="1"/>
            <a:r>
              <a:rPr lang="en-GB" dirty="0" smtClean="0"/>
              <a:t>Nickel </a:t>
            </a:r>
            <a:r>
              <a:rPr lang="en-GB" dirty="0" smtClean="0"/>
              <a:t>– snaps,  zippers in jeans, underwear</a:t>
            </a:r>
            <a:endParaRPr lang="en-US" dirty="0" smtClean="0"/>
          </a:p>
          <a:p>
            <a:pPr lvl="1"/>
            <a:r>
              <a:rPr lang="en-GB" dirty="0" smtClean="0"/>
              <a:t>Antibiotics - tetracycline, </a:t>
            </a:r>
            <a:r>
              <a:rPr lang="en-GB" dirty="0" err="1" smtClean="0"/>
              <a:t>sulfonamides</a:t>
            </a:r>
            <a:r>
              <a:rPr lang="en-GB" dirty="0" smtClean="0"/>
              <a:t>, </a:t>
            </a:r>
            <a:endParaRPr lang="en-US" dirty="0"/>
          </a:p>
          <a:p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b="17979"/>
          <a:stretch>
            <a:fillRect/>
          </a:stretch>
        </p:blipFill>
        <p:spPr bwMode="auto">
          <a:xfrm>
            <a:off x="6096000" y="1295400"/>
            <a:ext cx="2895600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943088" cy="685800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 err="1" smtClean="0"/>
              <a:t>Seborrheic</a:t>
            </a:r>
            <a:r>
              <a:rPr lang="en-GB" dirty="0" smtClean="0"/>
              <a:t> </a:t>
            </a:r>
            <a:r>
              <a:rPr lang="en-GB" dirty="0"/>
              <a:t>dermatitis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838200"/>
            <a:ext cx="5105400" cy="60960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Affects </a:t>
            </a:r>
            <a:r>
              <a:rPr lang="en-US" dirty="0" smtClean="0"/>
              <a:t>hair-bearing </a:t>
            </a:r>
            <a:r>
              <a:rPr lang="en-US" dirty="0" smtClean="0"/>
              <a:t>parts </a:t>
            </a:r>
            <a:r>
              <a:rPr lang="en-GB" dirty="0" smtClean="0"/>
              <a:t>with active  </a:t>
            </a:r>
            <a:r>
              <a:rPr lang="en-GB" dirty="0" smtClean="0"/>
              <a:t>sebaceous </a:t>
            </a:r>
            <a:r>
              <a:rPr lang="en-GB" dirty="0" smtClean="0"/>
              <a:t>glands </a:t>
            </a:r>
            <a:endParaRPr lang="en-US" dirty="0" smtClean="0"/>
          </a:p>
          <a:p>
            <a:r>
              <a:rPr lang="en-GB" dirty="0" smtClean="0"/>
              <a:t>less </a:t>
            </a:r>
            <a:r>
              <a:rPr lang="en-GB" dirty="0"/>
              <a:t>common in the </a:t>
            </a:r>
            <a:r>
              <a:rPr lang="en-GB" dirty="0" smtClean="0"/>
              <a:t>vulva</a:t>
            </a:r>
            <a:endParaRPr lang="en-GB" dirty="0" smtClean="0"/>
          </a:p>
          <a:p>
            <a:r>
              <a:rPr lang="en-US" dirty="0" err="1" smtClean="0"/>
              <a:t>Erythematous</a:t>
            </a:r>
            <a:r>
              <a:rPr lang="en-US" dirty="0" smtClean="0"/>
              <a:t> inflammation </a:t>
            </a:r>
            <a:r>
              <a:rPr lang="en-US" dirty="0" smtClean="0"/>
              <a:t>with    loose yellow-white </a:t>
            </a:r>
            <a:r>
              <a:rPr lang="en-US" dirty="0" smtClean="0"/>
              <a:t>or gray flakes</a:t>
            </a:r>
          </a:p>
          <a:p>
            <a:r>
              <a:rPr lang="en-US" dirty="0" err="1" smtClean="0"/>
              <a:t>pruritus</a:t>
            </a:r>
            <a:r>
              <a:rPr lang="en-US" dirty="0" smtClean="0"/>
              <a:t>, </a:t>
            </a:r>
            <a:r>
              <a:rPr lang="en-US" dirty="0" smtClean="0"/>
              <a:t>irritation, </a:t>
            </a:r>
            <a:r>
              <a:rPr lang="en-US" dirty="0" smtClean="0"/>
              <a:t> </a:t>
            </a:r>
            <a:r>
              <a:rPr lang="en-US" dirty="0" smtClean="0"/>
              <a:t>dry </a:t>
            </a:r>
            <a:r>
              <a:rPr lang="en-US" dirty="0" smtClean="0"/>
              <a:t>feeling</a:t>
            </a:r>
            <a:endParaRPr lang="en-GB" dirty="0"/>
          </a:p>
          <a:p>
            <a:r>
              <a:rPr lang="en-GB" dirty="0" smtClean="0"/>
              <a:t>Cause is unknown. </a:t>
            </a:r>
          </a:p>
          <a:p>
            <a:r>
              <a:rPr lang="en-GB" dirty="0" smtClean="0"/>
              <a:t>Associated </a:t>
            </a:r>
            <a:r>
              <a:rPr lang="en-GB" dirty="0"/>
              <a:t>factors</a:t>
            </a:r>
          </a:p>
          <a:p>
            <a:pPr lvl="1"/>
            <a:r>
              <a:rPr lang="en-GB" dirty="0"/>
              <a:t>Androgens </a:t>
            </a:r>
            <a:r>
              <a:rPr lang="en-GB" dirty="0" smtClean="0"/>
              <a:t>activity  </a:t>
            </a:r>
            <a:endParaRPr lang="en-GB" dirty="0"/>
          </a:p>
          <a:p>
            <a:pPr lvl="1"/>
            <a:r>
              <a:rPr lang="en-GB" dirty="0" smtClean="0"/>
              <a:t>Y</a:t>
            </a:r>
            <a:r>
              <a:rPr lang="en-GB" dirty="0" smtClean="0"/>
              <a:t>easts : </a:t>
            </a:r>
            <a:r>
              <a:rPr lang="en-GB" dirty="0" err="1" smtClean="0"/>
              <a:t>Pityrosporum</a:t>
            </a:r>
            <a:r>
              <a:rPr lang="en-GB" dirty="0" smtClean="0"/>
              <a:t> </a:t>
            </a:r>
            <a:r>
              <a:rPr lang="en-US" dirty="0" err="1" smtClean="0"/>
              <a:t>Malassezia</a:t>
            </a:r>
            <a:r>
              <a:rPr lang="en-US" dirty="0" smtClean="0"/>
              <a:t> </a:t>
            </a:r>
            <a:endParaRPr lang="en-US" dirty="0" smtClean="0"/>
          </a:p>
          <a:p>
            <a:pPr lvl="1"/>
            <a:r>
              <a:rPr lang="en-GB" dirty="0" smtClean="0"/>
              <a:t>HIV </a:t>
            </a:r>
            <a:r>
              <a:rPr lang="en-GB" dirty="0" smtClean="0"/>
              <a:t>infection</a:t>
            </a:r>
          </a:p>
          <a:p>
            <a:pPr lvl="1"/>
            <a:r>
              <a:rPr lang="en-GB" dirty="0" smtClean="0"/>
              <a:t>Emotional </a:t>
            </a:r>
            <a:r>
              <a:rPr lang="en-GB" dirty="0" smtClean="0"/>
              <a:t>stress, </a:t>
            </a:r>
          </a:p>
          <a:p>
            <a:pPr lvl="1"/>
            <a:r>
              <a:rPr lang="en-GB" dirty="0" smtClean="0"/>
              <a:t>Zinc </a:t>
            </a:r>
            <a:r>
              <a:rPr lang="en-GB" dirty="0" smtClean="0"/>
              <a:t>deficiency</a:t>
            </a:r>
          </a:p>
          <a:p>
            <a:r>
              <a:rPr lang="en-US" dirty="0" smtClean="0"/>
              <a:t>Management </a:t>
            </a:r>
          </a:p>
          <a:p>
            <a:pPr lvl="1"/>
            <a:r>
              <a:rPr lang="en-US" dirty="0" smtClean="0"/>
              <a:t>Anti-fungal anti-proliferative shampoos</a:t>
            </a:r>
          </a:p>
          <a:p>
            <a:pPr lvl="2"/>
            <a:r>
              <a:rPr lang="en-US" dirty="0" smtClean="0"/>
              <a:t>have </a:t>
            </a:r>
            <a:r>
              <a:rPr lang="en-US" dirty="0" err="1" smtClean="0"/>
              <a:t>pyrithione</a:t>
            </a:r>
            <a:r>
              <a:rPr lang="en-US" dirty="0" smtClean="0"/>
              <a:t> zinc, </a:t>
            </a:r>
            <a:r>
              <a:rPr lang="en-US" dirty="0" err="1" smtClean="0"/>
              <a:t>ciclopirox</a:t>
            </a:r>
            <a:r>
              <a:rPr lang="en-US" dirty="0" smtClean="0"/>
              <a:t>, selenium sulfide, </a:t>
            </a:r>
            <a:r>
              <a:rPr lang="en-US" dirty="0" err="1" smtClean="0"/>
              <a:t>ketoconazole</a:t>
            </a:r>
            <a:endParaRPr lang="en-US" dirty="0" smtClean="0"/>
          </a:p>
          <a:p>
            <a:pPr lvl="1"/>
            <a:r>
              <a:rPr lang="en-US" dirty="0" smtClean="0"/>
              <a:t>Corticosteroids</a:t>
            </a:r>
            <a:endParaRPr lang="en-US" dirty="0" smtClean="0"/>
          </a:p>
          <a:p>
            <a:pPr lvl="1"/>
            <a:r>
              <a:rPr lang="en-US" dirty="0" err="1" smtClean="0"/>
              <a:t>Keratolytic</a:t>
            </a:r>
            <a:r>
              <a:rPr lang="en-US" dirty="0" smtClean="0"/>
              <a:t> </a:t>
            </a:r>
            <a:r>
              <a:rPr lang="en-US" dirty="0" smtClean="0"/>
              <a:t>(salicylic acid</a:t>
            </a:r>
            <a:r>
              <a:rPr lang="en-US" dirty="0" smtClean="0"/>
              <a:t>) ointments</a:t>
            </a:r>
            <a:endParaRPr lang="en-US" dirty="0" smtClean="0"/>
          </a:p>
          <a:p>
            <a:endParaRPr lang="en-GB" dirty="0" smtClean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2" descr="Large image of Figure 1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1028699"/>
            <a:ext cx="3219450" cy="2552701"/>
          </a:xfrm>
          <a:prstGeom prst="rect">
            <a:avLst/>
          </a:prstGeom>
          <a:noFill/>
        </p:spPr>
      </p:pic>
      <p:pic>
        <p:nvPicPr>
          <p:cNvPr id="5" name="Picture 4" descr="&lt;div&gt;Photograph credit: David H. Spach, MD&lt;/div&gt;"/>
          <p:cNvPicPr>
            <a:picLocks noChangeAspect="1" noChangeArrowheads="1"/>
          </p:cNvPicPr>
          <p:nvPr/>
        </p:nvPicPr>
        <p:blipFill>
          <a:blip r:embed="rId3"/>
          <a:srcRect l="50068" t="6127" b="16748"/>
          <a:stretch>
            <a:fillRect/>
          </a:stretch>
        </p:blipFill>
        <p:spPr bwMode="auto">
          <a:xfrm rot="10800000">
            <a:off x="5791199" y="3809998"/>
            <a:ext cx="3124198" cy="29717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943088" cy="838200"/>
          </a:xfrm>
        </p:spPr>
        <p:txBody>
          <a:bodyPr>
            <a:normAutofit/>
          </a:bodyPr>
          <a:lstStyle/>
          <a:p>
            <a:pPr algn="l"/>
            <a:r>
              <a:rPr lang="en-GB" dirty="0" smtClean="0"/>
              <a:t>Psoriasis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990600"/>
            <a:ext cx="4953000" cy="5867400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Hereditary </a:t>
            </a:r>
            <a:r>
              <a:rPr lang="en-GB" dirty="0"/>
              <a:t>disorder of the </a:t>
            </a:r>
            <a:r>
              <a:rPr lang="en-GB" dirty="0" smtClean="0"/>
              <a:t>skin </a:t>
            </a:r>
          </a:p>
          <a:p>
            <a:r>
              <a:rPr lang="en-GB" dirty="0" smtClean="0"/>
              <a:t>2</a:t>
            </a:r>
            <a:r>
              <a:rPr lang="en-GB" baseline="30000" dirty="0" smtClean="0"/>
              <a:t>o </a:t>
            </a:r>
            <a:r>
              <a:rPr lang="en-GB" dirty="0" smtClean="0"/>
              <a:t>excessive cell turnover </a:t>
            </a:r>
            <a:endParaRPr lang="en-GB" dirty="0"/>
          </a:p>
          <a:p>
            <a:r>
              <a:rPr lang="en-GB" dirty="0" smtClean="0"/>
              <a:t>Thickened </a:t>
            </a:r>
            <a:r>
              <a:rPr lang="en-GB" dirty="0" err="1" smtClean="0"/>
              <a:t>erythematous</a:t>
            </a:r>
            <a:r>
              <a:rPr lang="en-GB" dirty="0" smtClean="0"/>
              <a:t>  red plaques </a:t>
            </a:r>
          </a:p>
          <a:p>
            <a:pPr>
              <a:buNone/>
            </a:pPr>
            <a:r>
              <a:rPr lang="en-GB" dirty="0" smtClean="0"/>
              <a:t>	on skin covered by silver-white scales</a:t>
            </a:r>
          </a:p>
          <a:p>
            <a:r>
              <a:rPr lang="en-GB" dirty="0" smtClean="0"/>
              <a:t>Rarely vulva involvement occurs </a:t>
            </a:r>
          </a:p>
          <a:p>
            <a:r>
              <a:rPr lang="en-GB" dirty="0" smtClean="0"/>
              <a:t>Sites </a:t>
            </a:r>
            <a:r>
              <a:rPr lang="en-GB" dirty="0"/>
              <a:t>of repetitive trauma</a:t>
            </a:r>
            <a:r>
              <a:rPr lang="en-GB" dirty="0" smtClean="0"/>
              <a:t>, and skin folds </a:t>
            </a:r>
          </a:p>
          <a:p>
            <a:pPr>
              <a:buNone/>
            </a:pPr>
            <a:r>
              <a:rPr lang="en-GB" dirty="0" smtClean="0"/>
              <a:t>	 </a:t>
            </a:r>
            <a:r>
              <a:rPr lang="en-GB" dirty="0" err="1" smtClean="0"/>
              <a:t>eg</a:t>
            </a:r>
            <a:r>
              <a:rPr lang="en-GB" dirty="0" smtClean="0"/>
              <a:t> scalp, elbows, forearms, knees, hands</a:t>
            </a:r>
            <a:endParaRPr lang="en-US" dirty="0" smtClean="0"/>
          </a:p>
          <a:p>
            <a:r>
              <a:rPr lang="en-GB" dirty="0" smtClean="0"/>
              <a:t>Triggered </a:t>
            </a:r>
            <a:r>
              <a:rPr lang="en-GB" dirty="0"/>
              <a:t>or </a:t>
            </a:r>
            <a:r>
              <a:rPr lang="en-GB" dirty="0" smtClean="0"/>
              <a:t>exacerbated </a:t>
            </a:r>
            <a:r>
              <a:rPr lang="en-GB" dirty="0"/>
              <a:t>by local factors </a:t>
            </a:r>
          </a:p>
          <a:p>
            <a:pPr lvl="1"/>
            <a:r>
              <a:rPr lang="en-GB" dirty="0"/>
              <a:t>irritation from scratching, </a:t>
            </a:r>
            <a:r>
              <a:rPr lang="en-GB" dirty="0" smtClean="0"/>
              <a:t> irritant </a:t>
            </a:r>
            <a:r>
              <a:rPr lang="en-GB" dirty="0"/>
              <a:t>soaps, </a:t>
            </a:r>
          </a:p>
          <a:p>
            <a:pPr lvl="1"/>
            <a:r>
              <a:rPr lang="en-GB" dirty="0" smtClean="0"/>
              <a:t>bacterial </a:t>
            </a:r>
            <a:r>
              <a:rPr lang="en-GB" dirty="0"/>
              <a:t>or yeast </a:t>
            </a:r>
            <a:r>
              <a:rPr lang="en-GB" dirty="0" err="1" smtClean="0"/>
              <a:t>superinfections</a:t>
            </a:r>
            <a:endParaRPr lang="en-GB" dirty="0" smtClean="0"/>
          </a:p>
          <a:p>
            <a:pPr lvl="1"/>
            <a:r>
              <a:rPr lang="en-GB" dirty="0"/>
              <a:t>heat and </a:t>
            </a:r>
            <a:r>
              <a:rPr lang="en-GB" dirty="0" smtClean="0"/>
              <a:t>humidity</a:t>
            </a:r>
          </a:p>
          <a:p>
            <a:pPr lvl="1"/>
            <a:r>
              <a:rPr lang="en-GB" dirty="0" smtClean="0"/>
              <a:t>Tight </a:t>
            </a:r>
            <a:r>
              <a:rPr lang="en-GB" dirty="0"/>
              <a:t>synthetic clothing</a:t>
            </a:r>
          </a:p>
          <a:p>
            <a:pPr lvl="1"/>
            <a:r>
              <a:rPr lang="en-GB" dirty="0" smtClean="0"/>
              <a:t>sanitary napkins.</a:t>
            </a:r>
            <a:r>
              <a:rPr lang="en-US" dirty="0" smtClean="0"/>
              <a:t>, menses </a:t>
            </a:r>
            <a:endParaRPr lang="en-GB" dirty="0" smtClean="0"/>
          </a:p>
          <a:p>
            <a:pPr lvl="1">
              <a:defRPr/>
            </a:pPr>
            <a:r>
              <a:rPr lang="en-US" dirty="0" smtClean="0"/>
              <a:t>nervous </a:t>
            </a:r>
            <a:r>
              <a:rPr lang="en-US" dirty="0" smtClean="0"/>
              <a:t>stress </a:t>
            </a:r>
            <a:endParaRPr lang="en-US" dirty="0" smtClean="0"/>
          </a:p>
          <a:p>
            <a:pPr>
              <a:defRPr/>
            </a:pPr>
            <a:r>
              <a:rPr lang="en-US" dirty="0" err="1" smtClean="0"/>
              <a:t>Pruritus</a:t>
            </a:r>
            <a:r>
              <a:rPr lang="en-US" dirty="0" smtClean="0"/>
              <a:t> may be minimal or absent, </a:t>
            </a:r>
          </a:p>
          <a:p>
            <a:pPr>
              <a:defRPr/>
            </a:pPr>
            <a:r>
              <a:rPr lang="en-US" dirty="0" smtClean="0"/>
              <a:t>diagnosed </a:t>
            </a:r>
            <a:r>
              <a:rPr lang="en-US" dirty="0" smtClean="0"/>
              <a:t>by skin findings alone.</a:t>
            </a:r>
          </a:p>
          <a:p>
            <a:pPr>
              <a:defRPr/>
            </a:pPr>
            <a:r>
              <a:rPr lang="en-US" dirty="0" smtClean="0"/>
              <a:t>Lesions </a:t>
            </a:r>
            <a:r>
              <a:rPr lang="en-US" dirty="0" smtClean="0"/>
              <a:t>persistent</a:t>
            </a:r>
          </a:p>
          <a:p>
            <a:pPr lvl="1">
              <a:defRPr/>
            </a:pPr>
            <a:r>
              <a:rPr lang="en-US" dirty="0" smtClean="0"/>
              <a:t>(</a:t>
            </a:r>
            <a:r>
              <a:rPr lang="en-US" dirty="0" smtClean="0"/>
              <a:t>don’t </a:t>
            </a:r>
            <a:r>
              <a:rPr lang="en-US" dirty="0" smtClean="0"/>
              <a:t>come and go </a:t>
            </a:r>
            <a:r>
              <a:rPr lang="en-US" dirty="0" smtClean="0"/>
              <a:t>as </a:t>
            </a:r>
            <a:r>
              <a:rPr lang="en-US" dirty="0" smtClean="0"/>
              <a:t>observed in </a:t>
            </a:r>
            <a:r>
              <a:rPr lang="en-US" dirty="0" smtClean="0"/>
              <a:t>Eczema)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4277" t="3646" r="3760" b="23431"/>
          <a:stretch>
            <a:fillRect/>
          </a:stretch>
        </p:blipFill>
        <p:spPr bwMode="auto">
          <a:xfrm>
            <a:off x="5955030" y="3429000"/>
            <a:ext cx="311277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6" name="Picture 2" descr="https://ars.els-cdn.com/content/image/3-s2.0-B9780702040603000016-f21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77547" y="609600"/>
            <a:ext cx="3090253" cy="25146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943088" cy="12954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Treatment of Psoriasis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447800"/>
            <a:ext cx="7848600" cy="5181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 smtClean="0">
                <a:effectLst/>
              </a:rPr>
              <a:t>Topical </a:t>
            </a:r>
            <a:r>
              <a:rPr lang="en-US" sz="2800" dirty="0" smtClean="0">
                <a:effectLst/>
              </a:rPr>
              <a:t>corticosteroids </a:t>
            </a:r>
            <a:endParaRPr lang="en-US" sz="2800" dirty="0" smtClean="0">
              <a:effectLst/>
            </a:endParaRPr>
          </a:p>
          <a:p>
            <a:pPr>
              <a:defRPr/>
            </a:pPr>
            <a:r>
              <a:rPr lang="en-US" sz="2800" dirty="0" smtClean="0">
                <a:effectLst/>
              </a:rPr>
              <a:t>Vitamin D analogues </a:t>
            </a:r>
          </a:p>
          <a:p>
            <a:pPr>
              <a:defRPr/>
            </a:pPr>
            <a:r>
              <a:rPr lang="en-US" sz="2800" dirty="0" smtClean="0">
                <a:effectLst/>
              </a:rPr>
              <a:t>Phototherapy with </a:t>
            </a:r>
            <a:r>
              <a:rPr lang="en-US" sz="2800" dirty="0" smtClean="0"/>
              <a:t>UV</a:t>
            </a:r>
            <a:r>
              <a:rPr lang="en-US" sz="2800" dirty="0" smtClean="0"/>
              <a:t> light</a:t>
            </a:r>
            <a:r>
              <a:rPr lang="en-US" sz="2800" dirty="0" smtClean="0">
                <a:effectLst/>
              </a:rPr>
              <a:t> </a:t>
            </a:r>
            <a:endParaRPr lang="en-US" sz="2800" dirty="0" smtClean="0">
              <a:effectLst/>
            </a:endParaRPr>
          </a:p>
          <a:p>
            <a:pPr>
              <a:defRPr/>
            </a:pPr>
            <a:r>
              <a:rPr lang="en-US" sz="2800" dirty="0" err="1" smtClean="0"/>
              <a:t>P</a:t>
            </a:r>
            <a:r>
              <a:rPr lang="en-US" sz="2800" dirty="0" err="1" smtClean="0">
                <a:effectLst/>
              </a:rPr>
              <a:t>hotochemotherapy</a:t>
            </a:r>
            <a:r>
              <a:rPr lang="en-US" sz="2800" dirty="0" smtClean="0">
                <a:effectLst/>
              </a:rPr>
              <a:t> </a:t>
            </a:r>
          </a:p>
          <a:p>
            <a:pPr>
              <a:defRPr/>
            </a:pPr>
            <a:r>
              <a:rPr lang="en-US" sz="2800" dirty="0" err="1" smtClean="0">
                <a:effectLst/>
              </a:rPr>
              <a:t>Immunomodulators</a:t>
            </a:r>
            <a:endParaRPr lang="en-US" sz="2800" dirty="0" smtClean="0">
              <a:effectLst/>
            </a:endParaRPr>
          </a:p>
          <a:p>
            <a:pPr lvl="1">
              <a:defRPr/>
            </a:pPr>
            <a:r>
              <a:rPr lang="en-US" sz="2400" dirty="0" err="1" smtClean="0">
                <a:effectLst/>
              </a:rPr>
              <a:t>Efalizumab</a:t>
            </a:r>
            <a:r>
              <a:rPr lang="en-US" sz="2400" dirty="0" smtClean="0">
                <a:effectLst/>
              </a:rPr>
              <a:t>, </a:t>
            </a:r>
            <a:r>
              <a:rPr lang="en-US" sz="2400" dirty="0" err="1" smtClean="0"/>
              <a:t>Infliximab</a:t>
            </a:r>
            <a:r>
              <a:rPr lang="en-US" sz="2400" dirty="0" smtClean="0"/>
              <a:t>, </a:t>
            </a:r>
            <a:r>
              <a:rPr lang="en-US" sz="2400" dirty="0" err="1" smtClean="0"/>
              <a:t>A</a:t>
            </a:r>
            <a:r>
              <a:rPr lang="en-US" sz="2400" dirty="0" err="1" smtClean="0">
                <a:effectLst/>
              </a:rPr>
              <a:t>lefacept</a:t>
            </a:r>
            <a:endParaRPr lang="en-US" sz="2400" dirty="0" smtClean="0">
              <a:effectLst/>
            </a:endParaRPr>
          </a:p>
          <a:p>
            <a:pPr lvl="1">
              <a:defRPr/>
            </a:pPr>
            <a:r>
              <a:rPr lang="en-US" sz="2400" dirty="0" smtClean="0"/>
              <a:t>Newer</a:t>
            </a:r>
            <a:r>
              <a:rPr lang="en-US" sz="2400" dirty="0" smtClean="0"/>
              <a:t>, </a:t>
            </a:r>
            <a:r>
              <a:rPr lang="en-US" sz="2400" dirty="0" smtClean="0">
                <a:effectLst/>
              </a:rPr>
              <a:t>lack data on long-term safety and efficacy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943088" cy="1295400"/>
          </a:xfrm>
        </p:spPr>
        <p:txBody>
          <a:bodyPr>
            <a:normAutofit/>
          </a:bodyPr>
          <a:lstStyle/>
          <a:p>
            <a:r>
              <a:rPr lang="en-GB" dirty="0" smtClean="0">
                <a:effectLst/>
              </a:rPr>
              <a:t>Blistering </a:t>
            </a:r>
            <a:r>
              <a:rPr lang="en-GB" dirty="0" smtClean="0">
                <a:effectLst/>
              </a:rPr>
              <a:t>disorders 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4724400" cy="5943600"/>
          </a:xfrm>
        </p:spPr>
        <p:txBody>
          <a:bodyPr>
            <a:normAutofit fontScale="40000" lnSpcReduction="20000"/>
          </a:bodyPr>
          <a:lstStyle/>
          <a:p>
            <a:r>
              <a:rPr lang="en-GB" sz="5500" dirty="0" smtClean="0"/>
              <a:t>Autoimmune disorders  </a:t>
            </a:r>
          </a:p>
          <a:p>
            <a:pPr lvl="1"/>
            <a:r>
              <a:rPr lang="en-GB" sz="5100" dirty="0" smtClean="0"/>
              <a:t>antibodies to elements of the skin</a:t>
            </a:r>
            <a:endParaRPr lang="en-GB" sz="5100" baseline="30000" dirty="0" smtClean="0"/>
          </a:p>
          <a:p>
            <a:r>
              <a:rPr lang="en-GB" sz="5400" dirty="0" smtClean="0"/>
              <a:t>Types </a:t>
            </a:r>
          </a:p>
          <a:p>
            <a:pPr lvl="1"/>
            <a:r>
              <a:rPr lang="en-GB" sz="5000" dirty="0" smtClean="0"/>
              <a:t>Familial  </a:t>
            </a:r>
            <a:r>
              <a:rPr lang="en-GB" sz="5000" dirty="0" err="1" smtClean="0"/>
              <a:t>pemphigus</a:t>
            </a:r>
            <a:r>
              <a:rPr lang="en-GB" sz="5000" dirty="0" smtClean="0"/>
              <a:t> </a:t>
            </a:r>
            <a:endParaRPr lang="en-US" sz="5000" dirty="0" smtClean="0"/>
          </a:p>
          <a:p>
            <a:pPr lvl="1"/>
            <a:r>
              <a:rPr lang="en-GB" sz="5000" dirty="0" err="1" smtClean="0"/>
              <a:t>Bullous</a:t>
            </a:r>
            <a:r>
              <a:rPr lang="en-GB" sz="5000" dirty="0" smtClean="0"/>
              <a:t> </a:t>
            </a:r>
            <a:r>
              <a:rPr lang="en-GB" sz="5000" dirty="0" err="1" smtClean="0"/>
              <a:t>pemphigoid</a:t>
            </a:r>
            <a:endParaRPr lang="en-US" sz="5000" dirty="0" smtClean="0"/>
          </a:p>
          <a:p>
            <a:pPr lvl="1"/>
            <a:r>
              <a:rPr lang="en-GB" sz="5000" dirty="0" err="1" smtClean="0"/>
              <a:t>Cicatricial</a:t>
            </a:r>
            <a:r>
              <a:rPr lang="en-GB" sz="5000" dirty="0" smtClean="0"/>
              <a:t> </a:t>
            </a:r>
            <a:r>
              <a:rPr lang="en-GB" sz="5000" dirty="0" err="1" smtClean="0"/>
              <a:t>pemphigoid</a:t>
            </a:r>
            <a:endParaRPr lang="en-US" sz="5000" dirty="0" smtClean="0"/>
          </a:p>
          <a:p>
            <a:pPr lvl="1"/>
            <a:r>
              <a:rPr lang="en-GB" sz="5000" dirty="0" err="1" smtClean="0"/>
              <a:t>Pemphigus</a:t>
            </a:r>
            <a:r>
              <a:rPr lang="en-GB" sz="5000" dirty="0" smtClean="0"/>
              <a:t> </a:t>
            </a:r>
            <a:r>
              <a:rPr lang="en-GB" sz="5000" dirty="0" err="1" smtClean="0"/>
              <a:t>vulgaris</a:t>
            </a:r>
            <a:endParaRPr lang="en-US" sz="5000" dirty="0" smtClean="0"/>
          </a:p>
          <a:p>
            <a:pPr lvl="1"/>
            <a:r>
              <a:rPr lang="en-GB" sz="5000" dirty="0" err="1" smtClean="0"/>
              <a:t>Erythema</a:t>
            </a:r>
            <a:r>
              <a:rPr lang="en-GB" sz="5000" dirty="0" smtClean="0"/>
              <a:t> </a:t>
            </a:r>
            <a:r>
              <a:rPr lang="en-GB" sz="5000" dirty="0" err="1" smtClean="0"/>
              <a:t>multiforme</a:t>
            </a:r>
            <a:endParaRPr lang="en-US" sz="5000" dirty="0" smtClean="0"/>
          </a:p>
          <a:p>
            <a:pPr lvl="1"/>
            <a:r>
              <a:rPr lang="en-GB" sz="5000" dirty="0" err="1" smtClean="0"/>
              <a:t>Epidermolysis</a:t>
            </a:r>
            <a:r>
              <a:rPr lang="en-GB" sz="5000" dirty="0" smtClean="0"/>
              <a:t> </a:t>
            </a:r>
            <a:r>
              <a:rPr lang="en-GB" sz="5000" dirty="0" err="1" smtClean="0"/>
              <a:t>bullosa</a:t>
            </a:r>
            <a:endParaRPr lang="en-GB" sz="5500" dirty="0" smtClean="0"/>
          </a:p>
          <a:p>
            <a:r>
              <a:rPr lang="en-GB" sz="5500" dirty="0" smtClean="0"/>
              <a:t>Characterised by recurrent eruptions of vesicles and blisters</a:t>
            </a:r>
            <a:endParaRPr lang="en-GB" sz="5500" dirty="0" smtClean="0"/>
          </a:p>
          <a:p>
            <a:r>
              <a:rPr lang="en-GB" sz="5500" dirty="0" smtClean="0"/>
              <a:t>Mostly occur in the </a:t>
            </a:r>
            <a:r>
              <a:rPr lang="en-GB" sz="5500" dirty="0" err="1" smtClean="0"/>
              <a:t>anogenital</a:t>
            </a:r>
            <a:r>
              <a:rPr lang="en-GB" sz="5500" dirty="0" smtClean="0"/>
              <a:t> </a:t>
            </a:r>
            <a:r>
              <a:rPr lang="en-GB" sz="5500" dirty="0" smtClean="0"/>
              <a:t>area</a:t>
            </a:r>
          </a:p>
          <a:p>
            <a:r>
              <a:rPr lang="en-GB" sz="5500" dirty="0" smtClean="0"/>
              <a:t>Vulva </a:t>
            </a:r>
            <a:r>
              <a:rPr lang="en-GB" sz="5500" dirty="0" smtClean="0"/>
              <a:t>problems are be common</a:t>
            </a:r>
            <a:endParaRPr lang="en-US" sz="5500" dirty="0" smtClean="0"/>
          </a:p>
          <a:p>
            <a:r>
              <a:rPr lang="en-GB" sz="5500" dirty="0" smtClean="0"/>
              <a:t>Trigger </a:t>
            </a:r>
            <a:r>
              <a:rPr lang="en-GB" sz="5500" dirty="0" smtClean="0"/>
              <a:t>factors : </a:t>
            </a:r>
            <a:endParaRPr lang="en-GB" sz="5500" dirty="0" smtClean="0"/>
          </a:p>
          <a:p>
            <a:pPr lvl="1"/>
            <a:r>
              <a:rPr lang="en-GB" sz="5100" dirty="0" smtClean="0"/>
              <a:t>friction</a:t>
            </a:r>
            <a:r>
              <a:rPr lang="en-GB" sz="5100" dirty="0" smtClean="0"/>
              <a:t>, infections, irritants, increased temperature, humidity, UV </a:t>
            </a:r>
            <a:r>
              <a:rPr lang="en-GB" sz="5100" dirty="0" smtClean="0"/>
              <a:t>light </a:t>
            </a:r>
            <a:endParaRPr lang="en-GB" sz="5100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>
          <a:blip r:embed="rId2"/>
          <a:srcRect r="53354" b="20000"/>
          <a:stretch>
            <a:fillRect/>
          </a:stretch>
        </p:blipFill>
        <p:spPr>
          <a:xfrm>
            <a:off x="6553200" y="1828800"/>
            <a:ext cx="2209800" cy="4267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153400" cy="762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/>
              </a:rPr>
              <a:t>Common presentation vulva </a:t>
            </a:r>
            <a:r>
              <a:rPr lang="en-US" dirty="0">
                <a:effectLst/>
              </a:rPr>
              <a:t>disorder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838200"/>
            <a:ext cx="8153400" cy="6096000"/>
          </a:xfrm>
        </p:spPr>
        <p:txBody>
          <a:bodyPr>
            <a:noAutofit/>
          </a:bodyPr>
          <a:lstStyle/>
          <a:p>
            <a:r>
              <a:rPr lang="en-US" sz="2400" dirty="0" err="1"/>
              <a:t>Pruritis</a:t>
            </a:r>
            <a:r>
              <a:rPr lang="en-US" sz="2400" dirty="0"/>
              <a:t> / Itching </a:t>
            </a:r>
          </a:p>
          <a:p>
            <a:pPr lvl="1"/>
            <a:r>
              <a:rPr lang="en-US" sz="2000" dirty="0"/>
              <a:t>Most common to many of these </a:t>
            </a:r>
            <a:r>
              <a:rPr lang="en-US" sz="2000" dirty="0" smtClean="0"/>
              <a:t>conditions, often intense</a:t>
            </a:r>
            <a:endParaRPr lang="en-US" sz="2000" dirty="0"/>
          </a:p>
          <a:p>
            <a:r>
              <a:rPr lang="en-US" sz="2400" dirty="0" smtClean="0"/>
              <a:t>Pain (</a:t>
            </a:r>
            <a:r>
              <a:rPr lang="en-US" sz="2400" dirty="0" err="1" smtClean="0"/>
              <a:t>Vulvodynia</a:t>
            </a:r>
            <a:r>
              <a:rPr lang="en-US" sz="2400" dirty="0" smtClean="0"/>
              <a:t>)</a:t>
            </a:r>
            <a:endParaRPr lang="en-US" sz="2400" dirty="0"/>
          </a:p>
          <a:p>
            <a:pPr lvl="1"/>
            <a:r>
              <a:rPr lang="en-US" sz="2000" dirty="0" smtClean="0"/>
              <a:t>Generalized</a:t>
            </a:r>
            <a:endParaRPr lang="en-US" sz="2000" dirty="0"/>
          </a:p>
          <a:p>
            <a:pPr lvl="1"/>
            <a:r>
              <a:rPr lang="en-US" sz="2000" dirty="0"/>
              <a:t>Localized (</a:t>
            </a:r>
            <a:r>
              <a:rPr lang="en-US" sz="2000" dirty="0" err="1"/>
              <a:t>vestibulodynia</a:t>
            </a:r>
            <a:r>
              <a:rPr lang="en-US" sz="2000" dirty="0"/>
              <a:t>, </a:t>
            </a:r>
            <a:r>
              <a:rPr lang="en-US" sz="2000" dirty="0" smtClean="0"/>
              <a:t> </a:t>
            </a:r>
            <a:r>
              <a:rPr lang="en-US" sz="2000" dirty="0" err="1" smtClean="0"/>
              <a:t>clitorodynia</a:t>
            </a:r>
            <a:r>
              <a:rPr lang="en-US" sz="2000" dirty="0"/>
              <a:t>, </a:t>
            </a:r>
            <a:r>
              <a:rPr lang="en-US" sz="2000" dirty="0" err="1" smtClean="0"/>
              <a:t>hemivulvodynia</a:t>
            </a:r>
            <a:r>
              <a:rPr lang="en-US" sz="2000" dirty="0" smtClean="0"/>
              <a:t>)</a:t>
            </a:r>
            <a:endParaRPr lang="en-US" sz="2000" dirty="0"/>
          </a:p>
          <a:p>
            <a:pPr lvl="1"/>
            <a:r>
              <a:rPr lang="en-US" sz="2000" dirty="0"/>
              <a:t>May be Provoked (sexual, </a:t>
            </a:r>
            <a:r>
              <a:rPr lang="en-US" sz="2000" dirty="0" smtClean="0"/>
              <a:t>nonsexual) or unprovoked</a:t>
            </a:r>
            <a:endParaRPr lang="en-US" sz="2000" dirty="0"/>
          </a:p>
          <a:p>
            <a:r>
              <a:rPr lang="en-US" sz="2400" dirty="0"/>
              <a:t>Ulceration</a:t>
            </a:r>
          </a:p>
          <a:p>
            <a:r>
              <a:rPr lang="en-US" sz="2400" dirty="0"/>
              <a:t>Masses</a:t>
            </a:r>
          </a:p>
          <a:p>
            <a:r>
              <a:rPr lang="en-US" sz="2400" dirty="0"/>
              <a:t>Abnormal </a:t>
            </a:r>
            <a:r>
              <a:rPr lang="en-US" sz="2400" dirty="0" err="1"/>
              <a:t>colouration</a:t>
            </a:r>
            <a:endParaRPr lang="en-US" sz="2400" dirty="0"/>
          </a:p>
          <a:p>
            <a:pPr lvl="1"/>
            <a:r>
              <a:rPr lang="en-US" sz="2000" dirty="0"/>
              <a:t>White </a:t>
            </a:r>
            <a:r>
              <a:rPr lang="en-US" sz="2000" dirty="0" err="1"/>
              <a:t>colouration</a:t>
            </a:r>
            <a:endParaRPr lang="en-US" sz="2000" dirty="0"/>
          </a:p>
          <a:p>
            <a:pPr lvl="2"/>
            <a:r>
              <a:rPr lang="en-US" sz="1800" dirty="0" err="1"/>
              <a:t>Dicreased</a:t>
            </a:r>
            <a:r>
              <a:rPr lang="en-US" sz="1800" dirty="0"/>
              <a:t> </a:t>
            </a:r>
            <a:r>
              <a:rPr lang="en-US" sz="1800" dirty="0" smtClean="0"/>
              <a:t>vascularity,  Increase </a:t>
            </a:r>
            <a:r>
              <a:rPr lang="en-US" sz="1800" dirty="0"/>
              <a:t>in </a:t>
            </a:r>
            <a:r>
              <a:rPr lang="en-US" sz="1800" dirty="0" smtClean="0"/>
              <a:t>Keratin, Loss </a:t>
            </a:r>
            <a:r>
              <a:rPr lang="en-US" sz="1800" dirty="0"/>
              <a:t>of </a:t>
            </a:r>
            <a:r>
              <a:rPr lang="en-US" sz="1800" dirty="0" smtClean="0"/>
              <a:t>Melanin</a:t>
            </a:r>
          </a:p>
          <a:p>
            <a:pPr lvl="1"/>
            <a:r>
              <a:rPr lang="en-US" sz="2000" dirty="0" smtClean="0"/>
              <a:t>Dark </a:t>
            </a:r>
            <a:r>
              <a:rPr lang="en-US" sz="2000" dirty="0" err="1"/>
              <a:t>colouration</a:t>
            </a:r>
            <a:endParaRPr lang="en-US" sz="2000" dirty="0"/>
          </a:p>
          <a:p>
            <a:pPr lvl="2"/>
            <a:r>
              <a:rPr lang="en-US" sz="1800" dirty="0" smtClean="0"/>
              <a:t>Increased Melanin </a:t>
            </a:r>
            <a:endParaRPr lang="en-US" sz="1800" dirty="0"/>
          </a:p>
          <a:p>
            <a:pPr lvl="1"/>
            <a:r>
              <a:rPr lang="en-US" sz="2000" dirty="0"/>
              <a:t>Redness</a:t>
            </a:r>
          </a:p>
          <a:p>
            <a:pPr lvl="2"/>
            <a:r>
              <a:rPr lang="en-US" sz="1800" dirty="0"/>
              <a:t>Thinning of </a:t>
            </a:r>
            <a:r>
              <a:rPr lang="en-US" sz="1800" dirty="0" smtClean="0"/>
              <a:t>epidermis, Ulceration, Inflammation, </a:t>
            </a:r>
            <a:r>
              <a:rPr lang="en-US" sz="1800" dirty="0" err="1" smtClean="0"/>
              <a:t>Neovascularisation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xmlns="" val="173402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74638"/>
            <a:ext cx="7943088" cy="1020762"/>
          </a:xfrm>
        </p:spPr>
        <p:txBody>
          <a:bodyPr>
            <a:normAutofit/>
          </a:bodyPr>
          <a:lstStyle/>
          <a:p>
            <a:pPr algn="l"/>
            <a:r>
              <a:rPr lang="en-GB" dirty="0" err="1" smtClean="0"/>
              <a:t>Pigmentary</a:t>
            </a:r>
            <a:r>
              <a:rPr lang="en-GB" dirty="0" smtClean="0"/>
              <a:t> </a:t>
            </a:r>
            <a:r>
              <a:rPr lang="en-GB" dirty="0"/>
              <a:t>changes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943088" cy="4953000"/>
          </a:xfrm>
        </p:spPr>
        <p:txBody>
          <a:bodyPr>
            <a:normAutofit lnSpcReduction="10000"/>
          </a:bodyPr>
          <a:lstStyle/>
          <a:p>
            <a:pPr lvl="0"/>
            <a:r>
              <a:rPr lang="en-GB" dirty="0" err="1"/>
              <a:t>Acanthosis</a:t>
            </a:r>
            <a:r>
              <a:rPr lang="en-GB" dirty="0"/>
              <a:t> </a:t>
            </a:r>
            <a:r>
              <a:rPr lang="en-GB" dirty="0" err="1"/>
              <a:t>nigricans</a:t>
            </a:r>
            <a:endParaRPr lang="en-US" dirty="0"/>
          </a:p>
          <a:p>
            <a:pPr lvl="0"/>
            <a:r>
              <a:rPr lang="en-GB" dirty="0" err="1"/>
              <a:t>Lentigo</a:t>
            </a:r>
            <a:r>
              <a:rPr lang="en-GB" dirty="0"/>
              <a:t> and </a:t>
            </a:r>
            <a:r>
              <a:rPr lang="en-GB" dirty="0" err="1"/>
              <a:t>lentiginosis</a:t>
            </a:r>
            <a:r>
              <a:rPr lang="en-GB" dirty="0"/>
              <a:t>, </a:t>
            </a:r>
          </a:p>
          <a:p>
            <a:pPr lvl="0"/>
            <a:r>
              <a:rPr lang="en-GB" dirty="0"/>
              <a:t>Benign </a:t>
            </a:r>
            <a:r>
              <a:rPr lang="en-GB" dirty="0" err="1"/>
              <a:t>vulvar</a:t>
            </a:r>
            <a:r>
              <a:rPr lang="en-GB" dirty="0"/>
              <a:t> </a:t>
            </a:r>
            <a:r>
              <a:rPr lang="en-GB" dirty="0" err="1"/>
              <a:t>melanosis</a:t>
            </a:r>
            <a:endParaRPr lang="en-US" dirty="0"/>
          </a:p>
          <a:p>
            <a:pPr lvl="0"/>
            <a:r>
              <a:rPr lang="en-GB" dirty="0" err="1"/>
              <a:t>Melanocytic</a:t>
            </a:r>
            <a:r>
              <a:rPr lang="en-GB" dirty="0"/>
              <a:t> nevus</a:t>
            </a:r>
            <a:endParaRPr lang="en-US" dirty="0"/>
          </a:p>
          <a:p>
            <a:pPr lvl="0"/>
            <a:r>
              <a:rPr lang="en-GB" dirty="0" err="1"/>
              <a:t>Postinflammatory</a:t>
            </a:r>
            <a:r>
              <a:rPr lang="en-GB" dirty="0"/>
              <a:t> </a:t>
            </a:r>
            <a:r>
              <a:rPr lang="en-GB" dirty="0" err="1"/>
              <a:t>hyperpigmentation</a:t>
            </a:r>
            <a:endParaRPr lang="en-US" dirty="0"/>
          </a:p>
          <a:p>
            <a:pPr lvl="0"/>
            <a:r>
              <a:rPr lang="en-GB" dirty="0" err="1"/>
              <a:t>Postinflammatory</a:t>
            </a:r>
            <a:r>
              <a:rPr lang="en-GB" dirty="0"/>
              <a:t> </a:t>
            </a:r>
            <a:r>
              <a:rPr lang="en-GB" dirty="0" err="1"/>
              <a:t>hypopigmentation</a:t>
            </a:r>
            <a:endParaRPr lang="en-GB" dirty="0"/>
          </a:p>
          <a:p>
            <a:pPr lvl="0"/>
            <a:r>
              <a:rPr lang="en-GB" dirty="0" smtClean="0"/>
              <a:t>Scleroderma</a:t>
            </a:r>
            <a:endParaRPr lang="en-US" dirty="0"/>
          </a:p>
          <a:p>
            <a:pPr lvl="0"/>
            <a:r>
              <a:rPr lang="en-GB" dirty="0" err="1" smtClean="0"/>
              <a:t>Vitiligo</a:t>
            </a:r>
            <a:endParaRPr lang="en-US" dirty="0"/>
          </a:p>
          <a:p>
            <a:pPr lvl="0"/>
            <a:r>
              <a:rPr lang="en-GB" dirty="0" err="1"/>
              <a:t>Vulvar</a:t>
            </a:r>
            <a:r>
              <a:rPr lang="en-GB" dirty="0"/>
              <a:t> </a:t>
            </a:r>
            <a:r>
              <a:rPr lang="en-GB" dirty="0" err="1"/>
              <a:t>melanosis</a:t>
            </a:r>
            <a:r>
              <a:rPr lang="en-GB" baseline="30000" dirty="0"/>
              <a:t> 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9891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943088" cy="1295400"/>
          </a:xfrm>
        </p:spPr>
        <p:txBody>
          <a:bodyPr>
            <a:normAutofit/>
          </a:bodyPr>
          <a:lstStyle/>
          <a:p>
            <a:r>
              <a:rPr lang="en-GB" sz="4000" b="1" dirty="0" err="1" smtClean="0"/>
              <a:t>Pigmentary</a:t>
            </a:r>
            <a:r>
              <a:rPr lang="en-GB" sz="4000" b="1" dirty="0" smtClean="0"/>
              <a:t> </a:t>
            </a:r>
            <a:r>
              <a:rPr lang="en-GB" sz="4000" b="1" dirty="0" smtClean="0"/>
              <a:t>changes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95400"/>
            <a:ext cx="5638800" cy="495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sz="4000" dirty="0" err="1"/>
              <a:t>Vitiligo</a:t>
            </a:r>
            <a:r>
              <a:rPr lang="en-GB" sz="4000" dirty="0"/>
              <a:t> </a:t>
            </a:r>
            <a:endParaRPr lang="en-GB" sz="4000" dirty="0" smtClean="0"/>
          </a:p>
          <a:p>
            <a:pPr>
              <a:buNone/>
            </a:pPr>
            <a:endParaRPr lang="en-GB" sz="1400" dirty="0" smtClean="0"/>
          </a:p>
          <a:p>
            <a:r>
              <a:rPr lang="en-GB" dirty="0" smtClean="0"/>
              <a:t>Acquired </a:t>
            </a:r>
            <a:r>
              <a:rPr lang="en-GB" dirty="0"/>
              <a:t>loss of </a:t>
            </a:r>
            <a:r>
              <a:rPr lang="en-GB" dirty="0" smtClean="0"/>
              <a:t>pigmentation</a:t>
            </a:r>
          </a:p>
          <a:p>
            <a:r>
              <a:rPr lang="en-GB" dirty="0" smtClean="0"/>
              <a:t>Secondary </a:t>
            </a:r>
            <a:r>
              <a:rPr lang="en-GB" dirty="0"/>
              <a:t>to </a:t>
            </a:r>
            <a:r>
              <a:rPr lang="en-GB" dirty="0" smtClean="0"/>
              <a:t>immunologically </a:t>
            </a:r>
            <a:r>
              <a:rPr lang="en-GB" dirty="0"/>
              <a:t>mediated </a:t>
            </a:r>
            <a:r>
              <a:rPr lang="en-GB" dirty="0" err="1"/>
              <a:t>melanocyte</a:t>
            </a:r>
            <a:r>
              <a:rPr lang="en-GB" dirty="0"/>
              <a:t> damage. </a:t>
            </a:r>
          </a:p>
          <a:p>
            <a:r>
              <a:rPr lang="en-GB" dirty="0"/>
              <a:t>Genital </a:t>
            </a:r>
            <a:r>
              <a:rPr lang="en-GB" dirty="0" smtClean="0"/>
              <a:t>involvement common</a:t>
            </a:r>
          </a:p>
          <a:p>
            <a:r>
              <a:rPr lang="en-GB" dirty="0" smtClean="0"/>
              <a:t>Other </a:t>
            </a:r>
            <a:r>
              <a:rPr lang="en-GB" dirty="0" smtClean="0"/>
              <a:t>body parts also affected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4038600"/>
            <a:ext cx="2362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 l="5882" t="4049" r="2941" b="8360"/>
          <a:stretch>
            <a:fillRect/>
          </a:stretch>
        </p:blipFill>
        <p:spPr bwMode="auto">
          <a:xfrm>
            <a:off x="6553200" y="990600"/>
            <a:ext cx="2438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943088" cy="1295400"/>
          </a:xfrm>
        </p:spPr>
        <p:txBody>
          <a:bodyPr>
            <a:normAutofit/>
          </a:bodyPr>
          <a:lstStyle/>
          <a:p>
            <a:pPr algn="l"/>
            <a:r>
              <a:rPr lang="en-GB" dirty="0" err="1" smtClean="0"/>
              <a:t>Melanosis</a:t>
            </a:r>
            <a:r>
              <a:rPr lang="en-GB" dirty="0" smtClean="0"/>
              <a:t> and </a:t>
            </a:r>
            <a:r>
              <a:rPr lang="en-GB" dirty="0" err="1" smtClean="0"/>
              <a:t>Melanocytic</a:t>
            </a:r>
            <a:r>
              <a:rPr lang="en-GB" dirty="0" smtClean="0"/>
              <a:t> Nevus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19200"/>
            <a:ext cx="5562600" cy="5562600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Vulva nevi are fairly common </a:t>
            </a:r>
          </a:p>
          <a:p>
            <a:r>
              <a:rPr lang="en-GB" dirty="0" smtClean="0"/>
              <a:t>Nevus cells derived from the neural crest migrate into skin during embryogenesis and collect in </a:t>
            </a:r>
            <a:r>
              <a:rPr lang="en-GB" dirty="0" smtClean="0"/>
              <a:t>basal </a:t>
            </a:r>
            <a:r>
              <a:rPr lang="en-GB" dirty="0" smtClean="0"/>
              <a:t>cell layer</a:t>
            </a:r>
          </a:p>
          <a:p>
            <a:r>
              <a:rPr lang="en-GB" dirty="0" smtClean="0"/>
              <a:t>The cells proliferate in small nests </a:t>
            </a:r>
            <a:r>
              <a:rPr lang="en-US" dirty="0" smtClean="0"/>
              <a:t>in dermis</a:t>
            </a:r>
            <a:r>
              <a:rPr lang="en-GB" dirty="0" smtClean="0"/>
              <a:t>.</a:t>
            </a:r>
          </a:p>
          <a:p>
            <a:r>
              <a:rPr lang="en-US" dirty="0" smtClean="0"/>
              <a:t>Appear as dark lesions</a:t>
            </a:r>
          </a:p>
          <a:p>
            <a:r>
              <a:rPr lang="en-US" dirty="0" smtClean="0"/>
              <a:t>Can progress </a:t>
            </a:r>
            <a:r>
              <a:rPr lang="en-US" dirty="0" smtClean="0"/>
              <a:t>to </a:t>
            </a:r>
            <a:r>
              <a:rPr lang="en-US" dirty="0" smtClean="0"/>
              <a:t>Melanoma</a:t>
            </a:r>
          </a:p>
          <a:p>
            <a:r>
              <a:rPr lang="en-US" dirty="0" smtClean="0"/>
              <a:t>Biopsy </a:t>
            </a:r>
            <a:r>
              <a:rPr lang="en-US" dirty="0" smtClean="0"/>
              <a:t>if Nevus </a:t>
            </a:r>
            <a:r>
              <a:rPr lang="en-US" dirty="0"/>
              <a:t>has </a:t>
            </a:r>
            <a:r>
              <a:rPr lang="en-US" dirty="0" smtClean="0"/>
              <a:t>irregular border, variable </a:t>
            </a:r>
            <a:r>
              <a:rPr lang="en-US" dirty="0" err="1" smtClean="0"/>
              <a:t>colour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 l="39003" t="7771" r="7388" b="28886"/>
          <a:stretch>
            <a:fillRect/>
          </a:stretch>
        </p:blipFill>
        <p:spPr bwMode="auto">
          <a:xfrm>
            <a:off x="6324600" y="1066800"/>
            <a:ext cx="2362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 l="1975" t="9295" r="3239"/>
          <a:stretch>
            <a:fillRect/>
          </a:stretch>
        </p:blipFill>
        <p:spPr bwMode="auto">
          <a:xfrm>
            <a:off x="6324600" y="2895600"/>
            <a:ext cx="2336060" cy="1804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4876800"/>
            <a:ext cx="2362200" cy="1872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153400" cy="1295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Physiologic and Post inflammatory Hyper- and Hypo - pigmentation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44852" t="17227" r="2919" b="5462"/>
          <a:stretch>
            <a:fillRect/>
          </a:stretch>
        </p:blipFill>
        <p:spPr bwMode="auto">
          <a:xfrm>
            <a:off x="5334000" y="3048000"/>
            <a:ext cx="3124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t="17227" r="56688" b="5462"/>
          <a:stretch>
            <a:fillRect/>
          </a:stretch>
        </p:blipFill>
        <p:spPr bwMode="auto">
          <a:xfrm>
            <a:off x="1524000" y="3048000"/>
            <a:ext cx="2895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990600" y="1663005"/>
            <a:ext cx="762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2800" dirty="0" smtClean="0"/>
              <a:t>  Observed within healing scar tissue</a:t>
            </a:r>
          </a:p>
          <a:p>
            <a:pPr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2800" dirty="0" smtClean="0"/>
              <a:t>  May clear spontaneously</a:t>
            </a:r>
          </a:p>
          <a:p>
            <a:pPr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943088" cy="990600"/>
          </a:xfrm>
        </p:spPr>
        <p:txBody>
          <a:bodyPr>
            <a:normAutofit/>
          </a:bodyPr>
          <a:lstStyle/>
          <a:p>
            <a:pPr algn="l"/>
            <a:r>
              <a:rPr lang="en-GB" dirty="0">
                <a:effectLst/>
              </a:rPr>
              <a:t>5</a:t>
            </a:r>
            <a:r>
              <a:rPr lang="en-GB" dirty="0" smtClean="0">
                <a:effectLst/>
              </a:rPr>
              <a:t>). </a:t>
            </a:r>
            <a:r>
              <a:rPr lang="en-GB" dirty="0">
                <a:effectLst/>
              </a:rPr>
              <a:t>Ulcerative disorders</a:t>
            </a:r>
            <a:endParaRPr lang="en-US" dirty="0">
              <a:effectLst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9150" t="21099" r="60784" b="19121"/>
          <a:stretch>
            <a:fillRect/>
          </a:stretch>
        </p:blipFill>
        <p:spPr bwMode="auto">
          <a:xfrm>
            <a:off x="5943600" y="1752600"/>
            <a:ext cx="2976282" cy="389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990600" y="1066800"/>
            <a:ext cx="4953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2400" dirty="0" smtClean="0"/>
              <a:t>Example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2400" dirty="0" smtClean="0"/>
              <a:t>Syphilis</a:t>
            </a:r>
            <a:r>
              <a:rPr lang="en-US" sz="2400" dirty="0" smtClean="0"/>
              <a:t>, </a:t>
            </a:r>
            <a:r>
              <a:rPr lang="en-US" sz="2400" dirty="0" err="1" smtClean="0"/>
              <a:t>Chancroid</a:t>
            </a:r>
            <a:r>
              <a:rPr lang="en-US" sz="2400" dirty="0" smtClean="0"/>
              <a:t>, </a:t>
            </a:r>
            <a:r>
              <a:rPr lang="en-US" sz="2400" dirty="0" err="1" smtClean="0"/>
              <a:t>Granuloma</a:t>
            </a:r>
            <a:r>
              <a:rPr lang="en-US" sz="2400" dirty="0" smtClean="0"/>
              <a:t> </a:t>
            </a:r>
            <a:r>
              <a:rPr lang="en-US" sz="2400" dirty="0" err="1" smtClean="0"/>
              <a:t>inguinale</a:t>
            </a:r>
            <a:r>
              <a:rPr lang="en-US" sz="2400" dirty="0" smtClean="0"/>
              <a:t>, LG </a:t>
            </a:r>
            <a:r>
              <a:rPr lang="en-US" sz="2400" dirty="0" err="1" smtClean="0"/>
              <a:t>Venerum</a:t>
            </a:r>
            <a:endParaRPr lang="en-US" sz="2400" dirty="0" smtClean="0"/>
          </a:p>
          <a:p>
            <a:pPr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2400" dirty="0" smtClean="0"/>
              <a:t>Primary Syphilis</a:t>
            </a:r>
            <a:endParaRPr lang="en-US" sz="2400" dirty="0" smtClean="0"/>
          </a:p>
          <a:p>
            <a:pPr lvl="1"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2400" dirty="0" smtClean="0"/>
              <a:t>highly </a:t>
            </a:r>
            <a:r>
              <a:rPr lang="en-US" sz="2400" dirty="0" smtClean="0"/>
              <a:t>contagious STI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2400" dirty="0" smtClean="0"/>
              <a:t>by spirochete</a:t>
            </a:r>
            <a:r>
              <a:rPr lang="en-US" sz="2400" dirty="0" smtClean="0"/>
              <a:t> </a:t>
            </a:r>
            <a:r>
              <a:rPr lang="en-US" sz="2400" i="1" dirty="0" err="1" smtClean="0"/>
              <a:t>Treponema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pallidum</a:t>
            </a:r>
            <a:endParaRPr lang="en-US" sz="2400" i="1" dirty="0" smtClean="0"/>
          </a:p>
          <a:p>
            <a:pPr lvl="1"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2400" dirty="0" err="1" smtClean="0"/>
              <a:t>coinfection</a:t>
            </a:r>
            <a:r>
              <a:rPr lang="en-US" sz="2400" dirty="0" smtClean="0"/>
              <a:t> with </a:t>
            </a:r>
            <a:r>
              <a:rPr lang="en-US" sz="2400" dirty="0" smtClean="0"/>
              <a:t>HIV recognized</a:t>
            </a:r>
            <a:r>
              <a:rPr lang="en-US" sz="2400" dirty="0" smtClean="0"/>
              <a:t>. 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2400" dirty="0" smtClean="0"/>
              <a:t>Primary lesions (chancre) </a:t>
            </a:r>
            <a:r>
              <a:rPr lang="en-US" sz="2400" dirty="0" smtClean="0"/>
              <a:t>i</a:t>
            </a:r>
            <a:r>
              <a:rPr lang="en-US" sz="2400" dirty="0" smtClean="0"/>
              <a:t>s painless </a:t>
            </a:r>
            <a:r>
              <a:rPr lang="en-US" sz="2400" dirty="0" err="1" smtClean="0"/>
              <a:t>indurated</a:t>
            </a:r>
            <a:r>
              <a:rPr lang="en-US" sz="2400" dirty="0" smtClean="0"/>
              <a:t>, shallow, clean </a:t>
            </a:r>
            <a:r>
              <a:rPr lang="en-US" sz="2400" dirty="0" smtClean="0"/>
              <a:t>solitary </a:t>
            </a:r>
            <a:r>
              <a:rPr lang="en-US" sz="2400" dirty="0" smtClean="0"/>
              <a:t>ulcers with raised edges. 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2400" dirty="0" smtClean="0"/>
              <a:t>L</a:t>
            </a:r>
            <a:r>
              <a:rPr lang="en-US" sz="2400" dirty="0" smtClean="0"/>
              <a:t>Ns </a:t>
            </a:r>
            <a:r>
              <a:rPr lang="en-US" sz="2400" dirty="0" smtClean="0"/>
              <a:t>enlarged, </a:t>
            </a:r>
            <a:r>
              <a:rPr lang="en-US" sz="2400" dirty="0" smtClean="0"/>
              <a:t>firm, not </a:t>
            </a:r>
            <a:r>
              <a:rPr lang="en-US" sz="2400" dirty="0" smtClean="0"/>
              <a:t>tender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dirty="0" smtClean="0"/>
              <a:t>Labs</a:t>
            </a:r>
          </a:p>
          <a:p>
            <a:pPr lvl="2"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2400" dirty="0" smtClean="0"/>
              <a:t>Positive </a:t>
            </a:r>
            <a:r>
              <a:rPr lang="en-US" sz="2400" dirty="0" err="1" smtClean="0"/>
              <a:t>RPR,VDRL,Dark</a:t>
            </a:r>
            <a:r>
              <a:rPr lang="en-US" sz="2400" dirty="0" smtClean="0"/>
              <a:t> </a:t>
            </a:r>
            <a:r>
              <a:rPr lang="en-US" sz="2400" dirty="0" smtClean="0"/>
              <a:t>stain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2400" dirty="0" smtClean="0"/>
              <a:t> Management</a:t>
            </a:r>
          </a:p>
          <a:p>
            <a:pPr lvl="2"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dirty="0" err="1" smtClean="0"/>
              <a:t>Benzathine</a:t>
            </a:r>
            <a:r>
              <a:rPr lang="en-US" sz="2400" dirty="0" smtClean="0"/>
              <a:t> Penicillin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90600" y="1219200"/>
            <a:ext cx="50292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4400" dirty="0" smtClean="0">
                <a:solidFill>
                  <a:schemeClr val="tx2">
                    <a:lumMod val="75000"/>
                  </a:schemeClr>
                </a:solidFill>
              </a:rPr>
              <a:t>Vulva Hematoma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endParaRPr lang="en-US" sz="1400" dirty="0" smtClean="0"/>
          </a:p>
          <a:p>
            <a:pPr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3600" dirty="0" smtClean="0"/>
              <a:t> Often from Trauma</a:t>
            </a:r>
          </a:p>
          <a:p>
            <a:pPr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3600" dirty="0" smtClean="0"/>
              <a:t> Management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Gill Sans MT" pitchFamily="34" charset="0"/>
              <a:buChar char="–"/>
            </a:pPr>
            <a:r>
              <a:rPr lang="en-US" sz="3600" dirty="0" smtClean="0"/>
              <a:t>  Incision &amp; drainage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Gill Sans MT" pitchFamily="34" charset="0"/>
              <a:buChar char="–"/>
            </a:pPr>
            <a:r>
              <a:rPr lang="en-US" sz="3600" dirty="0" smtClean="0"/>
              <a:t>  Foley catheter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Gill Sans MT" pitchFamily="34" charset="0"/>
              <a:buChar char="–"/>
            </a:pPr>
            <a:r>
              <a:rPr lang="en-US" sz="3600" dirty="0" smtClean="0"/>
              <a:t>  Ice compresses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Gill Sans MT" pitchFamily="34" charset="0"/>
              <a:buChar char="–"/>
            </a:pPr>
            <a:r>
              <a:rPr lang="en-US" sz="3600" dirty="0" smtClean="0"/>
              <a:t>  Rest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Gill Sans MT" pitchFamily="34" charset="0"/>
              <a:buChar char="–"/>
            </a:pPr>
            <a:r>
              <a:rPr lang="en-US" sz="3600" dirty="0" smtClean="0"/>
              <a:t>  Resolves in 2-3 wks</a:t>
            </a:r>
          </a:p>
        </p:txBody>
      </p:sp>
      <p:pic>
        <p:nvPicPr>
          <p:cNvPr id="7" name="Picture 5" descr="Figure 1. Preoperative: Swollen vulva with a clotted blood mass on left labia minora and lateral deviation of right labia majora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1219200"/>
            <a:ext cx="2960047" cy="2438400"/>
          </a:xfrm>
          <a:prstGeom prst="rect">
            <a:avLst/>
          </a:prstGeom>
          <a:noFill/>
        </p:spPr>
      </p:pic>
      <p:pic>
        <p:nvPicPr>
          <p:cNvPr id="8" name="Picture 7" descr="Figure 2. Postoperative: Mass evacuated with closure of dead space and an indwelling catheter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60587" y="4114800"/>
            <a:ext cx="2931013" cy="2438400"/>
          </a:xfrm>
          <a:prstGeom prst="rect">
            <a:avLst/>
          </a:prstGeom>
          <a:noFill/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943088" cy="1295400"/>
          </a:xfrm>
        </p:spPr>
        <p:txBody>
          <a:bodyPr/>
          <a:lstStyle/>
          <a:p>
            <a:r>
              <a:rPr lang="en-US" dirty="0" smtClean="0">
                <a:effectLst/>
              </a:rPr>
              <a:t>6</a:t>
            </a:r>
            <a:r>
              <a:rPr lang="en-US" dirty="0" smtClean="0">
                <a:effectLst/>
              </a:rPr>
              <a:t>). Other conditions</a:t>
            </a:r>
            <a:endParaRPr lang="en-US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685800"/>
            <a:ext cx="4724400" cy="60198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4800" dirty="0" smtClean="0">
                <a:solidFill>
                  <a:schemeClr val="tx2">
                    <a:lumMod val="75000"/>
                  </a:schemeClr>
                </a:solidFill>
              </a:rPr>
              <a:t>Vulva </a:t>
            </a:r>
            <a:r>
              <a:rPr lang="en-US" sz="4800" dirty="0" err="1" smtClean="0">
                <a:solidFill>
                  <a:schemeClr val="tx2">
                    <a:lumMod val="75000"/>
                  </a:schemeClr>
                </a:solidFill>
              </a:rPr>
              <a:t>Oedema</a:t>
            </a:r>
            <a:endParaRPr lang="en-US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None/>
            </a:pPr>
            <a:endParaRPr lang="en-US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None/>
            </a:pPr>
            <a:r>
              <a:rPr lang="en-US" dirty="0" smtClean="0"/>
              <a:t>Causes include</a:t>
            </a:r>
          </a:p>
          <a:p>
            <a:r>
              <a:rPr lang="en-US" dirty="0" smtClean="0"/>
              <a:t>2</a:t>
            </a:r>
            <a:r>
              <a:rPr lang="en-US" baseline="30000" dirty="0" smtClean="0"/>
              <a:t>o</a:t>
            </a:r>
            <a:r>
              <a:rPr lang="en-US" dirty="0" smtClean="0"/>
              <a:t> </a:t>
            </a:r>
            <a:r>
              <a:rPr lang="en-US" dirty="0" smtClean="0"/>
              <a:t>to </a:t>
            </a:r>
            <a:r>
              <a:rPr lang="en-US" dirty="0"/>
              <a:t>medical conditions</a:t>
            </a:r>
          </a:p>
          <a:p>
            <a:pPr lvl="1"/>
            <a:r>
              <a:rPr lang="en-US" dirty="0" smtClean="0"/>
              <a:t>CCF</a:t>
            </a:r>
          </a:p>
          <a:p>
            <a:pPr lvl="1"/>
            <a:r>
              <a:rPr lang="en-US" dirty="0" smtClean="0"/>
              <a:t>Portal hypertension</a:t>
            </a:r>
            <a:endParaRPr lang="en-US" dirty="0"/>
          </a:p>
          <a:p>
            <a:r>
              <a:rPr lang="en-US" dirty="0"/>
              <a:t>O</a:t>
            </a:r>
            <a:r>
              <a:rPr lang="en-US" dirty="0" smtClean="0"/>
              <a:t>besity</a:t>
            </a:r>
            <a:endParaRPr lang="en-US" dirty="0"/>
          </a:p>
          <a:p>
            <a:r>
              <a:rPr lang="en-US" dirty="0" smtClean="0"/>
              <a:t>Contact </a:t>
            </a:r>
            <a:r>
              <a:rPr lang="en-US" dirty="0"/>
              <a:t>dermatitis </a:t>
            </a:r>
          </a:p>
          <a:p>
            <a:r>
              <a:rPr lang="en-US" dirty="0" smtClean="0"/>
              <a:t>Tropical </a:t>
            </a:r>
            <a:r>
              <a:rPr lang="en-US" dirty="0"/>
              <a:t>diseases</a:t>
            </a:r>
          </a:p>
          <a:p>
            <a:r>
              <a:rPr lang="en-US" dirty="0" smtClean="0"/>
              <a:t>Following </a:t>
            </a:r>
            <a:r>
              <a:rPr lang="en-US" dirty="0"/>
              <a:t>surgery</a:t>
            </a:r>
          </a:p>
          <a:p>
            <a:r>
              <a:rPr lang="en-US" dirty="0" smtClean="0"/>
              <a:t>STI </a:t>
            </a:r>
            <a:endParaRPr lang="en-US" dirty="0" smtClean="0"/>
          </a:p>
          <a:p>
            <a:r>
              <a:rPr lang="en-US" dirty="0" smtClean="0"/>
              <a:t>Manage underlying cause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3846" t="1346" b="14093"/>
          <a:stretch>
            <a:fillRect/>
          </a:stretch>
        </p:blipFill>
        <p:spPr bwMode="auto">
          <a:xfrm>
            <a:off x="5562600" y="3914774"/>
            <a:ext cx="34290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8" name="Picture 2" descr="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762000"/>
            <a:ext cx="2667000" cy="266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74638"/>
            <a:ext cx="8305800" cy="1020762"/>
          </a:xfrm>
        </p:spPr>
        <p:txBody>
          <a:bodyPr>
            <a:noAutofit/>
          </a:bodyPr>
          <a:lstStyle/>
          <a:p>
            <a:r>
              <a:rPr lang="en-US" sz="3600" dirty="0"/>
              <a:t>Systemic diseases </a:t>
            </a:r>
            <a:r>
              <a:rPr lang="en-US" sz="3600" dirty="0" smtClean="0"/>
              <a:t>with vulva </a:t>
            </a:r>
            <a:r>
              <a:rPr lang="en-US" sz="3600" dirty="0"/>
              <a:t>manifestations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943088" cy="4953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Lupus </a:t>
            </a:r>
            <a:r>
              <a:rPr lang="en-US" dirty="0" err="1"/>
              <a:t>Erythematosus</a:t>
            </a:r>
            <a:endParaRPr lang="en-US" dirty="0"/>
          </a:p>
          <a:p>
            <a:r>
              <a:rPr lang="en-US" dirty="0" err="1"/>
              <a:t>Pemphigus</a:t>
            </a:r>
            <a:endParaRPr lang="en-US" dirty="0"/>
          </a:p>
          <a:p>
            <a:r>
              <a:rPr lang="en-US" dirty="0"/>
              <a:t>Contact dermatitis</a:t>
            </a:r>
          </a:p>
          <a:p>
            <a:r>
              <a:rPr lang="en-US" dirty="0"/>
              <a:t>Dermatitis </a:t>
            </a:r>
            <a:r>
              <a:rPr lang="en-US" dirty="0" err="1"/>
              <a:t>medicamentosa</a:t>
            </a:r>
            <a:endParaRPr lang="en-US" dirty="0"/>
          </a:p>
          <a:p>
            <a:r>
              <a:rPr lang="en-US" dirty="0"/>
              <a:t>Psoriasis</a:t>
            </a:r>
          </a:p>
          <a:p>
            <a:r>
              <a:rPr lang="en-US" dirty="0" smtClean="0"/>
              <a:t>Diabetes Mellitus </a:t>
            </a:r>
            <a:r>
              <a:rPr lang="en-US" dirty="0" err="1" smtClean="0"/>
              <a:t>Vulvitis</a:t>
            </a:r>
            <a:endParaRPr lang="en-US" dirty="0" smtClean="0"/>
          </a:p>
          <a:p>
            <a:r>
              <a:rPr lang="en-US" dirty="0" err="1" smtClean="0"/>
              <a:t>Behcets</a:t>
            </a:r>
            <a:r>
              <a:rPr lang="en-US" dirty="0" smtClean="0"/>
              <a:t> Syndrome</a:t>
            </a:r>
          </a:p>
          <a:p>
            <a:r>
              <a:rPr lang="en-US" dirty="0" err="1" smtClean="0"/>
              <a:t>Leukemias</a:t>
            </a:r>
            <a:endParaRPr lang="en-US" dirty="0" smtClean="0"/>
          </a:p>
          <a:p>
            <a:r>
              <a:rPr lang="en-US" dirty="0" err="1" smtClean="0"/>
              <a:t>Acanthosis</a:t>
            </a:r>
            <a:r>
              <a:rPr lang="en-US" dirty="0" smtClean="0"/>
              <a:t> </a:t>
            </a:r>
            <a:r>
              <a:rPr lang="en-US" dirty="0" err="1" smtClean="0"/>
              <a:t>Nigricans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562439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943088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Diagnosis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762000"/>
            <a:ext cx="8153400" cy="609600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sz="6400" dirty="0" smtClean="0">
                <a:solidFill>
                  <a:schemeClr val="tx2">
                    <a:lumMod val="75000"/>
                  </a:schemeClr>
                </a:solidFill>
              </a:rPr>
              <a:t>History</a:t>
            </a:r>
          </a:p>
          <a:p>
            <a:r>
              <a:rPr lang="en-US" dirty="0" smtClean="0"/>
              <a:t>Ascertain </a:t>
            </a:r>
            <a:r>
              <a:rPr lang="en-US" dirty="0"/>
              <a:t>whether the lesion is </a:t>
            </a:r>
            <a:r>
              <a:rPr lang="en-US" dirty="0" err="1"/>
              <a:t>vulval</a:t>
            </a:r>
            <a:r>
              <a:rPr lang="en-US" dirty="0"/>
              <a:t>, vaginal or </a:t>
            </a:r>
            <a:r>
              <a:rPr lang="en-US" dirty="0" err="1"/>
              <a:t>perianal</a:t>
            </a:r>
            <a:endParaRPr lang="en-US" dirty="0"/>
          </a:p>
          <a:p>
            <a:r>
              <a:rPr lang="en-US" dirty="0" smtClean="0"/>
              <a:t>Complaints :  Pain, discomfort, irritation,  itch,  </a:t>
            </a:r>
            <a:r>
              <a:rPr lang="en-US" dirty="0" err="1" smtClean="0"/>
              <a:t>dyspareunia</a:t>
            </a:r>
            <a:r>
              <a:rPr lang="en-US" dirty="0" smtClean="0"/>
              <a:t>, discharge</a:t>
            </a:r>
          </a:p>
          <a:p>
            <a:r>
              <a:rPr lang="en-US" dirty="0" smtClean="0"/>
              <a:t>Whether </a:t>
            </a:r>
            <a:r>
              <a:rPr lang="en-US" dirty="0"/>
              <a:t>symptoms sudden or gradual in onset</a:t>
            </a:r>
            <a:r>
              <a:rPr lang="en-US" dirty="0" smtClean="0"/>
              <a:t>., recurrence</a:t>
            </a:r>
          </a:p>
          <a:p>
            <a:r>
              <a:rPr lang="en-US" dirty="0" smtClean="0"/>
              <a:t>What worsens, symptoms? What improves Symptoms?</a:t>
            </a:r>
            <a:endParaRPr lang="en-US" dirty="0"/>
          </a:p>
          <a:p>
            <a:r>
              <a:rPr lang="en-US" dirty="0" smtClean="0"/>
              <a:t>Symptoms </a:t>
            </a:r>
            <a:r>
              <a:rPr lang="en-US" dirty="0" smtClean="0"/>
              <a:t>? when </a:t>
            </a:r>
            <a:r>
              <a:rPr lang="en-US" dirty="0" smtClean="0"/>
              <a:t>: through out, </a:t>
            </a:r>
            <a:r>
              <a:rPr lang="en-US" dirty="0" smtClean="0"/>
              <a:t> sitting,  during </a:t>
            </a:r>
            <a:r>
              <a:rPr lang="en-US" dirty="0"/>
              <a:t>coitus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Whether the partner has any similar complaints.</a:t>
            </a:r>
          </a:p>
          <a:p>
            <a:r>
              <a:rPr lang="en-US" dirty="0" smtClean="0"/>
              <a:t>Other Complaints : </a:t>
            </a:r>
            <a:r>
              <a:rPr lang="en-US" dirty="0" err="1" smtClean="0"/>
              <a:t>Dysuria</a:t>
            </a:r>
            <a:r>
              <a:rPr lang="en-US" dirty="0" smtClean="0"/>
              <a:t>, urinary frequency</a:t>
            </a:r>
            <a:endParaRPr lang="en-US" dirty="0"/>
          </a:p>
          <a:p>
            <a:r>
              <a:rPr lang="en-US" dirty="0" smtClean="0"/>
              <a:t>Current problems such as psoriasis, chickenpox</a:t>
            </a:r>
          </a:p>
          <a:p>
            <a:r>
              <a:rPr lang="en-US" dirty="0" smtClean="0"/>
              <a:t>History of trauma </a:t>
            </a:r>
          </a:p>
          <a:p>
            <a:r>
              <a:rPr lang="en-US" dirty="0" smtClean="0"/>
              <a:t>Review irritants</a:t>
            </a:r>
          </a:p>
          <a:p>
            <a:pPr lvl="1"/>
            <a:r>
              <a:rPr lang="en-US" dirty="0" smtClean="0"/>
              <a:t>Hygiene, Soaps, </a:t>
            </a:r>
            <a:r>
              <a:rPr lang="en-US" dirty="0" smtClean="0"/>
              <a:t> Douching</a:t>
            </a:r>
            <a:r>
              <a:rPr lang="en-US" dirty="0" smtClean="0"/>
              <a:t>, Pads, </a:t>
            </a:r>
            <a:r>
              <a:rPr lang="en-US" dirty="0" smtClean="0"/>
              <a:t> Shampoos</a:t>
            </a:r>
            <a:r>
              <a:rPr lang="en-US" dirty="0" smtClean="0"/>
              <a:t>, creams, Dyes</a:t>
            </a:r>
          </a:p>
          <a:p>
            <a:pPr lvl="1"/>
            <a:r>
              <a:rPr lang="en-US" dirty="0" smtClean="0"/>
              <a:t>Detergents, Scented Perfumes, Foods</a:t>
            </a:r>
          </a:p>
          <a:p>
            <a:pPr lvl="1"/>
            <a:r>
              <a:rPr lang="en-US" dirty="0" err="1" smtClean="0"/>
              <a:t>Spermicides</a:t>
            </a:r>
            <a:r>
              <a:rPr lang="en-US" dirty="0" smtClean="0"/>
              <a:t>, Latex Condoms, Exposure to Semen</a:t>
            </a:r>
          </a:p>
          <a:p>
            <a:r>
              <a:rPr lang="en-US" dirty="0" smtClean="0"/>
              <a:t>Personal or family history of </a:t>
            </a:r>
            <a:r>
              <a:rPr lang="en-US" dirty="0" err="1" smtClean="0"/>
              <a:t>atopy</a:t>
            </a:r>
            <a:r>
              <a:rPr lang="en-US" dirty="0" smtClean="0"/>
              <a:t> : eczema, asthma, </a:t>
            </a:r>
          </a:p>
          <a:p>
            <a:r>
              <a:rPr lang="en-US" dirty="0" smtClean="0"/>
              <a:t>Recent </a:t>
            </a:r>
            <a:r>
              <a:rPr lang="en-US" dirty="0"/>
              <a:t>use </a:t>
            </a:r>
            <a:r>
              <a:rPr lang="en-US" dirty="0" smtClean="0"/>
              <a:t>Medications, of </a:t>
            </a:r>
            <a:r>
              <a:rPr lang="en-US" dirty="0"/>
              <a:t>antibiotics</a:t>
            </a:r>
          </a:p>
          <a:p>
            <a:r>
              <a:rPr lang="en-US" dirty="0" smtClean="0"/>
              <a:t>History </a:t>
            </a:r>
            <a:r>
              <a:rPr lang="en-US" dirty="0"/>
              <a:t>of chronic illness : Diabetes, </a:t>
            </a:r>
            <a:r>
              <a:rPr lang="en-US" dirty="0" err="1"/>
              <a:t>Crohn's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Review </a:t>
            </a:r>
            <a:r>
              <a:rPr lang="en-US" dirty="0" err="1" smtClean="0"/>
              <a:t>PMHx</a:t>
            </a:r>
            <a:r>
              <a:rPr lang="en-US" dirty="0" smtClean="0"/>
              <a:t>. Surgical </a:t>
            </a:r>
            <a:r>
              <a:rPr lang="en-US" dirty="0" err="1" smtClean="0"/>
              <a:t>Hx,OBS</a:t>
            </a:r>
            <a:r>
              <a:rPr lang="en-US" dirty="0" smtClean="0"/>
              <a:t> </a:t>
            </a:r>
            <a:r>
              <a:rPr lang="en-US" dirty="0" err="1" smtClean="0"/>
              <a:t>Hx</a:t>
            </a:r>
            <a:r>
              <a:rPr lang="en-US" dirty="0" smtClean="0"/>
              <a:t>, Gyn </a:t>
            </a:r>
            <a:r>
              <a:rPr lang="en-US" dirty="0" err="1" smtClean="0"/>
              <a:t>Hx</a:t>
            </a:r>
            <a:r>
              <a:rPr lang="en-US" dirty="0" smtClean="0"/>
              <a:t>, Menstrual </a:t>
            </a:r>
            <a:r>
              <a:rPr lang="en-US" dirty="0" err="1" smtClean="0"/>
              <a:t>Hx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943088" cy="990600"/>
          </a:xfrm>
        </p:spPr>
        <p:txBody>
          <a:bodyPr>
            <a:normAutofit/>
          </a:bodyPr>
          <a:lstStyle/>
          <a:p>
            <a:r>
              <a:rPr lang="en-US" sz="4000" dirty="0">
                <a:effectLst/>
              </a:rPr>
              <a:t>Examination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990600"/>
            <a:ext cx="8153400" cy="5867400"/>
          </a:xfrm>
        </p:spPr>
        <p:txBody>
          <a:bodyPr>
            <a:normAutofit/>
          </a:bodyPr>
          <a:lstStyle/>
          <a:p>
            <a:r>
              <a:rPr lang="en-US" dirty="0" smtClean="0"/>
              <a:t>Thorough </a:t>
            </a:r>
            <a:r>
              <a:rPr lang="en-US" dirty="0"/>
              <a:t>examination with adequate lighting</a:t>
            </a:r>
          </a:p>
          <a:p>
            <a:r>
              <a:rPr lang="en-US" dirty="0" smtClean="0"/>
              <a:t>Systematic </a:t>
            </a:r>
            <a:r>
              <a:rPr lang="en-US" dirty="0"/>
              <a:t>physical </a:t>
            </a:r>
            <a:r>
              <a:rPr lang="en-US" dirty="0" smtClean="0"/>
              <a:t>exam </a:t>
            </a:r>
            <a:r>
              <a:rPr lang="en-US" dirty="0"/>
              <a:t>of abnormal </a:t>
            </a:r>
            <a:r>
              <a:rPr lang="en-US" dirty="0" smtClean="0"/>
              <a:t>lesions</a:t>
            </a:r>
            <a:endParaRPr lang="en-US" dirty="0"/>
          </a:p>
          <a:p>
            <a:pPr lvl="1"/>
            <a:r>
              <a:rPr lang="en-US" dirty="0"/>
              <a:t>Boarder asymmetry</a:t>
            </a:r>
          </a:p>
          <a:p>
            <a:pPr lvl="1"/>
            <a:r>
              <a:rPr lang="en-US" dirty="0"/>
              <a:t>Number</a:t>
            </a:r>
          </a:p>
          <a:p>
            <a:pPr lvl="1"/>
            <a:r>
              <a:rPr lang="en-US" dirty="0"/>
              <a:t>Color</a:t>
            </a:r>
          </a:p>
          <a:p>
            <a:pPr lvl="1"/>
            <a:r>
              <a:rPr lang="en-US" dirty="0" smtClean="0"/>
              <a:t>Distribution  </a:t>
            </a:r>
            <a:endParaRPr lang="en-US" dirty="0"/>
          </a:p>
          <a:p>
            <a:r>
              <a:rPr lang="en-US" dirty="0"/>
              <a:t>Examination of the rest of the body,  including </a:t>
            </a:r>
          </a:p>
          <a:p>
            <a:pPr lvl="1"/>
            <a:r>
              <a:rPr lang="en-US" dirty="0" smtClean="0"/>
              <a:t>Mouth</a:t>
            </a:r>
            <a:r>
              <a:rPr lang="en-US" dirty="0" smtClean="0"/>
              <a:t>, </a:t>
            </a:r>
            <a:r>
              <a:rPr lang="en-US" dirty="0" smtClean="0"/>
              <a:t>scalp</a:t>
            </a:r>
            <a:r>
              <a:rPr lang="en-US" dirty="0" smtClean="0"/>
              <a:t>, </a:t>
            </a:r>
            <a:r>
              <a:rPr lang="en-US" dirty="0" smtClean="0"/>
              <a:t>elbows, knees, Nails, conjunctiva </a:t>
            </a:r>
            <a:endParaRPr lang="en-US" dirty="0"/>
          </a:p>
          <a:p>
            <a:pPr lvl="1"/>
            <a:r>
              <a:rPr lang="en-US" dirty="0"/>
              <a:t>Lymph nodes r/o TB or malignancy. </a:t>
            </a:r>
            <a:endParaRPr lang="en-US" dirty="0" smtClean="0"/>
          </a:p>
          <a:p>
            <a:pPr lvl="1"/>
            <a:r>
              <a:rPr lang="en-US" dirty="0" smtClean="0"/>
              <a:t>Systems Exam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229600" cy="838200"/>
          </a:xfrm>
        </p:spPr>
        <p:txBody>
          <a:bodyPr>
            <a:normAutofit/>
          </a:bodyPr>
          <a:lstStyle/>
          <a:p>
            <a:r>
              <a:rPr lang="en-US" sz="3900" dirty="0" smtClean="0">
                <a:effectLst/>
              </a:rPr>
              <a:t>Classification based on pathogenesis</a:t>
            </a:r>
            <a:endParaRPr lang="en-US" sz="3900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066800"/>
            <a:ext cx="8001000" cy="5791200"/>
          </a:xfrm>
        </p:spPr>
        <p:txBody>
          <a:bodyPr>
            <a:normAutofit fontScale="92500" lnSpcReduction="10000"/>
          </a:bodyPr>
          <a:lstStyle/>
          <a:p>
            <a:pPr marL="596646" indent="-51435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GB" dirty="0"/>
              <a:t>Infectious </a:t>
            </a:r>
            <a:r>
              <a:rPr lang="en-GB" dirty="0" smtClean="0"/>
              <a:t>disorders</a:t>
            </a:r>
            <a:endParaRPr lang="en-GB" dirty="0"/>
          </a:p>
          <a:p>
            <a:pPr marL="1373886" lvl="3" indent="-514350">
              <a:buClr>
                <a:schemeClr val="accent1">
                  <a:lumMod val="75000"/>
                </a:schemeClr>
              </a:buClr>
              <a:buSzPct val="75000"/>
              <a:buFont typeface="Arial" pitchFamily="34" charset="0"/>
              <a:buChar char="•"/>
            </a:pPr>
            <a:r>
              <a:rPr lang="en-GB" sz="2600" dirty="0" smtClean="0"/>
              <a:t>Viruses</a:t>
            </a:r>
          </a:p>
          <a:p>
            <a:pPr marL="1373886" lvl="3" indent="-514350">
              <a:buClr>
                <a:schemeClr val="accent1">
                  <a:lumMod val="75000"/>
                </a:schemeClr>
              </a:buClr>
              <a:buSzPct val="75000"/>
              <a:buFont typeface="Arial" pitchFamily="34" charset="0"/>
              <a:buChar char="•"/>
            </a:pPr>
            <a:r>
              <a:rPr lang="en-GB" sz="2600" dirty="0" smtClean="0"/>
              <a:t>Bacteria</a:t>
            </a:r>
          </a:p>
          <a:p>
            <a:pPr marL="1373886" lvl="3" indent="-514350">
              <a:buClr>
                <a:schemeClr val="accent1">
                  <a:lumMod val="75000"/>
                </a:schemeClr>
              </a:buClr>
              <a:buSzPct val="75000"/>
              <a:buFont typeface="Arial" pitchFamily="34" charset="0"/>
              <a:buChar char="•"/>
            </a:pPr>
            <a:r>
              <a:rPr lang="en-GB" sz="2600" dirty="0" smtClean="0"/>
              <a:t>Fungi </a:t>
            </a:r>
          </a:p>
          <a:p>
            <a:pPr marL="596646" indent="-51435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GB" dirty="0" smtClean="0"/>
              <a:t>Benign </a:t>
            </a:r>
            <a:r>
              <a:rPr lang="en-GB" sz="2800" dirty="0"/>
              <a:t>c</a:t>
            </a:r>
            <a:r>
              <a:rPr lang="en-GB" sz="2800" dirty="0" smtClean="0"/>
              <a:t>ystic </a:t>
            </a:r>
            <a:r>
              <a:rPr lang="en-GB" sz="2800" dirty="0" err="1" smtClean="0"/>
              <a:t>tumors</a:t>
            </a:r>
            <a:endParaRPr lang="en-GB" sz="2800" dirty="0" smtClean="0"/>
          </a:p>
          <a:p>
            <a:pPr marL="596646" indent="-51435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GB" dirty="0" smtClean="0"/>
              <a:t>Benign solid </a:t>
            </a:r>
            <a:r>
              <a:rPr lang="en-GB" dirty="0" err="1" smtClean="0"/>
              <a:t>tumors</a:t>
            </a:r>
            <a:endParaRPr lang="en-GB" dirty="0" smtClean="0"/>
          </a:p>
          <a:p>
            <a:pPr marL="596646" indent="-51435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GB" dirty="0" smtClean="0"/>
              <a:t>Non-neoplastic </a:t>
            </a:r>
            <a:r>
              <a:rPr lang="en-GB" dirty="0"/>
              <a:t>epithelial disorders</a:t>
            </a:r>
          </a:p>
          <a:p>
            <a:pPr marL="1373886" lvl="3" indent="-514350">
              <a:buClr>
                <a:schemeClr val="accent1">
                  <a:lumMod val="75000"/>
                </a:schemeClr>
              </a:buClr>
            </a:pPr>
            <a:r>
              <a:rPr lang="en-GB" sz="2600" dirty="0"/>
              <a:t>Inflammatory disorders</a:t>
            </a:r>
          </a:p>
          <a:p>
            <a:pPr marL="1373886" lvl="3" indent="-514350">
              <a:buClr>
                <a:schemeClr val="accent1">
                  <a:lumMod val="75000"/>
                </a:schemeClr>
              </a:buClr>
            </a:pPr>
            <a:r>
              <a:rPr lang="en-GB" sz="2600" dirty="0"/>
              <a:t>Blistering disorders</a:t>
            </a:r>
          </a:p>
          <a:p>
            <a:pPr marL="1373886" lvl="3" indent="-514350">
              <a:buClr>
                <a:schemeClr val="accent1">
                  <a:lumMod val="75000"/>
                </a:schemeClr>
              </a:buClr>
            </a:pPr>
            <a:r>
              <a:rPr lang="en-GB" sz="2600" dirty="0" err="1"/>
              <a:t>Pigmentary</a:t>
            </a:r>
            <a:r>
              <a:rPr lang="en-GB" sz="2600" dirty="0"/>
              <a:t> </a:t>
            </a:r>
            <a:r>
              <a:rPr lang="en-GB" sz="2600" dirty="0" smtClean="0"/>
              <a:t>disorders</a:t>
            </a:r>
            <a:endParaRPr lang="en-US" sz="2600" dirty="0"/>
          </a:p>
          <a:p>
            <a:pPr marL="1373886" lvl="3" indent="-514350">
              <a:buClr>
                <a:schemeClr val="accent1">
                  <a:lumMod val="75000"/>
                </a:schemeClr>
              </a:buClr>
            </a:pPr>
            <a:r>
              <a:rPr lang="en-GB" sz="2600" dirty="0"/>
              <a:t>Ulcerative disorders</a:t>
            </a:r>
          </a:p>
          <a:p>
            <a:pPr marL="596646" indent="-51435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GB" dirty="0" err="1" smtClean="0"/>
              <a:t>Vulval</a:t>
            </a:r>
            <a:r>
              <a:rPr lang="en-GB" dirty="0" smtClean="0"/>
              <a:t> </a:t>
            </a:r>
            <a:r>
              <a:rPr lang="en-GB" dirty="0"/>
              <a:t>atrophy </a:t>
            </a:r>
            <a:endParaRPr lang="en-GB" dirty="0" smtClean="0"/>
          </a:p>
          <a:p>
            <a:pPr marL="596646" indent="-51435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GB" dirty="0" smtClean="0"/>
              <a:t>Developmental abnormalities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88948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943088" cy="990600"/>
          </a:xfrm>
        </p:spPr>
        <p:txBody>
          <a:bodyPr>
            <a:normAutofit/>
          </a:bodyPr>
          <a:lstStyle/>
          <a:p>
            <a:r>
              <a:rPr lang="en-US" sz="4000" dirty="0">
                <a:effectLst/>
              </a:rPr>
              <a:t>Investigations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990600"/>
            <a:ext cx="7943088" cy="5715000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 smtClean="0"/>
              <a:t>Vaginal swab</a:t>
            </a:r>
          </a:p>
          <a:p>
            <a:r>
              <a:rPr lang="en-US" sz="3000" dirty="0" smtClean="0"/>
              <a:t>Urinalysis</a:t>
            </a:r>
          </a:p>
          <a:p>
            <a:r>
              <a:rPr lang="en-US" sz="3000" dirty="0" smtClean="0"/>
              <a:t>STIs</a:t>
            </a:r>
            <a:endParaRPr lang="en-US" sz="3000" dirty="0"/>
          </a:p>
          <a:p>
            <a:r>
              <a:rPr lang="en-US" sz="3000" dirty="0" smtClean="0"/>
              <a:t>HIV test</a:t>
            </a:r>
          </a:p>
          <a:p>
            <a:r>
              <a:rPr lang="en-US" sz="3000" dirty="0" smtClean="0"/>
              <a:t>Blood sugars</a:t>
            </a:r>
          </a:p>
          <a:p>
            <a:r>
              <a:rPr lang="en-US" sz="3000" dirty="0" smtClean="0"/>
              <a:t>Colposcopy  </a:t>
            </a:r>
          </a:p>
          <a:p>
            <a:pPr marL="365760" lvl="1" indent="-283464">
              <a:spcBef>
                <a:spcPts val="600"/>
              </a:spcBef>
              <a:buSzPct val="80000"/>
              <a:buFont typeface="Wingdings 2"/>
              <a:buChar char=""/>
            </a:pPr>
            <a:r>
              <a:rPr lang="en-US" sz="3000" dirty="0" smtClean="0"/>
              <a:t>Vulva biopsy</a:t>
            </a:r>
          </a:p>
          <a:p>
            <a:pPr lvl="1"/>
            <a:r>
              <a:rPr lang="en-US" sz="2400" dirty="0" smtClean="0"/>
              <a:t>Indications</a:t>
            </a:r>
          </a:p>
          <a:p>
            <a:pPr lvl="2">
              <a:buClr>
                <a:schemeClr val="accent1">
                  <a:lumMod val="75000"/>
                </a:schemeClr>
              </a:buClr>
              <a:buFont typeface="Gill Sans MT" pitchFamily="34" charset="0"/>
              <a:buChar char="–"/>
            </a:pPr>
            <a:r>
              <a:rPr lang="en-US" sz="2000" dirty="0" smtClean="0"/>
              <a:t>Lesions not responding to medical treatment</a:t>
            </a:r>
          </a:p>
          <a:p>
            <a:pPr lvl="2">
              <a:buClr>
                <a:schemeClr val="accent1">
                  <a:lumMod val="75000"/>
                </a:schemeClr>
              </a:buClr>
              <a:buFont typeface="Gill Sans MT" pitchFamily="34" charset="0"/>
              <a:buChar char="–"/>
            </a:pPr>
            <a:r>
              <a:rPr lang="en-US" sz="2000" dirty="0" smtClean="0"/>
              <a:t> Hypertrophied lesion </a:t>
            </a:r>
          </a:p>
          <a:p>
            <a:pPr lvl="2">
              <a:buClr>
                <a:schemeClr val="accent1">
                  <a:lumMod val="75000"/>
                </a:schemeClr>
              </a:buClr>
              <a:buFont typeface="Gill Sans MT" pitchFamily="34" charset="0"/>
              <a:buChar char="–"/>
            </a:pPr>
            <a:r>
              <a:rPr lang="en-US" sz="2000" dirty="0" smtClean="0"/>
              <a:t>Non-healing ulcerative lesions</a:t>
            </a:r>
          </a:p>
          <a:p>
            <a:pPr lvl="1"/>
            <a:r>
              <a:rPr lang="en-US" sz="2400" dirty="0" err="1" smtClean="0"/>
              <a:t>Excisional</a:t>
            </a:r>
            <a:r>
              <a:rPr lang="en-US" sz="2400" dirty="0"/>
              <a:t>, </a:t>
            </a:r>
            <a:r>
              <a:rPr lang="en-US" sz="2400" dirty="0" smtClean="0"/>
              <a:t>wide biopsy</a:t>
            </a:r>
            <a:endParaRPr lang="en-US" sz="2400" dirty="0"/>
          </a:p>
          <a:p>
            <a:pPr lvl="1"/>
            <a:r>
              <a:rPr lang="en-US" sz="2400" dirty="0" err="1"/>
              <a:t>Incisional</a:t>
            </a:r>
            <a:r>
              <a:rPr lang="en-US" sz="2400" dirty="0"/>
              <a:t>, </a:t>
            </a:r>
            <a:r>
              <a:rPr lang="en-US" sz="2400" dirty="0" smtClean="0"/>
              <a:t> full thickness</a:t>
            </a:r>
            <a:endParaRPr lang="en-US" sz="2400" dirty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3B708D7-E39F-064A-AC4A-C58C8D3FB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1"/>
            <a:ext cx="7903712" cy="914399"/>
          </a:xfrm>
        </p:spPr>
        <p:txBody>
          <a:bodyPr>
            <a:normAutofit/>
          </a:bodyPr>
          <a:lstStyle/>
          <a:p>
            <a:r>
              <a:rPr lang="en-GB" sz="4000" dirty="0" smtClean="0">
                <a:solidFill>
                  <a:schemeClr val="tx2">
                    <a:lumMod val="75000"/>
                  </a:schemeClr>
                </a:solidFill>
                <a:effectLst/>
              </a:rPr>
              <a:t>Management</a:t>
            </a:r>
            <a:endParaRPr lang="en-US" sz="4000" dirty="0"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798B976-F197-7F40-9A1D-9FE62AB89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9976" y="1066800"/>
            <a:ext cx="7903712" cy="5791200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Stop irritant</a:t>
            </a:r>
          </a:p>
          <a:p>
            <a:pPr lvl="1"/>
            <a:r>
              <a:rPr lang="en-GB" dirty="0" smtClean="0"/>
              <a:t>Scented soaps, Perfumes, Detergents, fabric softeners, Chlorine</a:t>
            </a:r>
          </a:p>
          <a:p>
            <a:pPr lvl="1"/>
            <a:r>
              <a:rPr lang="en-GB" dirty="0" smtClean="0"/>
              <a:t>Products with multiple ingredients</a:t>
            </a:r>
            <a:endParaRPr lang="en-GB" dirty="0"/>
          </a:p>
          <a:p>
            <a:pPr lvl="1"/>
            <a:r>
              <a:rPr lang="en-GB" dirty="0" smtClean="0"/>
              <a:t>Talc Powder or use natural</a:t>
            </a:r>
            <a:endParaRPr lang="en-GB" dirty="0"/>
          </a:p>
          <a:p>
            <a:pPr lvl="1"/>
            <a:r>
              <a:rPr lang="en-GB" dirty="0" smtClean="0"/>
              <a:t>Douching, Latex, Petroleum lubricants, use water based or </a:t>
            </a:r>
            <a:r>
              <a:rPr lang="en-GB" dirty="0" smtClean="0"/>
              <a:t>silicon</a:t>
            </a:r>
            <a:endParaRPr lang="en-GB" dirty="0" smtClean="0"/>
          </a:p>
          <a:p>
            <a:r>
              <a:rPr lang="en-GB" dirty="0" smtClean="0"/>
              <a:t>Trim nails to reduce scratching and reduce bacteria</a:t>
            </a:r>
          </a:p>
          <a:p>
            <a:r>
              <a:rPr lang="en-GB" dirty="0" smtClean="0"/>
              <a:t>Wash vulva area with clean plain water</a:t>
            </a:r>
          </a:p>
          <a:p>
            <a:r>
              <a:rPr lang="en-GB" dirty="0" smtClean="0"/>
              <a:t>Use cushion over bikes seats and horse saddles</a:t>
            </a:r>
          </a:p>
          <a:p>
            <a:r>
              <a:rPr lang="en-GB" dirty="0" smtClean="0"/>
              <a:t>Loose fitting cloths, </a:t>
            </a:r>
            <a:r>
              <a:rPr lang="en-GB" dirty="0" smtClean="0"/>
              <a:t>wear </a:t>
            </a:r>
            <a:r>
              <a:rPr lang="en-GB" dirty="0" smtClean="0"/>
              <a:t>cotton or avoid </a:t>
            </a:r>
            <a:r>
              <a:rPr lang="en-GB" dirty="0" smtClean="0"/>
              <a:t>underwear</a:t>
            </a:r>
            <a:endParaRPr lang="en-GB" dirty="0" smtClean="0"/>
          </a:p>
          <a:p>
            <a:r>
              <a:rPr lang="en-GB" dirty="0" smtClean="0"/>
              <a:t>Weight </a:t>
            </a:r>
            <a:r>
              <a:rPr lang="en-GB" dirty="0" smtClean="0"/>
              <a:t>control</a:t>
            </a:r>
            <a:endParaRPr lang="en-GB" dirty="0"/>
          </a:p>
          <a:p>
            <a:r>
              <a:rPr lang="en-GB" dirty="0" smtClean="0"/>
              <a:t>Treat </a:t>
            </a:r>
            <a:r>
              <a:rPr lang="en-GB" dirty="0"/>
              <a:t>underlying disease: DM</a:t>
            </a:r>
          </a:p>
          <a:p>
            <a:r>
              <a:rPr lang="en-GB" dirty="0" err="1" smtClean="0"/>
              <a:t>Antipruritics</a:t>
            </a:r>
            <a:endParaRPr lang="en-GB" dirty="0" smtClean="0"/>
          </a:p>
          <a:p>
            <a:pPr lvl="1"/>
            <a:r>
              <a:rPr lang="en-GB" dirty="0" smtClean="0"/>
              <a:t>Antihistamines</a:t>
            </a:r>
            <a:endParaRPr lang="en-GB" dirty="0"/>
          </a:p>
          <a:p>
            <a:r>
              <a:rPr lang="en-GB" dirty="0" err="1" smtClean="0"/>
              <a:t>Cortecosteroids</a:t>
            </a:r>
            <a:endParaRPr lang="en-GB" dirty="0" smtClean="0"/>
          </a:p>
          <a:p>
            <a:pPr lvl="1"/>
            <a:r>
              <a:rPr lang="en-GB" dirty="0" err="1" smtClean="0"/>
              <a:t>Betamethasone</a:t>
            </a:r>
            <a:endParaRPr lang="en-GB" dirty="0" smtClean="0"/>
          </a:p>
          <a:p>
            <a:pPr lvl="1"/>
            <a:r>
              <a:rPr lang="en-GB" dirty="0" err="1" smtClean="0"/>
              <a:t>Clobetasol</a:t>
            </a:r>
            <a:endParaRPr lang="en-GB" dirty="0"/>
          </a:p>
          <a:p>
            <a:r>
              <a:rPr lang="en-GB" dirty="0" smtClean="0"/>
              <a:t>Surgical </a:t>
            </a:r>
            <a:r>
              <a:rPr lang="en-GB" dirty="0"/>
              <a:t>excision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7435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38400"/>
            <a:ext cx="7726680" cy="1143000"/>
          </a:xfrm>
        </p:spPr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943088" cy="1295400"/>
          </a:xfrm>
        </p:spPr>
        <p:txBody>
          <a:bodyPr>
            <a:normAutofit/>
          </a:bodyPr>
          <a:lstStyle/>
          <a:p>
            <a:r>
              <a:rPr lang="en-US" dirty="0" smtClean="0">
                <a:effectLst/>
              </a:rPr>
              <a:t>1). Infectious Disorder 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943088" cy="4953000"/>
          </a:xfrm>
        </p:spPr>
        <p:txBody>
          <a:bodyPr/>
          <a:lstStyle/>
          <a:p>
            <a:pPr>
              <a:buNone/>
            </a:pPr>
            <a:r>
              <a:rPr lang="en-US" sz="4400" dirty="0" smtClean="0">
                <a:solidFill>
                  <a:schemeClr val="tx2">
                    <a:lumMod val="75000"/>
                  </a:schemeClr>
                </a:solidFill>
              </a:rPr>
              <a:t>Viruses</a:t>
            </a:r>
          </a:p>
          <a:p>
            <a:pPr>
              <a:buNone/>
            </a:pPr>
            <a:endParaRPr lang="en-US" sz="10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dirty="0" smtClean="0"/>
              <a:t>Herpes </a:t>
            </a:r>
            <a:r>
              <a:rPr lang="en-US" dirty="0" err="1"/>
              <a:t>genitalis</a:t>
            </a:r>
            <a:endParaRPr lang="en-US" dirty="0"/>
          </a:p>
          <a:p>
            <a:r>
              <a:rPr lang="en-US" dirty="0"/>
              <a:t>Herpes </a:t>
            </a:r>
            <a:r>
              <a:rPr lang="en-US" dirty="0" err="1"/>
              <a:t>zooster</a:t>
            </a:r>
            <a:endParaRPr lang="en-US" dirty="0"/>
          </a:p>
          <a:p>
            <a:r>
              <a:rPr lang="en-US" dirty="0" err="1"/>
              <a:t>Molluscum</a:t>
            </a:r>
            <a:r>
              <a:rPr lang="en-US" dirty="0"/>
              <a:t> </a:t>
            </a:r>
            <a:r>
              <a:rPr lang="en-US" dirty="0" err="1"/>
              <a:t>contagiosum</a:t>
            </a:r>
            <a:endParaRPr lang="en-US" dirty="0"/>
          </a:p>
          <a:p>
            <a:r>
              <a:rPr lang="en-US" dirty="0" err="1"/>
              <a:t>Condylomata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943088" cy="457200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/>
              </a:rPr>
              <a:t>H</a:t>
            </a:r>
            <a:r>
              <a:rPr lang="en-US" dirty="0" smtClean="0">
                <a:effectLst/>
              </a:rPr>
              <a:t>erpes </a:t>
            </a:r>
            <a:r>
              <a:rPr lang="en-US" dirty="0" err="1">
                <a:effectLst/>
              </a:rPr>
              <a:t>G</a:t>
            </a:r>
            <a:r>
              <a:rPr lang="en-US" dirty="0" err="1" smtClean="0">
                <a:effectLst/>
              </a:rPr>
              <a:t>enitalis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685800"/>
            <a:ext cx="5562600" cy="6172200"/>
          </a:xfrm>
        </p:spPr>
        <p:txBody>
          <a:bodyPr>
            <a:normAutofit fontScale="70000" lnSpcReduction="20000"/>
          </a:bodyPr>
          <a:lstStyle/>
          <a:p>
            <a:pPr fontAlgn="base"/>
            <a:r>
              <a:rPr lang="en-US" dirty="0" smtClean="0"/>
              <a:t>Most caused by Herpes simplex Virus type 2</a:t>
            </a:r>
          </a:p>
          <a:p>
            <a:pPr fontAlgn="base"/>
            <a:r>
              <a:rPr lang="en-US" dirty="0" smtClean="0"/>
              <a:t>10</a:t>
            </a:r>
            <a:r>
              <a:rPr lang="en-US" dirty="0"/>
              <a:t>% </a:t>
            </a:r>
            <a:r>
              <a:rPr lang="en-US" dirty="0" smtClean="0"/>
              <a:t>caused </a:t>
            </a:r>
            <a:r>
              <a:rPr lang="en-US" dirty="0"/>
              <a:t>by </a:t>
            </a:r>
            <a:r>
              <a:rPr lang="en-US" dirty="0" smtClean="0"/>
              <a:t>Herpes simplex Virus type 1</a:t>
            </a:r>
          </a:p>
          <a:p>
            <a:pPr fontAlgn="base"/>
            <a:r>
              <a:rPr lang="en-US" dirty="0" smtClean="0"/>
              <a:t>Usually </a:t>
            </a:r>
            <a:r>
              <a:rPr lang="en-US" dirty="0"/>
              <a:t>sexually </a:t>
            </a:r>
            <a:r>
              <a:rPr lang="en-US" dirty="0" smtClean="0"/>
              <a:t>transmitted.</a:t>
            </a:r>
          </a:p>
          <a:p>
            <a:pPr fontAlgn="base"/>
            <a:r>
              <a:rPr lang="en-US" dirty="0" smtClean="0"/>
              <a:t>Clusters small </a:t>
            </a:r>
            <a:r>
              <a:rPr lang="en-US" dirty="0"/>
              <a:t>painful </a:t>
            </a:r>
            <a:r>
              <a:rPr lang="en-US" dirty="0" smtClean="0"/>
              <a:t>blisters that ulcerate</a:t>
            </a:r>
            <a:endParaRPr lang="en-US" dirty="0"/>
          </a:p>
          <a:p>
            <a:pPr fontAlgn="base"/>
            <a:r>
              <a:rPr lang="en-US" dirty="0" smtClean="0"/>
              <a:t>Reactivate causing recurrences often for life</a:t>
            </a:r>
          </a:p>
          <a:p>
            <a:pPr fontAlgn="base"/>
            <a:r>
              <a:rPr lang="en-US" dirty="0" smtClean="0"/>
              <a:t>Diagnosis </a:t>
            </a:r>
          </a:p>
          <a:p>
            <a:pPr lvl="1" fontAlgn="base"/>
            <a:r>
              <a:rPr lang="en-US" dirty="0" smtClean="0"/>
              <a:t>Typical clinical manifestations </a:t>
            </a:r>
          </a:p>
          <a:p>
            <a:pPr lvl="1"/>
            <a:r>
              <a:rPr lang="en-US" dirty="0" smtClean="0"/>
              <a:t>Serology </a:t>
            </a:r>
            <a:r>
              <a:rPr lang="en-US" dirty="0"/>
              <a:t>for HSV-2 </a:t>
            </a:r>
          </a:p>
          <a:p>
            <a:r>
              <a:rPr lang="en-US" dirty="0" smtClean="0"/>
              <a:t>Management</a:t>
            </a:r>
          </a:p>
          <a:p>
            <a:pPr lvl="1"/>
            <a:r>
              <a:rPr lang="en-US" dirty="0" smtClean="0"/>
              <a:t>Loose cotton underwear</a:t>
            </a:r>
          </a:p>
          <a:p>
            <a:pPr lvl="1"/>
            <a:r>
              <a:rPr lang="en-US" dirty="0" smtClean="0"/>
              <a:t>Keep area </a:t>
            </a:r>
            <a:r>
              <a:rPr lang="en-US" dirty="0"/>
              <a:t>clean and </a:t>
            </a:r>
            <a:r>
              <a:rPr lang="en-US" dirty="0" smtClean="0"/>
              <a:t>dry</a:t>
            </a:r>
          </a:p>
          <a:p>
            <a:pPr lvl="1"/>
            <a:r>
              <a:rPr lang="en-US" dirty="0" smtClean="0"/>
              <a:t>Anti-inflammatory analgesics</a:t>
            </a:r>
            <a:endParaRPr lang="en-US" dirty="0"/>
          </a:p>
          <a:p>
            <a:pPr lvl="1"/>
            <a:r>
              <a:rPr lang="en-US" dirty="0" smtClean="0"/>
              <a:t>Topical treatment </a:t>
            </a:r>
            <a:r>
              <a:rPr lang="en-US" dirty="0" smtClean="0"/>
              <a:t>: </a:t>
            </a:r>
            <a:r>
              <a:rPr lang="en-US" dirty="0" smtClean="0"/>
              <a:t>Calamine, Acyclovir</a:t>
            </a:r>
          </a:p>
          <a:p>
            <a:pPr lvl="1" fontAlgn="base"/>
            <a:r>
              <a:rPr lang="en-US" dirty="0" smtClean="0"/>
              <a:t>Early treatment with Antiviral</a:t>
            </a:r>
          </a:p>
          <a:p>
            <a:pPr lvl="2" fontAlgn="base"/>
            <a:r>
              <a:rPr lang="en-US" dirty="0" smtClean="0"/>
              <a:t>Limits duration of primary infection, recurrences</a:t>
            </a:r>
          </a:p>
          <a:p>
            <a:pPr lvl="2" fontAlgn="base"/>
            <a:r>
              <a:rPr lang="en-US" dirty="0" smtClean="0"/>
              <a:t>Acyclovir 200mg five times daily for 5-7days)</a:t>
            </a:r>
          </a:p>
          <a:p>
            <a:pPr lvl="2" fontAlgn="base"/>
            <a:r>
              <a:rPr lang="en-US" dirty="0" smtClean="0"/>
              <a:t>Prophylactic  Antiviral for frequent recurrences </a:t>
            </a:r>
          </a:p>
          <a:p>
            <a:r>
              <a:rPr lang="en-US" dirty="0" smtClean="0"/>
              <a:t>Prevention by Safe </a:t>
            </a:r>
            <a:r>
              <a:rPr lang="en-US" dirty="0"/>
              <a:t>sex and </a:t>
            </a:r>
            <a:r>
              <a:rPr lang="en-US" dirty="0" smtClean="0"/>
              <a:t>practices</a:t>
            </a:r>
          </a:p>
        </p:txBody>
      </p:sp>
      <p:pic>
        <p:nvPicPr>
          <p:cNvPr id="5" name="Picture 12" descr="Imágenes de Herpes simple tipo 2 (Genital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05600" y="616679"/>
            <a:ext cx="2133600" cy="2844801"/>
          </a:xfrm>
          <a:prstGeom prst="rect">
            <a:avLst/>
          </a:prstGeom>
          <a:noFill/>
        </p:spPr>
      </p:pic>
      <p:pic>
        <p:nvPicPr>
          <p:cNvPr id="6" name="Picture 8" descr="VAMOS EN MOVIMIENTO: Herpes genital, terrible enfermedad de la que 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3819994"/>
            <a:ext cx="2133600" cy="2885606"/>
          </a:xfrm>
          <a:prstGeom prst="rect">
            <a:avLst/>
          </a:prstGeom>
          <a:noFill/>
        </p:spPr>
      </p:pic>
      <p:pic>
        <p:nvPicPr>
          <p:cNvPr id="7" name="Picture 8" descr="VAMOS EN MOVIMIENTO: Herpes genital, terrible enfermedad de la que ..."/>
          <p:cNvPicPr>
            <a:picLocks noChangeAspect="1" noChangeArrowheads="1"/>
          </p:cNvPicPr>
          <p:nvPr/>
        </p:nvPicPr>
        <p:blipFill rotWithShape="1">
          <a:blip r:embed="rId3"/>
          <a:srcRect t="81190" r="73600"/>
          <a:stretch/>
        </p:blipFill>
        <p:spPr bwMode="auto">
          <a:xfrm>
            <a:off x="8229600" y="6044739"/>
            <a:ext cx="685800" cy="660861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8" name="Picture 12" descr="Imágenes de Herpes simple tipo 2 (Genital)"/>
          <p:cNvPicPr>
            <a:picLocks noChangeAspect="1" noChangeArrowheads="1"/>
          </p:cNvPicPr>
          <p:nvPr/>
        </p:nvPicPr>
        <p:blipFill rotWithShape="1">
          <a:blip r:embed="rId2"/>
          <a:srcRect t="81514" r="75200"/>
          <a:stretch/>
        </p:blipFill>
        <p:spPr bwMode="auto">
          <a:xfrm rot="5400000">
            <a:off x="8151657" y="2897343"/>
            <a:ext cx="566928" cy="563442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/>
          <a:srcRect l="23190" t="20536" r="26847" b="35832"/>
          <a:stretch/>
        </p:blipFill>
        <p:spPr bwMode="auto">
          <a:xfrm rot="10800000" flipH="1">
            <a:off x="6996023" y="1316377"/>
            <a:ext cx="547777" cy="621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142046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943088" cy="609600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/>
              </a:rPr>
              <a:t>Herpes </a:t>
            </a:r>
            <a:r>
              <a:rPr lang="en-US" dirty="0" smtClean="0">
                <a:effectLst/>
              </a:rPr>
              <a:t>Zoster / Varicella Zoster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838200"/>
            <a:ext cx="5581650" cy="6019800"/>
          </a:xfrm>
        </p:spPr>
        <p:txBody>
          <a:bodyPr>
            <a:normAutofit fontScale="70000" lnSpcReduction="20000"/>
          </a:bodyPr>
          <a:lstStyle/>
          <a:p>
            <a:pPr fontAlgn="base"/>
            <a:r>
              <a:rPr lang="en-US" dirty="0" smtClean="0"/>
              <a:t>Caused by Herpes Zoster Virus</a:t>
            </a:r>
          </a:p>
          <a:p>
            <a:pPr fontAlgn="base"/>
            <a:r>
              <a:rPr lang="en-US" dirty="0" smtClean="0"/>
              <a:t>1</a:t>
            </a:r>
            <a:r>
              <a:rPr lang="en-US" baseline="30000" dirty="0" smtClean="0"/>
              <a:t>o</a:t>
            </a:r>
            <a:r>
              <a:rPr lang="en-US" dirty="0" smtClean="0"/>
              <a:t> infection is followed by a latent infection</a:t>
            </a:r>
          </a:p>
          <a:p>
            <a:pPr fontAlgn="base"/>
            <a:r>
              <a:rPr lang="en-US" dirty="0" smtClean="0"/>
              <a:t>Lies </a:t>
            </a:r>
            <a:r>
              <a:rPr lang="en-US" dirty="0"/>
              <a:t>dormant in a sensory nerve ganglion</a:t>
            </a:r>
            <a:r>
              <a:rPr lang="en-US" dirty="0" smtClean="0"/>
              <a:t>.</a:t>
            </a:r>
            <a:endParaRPr lang="en-US" dirty="0"/>
          </a:p>
          <a:p>
            <a:pPr fontAlgn="base"/>
            <a:r>
              <a:rPr lang="en-US" dirty="0" smtClean="0"/>
              <a:t>Reactivation associated with low immunity </a:t>
            </a:r>
          </a:p>
          <a:p>
            <a:pPr fontAlgn="base"/>
            <a:r>
              <a:rPr lang="en-US" dirty="0" smtClean="0"/>
              <a:t>Pain, pruritus, or tingling in a dermatome</a:t>
            </a:r>
          </a:p>
          <a:p>
            <a:pPr fontAlgn="base"/>
            <a:r>
              <a:rPr lang="en-US" dirty="0"/>
              <a:t>C</a:t>
            </a:r>
            <a:r>
              <a:rPr lang="en-US" dirty="0" smtClean="0"/>
              <a:t>lusters of papules appear and change into vesicles with an erythematous base. </a:t>
            </a:r>
          </a:p>
          <a:p>
            <a:pPr fontAlgn="base"/>
            <a:r>
              <a:rPr lang="en-US" dirty="0" err="1" smtClean="0"/>
              <a:t>Postherpetic</a:t>
            </a:r>
            <a:r>
              <a:rPr lang="en-US" dirty="0" smtClean="0"/>
              <a:t> neuralgia can be a </a:t>
            </a:r>
            <a:r>
              <a:rPr lang="en-US" dirty="0" err="1" smtClean="0"/>
              <a:t>sequelae</a:t>
            </a:r>
            <a:endParaRPr lang="en-US" dirty="0" smtClean="0"/>
          </a:p>
          <a:p>
            <a:pPr fontAlgn="base"/>
            <a:r>
              <a:rPr lang="en-US" sz="3300" dirty="0" smtClean="0"/>
              <a:t>Management</a:t>
            </a:r>
            <a:endParaRPr lang="en-US" sz="3300" dirty="0"/>
          </a:p>
          <a:p>
            <a:pPr lvl="1">
              <a:buClr>
                <a:schemeClr val="accent1">
                  <a:lumMod val="75000"/>
                </a:schemeClr>
              </a:buClr>
              <a:buSzPct val="50000"/>
              <a:buFont typeface="Courier New" pitchFamily="49" charset="0"/>
              <a:buChar char="o"/>
            </a:pPr>
            <a:r>
              <a:rPr lang="en-US" dirty="0" smtClean="0"/>
              <a:t>Local topical applications</a:t>
            </a:r>
          </a:p>
          <a:p>
            <a:pPr lvl="2">
              <a:buClr>
                <a:schemeClr val="accent1">
                  <a:lumMod val="75000"/>
                </a:schemeClr>
              </a:buClr>
              <a:buSzPct val="50000"/>
              <a:buFont typeface="Courier New" pitchFamily="49" charset="0"/>
              <a:buChar char="o"/>
            </a:pPr>
            <a:r>
              <a:rPr lang="en-US" dirty="0" smtClean="0"/>
              <a:t>Acyclovir </a:t>
            </a:r>
            <a:r>
              <a:rPr lang="en-US" dirty="0" smtClean="0"/>
              <a:t>cream</a:t>
            </a:r>
            <a:r>
              <a:rPr lang="en-US" dirty="0" smtClean="0"/>
              <a:t>, </a:t>
            </a:r>
            <a:r>
              <a:rPr lang="en-US" dirty="0" smtClean="0"/>
              <a:t>Calamine ,  </a:t>
            </a:r>
            <a:r>
              <a:rPr lang="en-US" dirty="0" err="1" smtClean="0"/>
              <a:t>A</a:t>
            </a:r>
            <a:r>
              <a:rPr lang="en-US" dirty="0" err="1" smtClean="0"/>
              <a:t>luminium</a:t>
            </a:r>
            <a:r>
              <a:rPr lang="en-US" dirty="0" smtClean="0"/>
              <a:t> </a:t>
            </a:r>
            <a:r>
              <a:rPr lang="en-US" dirty="0" smtClean="0"/>
              <a:t>acetate</a:t>
            </a:r>
          </a:p>
          <a:p>
            <a:pPr lvl="1" fontAlgn="base"/>
            <a:r>
              <a:rPr lang="en-US" dirty="0" err="1" smtClean="0"/>
              <a:t>Antiretrovirals</a:t>
            </a:r>
            <a:r>
              <a:rPr lang="en-US" dirty="0" smtClean="0"/>
              <a:t> :</a:t>
            </a:r>
          </a:p>
          <a:p>
            <a:pPr lvl="2" fontAlgn="base"/>
            <a:r>
              <a:rPr lang="en-US" dirty="0" smtClean="0"/>
              <a:t>Acyclovir </a:t>
            </a:r>
            <a:r>
              <a:rPr lang="en-US" dirty="0"/>
              <a:t>800mg five times daily for seven days. </a:t>
            </a:r>
            <a:endParaRPr lang="en-US" dirty="0" smtClean="0"/>
          </a:p>
          <a:p>
            <a:pPr lvl="2" fontAlgn="base"/>
            <a:r>
              <a:rPr lang="en-US" dirty="0" smtClean="0"/>
              <a:t>More </a:t>
            </a:r>
            <a:r>
              <a:rPr lang="en-US" dirty="0"/>
              <a:t>effective if started within 72 hours </a:t>
            </a:r>
            <a:r>
              <a:rPr lang="en-US" dirty="0" smtClean="0"/>
              <a:t>of </a:t>
            </a:r>
            <a:r>
              <a:rPr lang="en-US" dirty="0"/>
              <a:t>onset</a:t>
            </a:r>
            <a:r>
              <a:rPr lang="en-US" dirty="0" smtClean="0"/>
              <a:t>.</a:t>
            </a:r>
          </a:p>
          <a:p>
            <a:pPr lvl="1" fontAlgn="base"/>
            <a:r>
              <a:rPr lang="en-US" dirty="0" smtClean="0"/>
              <a:t>Pain management. </a:t>
            </a:r>
          </a:p>
          <a:p>
            <a:pPr lvl="2" fontAlgn="base"/>
            <a:r>
              <a:rPr lang="en-US" dirty="0" smtClean="0"/>
              <a:t>Analgesic medicines </a:t>
            </a:r>
          </a:p>
          <a:p>
            <a:pPr lvl="2" fontAlgn="base"/>
            <a:r>
              <a:rPr lang="en-US" dirty="0" smtClean="0"/>
              <a:t>Topical lidocaine </a:t>
            </a:r>
          </a:p>
          <a:p>
            <a:pPr lvl="2" fontAlgn="base"/>
            <a:r>
              <a:rPr lang="en-US" dirty="0" smtClean="0"/>
              <a:t>May </a:t>
            </a:r>
            <a:r>
              <a:rPr lang="en-US" dirty="0"/>
              <a:t>add </a:t>
            </a:r>
            <a:r>
              <a:rPr lang="en-US" dirty="0" err="1" smtClean="0"/>
              <a:t>Amitryptiline</a:t>
            </a:r>
            <a:endParaRPr lang="en-US" dirty="0"/>
          </a:p>
        </p:txBody>
      </p:sp>
      <p:pic>
        <p:nvPicPr>
          <p:cNvPr id="4" name="Picture 4" descr="Infectious Diseases and Infestations of the Vulva | Basicmedical Ke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50" y="685800"/>
            <a:ext cx="2343150" cy="2842573"/>
          </a:xfrm>
          <a:prstGeom prst="rect">
            <a:avLst/>
          </a:prstGeom>
          <a:noFill/>
        </p:spPr>
      </p:pic>
      <p:pic>
        <p:nvPicPr>
          <p:cNvPr id="5" name="Picture 10" descr="Las Mas conocidas - Infecciones de Transmision de Tipo Sexu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50" y="3920128"/>
            <a:ext cx="2419350" cy="2748685"/>
          </a:xfrm>
          <a:prstGeom prst="rect">
            <a:avLst/>
          </a:prstGeom>
          <a:noFill/>
        </p:spPr>
      </p:pic>
      <p:pic>
        <p:nvPicPr>
          <p:cNvPr id="6" name="Picture 10" descr="Las Mas conocidas - Infecciones de Transmision de Tipo Sexual"/>
          <p:cNvPicPr>
            <a:picLocks noChangeAspect="1" noChangeArrowheads="1"/>
          </p:cNvPicPr>
          <p:nvPr/>
        </p:nvPicPr>
        <p:blipFill rotWithShape="1">
          <a:blip r:embed="rId3" cstate="print"/>
          <a:srcRect l="92441" t="82532" b="11188"/>
          <a:stretch/>
        </p:blipFill>
        <p:spPr bwMode="auto">
          <a:xfrm>
            <a:off x="8686800" y="6324599"/>
            <a:ext cx="304800" cy="344213"/>
          </a:xfrm>
          <a:prstGeom prst="rect">
            <a:avLst/>
          </a:prstGeom>
          <a:noFill/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xmlns="" val="307324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76200"/>
            <a:ext cx="7943088" cy="4572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effectLst/>
              </a:rPr>
              <a:t>Molluscum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Contagiosum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914400"/>
            <a:ext cx="5257800" cy="6172200"/>
          </a:xfrm>
        </p:spPr>
        <p:txBody>
          <a:bodyPr>
            <a:normAutofit fontScale="85000" lnSpcReduction="10000"/>
          </a:bodyPr>
          <a:lstStyle/>
          <a:p>
            <a:pPr fontAlgn="base"/>
            <a:r>
              <a:rPr lang="en-US" dirty="0" smtClean="0"/>
              <a:t>Contagious, </a:t>
            </a:r>
            <a:r>
              <a:rPr lang="en-US" dirty="0" smtClean="0"/>
              <a:t> </a:t>
            </a:r>
            <a:r>
              <a:rPr lang="en-US" dirty="0" smtClean="0"/>
              <a:t>a </a:t>
            </a:r>
            <a:r>
              <a:rPr lang="en-US" dirty="0"/>
              <a:t>DNA poxvirus </a:t>
            </a:r>
            <a:endParaRPr lang="en-US" dirty="0" smtClean="0"/>
          </a:p>
          <a:p>
            <a:pPr fontAlgn="base"/>
            <a:r>
              <a:rPr lang="en-US" dirty="0" smtClean="0"/>
              <a:t>related to intimate/sexual contact</a:t>
            </a:r>
          </a:p>
          <a:p>
            <a:pPr fontAlgn="base"/>
            <a:r>
              <a:rPr lang="en-US" dirty="0" smtClean="0"/>
              <a:t>Common among HIV positive</a:t>
            </a:r>
          </a:p>
          <a:p>
            <a:pPr fontAlgn="base"/>
            <a:r>
              <a:rPr lang="en-US" dirty="0" smtClean="0"/>
              <a:t>small, multiple smooth papules, 3-6 mm, with a central </a:t>
            </a:r>
            <a:r>
              <a:rPr lang="en-US" dirty="0" err="1" smtClean="0"/>
              <a:t>umbilication</a:t>
            </a:r>
            <a:endParaRPr lang="en-US" dirty="0" smtClean="0"/>
          </a:p>
          <a:p>
            <a:pPr fontAlgn="base"/>
            <a:r>
              <a:rPr lang="en-US" dirty="0" smtClean="0"/>
              <a:t>Diagnosis is clinical, not require</a:t>
            </a:r>
          </a:p>
          <a:p>
            <a:pPr fontAlgn="base"/>
            <a:r>
              <a:rPr lang="en-US" dirty="0" err="1" smtClean="0"/>
              <a:t>Intracytoplasmic</a:t>
            </a:r>
            <a:r>
              <a:rPr lang="en-US" dirty="0" smtClean="0"/>
              <a:t> inclusion bodies (Henderson–Patterson bodies)  on Cytology  confirms  diagnosis</a:t>
            </a:r>
          </a:p>
          <a:p>
            <a:pPr fontAlgn="base"/>
            <a:r>
              <a:rPr lang="en-US" dirty="0" smtClean="0"/>
              <a:t>Management</a:t>
            </a:r>
          </a:p>
          <a:p>
            <a:pPr lvl="1" fontAlgn="base"/>
            <a:r>
              <a:rPr lang="en-US" dirty="0" smtClean="0"/>
              <a:t>Regress Spontaneous, 6–12 months</a:t>
            </a:r>
          </a:p>
          <a:p>
            <a:pPr lvl="1"/>
            <a:r>
              <a:rPr lang="en-US" dirty="0" smtClean="0"/>
              <a:t>Cryosurgery</a:t>
            </a:r>
            <a:endParaRPr lang="en-US" dirty="0"/>
          </a:p>
          <a:p>
            <a:pPr lvl="1"/>
            <a:r>
              <a:rPr lang="en-US" dirty="0" err="1"/>
              <a:t>Bichloroacetic</a:t>
            </a:r>
            <a:r>
              <a:rPr lang="en-US" dirty="0"/>
              <a:t> </a:t>
            </a:r>
            <a:r>
              <a:rPr lang="en-US" dirty="0" smtClean="0"/>
              <a:t>acid</a:t>
            </a:r>
            <a:endParaRPr lang="en-US" dirty="0"/>
          </a:p>
        </p:txBody>
      </p:sp>
      <p:pic>
        <p:nvPicPr>
          <p:cNvPr id="7" name="Picture 8" descr="Condylomata Acuminata (Genital Warts) | Anesthesia Key"/>
          <p:cNvPicPr>
            <a:picLocks noChangeAspect="1" noChangeArrowheads="1"/>
          </p:cNvPicPr>
          <p:nvPr/>
        </p:nvPicPr>
        <p:blipFill>
          <a:blip r:embed="rId2"/>
          <a:srcRect r="23493"/>
          <a:stretch>
            <a:fillRect/>
          </a:stretch>
        </p:blipFill>
        <p:spPr bwMode="auto">
          <a:xfrm>
            <a:off x="6324600" y="304800"/>
            <a:ext cx="2667000" cy="3657599"/>
          </a:xfrm>
          <a:prstGeom prst="rect">
            <a:avLst/>
          </a:prstGeom>
          <a:noFill/>
        </p:spPr>
      </p:pic>
      <p:pic>
        <p:nvPicPr>
          <p:cNvPr id="8" name="Picture 4" descr="Molluscum Contagiosum - Dermatology - Medbullets Step 2/3"/>
          <p:cNvPicPr>
            <a:picLocks noChangeAspect="1" noChangeArrowheads="1"/>
          </p:cNvPicPr>
          <p:nvPr/>
        </p:nvPicPr>
        <p:blipFill rotWithShape="1">
          <a:blip r:embed="rId3"/>
          <a:srcRect l="35677" t="30159" r="36640" b="28008"/>
          <a:stretch/>
        </p:blipFill>
        <p:spPr bwMode="auto">
          <a:xfrm>
            <a:off x="6324600" y="4212431"/>
            <a:ext cx="2667000" cy="24169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1081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4152</TotalTime>
  <Words>2260</Words>
  <Application>Microsoft Office PowerPoint</Application>
  <PresentationFormat>On-screen Show (4:3)</PresentationFormat>
  <Paragraphs>543</Paragraphs>
  <Slides>52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Solstice</vt:lpstr>
      <vt:lpstr>Benign Lesions of the Vulva  and  Vulva Dystrophy</vt:lpstr>
      <vt:lpstr>Introduction</vt:lpstr>
      <vt:lpstr>Anatomy of the Vulva</vt:lpstr>
      <vt:lpstr>Common presentation vulva disorder</vt:lpstr>
      <vt:lpstr>Classification based on pathogenesis</vt:lpstr>
      <vt:lpstr>1). Infectious Disorder </vt:lpstr>
      <vt:lpstr>Herpes Genitalis</vt:lpstr>
      <vt:lpstr>Herpes Zoster / Varicella Zoster</vt:lpstr>
      <vt:lpstr>Molluscum Contagiosum</vt:lpstr>
      <vt:lpstr>Condyloma acuminate / Genital warts</vt:lpstr>
      <vt:lpstr>Bacteria</vt:lpstr>
      <vt:lpstr>Fungi</vt:lpstr>
      <vt:lpstr>2). Benign cystic tumors</vt:lpstr>
      <vt:lpstr>Bartholin’s Cyst</vt:lpstr>
      <vt:lpstr>Bartholin’s Cyst - Management</vt:lpstr>
      <vt:lpstr>Skene’s Cyst</vt:lpstr>
      <vt:lpstr>Gartner’s Cyst</vt:lpstr>
      <vt:lpstr>Epidermoid cysts</vt:lpstr>
      <vt:lpstr>Sebaceous Cyst</vt:lpstr>
      <vt:lpstr>Inclusion cysts </vt:lpstr>
      <vt:lpstr>Management of Epidermoid Cysts</vt:lpstr>
      <vt:lpstr>3). Benign solid tumors</vt:lpstr>
      <vt:lpstr>Lipomas</vt:lpstr>
      <vt:lpstr>Fibromas</vt:lpstr>
      <vt:lpstr>Haemangiomas</vt:lpstr>
      <vt:lpstr>Vulva skin tags </vt:lpstr>
      <vt:lpstr>Hymenal remnants </vt:lpstr>
      <vt:lpstr>4). Non-neoplastic Epithelial Disorders</vt:lpstr>
      <vt:lpstr>Atrophic Skin</vt:lpstr>
      <vt:lpstr>Hypertrophic (Hyperkeratosis) skin</vt:lpstr>
      <vt:lpstr>Lichen sclerosus</vt:lpstr>
      <vt:lpstr>Lichen chronicus </vt:lpstr>
      <vt:lpstr>Lichen Planus</vt:lpstr>
      <vt:lpstr>Primary dermatitis</vt:lpstr>
      <vt:lpstr>Allergic / Atopic dermatitis</vt:lpstr>
      <vt:lpstr>Seborrheic dermatitis</vt:lpstr>
      <vt:lpstr>Psoriasis</vt:lpstr>
      <vt:lpstr>Treatment of Psoriasis</vt:lpstr>
      <vt:lpstr>Blistering disorders </vt:lpstr>
      <vt:lpstr>Pigmentary changes </vt:lpstr>
      <vt:lpstr>Pigmentary changes </vt:lpstr>
      <vt:lpstr>Melanosis and Melanocytic Nevus</vt:lpstr>
      <vt:lpstr>Physiologic and Post inflammatory Hyper- and Hypo - pigmentation</vt:lpstr>
      <vt:lpstr>5). Ulcerative disorders</vt:lpstr>
      <vt:lpstr>6). Other conditions</vt:lpstr>
      <vt:lpstr>Slide 46</vt:lpstr>
      <vt:lpstr>Systemic diseases with vulva manifestations</vt:lpstr>
      <vt:lpstr>Diagnosis  </vt:lpstr>
      <vt:lpstr>Examination</vt:lpstr>
      <vt:lpstr>Investigations</vt:lpstr>
      <vt:lpstr>Management</vt:lpstr>
      <vt:lpstr>THANK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Benign Vulvar Lesions</dc:title>
  <dc:creator>Windows User</dc:creator>
  <cp:lastModifiedBy>Dr</cp:lastModifiedBy>
  <cp:revision>431</cp:revision>
  <dcterms:created xsi:type="dcterms:W3CDTF">2019-10-02T09:42:45Z</dcterms:created>
  <dcterms:modified xsi:type="dcterms:W3CDTF">2020-06-26T08:11:10Z</dcterms:modified>
</cp:coreProperties>
</file>