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7" r:id="rId16"/>
    <p:sldId id="265" r:id="rId17"/>
    <p:sldId id="279" r:id="rId18"/>
    <p:sldId id="278" r:id="rId19"/>
    <p:sldId id="272" r:id="rId20"/>
    <p:sldId id="273"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varScale="1">
        <p:scale>
          <a:sx n="64" d="100"/>
          <a:sy n="64" d="100"/>
        </p:scale>
        <p:origin x="149" y="53"/>
      </p:cViewPr>
      <p:guideLst>
        <p:guide orient="horz" pos="2160"/>
        <p:guide pos="2880"/>
      </p:guideLst>
    </p:cSldViewPr>
  </p:slideViewPr>
  <p:outlineViewPr>
    <p:cViewPr>
      <p:scale>
        <a:sx n="33" d="100"/>
        <a:sy n="33" d="100"/>
      </p:scale>
      <p:origin x="0" y="38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27CB7A-BFBD-40C2-A05E-84DC2F873E8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1478235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7CB7A-BFBD-40C2-A05E-84DC2F873E8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2253004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7CB7A-BFBD-40C2-A05E-84DC2F873E8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946503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7CB7A-BFBD-40C2-A05E-84DC2F873E8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3845331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27CB7A-BFBD-40C2-A05E-84DC2F873E8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364641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27CB7A-BFBD-40C2-A05E-84DC2F873E8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3318653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27CB7A-BFBD-40C2-A05E-84DC2F873E89}" type="datetimeFigureOut">
              <a:rPr lang="en-US" smtClean="0"/>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307723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27CB7A-BFBD-40C2-A05E-84DC2F873E89}"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60892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7CB7A-BFBD-40C2-A05E-84DC2F873E89}" type="datetimeFigureOut">
              <a:rPr lang="en-US" smtClean="0"/>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176622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27CB7A-BFBD-40C2-A05E-84DC2F873E8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49865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27CB7A-BFBD-40C2-A05E-84DC2F873E8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448A3-A516-4AE3-A1D7-35241753B58D}" type="slidenum">
              <a:rPr lang="en-US" smtClean="0"/>
              <a:t>‹#›</a:t>
            </a:fld>
            <a:endParaRPr lang="en-US"/>
          </a:p>
        </p:txBody>
      </p:sp>
    </p:spTree>
    <p:extLst>
      <p:ext uri="{BB962C8B-B14F-4D97-AF65-F5344CB8AC3E}">
        <p14:creationId xmlns:p14="http://schemas.microsoft.com/office/powerpoint/2010/main" val="140490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7CB7A-BFBD-40C2-A05E-84DC2F873E89}" type="datetimeFigureOut">
              <a:rPr lang="en-US" smtClean="0"/>
              <a:t>6/24/2020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448A3-A516-4AE3-A1D7-35241753B58D}" type="slidenum">
              <a:rPr lang="en-US" smtClean="0"/>
              <a:t>‹#›</a:t>
            </a:fld>
            <a:endParaRPr lang="en-US"/>
          </a:p>
        </p:txBody>
      </p:sp>
    </p:spTree>
    <p:extLst>
      <p:ext uri="{BB962C8B-B14F-4D97-AF65-F5344CB8AC3E}">
        <p14:creationId xmlns:p14="http://schemas.microsoft.com/office/powerpoint/2010/main" val="895191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458200" cy="838199"/>
          </a:xfrm>
        </p:spPr>
        <p:txBody>
          <a:bodyPr/>
          <a:lstStyle/>
          <a:p>
            <a:r>
              <a:rPr lang="en-US" b="1" u="sng" dirty="0" smtClean="0"/>
              <a:t>MENOPAUSE</a:t>
            </a:r>
            <a:endParaRPr lang="en-US" b="1" u="sng" dirty="0"/>
          </a:p>
        </p:txBody>
      </p:sp>
      <p:sp>
        <p:nvSpPr>
          <p:cNvPr id="3" name="Subtitle 2"/>
          <p:cNvSpPr>
            <a:spLocks noGrp="1"/>
          </p:cNvSpPr>
          <p:nvPr>
            <p:ph type="subTitle" idx="1"/>
          </p:nvPr>
        </p:nvSpPr>
        <p:spPr>
          <a:xfrm>
            <a:off x="304800" y="1143000"/>
            <a:ext cx="8534400" cy="5410200"/>
          </a:xfrm>
        </p:spPr>
        <p:txBody>
          <a:bodyPr>
            <a:normAutofit fontScale="92500"/>
          </a:bodyPr>
          <a:lstStyle/>
          <a:p>
            <a:r>
              <a:rPr lang="en-US" b="1" u="sng" dirty="0" smtClean="0">
                <a:solidFill>
                  <a:schemeClr val="tx1"/>
                </a:solidFill>
              </a:rPr>
              <a:t>Definition;</a:t>
            </a:r>
          </a:p>
          <a:p>
            <a:pPr algn="l"/>
            <a:r>
              <a:rPr lang="en-US" dirty="0" smtClean="0">
                <a:solidFill>
                  <a:schemeClr val="tx1"/>
                </a:solidFill>
              </a:rPr>
              <a:t>Menopause means permanent cessation of menstruation at the end of reproductive life due to loss of ovarian follicular activity. It is the point of time when last and final menstruation occurs.</a:t>
            </a:r>
          </a:p>
          <a:p>
            <a:pPr algn="l"/>
            <a:r>
              <a:rPr lang="en-US" dirty="0" smtClean="0">
                <a:solidFill>
                  <a:schemeClr val="tx1"/>
                </a:solidFill>
              </a:rPr>
              <a:t>Clinical Diagnosis = </a:t>
            </a:r>
            <a:r>
              <a:rPr lang="en-US" dirty="0" err="1" smtClean="0">
                <a:solidFill>
                  <a:schemeClr val="tx1"/>
                </a:solidFill>
              </a:rPr>
              <a:t>Retrospective.</a:t>
            </a:r>
            <a:r>
              <a:rPr lang="en-US" i="1" dirty="0" err="1" smtClean="0">
                <a:solidFill>
                  <a:schemeClr val="tx1"/>
                </a:solidFill>
              </a:rPr>
              <a:t>dif</a:t>
            </a:r>
            <a:r>
              <a:rPr lang="en-US" i="1" dirty="0" smtClean="0">
                <a:solidFill>
                  <a:schemeClr val="tx1"/>
                </a:solidFill>
              </a:rPr>
              <a:t> for every woman</a:t>
            </a:r>
            <a:endParaRPr lang="en-US" dirty="0" smtClean="0">
              <a:solidFill>
                <a:schemeClr val="tx1"/>
              </a:solidFill>
            </a:endParaRPr>
          </a:p>
          <a:p>
            <a:pPr algn="l"/>
            <a:r>
              <a:rPr lang="en-US" dirty="0" smtClean="0">
                <a:solidFill>
                  <a:schemeClr val="tx1"/>
                </a:solidFill>
              </a:rPr>
              <a:t>Stoppage of menstruation (amenorrhea) for 12 consecutive months without any other pathology</a:t>
            </a:r>
          </a:p>
          <a:p>
            <a:pPr algn="l"/>
            <a:r>
              <a:rPr lang="en-US" b="1" u="sng" dirty="0" smtClean="0">
                <a:solidFill>
                  <a:schemeClr val="tx1"/>
                </a:solidFill>
              </a:rPr>
              <a:t>Pre-Menopause</a:t>
            </a:r>
            <a:r>
              <a:rPr lang="en-US" dirty="0" smtClean="0">
                <a:solidFill>
                  <a:schemeClr val="tx1"/>
                </a:solidFill>
              </a:rPr>
              <a:t>: is the period prior to menopause, when the menstrual cycle is likely to be irregular.</a:t>
            </a:r>
            <a:endParaRPr lang="en-US" dirty="0">
              <a:solidFill>
                <a:schemeClr val="tx1"/>
              </a:solidFill>
            </a:endParaRPr>
          </a:p>
        </p:txBody>
      </p:sp>
    </p:spTree>
    <p:extLst>
      <p:ext uri="{BB962C8B-B14F-4D97-AF65-F5344CB8AC3E}">
        <p14:creationId xmlns:p14="http://schemas.microsoft.com/office/powerpoint/2010/main" val="2221176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marL="0" indent="0">
              <a:buNone/>
            </a:pPr>
            <a:r>
              <a:rPr lang="en-US" b="1" u="sng" dirty="0" err="1" smtClean="0"/>
              <a:t>Aetiology</a:t>
            </a:r>
            <a:r>
              <a:rPr lang="en-US" b="1" u="sng" dirty="0" smtClean="0"/>
              <a:t> </a:t>
            </a:r>
          </a:p>
          <a:p>
            <a:r>
              <a:rPr lang="en-US" dirty="0" smtClean="0"/>
              <a:t>Endometrial hyperplasia develops in women of    40 – 50 years. </a:t>
            </a:r>
            <a:endParaRPr lang="en-US" dirty="0" smtClean="0"/>
          </a:p>
          <a:p>
            <a:r>
              <a:rPr lang="en-US" dirty="0" smtClean="0"/>
              <a:t>Unopposed </a:t>
            </a:r>
            <a:r>
              <a:rPr lang="en-US" dirty="0" smtClean="0"/>
              <a:t>oestrogen is the primary </a:t>
            </a:r>
            <a:r>
              <a:rPr lang="en-US" dirty="0" smtClean="0"/>
              <a:t>factor.</a:t>
            </a:r>
          </a:p>
          <a:p>
            <a:r>
              <a:rPr lang="en-US" dirty="0" smtClean="0"/>
              <a:t>Premenopausal </a:t>
            </a:r>
            <a:r>
              <a:rPr lang="en-US" dirty="0" smtClean="0"/>
              <a:t>persistency anovulation is almost a constant factor. </a:t>
            </a:r>
            <a:endParaRPr lang="en-US" dirty="0" smtClean="0"/>
          </a:p>
          <a:p>
            <a:r>
              <a:rPr lang="en-US" dirty="0" smtClean="0"/>
              <a:t>In </a:t>
            </a:r>
            <a:r>
              <a:rPr lang="en-US" dirty="0" smtClean="0"/>
              <a:t>the postmenopausal women with obesity, peripheral conversion of androgens into the oestrogen a risk </a:t>
            </a:r>
            <a:r>
              <a:rPr lang="en-US" dirty="0" smtClean="0"/>
              <a:t>factor.</a:t>
            </a:r>
          </a:p>
          <a:p>
            <a:r>
              <a:rPr lang="en-US" dirty="0" smtClean="0"/>
              <a:t>Long-term </a:t>
            </a:r>
            <a:r>
              <a:rPr lang="en-US" dirty="0" smtClean="0"/>
              <a:t>oestrogen stimulation in condition of polycystic ovarian syndrome or feminizing ovarian tumor may predispose to endometrial cancer.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62141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10000"/>
          </a:bodyPr>
          <a:lstStyle/>
          <a:p>
            <a:pPr marL="0" indent="0">
              <a:buNone/>
            </a:pPr>
            <a:r>
              <a:rPr lang="en-US" b="1" u="sng" dirty="0"/>
              <a:t>Risk Factors</a:t>
            </a:r>
          </a:p>
          <a:p>
            <a:pPr>
              <a:buFont typeface="Wingdings" panose="05000000000000000000" pitchFamily="2" charset="2"/>
              <a:buChar char="Ø"/>
            </a:pPr>
            <a:r>
              <a:rPr lang="en-US" dirty="0"/>
              <a:t>Unopposed oestrogen stimulation</a:t>
            </a:r>
          </a:p>
          <a:p>
            <a:pPr>
              <a:buFont typeface="Wingdings" panose="05000000000000000000" pitchFamily="2" charset="2"/>
              <a:buChar char="Ø"/>
            </a:pPr>
            <a:r>
              <a:rPr lang="en-US" dirty="0"/>
              <a:t>Delayed </a:t>
            </a:r>
            <a:r>
              <a:rPr lang="en-US" dirty="0" smtClean="0"/>
              <a:t>menopause</a:t>
            </a:r>
          </a:p>
          <a:p>
            <a:pPr>
              <a:buFont typeface="Wingdings" panose="05000000000000000000" pitchFamily="2" charset="2"/>
              <a:buChar char="Ø"/>
            </a:pPr>
            <a:r>
              <a:rPr lang="en-US" dirty="0" smtClean="0"/>
              <a:t>PCOS</a:t>
            </a:r>
          </a:p>
          <a:p>
            <a:pPr>
              <a:buFont typeface="Wingdings" panose="05000000000000000000" pitchFamily="2" charset="2"/>
              <a:buChar char="Ø"/>
            </a:pPr>
            <a:r>
              <a:rPr lang="en-US" dirty="0" err="1" smtClean="0"/>
              <a:t>Nulliparity</a:t>
            </a:r>
            <a:endParaRPr lang="en-US" dirty="0" smtClean="0"/>
          </a:p>
          <a:p>
            <a:pPr>
              <a:buFont typeface="Wingdings" panose="05000000000000000000" pitchFamily="2" charset="2"/>
              <a:buChar char="Ø"/>
            </a:pPr>
            <a:r>
              <a:rPr lang="en-US" dirty="0" smtClean="0"/>
              <a:t>Previous Radiation therapy</a:t>
            </a:r>
          </a:p>
          <a:p>
            <a:pPr>
              <a:buFont typeface="Wingdings" panose="05000000000000000000" pitchFamily="2" charset="2"/>
              <a:buChar char="Ø"/>
            </a:pPr>
            <a:r>
              <a:rPr lang="en-US" dirty="0" smtClean="0"/>
              <a:t>Family history of endometrial carcinoma, carcinoma of breast, ovary or colon.</a:t>
            </a:r>
            <a:endParaRPr lang="en-US" dirty="0"/>
          </a:p>
          <a:p>
            <a:pPr>
              <a:buFont typeface="Wingdings" panose="05000000000000000000" pitchFamily="2" charset="2"/>
              <a:buChar char="Ø"/>
            </a:pPr>
            <a:r>
              <a:rPr lang="en-US" dirty="0" err="1" smtClean="0"/>
              <a:t>Tamoxifen</a:t>
            </a:r>
            <a:r>
              <a:rPr lang="en-US" dirty="0" smtClean="0"/>
              <a:t> </a:t>
            </a:r>
            <a:r>
              <a:rPr lang="en-US" dirty="0" smtClean="0"/>
              <a:t>therapy- </a:t>
            </a:r>
            <a:r>
              <a:rPr lang="en-US" i="1" dirty="0" smtClean="0"/>
              <a:t> </a:t>
            </a:r>
            <a:r>
              <a:rPr lang="en-US" i="1" dirty="0" smtClean="0">
                <a:solidFill>
                  <a:srgbClr val="00B0F0"/>
                </a:solidFill>
              </a:rPr>
              <a:t>drug used to treat breast </a:t>
            </a:r>
            <a:r>
              <a:rPr lang="en-US" i="1" dirty="0" err="1" smtClean="0">
                <a:solidFill>
                  <a:srgbClr val="00B0F0"/>
                </a:solidFill>
              </a:rPr>
              <a:t>Ca</a:t>
            </a:r>
            <a:r>
              <a:rPr lang="en-US" i="1" dirty="0" smtClean="0">
                <a:solidFill>
                  <a:srgbClr val="00B0F0"/>
                </a:solidFill>
              </a:rPr>
              <a:t>, which increases Estrogen in the blood</a:t>
            </a:r>
            <a:endParaRPr lang="en-US" dirty="0" smtClean="0">
              <a:solidFill>
                <a:srgbClr val="00B0F0"/>
              </a:solidFill>
            </a:endParaRPr>
          </a:p>
          <a:p>
            <a:pPr>
              <a:buFont typeface="Wingdings" panose="05000000000000000000" pitchFamily="2" charset="2"/>
              <a:buChar char="Ø"/>
            </a:pPr>
            <a:r>
              <a:rPr lang="en-US" dirty="0" smtClean="0"/>
              <a:t>Diabetes</a:t>
            </a:r>
          </a:p>
          <a:p>
            <a:pPr>
              <a:buFont typeface="Wingdings" panose="05000000000000000000" pitchFamily="2" charset="2"/>
              <a:buChar char="Ø"/>
            </a:pPr>
            <a:r>
              <a:rPr lang="en-US" dirty="0" smtClean="0"/>
              <a:t>Obesity </a:t>
            </a:r>
          </a:p>
          <a:p>
            <a:pPr>
              <a:buFont typeface="Wingdings" panose="05000000000000000000" pitchFamily="2" charset="2"/>
              <a:buChar char="Ø"/>
            </a:pPr>
            <a:r>
              <a:rPr lang="en-US" dirty="0" smtClean="0"/>
              <a:t>Hypertension</a:t>
            </a:r>
          </a:p>
          <a:p>
            <a:pPr marL="0" indent="0">
              <a:buNone/>
            </a:pPr>
            <a:endParaRPr lang="en-US"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220818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85000" lnSpcReduction="20000"/>
          </a:bodyPr>
          <a:lstStyle/>
          <a:p>
            <a:pPr marL="0" indent="0">
              <a:buNone/>
            </a:pPr>
            <a:r>
              <a:rPr lang="en-US" b="1" u="sng" dirty="0" smtClean="0"/>
              <a:t>Protective Factors</a:t>
            </a:r>
          </a:p>
          <a:p>
            <a:pPr>
              <a:buFont typeface="Wingdings" panose="05000000000000000000" pitchFamily="2" charset="2"/>
              <a:buChar char="Ø"/>
            </a:pPr>
            <a:r>
              <a:rPr lang="en-US" dirty="0" err="1" smtClean="0"/>
              <a:t>Multiparity</a:t>
            </a:r>
            <a:r>
              <a:rPr lang="en-US" dirty="0" smtClean="0"/>
              <a:t>- </a:t>
            </a:r>
            <a:r>
              <a:rPr lang="en-US" i="1" dirty="0" smtClean="0">
                <a:solidFill>
                  <a:srgbClr val="00B0F0"/>
                </a:solidFill>
              </a:rPr>
              <a:t>have regular cycles compared to nulliparous</a:t>
            </a:r>
            <a:endParaRPr lang="en-US" i="1" dirty="0" smtClean="0">
              <a:solidFill>
                <a:srgbClr val="00B0F0"/>
              </a:solidFill>
            </a:endParaRPr>
          </a:p>
          <a:p>
            <a:pPr>
              <a:buFont typeface="Wingdings" panose="05000000000000000000" pitchFamily="2" charset="2"/>
              <a:buChar char="Ø"/>
            </a:pPr>
            <a:r>
              <a:rPr lang="en-US" dirty="0" smtClean="0"/>
              <a:t>Normal </a:t>
            </a:r>
            <a:r>
              <a:rPr lang="en-US" dirty="0" smtClean="0"/>
              <a:t>weight- </a:t>
            </a:r>
            <a:r>
              <a:rPr lang="en-US" i="1" dirty="0" smtClean="0">
                <a:solidFill>
                  <a:srgbClr val="00B0F0"/>
                </a:solidFill>
              </a:rPr>
              <a:t>overweight </a:t>
            </a:r>
            <a:r>
              <a:rPr lang="en-US" i="1" dirty="0" smtClean="0">
                <a:solidFill>
                  <a:srgbClr val="00B0F0"/>
                </a:solidFill>
              </a:rPr>
              <a:t>and underweight not protective</a:t>
            </a:r>
            <a:endParaRPr lang="en-US" i="1" dirty="0" smtClean="0">
              <a:solidFill>
                <a:srgbClr val="00B0F0"/>
              </a:solidFill>
            </a:endParaRPr>
          </a:p>
          <a:p>
            <a:pPr>
              <a:buFont typeface="Wingdings" panose="05000000000000000000" pitchFamily="2" charset="2"/>
              <a:buChar char="Ø"/>
            </a:pPr>
            <a:r>
              <a:rPr lang="en-US" dirty="0" smtClean="0"/>
              <a:t>Combined oral contraceptive </a:t>
            </a:r>
            <a:r>
              <a:rPr lang="en-US" dirty="0" smtClean="0"/>
              <a:t>use- </a:t>
            </a:r>
            <a:r>
              <a:rPr lang="en-US" i="1" dirty="0" smtClean="0">
                <a:solidFill>
                  <a:srgbClr val="00B0F0"/>
                </a:solidFill>
              </a:rPr>
              <a:t>don’t use only estrogen</a:t>
            </a:r>
            <a:endParaRPr lang="en-US" i="1" dirty="0" smtClean="0">
              <a:solidFill>
                <a:srgbClr val="00B0F0"/>
              </a:solidFill>
            </a:endParaRPr>
          </a:p>
          <a:p>
            <a:pPr>
              <a:buFont typeface="Wingdings" panose="05000000000000000000" pitchFamily="2" charset="2"/>
              <a:buChar char="Ø"/>
            </a:pPr>
            <a:r>
              <a:rPr lang="en-US" dirty="0" smtClean="0"/>
              <a:t>Progesterone therapy</a:t>
            </a:r>
          </a:p>
          <a:p>
            <a:pPr>
              <a:buFont typeface="Wingdings" panose="05000000000000000000" pitchFamily="2" charset="2"/>
              <a:buChar char="Ø"/>
            </a:pPr>
            <a:r>
              <a:rPr lang="en-US" dirty="0" smtClean="0"/>
              <a:t>Menopause &lt; 49 years</a:t>
            </a:r>
          </a:p>
          <a:p>
            <a:pPr marL="0" indent="0">
              <a:buNone/>
            </a:pPr>
            <a:r>
              <a:rPr lang="en-US" b="1" u="sng" dirty="0" smtClean="0"/>
              <a:t>Diagnosis</a:t>
            </a:r>
          </a:p>
          <a:p>
            <a:pPr>
              <a:buFont typeface="Wingdings" panose="05000000000000000000" pitchFamily="2" charset="2"/>
              <a:buChar char="Ø"/>
            </a:pPr>
            <a:r>
              <a:rPr lang="en-US" dirty="0" smtClean="0"/>
              <a:t>Abnormal </a:t>
            </a:r>
            <a:r>
              <a:rPr lang="en-US" dirty="0" err="1" smtClean="0"/>
              <a:t>perimenopausal</a:t>
            </a:r>
            <a:r>
              <a:rPr lang="en-US" dirty="0" smtClean="0"/>
              <a:t> bleeding; Do D+C for histology</a:t>
            </a:r>
          </a:p>
          <a:p>
            <a:pPr>
              <a:buFont typeface="Wingdings" panose="05000000000000000000" pitchFamily="2" charset="2"/>
              <a:buChar char="Ø"/>
            </a:pPr>
            <a:r>
              <a:rPr lang="en-US" dirty="0" smtClean="0"/>
              <a:t>Accidental diagnosis is made during investigation for infertility, DUB, PCODS or Excised Specimen of removed uterus</a:t>
            </a:r>
          </a:p>
          <a:p>
            <a:pPr marL="0" indent="0">
              <a:buNone/>
            </a:pPr>
            <a:r>
              <a:rPr lang="en-US" b="1" u="sng" dirty="0" smtClean="0"/>
              <a:t>Histology</a:t>
            </a:r>
          </a:p>
          <a:p>
            <a:pPr>
              <a:buFont typeface="Wingdings" panose="05000000000000000000" pitchFamily="2" charset="2"/>
              <a:buChar char="Ø"/>
            </a:pPr>
            <a:r>
              <a:rPr lang="en-US" dirty="0" smtClean="0"/>
              <a:t>Simple hyperplasia </a:t>
            </a:r>
          </a:p>
          <a:p>
            <a:pPr>
              <a:buFont typeface="Wingdings" panose="05000000000000000000" pitchFamily="2" charset="2"/>
              <a:buChar char="Ø"/>
            </a:pPr>
            <a:r>
              <a:rPr lang="en-US" dirty="0" smtClean="0"/>
              <a:t>Complex hyperplasia</a:t>
            </a:r>
          </a:p>
          <a:p>
            <a:pPr>
              <a:buFont typeface="Wingdings" panose="05000000000000000000" pitchFamily="2" charset="2"/>
              <a:buChar char="Ø"/>
            </a:pPr>
            <a:r>
              <a:rPr lang="en-US" dirty="0" smtClean="0"/>
              <a:t>Atypical hyperplasia</a:t>
            </a:r>
          </a:p>
          <a:p>
            <a:pPr>
              <a:buFont typeface="Wingdings" panose="05000000000000000000" pitchFamily="2" charset="2"/>
              <a:buChar char="Ø"/>
            </a:pPr>
            <a:r>
              <a:rPr lang="en-US" dirty="0" smtClean="0"/>
              <a:t>Carcinoma-in-situ</a:t>
            </a:r>
          </a:p>
          <a:p>
            <a:pPr marL="0" indent="0">
              <a:buNone/>
            </a:pPr>
            <a:endParaRPr lang="en-US" dirty="0"/>
          </a:p>
        </p:txBody>
      </p:sp>
    </p:spTree>
    <p:extLst>
      <p:ext uri="{BB962C8B-B14F-4D97-AF65-F5344CB8AC3E}">
        <p14:creationId xmlns:p14="http://schemas.microsoft.com/office/powerpoint/2010/main" val="1919173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lstStyle/>
          <a:p>
            <a:pPr marL="0" indent="0">
              <a:buNone/>
            </a:pPr>
            <a:r>
              <a:rPr lang="en-US" b="1" u="sng" dirty="0" smtClean="0"/>
              <a:t>Management </a:t>
            </a:r>
          </a:p>
          <a:p>
            <a:pPr marL="0" indent="0">
              <a:buNone/>
            </a:pPr>
            <a:r>
              <a:rPr lang="en-US" b="1" u="sng" dirty="0" smtClean="0"/>
              <a:t>Preventive management</a:t>
            </a:r>
          </a:p>
          <a:p>
            <a:pPr>
              <a:buFont typeface="Wingdings" panose="05000000000000000000" pitchFamily="2" charset="2"/>
              <a:buChar char="Ø"/>
            </a:pPr>
            <a:r>
              <a:rPr lang="en-US" dirty="0" smtClean="0"/>
              <a:t>To maintain ideal body weight</a:t>
            </a:r>
          </a:p>
          <a:p>
            <a:pPr>
              <a:buFont typeface="Wingdings" panose="05000000000000000000" pitchFamily="2" charset="2"/>
              <a:buChar char="Ø"/>
            </a:pPr>
            <a:r>
              <a:rPr lang="en-US" dirty="0" smtClean="0"/>
              <a:t>Avoid oestrogen use in non-</a:t>
            </a:r>
            <a:r>
              <a:rPr lang="en-US" dirty="0" err="1" smtClean="0"/>
              <a:t>hysterectomised</a:t>
            </a:r>
            <a:r>
              <a:rPr lang="en-US" dirty="0" smtClean="0"/>
              <a:t> women</a:t>
            </a:r>
          </a:p>
          <a:p>
            <a:pPr>
              <a:buFont typeface="Wingdings" panose="05000000000000000000" pitchFamily="2" charset="2"/>
              <a:buChar char="Ø"/>
            </a:pPr>
            <a:r>
              <a:rPr lang="en-US" dirty="0" smtClean="0"/>
              <a:t>Screening of “at risk” women by doing periodic endometrial sampling</a:t>
            </a:r>
          </a:p>
          <a:p>
            <a:pPr marL="0" indent="0">
              <a:buNone/>
            </a:pPr>
            <a:r>
              <a:rPr lang="en-US" b="1" u="sng" dirty="0" smtClean="0"/>
              <a:t>Definitive Treatment</a:t>
            </a:r>
          </a:p>
          <a:p>
            <a:pPr marL="0" indent="0">
              <a:buNone/>
            </a:pPr>
            <a:r>
              <a:rPr lang="en-US" dirty="0" smtClean="0"/>
              <a:t>Treatment depends on;</a:t>
            </a:r>
          </a:p>
          <a:p>
            <a:pPr>
              <a:buFont typeface="Wingdings" panose="05000000000000000000" pitchFamily="2" charset="2"/>
              <a:buChar char="Ø"/>
            </a:pPr>
            <a:r>
              <a:rPr lang="en-US" dirty="0" smtClean="0"/>
              <a:t>Age of the patient</a:t>
            </a:r>
          </a:p>
          <a:p>
            <a:pPr>
              <a:buFont typeface="Wingdings" panose="05000000000000000000" pitchFamily="2" charset="2"/>
              <a:buChar char="Ø"/>
            </a:pPr>
            <a:r>
              <a:rPr lang="en-US" dirty="0" smtClean="0"/>
              <a:t>Histologic type of hyperplasia</a:t>
            </a:r>
          </a:p>
          <a:p>
            <a:pPr marL="0" indent="0">
              <a:buNone/>
            </a:pPr>
            <a:endParaRPr lang="en-US" dirty="0"/>
          </a:p>
        </p:txBody>
      </p:sp>
    </p:spTree>
    <p:extLst>
      <p:ext uri="{BB962C8B-B14F-4D97-AF65-F5344CB8AC3E}">
        <p14:creationId xmlns:p14="http://schemas.microsoft.com/office/powerpoint/2010/main" val="1498894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r>
              <a:rPr lang="en-US" b="1" u="sng" dirty="0" smtClean="0"/>
              <a:t>Young patient with cystic or adenomatous endometrial hyperplasia</a:t>
            </a:r>
          </a:p>
          <a:p>
            <a:pPr>
              <a:buFont typeface="Wingdings" panose="05000000000000000000" pitchFamily="2" charset="2"/>
              <a:buChar char="Ø"/>
            </a:pPr>
            <a:r>
              <a:rPr lang="en-US" dirty="0" smtClean="0"/>
              <a:t>Cyclic progesterone therapy for 6 – 9 months follow up every 6 months with endometrial biopsy to see if it is </a:t>
            </a:r>
            <a:r>
              <a:rPr lang="en-US" dirty="0" smtClean="0"/>
              <a:t>regressing </a:t>
            </a:r>
            <a:r>
              <a:rPr lang="en-US" i="1" dirty="0" smtClean="0"/>
              <a:t> </a:t>
            </a:r>
            <a:r>
              <a:rPr lang="en-US" i="1" dirty="0" smtClean="0">
                <a:solidFill>
                  <a:srgbClr val="00B0F0"/>
                </a:solidFill>
              </a:rPr>
              <a:t>day 16 to day 24 of the cycle</a:t>
            </a:r>
            <a:endParaRPr lang="en-US" i="1" dirty="0" smtClean="0">
              <a:solidFill>
                <a:srgbClr val="00B0F0"/>
              </a:solidFill>
            </a:endParaRPr>
          </a:p>
          <a:p>
            <a:pPr>
              <a:buFont typeface="Wingdings" panose="05000000000000000000" pitchFamily="2" charset="2"/>
              <a:buChar char="Ø"/>
            </a:pPr>
            <a:r>
              <a:rPr lang="en-US" dirty="0" smtClean="0"/>
              <a:t>Induction of ovulation in cases of PCOS to improve the fertility in a young </a:t>
            </a:r>
            <a:r>
              <a:rPr lang="en-US" dirty="0" smtClean="0"/>
              <a:t>woman- </a:t>
            </a:r>
            <a:r>
              <a:rPr lang="en-US" i="1" dirty="0" err="1" smtClean="0">
                <a:solidFill>
                  <a:srgbClr val="00B0F0"/>
                </a:solidFill>
              </a:rPr>
              <a:t>clomid</a:t>
            </a:r>
            <a:r>
              <a:rPr lang="en-US" i="1" dirty="0" smtClean="0">
                <a:solidFill>
                  <a:srgbClr val="00B0F0"/>
                </a:solidFill>
              </a:rPr>
              <a:t> tablets??</a:t>
            </a:r>
            <a:endParaRPr lang="en-US" dirty="0" smtClean="0">
              <a:solidFill>
                <a:srgbClr val="00B0F0"/>
              </a:solidFill>
            </a:endParaRPr>
          </a:p>
          <a:p>
            <a:pPr>
              <a:buFont typeface="Wingdings" panose="05000000000000000000" pitchFamily="2" charset="2"/>
              <a:buChar char="Ø"/>
            </a:pPr>
            <a:r>
              <a:rPr lang="en-US" dirty="0" smtClean="0"/>
              <a:t>Atypical </a:t>
            </a:r>
            <a:r>
              <a:rPr lang="en-US" dirty="0" smtClean="0"/>
              <a:t>hyperplasia- Give </a:t>
            </a:r>
            <a:r>
              <a:rPr lang="en-US" dirty="0" smtClean="0"/>
              <a:t>Provera tablets 10mg B.D for 6 – 9 months either cyclically or continuously. Follow up by doing endometrial biopsy every 6 months</a:t>
            </a:r>
          </a:p>
          <a:p>
            <a:r>
              <a:rPr lang="en-US" b="1" u="sng" dirty="0" err="1" smtClean="0"/>
              <a:t>Perimenopausal</a:t>
            </a:r>
            <a:r>
              <a:rPr lang="en-US" b="1" u="sng" dirty="0" smtClean="0"/>
              <a:t> </a:t>
            </a:r>
            <a:r>
              <a:rPr lang="en-US" b="1" u="sng" dirty="0" smtClean="0"/>
              <a:t>and Postmenopausal woman</a:t>
            </a:r>
          </a:p>
          <a:p>
            <a:pPr marL="0" indent="0">
              <a:buNone/>
            </a:pPr>
            <a:r>
              <a:rPr lang="en-US" dirty="0" smtClean="0"/>
              <a:t>Hyperplasia without atypia:</a:t>
            </a:r>
          </a:p>
          <a:p>
            <a:pPr marL="0" indent="0">
              <a:buNone/>
            </a:pPr>
            <a:r>
              <a:rPr lang="en-US" dirty="0" smtClean="0"/>
              <a:t>Give continuous progesterone therapy. Alternative TAH+BSO because risk of carcinoma increases with age</a:t>
            </a:r>
            <a:r>
              <a:rPr lang="en-US" dirty="0" smtClean="0"/>
              <a:t>.- </a:t>
            </a:r>
            <a:r>
              <a:rPr lang="en-US" i="1" dirty="0" smtClean="0">
                <a:solidFill>
                  <a:srgbClr val="00B0F0"/>
                </a:solidFill>
              </a:rPr>
              <a:t>remove uterus and ovaries</a:t>
            </a:r>
            <a:endParaRPr lang="en-US" dirty="0" smtClean="0">
              <a:solidFill>
                <a:srgbClr val="00B0F0"/>
              </a:solidFill>
            </a:endParaRPr>
          </a:p>
          <a:p>
            <a:pPr marL="0" indent="0">
              <a:buNone/>
            </a:pPr>
            <a:r>
              <a:rPr lang="en-US" dirty="0" smtClean="0"/>
              <a:t>Moderate to severe atypical hyperplasia; Do TAH+BSO</a:t>
            </a:r>
            <a:endParaRPr lang="en-US" dirty="0"/>
          </a:p>
        </p:txBody>
      </p:sp>
    </p:spTree>
    <p:extLst>
      <p:ext uri="{BB962C8B-B14F-4D97-AF65-F5344CB8AC3E}">
        <p14:creationId xmlns:p14="http://schemas.microsoft.com/office/powerpoint/2010/main" val="3018575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lstStyle/>
          <a:p>
            <a:pPr marL="0" indent="0">
              <a:buNone/>
            </a:pPr>
            <a:r>
              <a:rPr lang="en-US" b="1" u="sng" dirty="0" smtClean="0"/>
              <a:t>Dysfunctional Uterine Bleeding </a:t>
            </a:r>
          </a:p>
          <a:p>
            <a:pPr marL="0" indent="0">
              <a:buNone/>
            </a:pPr>
            <a:r>
              <a:rPr lang="en-US" dirty="0" smtClean="0"/>
              <a:t>D.U.B is state of abnormal uterine bleeding without any clinically detectable organic, systemic and iatrogenic cause.</a:t>
            </a:r>
          </a:p>
          <a:p>
            <a:pPr marL="0" indent="0">
              <a:buNone/>
            </a:pPr>
            <a:r>
              <a:rPr lang="en-US" dirty="0" smtClean="0"/>
              <a:t>(Pelvic pathology </a:t>
            </a:r>
            <a:r>
              <a:rPr lang="en-US" dirty="0" err="1" smtClean="0"/>
              <a:t>eg</a:t>
            </a:r>
            <a:r>
              <a:rPr lang="en-US" dirty="0" smtClean="0"/>
              <a:t>. </a:t>
            </a:r>
            <a:r>
              <a:rPr lang="en-US" dirty="0" err="1" smtClean="0"/>
              <a:t>Tumour</a:t>
            </a:r>
            <a:r>
              <a:rPr lang="en-US" dirty="0" smtClean="0"/>
              <a:t>, </a:t>
            </a:r>
            <a:r>
              <a:rPr lang="en-US" dirty="0" err="1" smtClean="0"/>
              <a:t>infammation</a:t>
            </a:r>
            <a:r>
              <a:rPr lang="en-US" dirty="0" smtClean="0"/>
              <a:t> or pregnancy is excluded)</a:t>
            </a:r>
          </a:p>
          <a:p>
            <a:pPr marL="0" indent="0">
              <a:buNone/>
            </a:pPr>
            <a:r>
              <a:rPr lang="en-US" dirty="0" smtClean="0"/>
              <a:t>D.U.B is state of abnormal uterine bleeding following anovulation due to </a:t>
            </a:r>
            <a:r>
              <a:rPr lang="en-US" dirty="0" err="1" smtClean="0"/>
              <a:t>hypothalamo</a:t>
            </a:r>
            <a:r>
              <a:rPr lang="en-US" dirty="0" smtClean="0"/>
              <a:t>-pituitary-ovarian </a:t>
            </a:r>
            <a:r>
              <a:rPr lang="en-US" dirty="0" smtClean="0"/>
              <a:t>axis- </a:t>
            </a:r>
            <a:r>
              <a:rPr lang="en-US" sz="2800" i="1" dirty="0" smtClean="0">
                <a:solidFill>
                  <a:srgbClr val="00B0F0"/>
                </a:solidFill>
              </a:rPr>
              <a:t>dysfunction of negative feedback leads to DUB</a:t>
            </a:r>
            <a:endParaRPr lang="en-US" sz="2800" dirty="0">
              <a:solidFill>
                <a:srgbClr val="00B0F0"/>
              </a:solidFill>
            </a:endParaRPr>
          </a:p>
        </p:txBody>
      </p:sp>
    </p:spTree>
    <p:extLst>
      <p:ext uri="{BB962C8B-B14F-4D97-AF65-F5344CB8AC3E}">
        <p14:creationId xmlns:p14="http://schemas.microsoft.com/office/powerpoint/2010/main" val="3088188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203646"/>
            <a:ext cx="8686800" cy="64257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943600" y="6488668"/>
            <a:ext cx="4267200" cy="369332"/>
          </a:xfrm>
          <a:prstGeom prst="rect">
            <a:avLst/>
          </a:prstGeom>
          <a:noFill/>
        </p:spPr>
        <p:txBody>
          <a:bodyPr wrap="square" rtlCol="0">
            <a:spAutoFit/>
          </a:bodyPr>
          <a:lstStyle/>
          <a:p>
            <a:r>
              <a:rPr lang="en-GB" i="1" dirty="0" smtClean="0">
                <a:solidFill>
                  <a:srgbClr val="00B0F0"/>
                </a:solidFill>
              </a:rPr>
              <a:t>ways to do endometrial</a:t>
            </a:r>
            <a:r>
              <a:rPr lang="en-GB" i="1" dirty="0" smtClean="0"/>
              <a:t> </a:t>
            </a:r>
            <a:r>
              <a:rPr lang="en-GB" i="1" dirty="0" smtClean="0">
                <a:solidFill>
                  <a:srgbClr val="00B0F0"/>
                </a:solidFill>
              </a:rPr>
              <a:t>ablation</a:t>
            </a:r>
            <a:endParaRPr lang="en-GB" i="1" dirty="0">
              <a:solidFill>
                <a:srgbClr val="00B0F0"/>
              </a:solidFill>
            </a:endParaRPr>
          </a:p>
        </p:txBody>
      </p:sp>
    </p:spTree>
    <p:extLst>
      <p:ext uri="{BB962C8B-B14F-4D97-AF65-F5344CB8AC3E}">
        <p14:creationId xmlns:p14="http://schemas.microsoft.com/office/powerpoint/2010/main" val="2688871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i="1" dirty="0" smtClean="0">
                <a:solidFill>
                  <a:srgbClr val="00B0F0"/>
                </a:solidFill>
              </a:rPr>
              <a:t>ENDOMETRIAL ABLATION??</a:t>
            </a:r>
          </a:p>
          <a:p>
            <a:pPr marL="514350" indent="-514350">
              <a:buFont typeface="+mj-lt"/>
              <a:buAutoNum type="arabicPeriod"/>
            </a:pPr>
            <a:r>
              <a:rPr lang="en-GB" i="1" dirty="0" smtClean="0">
                <a:solidFill>
                  <a:srgbClr val="00B0F0"/>
                </a:solidFill>
              </a:rPr>
              <a:t>CHEMICAL-</a:t>
            </a:r>
          </a:p>
          <a:p>
            <a:pPr marL="514350" indent="-514350">
              <a:buFont typeface="+mj-lt"/>
              <a:buAutoNum type="arabicPeriod"/>
            </a:pPr>
            <a:r>
              <a:rPr lang="en-GB" i="1" dirty="0" smtClean="0">
                <a:solidFill>
                  <a:srgbClr val="00B0F0"/>
                </a:solidFill>
              </a:rPr>
              <a:t>THERMAL- 70 DEGREES CELSIUS</a:t>
            </a:r>
          </a:p>
          <a:p>
            <a:pPr marL="514350" indent="-514350">
              <a:buFont typeface="+mj-lt"/>
              <a:buAutoNum type="arabicPeriod"/>
            </a:pPr>
            <a:r>
              <a:rPr lang="en-GB" i="1" dirty="0" smtClean="0">
                <a:solidFill>
                  <a:srgbClr val="00B0F0"/>
                </a:solidFill>
              </a:rPr>
              <a:t>CURRETAGE OF UTERUS(Physical)</a:t>
            </a:r>
            <a:endParaRPr lang="en-GB" i="1" dirty="0">
              <a:solidFill>
                <a:srgbClr val="00B0F0"/>
              </a:solidFill>
            </a:endParaRPr>
          </a:p>
        </p:txBody>
      </p:sp>
    </p:spTree>
    <p:extLst>
      <p:ext uri="{BB962C8B-B14F-4D97-AF65-F5344CB8AC3E}">
        <p14:creationId xmlns:p14="http://schemas.microsoft.com/office/powerpoint/2010/main" val="1632791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7500" lnSpcReduction="20000"/>
          </a:bodyPr>
          <a:lstStyle/>
          <a:p>
            <a:pPr marL="0" indent="0">
              <a:buNone/>
            </a:pPr>
            <a:r>
              <a:rPr lang="en-US" b="1" u="sng" dirty="0" smtClean="0"/>
              <a:t>Genital Malignancy</a:t>
            </a:r>
          </a:p>
          <a:p>
            <a:pPr marL="0" indent="0">
              <a:buNone/>
            </a:pPr>
            <a:r>
              <a:rPr lang="en-US" dirty="0" smtClean="0"/>
              <a:t>Carcinoma of cervix, endometrium, vagina, vulva, fallopian tube</a:t>
            </a:r>
          </a:p>
          <a:p>
            <a:pPr>
              <a:buFont typeface="Wingdings" panose="05000000000000000000" pitchFamily="2" charset="2"/>
              <a:buChar char="Ø"/>
            </a:pPr>
            <a:r>
              <a:rPr lang="en-US" dirty="0" smtClean="0"/>
              <a:t>Uterine sarcoma</a:t>
            </a:r>
          </a:p>
          <a:p>
            <a:pPr>
              <a:buFont typeface="Wingdings" panose="05000000000000000000" pitchFamily="2" charset="2"/>
              <a:buChar char="Ø"/>
            </a:pPr>
            <a:r>
              <a:rPr lang="en-US" dirty="0" smtClean="0"/>
              <a:t>Granulosa cell </a:t>
            </a:r>
            <a:r>
              <a:rPr lang="en-US" dirty="0" smtClean="0"/>
              <a:t>tumor </a:t>
            </a:r>
            <a:r>
              <a:rPr lang="en-US" dirty="0" smtClean="0"/>
              <a:t>of the ovary</a:t>
            </a:r>
          </a:p>
          <a:p>
            <a:r>
              <a:rPr lang="en-US" dirty="0" smtClean="0"/>
              <a:t>UTERINE POLYP</a:t>
            </a:r>
          </a:p>
          <a:p>
            <a:r>
              <a:rPr lang="en-US" dirty="0" smtClean="0"/>
              <a:t>TUBERCULAR ENDOMETRITIS- </a:t>
            </a:r>
            <a:r>
              <a:rPr lang="en-US" i="1" dirty="0" smtClean="0">
                <a:solidFill>
                  <a:srgbClr val="00B0F0"/>
                </a:solidFill>
              </a:rPr>
              <a:t>our setup mostly</a:t>
            </a:r>
            <a:endParaRPr lang="en-US" i="1" dirty="0" smtClean="0">
              <a:solidFill>
                <a:srgbClr val="00B0F0"/>
              </a:solidFill>
            </a:endParaRPr>
          </a:p>
          <a:p>
            <a:r>
              <a:rPr lang="en-US" dirty="0" smtClean="0"/>
              <a:t>CERVICAL EROSION AND POLYP</a:t>
            </a:r>
          </a:p>
          <a:p>
            <a:r>
              <a:rPr lang="en-US" dirty="0" smtClean="0"/>
              <a:t>ATROPHIC VAGINITIS</a:t>
            </a:r>
          </a:p>
          <a:p>
            <a:r>
              <a:rPr lang="en-US" dirty="0" smtClean="0"/>
              <a:t>DECUBITUS </a:t>
            </a:r>
            <a:r>
              <a:rPr lang="en-US" dirty="0" smtClean="0"/>
              <a:t>ULCER- </a:t>
            </a:r>
            <a:r>
              <a:rPr lang="en-US" i="1" dirty="0" smtClean="0">
                <a:solidFill>
                  <a:srgbClr val="00B0F0"/>
                </a:solidFill>
              </a:rPr>
              <a:t>pressure due to prolapse</a:t>
            </a:r>
            <a:endParaRPr lang="en-US" i="1" dirty="0" smtClean="0">
              <a:solidFill>
                <a:srgbClr val="00B0F0"/>
              </a:solidFill>
            </a:endParaRPr>
          </a:p>
          <a:p>
            <a:r>
              <a:rPr lang="en-US" dirty="0" smtClean="0"/>
              <a:t>RETAINED AND FORGOTTEN FOREIGN BODY SUCH AS Pessary or I.UC.D</a:t>
            </a:r>
          </a:p>
          <a:p>
            <a:r>
              <a:rPr lang="en-US" dirty="0" smtClean="0"/>
              <a:t>WITHDRAWAL BLEEDING FOLLOWING </a:t>
            </a:r>
            <a:r>
              <a:rPr lang="en-US" dirty="0" smtClean="0"/>
              <a:t>OESTROGEN </a:t>
            </a:r>
            <a:r>
              <a:rPr lang="en-US" dirty="0" smtClean="0"/>
              <a:t>INTAKE</a:t>
            </a:r>
          </a:p>
          <a:p>
            <a:r>
              <a:rPr lang="en-US" dirty="0" smtClean="0"/>
              <a:t>URETHRAL CARUNCLE, POLYP, PROLAPSE MUCOSA OR CARCINOMA</a:t>
            </a:r>
          </a:p>
          <a:p>
            <a:r>
              <a:rPr lang="en-US" dirty="0" smtClean="0"/>
              <a:t>UNKNOWN = 25%: The incidence however, decreases with wider use of hysteroscopy.</a:t>
            </a:r>
          </a:p>
          <a:p>
            <a:pPr marL="0" indent="0">
              <a:buNone/>
            </a:pPr>
            <a:endParaRPr lang="en-US" dirty="0"/>
          </a:p>
        </p:txBody>
      </p:sp>
    </p:spTree>
    <p:extLst>
      <p:ext uri="{BB962C8B-B14F-4D97-AF65-F5344CB8AC3E}">
        <p14:creationId xmlns:p14="http://schemas.microsoft.com/office/powerpoint/2010/main" val="696876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85000" lnSpcReduction="10000"/>
          </a:bodyPr>
          <a:lstStyle/>
          <a:p>
            <a:pPr marL="0" indent="0">
              <a:buNone/>
            </a:pPr>
            <a:r>
              <a:rPr lang="en-US" b="1" u="sng" dirty="0" smtClean="0"/>
              <a:t>Investigations</a:t>
            </a:r>
          </a:p>
          <a:p>
            <a:pPr marL="0" indent="0">
              <a:buNone/>
            </a:pPr>
            <a:r>
              <a:rPr lang="en-US" dirty="0" smtClean="0"/>
              <a:t>Initial step is to establish the fact that it is vaginal bleeding and not bleeding per rectum or </a:t>
            </a:r>
            <a:r>
              <a:rPr lang="en-US" dirty="0" err="1" smtClean="0"/>
              <a:t>haematuria</a:t>
            </a:r>
            <a:endParaRPr lang="en-US" dirty="0" smtClean="0"/>
          </a:p>
          <a:p>
            <a:pPr marL="0" indent="0">
              <a:buNone/>
            </a:pPr>
            <a:r>
              <a:rPr lang="en-US" b="1" u="sng" dirty="0" smtClean="0"/>
              <a:t>History</a:t>
            </a:r>
          </a:p>
          <a:p>
            <a:r>
              <a:rPr lang="en-US" dirty="0" smtClean="0"/>
              <a:t>Age of menopause </a:t>
            </a:r>
          </a:p>
          <a:p>
            <a:r>
              <a:rPr lang="en-US" dirty="0" smtClean="0"/>
              <a:t>Menstrual pattern prior to menopause</a:t>
            </a:r>
          </a:p>
          <a:p>
            <a:r>
              <a:rPr lang="en-US" dirty="0" smtClean="0"/>
              <a:t>Amount of bleeding, number of episodes </a:t>
            </a:r>
          </a:p>
          <a:p>
            <a:r>
              <a:rPr lang="en-US" dirty="0" smtClean="0"/>
              <a:t>Sensation of something coming out of the introitus</a:t>
            </a:r>
          </a:p>
          <a:p>
            <a:r>
              <a:rPr lang="en-US" dirty="0" smtClean="0"/>
              <a:t>Urinary problems like dysuria or frequency of urination</a:t>
            </a:r>
          </a:p>
          <a:p>
            <a:r>
              <a:rPr lang="en-US" dirty="0" smtClean="0"/>
              <a:t>Intake of oestrogen;</a:t>
            </a:r>
          </a:p>
          <a:p>
            <a:pPr marL="0" indent="0">
              <a:buNone/>
            </a:pPr>
            <a:r>
              <a:rPr lang="en-US" dirty="0" smtClean="0"/>
              <a:t>Even if history of intake is present, full investigations should be carried out to exclude malignancy</a:t>
            </a:r>
          </a:p>
          <a:p>
            <a:r>
              <a:rPr lang="en-US" dirty="0" smtClean="0"/>
              <a:t>Family history of endometrial and/or ovarian carcinoma (first degree relative) A persons parent, sibling or child</a:t>
            </a:r>
          </a:p>
          <a:p>
            <a:pPr marL="0" indent="0">
              <a:buNone/>
            </a:pPr>
            <a:endParaRPr lang="en-US" dirty="0"/>
          </a:p>
        </p:txBody>
      </p:sp>
    </p:spTree>
    <p:extLst>
      <p:ext uri="{BB962C8B-B14F-4D97-AF65-F5344CB8AC3E}">
        <p14:creationId xmlns:p14="http://schemas.microsoft.com/office/powerpoint/2010/main" val="726832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fontScale="92500" lnSpcReduction="10000"/>
          </a:bodyPr>
          <a:lstStyle/>
          <a:p>
            <a:pPr marL="0" indent="0">
              <a:buNone/>
            </a:pPr>
            <a:r>
              <a:rPr lang="en-US" b="1" u="sng" dirty="0" smtClean="0"/>
              <a:t>Post- menopause</a:t>
            </a:r>
            <a:r>
              <a:rPr lang="en-US" dirty="0" smtClean="0"/>
              <a:t>: is the phase of life that comes after the menopause.</a:t>
            </a:r>
          </a:p>
          <a:p>
            <a:pPr marL="0" indent="0">
              <a:buNone/>
            </a:pPr>
            <a:r>
              <a:rPr lang="en-US" b="1" u="sng" dirty="0" smtClean="0"/>
              <a:t>Climacteric</a:t>
            </a:r>
            <a:r>
              <a:rPr lang="en-US" dirty="0" smtClean="0"/>
              <a:t>: is the phase of aging process during which  a woman passes from the reproductive to the non-reproductive stage. This phase covers 5 – 10 years on either side of menopause.</a:t>
            </a:r>
          </a:p>
          <a:p>
            <a:pPr marL="0" indent="0" algn="ctr">
              <a:buNone/>
            </a:pPr>
            <a:r>
              <a:rPr lang="en-US" b="1" u="sng" dirty="0" smtClean="0"/>
              <a:t>Age of Menopause</a:t>
            </a:r>
          </a:p>
          <a:p>
            <a:pPr marL="0" indent="0">
              <a:buNone/>
            </a:pPr>
            <a:r>
              <a:rPr lang="en-US" dirty="0" smtClean="0"/>
              <a:t>Age of which menopause occurs is genetically predetermined. The age of menopause is 45 – 44 years, average = 50 years</a:t>
            </a:r>
          </a:p>
          <a:p>
            <a:pPr marL="0" indent="0">
              <a:buNone/>
            </a:pPr>
            <a:r>
              <a:rPr lang="en-US" dirty="0" smtClean="0"/>
              <a:t>Thinner women have early menopause.</a:t>
            </a:r>
          </a:p>
          <a:p>
            <a:pPr marL="0" indent="0">
              <a:buNone/>
            </a:pPr>
            <a:r>
              <a:rPr lang="en-US" dirty="0" err="1" smtClean="0"/>
              <a:t>Cigarrete</a:t>
            </a:r>
            <a:r>
              <a:rPr lang="en-US" dirty="0" smtClean="0"/>
              <a:t> smoking and severe malnutrition may cause early menopause.</a:t>
            </a:r>
          </a:p>
          <a:p>
            <a:pPr marL="0" indent="0">
              <a:buNone/>
            </a:pPr>
            <a:endParaRPr lang="en-US" dirty="0"/>
          </a:p>
        </p:txBody>
      </p:sp>
    </p:spTree>
    <p:extLst>
      <p:ext uri="{BB962C8B-B14F-4D97-AF65-F5344CB8AC3E}">
        <p14:creationId xmlns:p14="http://schemas.microsoft.com/office/powerpoint/2010/main" val="2024962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7500" lnSpcReduction="20000"/>
          </a:bodyPr>
          <a:lstStyle/>
          <a:p>
            <a:pPr marL="0" indent="0">
              <a:buNone/>
            </a:pPr>
            <a:r>
              <a:rPr lang="en-US" b="1" u="sng" dirty="0" smtClean="0"/>
              <a:t>General Examination </a:t>
            </a:r>
          </a:p>
          <a:p>
            <a:r>
              <a:rPr lang="en-US" dirty="0" smtClean="0"/>
              <a:t>Obesity and hypertension are often related to endometrial carcinoma</a:t>
            </a:r>
          </a:p>
          <a:p>
            <a:r>
              <a:rPr lang="en-US" dirty="0" smtClean="0"/>
              <a:t>Enlarged groin or supraclavicular lymph nodes may be palpated </a:t>
            </a:r>
          </a:p>
          <a:p>
            <a:r>
              <a:rPr lang="en-US" dirty="0" smtClean="0"/>
              <a:t>Metastatic nodules in the anterior vaginal wall may be present</a:t>
            </a:r>
          </a:p>
          <a:p>
            <a:r>
              <a:rPr lang="en-US" dirty="0" smtClean="0"/>
              <a:t>Breasts should be palpated because </a:t>
            </a:r>
            <a:r>
              <a:rPr lang="en-US" dirty="0" err="1" smtClean="0"/>
              <a:t>gynaecological</a:t>
            </a:r>
            <a:r>
              <a:rPr lang="en-US" dirty="0" smtClean="0"/>
              <a:t> symptoms may be related to breast cancer</a:t>
            </a:r>
            <a:r>
              <a:rPr lang="en-US" dirty="0" smtClean="0"/>
              <a:t>. </a:t>
            </a:r>
            <a:r>
              <a:rPr lang="en-US" i="1" dirty="0" smtClean="0">
                <a:solidFill>
                  <a:srgbClr val="00B0F0"/>
                </a:solidFill>
              </a:rPr>
              <a:t>As they may have ovarian cancer</a:t>
            </a:r>
            <a:endParaRPr lang="en-US" dirty="0" smtClean="0">
              <a:solidFill>
                <a:srgbClr val="00B0F0"/>
              </a:solidFill>
            </a:endParaRPr>
          </a:p>
          <a:p>
            <a:pPr marL="0" indent="0">
              <a:buNone/>
            </a:pPr>
            <a:r>
              <a:rPr lang="en-US" b="1" u="sng" dirty="0" smtClean="0"/>
              <a:t>Per Abdomen</a:t>
            </a:r>
          </a:p>
          <a:p>
            <a:pPr marL="0" indent="0">
              <a:buNone/>
            </a:pPr>
            <a:r>
              <a:rPr lang="en-US" dirty="0" smtClean="0"/>
              <a:t>A lump in the lower abdomen may be due to pyometra or uterine sarcoma or adnexal mass.</a:t>
            </a:r>
          </a:p>
          <a:p>
            <a:pPr marL="0" indent="0">
              <a:buNone/>
            </a:pPr>
            <a:r>
              <a:rPr lang="en-US" b="1" u="sng" dirty="0" smtClean="0"/>
              <a:t>Inspection of the Perineum</a:t>
            </a:r>
          </a:p>
          <a:p>
            <a:pPr marL="0" indent="0">
              <a:buNone/>
            </a:pPr>
            <a:r>
              <a:rPr lang="en-US" b="1" u="sng" dirty="0" smtClean="0"/>
              <a:t>I</a:t>
            </a:r>
            <a:r>
              <a:rPr lang="en-US" dirty="0" smtClean="0"/>
              <a:t>f the uterus is outside the introitus a decubitus ulcer may be </a:t>
            </a:r>
            <a:r>
              <a:rPr lang="en-US" dirty="0" smtClean="0"/>
              <a:t>detected </a:t>
            </a:r>
            <a:r>
              <a:rPr lang="en-US" i="1" dirty="0" smtClean="0">
                <a:solidFill>
                  <a:srgbClr val="00B0F0"/>
                </a:solidFill>
              </a:rPr>
              <a:t>they may have prolapse</a:t>
            </a:r>
            <a:r>
              <a:rPr lang="en-US" dirty="0" smtClean="0"/>
              <a:t>. </a:t>
            </a:r>
            <a:r>
              <a:rPr lang="en-US" dirty="0" smtClean="0"/>
              <a:t>Careful inspection of vulva may reveal a growth. If it is present, biopsy is to be taken.</a:t>
            </a:r>
          </a:p>
          <a:p>
            <a:pPr marL="0" indent="0">
              <a:buNone/>
            </a:pPr>
            <a:r>
              <a:rPr lang="en-US" b="1" u="sng" dirty="0" smtClean="0"/>
              <a:t>Palpation</a:t>
            </a:r>
          </a:p>
          <a:p>
            <a:pPr marL="0" indent="0">
              <a:buNone/>
            </a:pPr>
            <a:r>
              <a:rPr lang="en-US" dirty="0" smtClean="0"/>
              <a:t>Induration over the </a:t>
            </a:r>
            <a:r>
              <a:rPr lang="en-US" dirty="0" err="1" smtClean="0"/>
              <a:t>vulval</a:t>
            </a:r>
            <a:r>
              <a:rPr lang="en-US" dirty="0" smtClean="0"/>
              <a:t> area separate the labia. Inspect urethral meatus for Caruncle, polyp or mucosal prolapse</a:t>
            </a:r>
            <a:endParaRPr lang="en-US" dirty="0"/>
          </a:p>
        </p:txBody>
      </p:sp>
    </p:spTree>
    <p:extLst>
      <p:ext uri="{BB962C8B-B14F-4D97-AF65-F5344CB8AC3E}">
        <p14:creationId xmlns:p14="http://schemas.microsoft.com/office/powerpoint/2010/main" val="3992808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a:bodyPr>
          <a:lstStyle/>
          <a:p>
            <a:pPr marL="0" indent="0">
              <a:buNone/>
            </a:pPr>
            <a:r>
              <a:rPr lang="en-US" b="1" u="sng" dirty="0" smtClean="0"/>
              <a:t>Speculum Examination</a:t>
            </a:r>
          </a:p>
          <a:p>
            <a:pPr marL="0" indent="0">
              <a:buNone/>
            </a:pPr>
            <a:r>
              <a:rPr lang="en-US" dirty="0" smtClean="0"/>
              <a:t>To note the condition of the cervix and the vault of the vagina </a:t>
            </a:r>
          </a:p>
          <a:p>
            <a:pPr marL="0" indent="0">
              <a:buNone/>
            </a:pPr>
            <a:r>
              <a:rPr lang="en-US" dirty="0" smtClean="0"/>
              <a:t>If a growth is found, punch biopsy is taken</a:t>
            </a:r>
          </a:p>
          <a:p>
            <a:pPr marL="0" indent="0">
              <a:buNone/>
            </a:pPr>
            <a:r>
              <a:rPr lang="en-US" dirty="0" smtClean="0"/>
              <a:t>If no growth is visible and the cervix looks healthy</a:t>
            </a:r>
          </a:p>
          <a:p>
            <a:pPr>
              <a:buFont typeface="Wingdings" panose="05000000000000000000" pitchFamily="2" charset="2"/>
              <a:buChar char="Ø"/>
            </a:pPr>
            <a:r>
              <a:rPr lang="en-US" dirty="0" smtClean="0"/>
              <a:t>Do pap smear for cytology</a:t>
            </a:r>
          </a:p>
          <a:p>
            <a:pPr>
              <a:buFont typeface="Wingdings" panose="05000000000000000000" pitchFamily="2" charset="2"/>
              <a:buChar char="Ø"/>
            </a:pPr>
            <a:r>
              <a:rPr lang="en-US" dirty="0" err="1" smtClean="0"/>
              <a:t>Endocervical</a:t>
            </a:r>
            <a:r>
              <a:rPr lang="en-US" dirty="0" smtClean="0"/>
              <a:t> sampling for cytology for malignant cells</a:t>
            </a:r>
          </a:p>
          <a:p>
            <a:pPr>
              <a:buFont typeface="Wingdings" panose="05000000000000000000" pitchFamily="2" charset="2"/>
              <a:buChar char="Ø"/>
            </a:pPr>
            <a:r>
              <a:rPr lang="en-US" dirty="0" smtClean="0"/>
              <a:t>(</a:t>
            </a:r>
            <a:r>
              <a:rPr lang="en-US" dirty="0" smtClean="0"/>
              <a:t>Fractional </a:t>
            </a:r>
            <a:r>
              <a:rPr lang="en-US" dirty="0" err="1" smtClean="0"/>
              <a:t>curretage</a:t>
            </a:r>
            <a:r>
              <a:rPr lang="en-US" dirty="0" smtClean="0"/>
              <a:t>) for </a:t>
            </a:r>
            <a:r>
              <a:rPr lang="en-US" dirty="0" err="1" smtClean="0"/>
              <a:t>endocervical</a:t>
            </a:r>
            <a:r>
              <a:rPr lang="en-US" dirty="0" smtClean="0"/>
              <a:t> + endometrial </a:t>
            </a:r>
            <a:r>
              <a:rPr lang="en-US" dirty="0" smtClean="0"/>
              <a:t>cells- </a:t>
            </a:r>
            <a:r>
              <a:rPr lang="en-US" i="1" dirty="0" smtClean="0">
                <a:solidFill>
                  <a:srgbClr val="00B0F0"/>
                </a:solidFill>
              </a:rPr>
              <a:t>each done separately i.e. different samples ‘bottles’ for </a:t>
            </a:r>
            <a:r>
              <a:rPr lang="en-US" i="1" dirty="0" err="1" smtClean="0">
                <a:solidFill>
                  <a:srgbClr val="00B0F0"/>
                </a:solidFill>
              </a:rPr>
              <a:t>endocervical</a:t>
            </a:r>
            <a:r>
              <a:rPr lang="en-US" i="1" dirty="0" smtClean="0">
                <a:solidFill>
                  <a:srgbClr val="00B0F0"/>
                </a:solidFill>
              </a:rPr>
              <a:t> and endometrium</a:t>
            </a:r>
            <a:endParaRPr lang="en-US" i="1" dirty="0" smtClean="0">
              <a:solidFill>
                <a:srgbClr val="00B0F0"/>
              </a:solidFill>
            </a:endParaRPr>
          </a:p>
          <a:p>
            <a:pPr>
              <a:buFont typeface="Wingdings" panose="05000000000000000000" pitchFamily="2" charset="2"/>
              <a:buChar char="Ø"/>
            </a:pPr>
            <a:r>
              <a:rPr lang="en-US" dirty="0" err="1" smtClean="0"/>
              <a:t>Pipelle</a:t>
            </a:r>
            <a:r>
              <a:rPr lang="en-US" dirty="0" smtClean="0"/>
              <a:t> endometrial sampling</a:t>
            </a:r>
          </a:p>
          <a:p>
            <a:pPr marL="0" indent="0">
              <a:buNone/>
            </a:pPr>
            <a:endParaRPr lang="en-US" dirty="0"/>
          </a:p>
        </p:txBody>
      </p:sp>
    </p:spTree>
    <p:extLst>
      <p:ext uri="{BB962C8B-B14F-4D97-AF65-F5344CB8AC3E}">
        <p14:creationId xmlns:p14="http://schemas.microsoft.com/office/powerpoint/2010/main" val="1650505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a:bodyPr>
          <a:lstStyle/>
          <a:p>
            <a:pPr marL="0" indent="0">
              <a:buNone/>
            </a:pPr>
            <a:r>
              <a:rPr lang="en-US" b="1" u="sng" dirty="0" smtClean="0"/>
              <a:t>Bimanual examination </a:t>
            </a:r>
          </a:p>
          <a:p>
            <a:r>
              <a:rPr lang="en-US" dirty="0" smtClean="0"/>
              <a:t>Uterus may be normal, atrophic or enlarged due to pyometra or sarcoma</a:t>
            </a:r>
          </a:p>
          <a:p>
            <a:r>
              <a:rPr lang="en-US" dirty="0" smtClean="0"/>
              <a:t>Adnexal mass (infective or ovarian) may be palpable</a:t>
            </a:r>
          </a:p>
          <a:p>
            <a:pPr marL="0" indent="0">
              <a:buNone/>
            </a:pPr>
            <a:r>
              <a:rPr lang="en-US" b="1" u="sng" dirty="0" smtClean="0"/>
              <a:t>Special investigations</a:t>
            </a:r>
          </a:p>
          <a:p>
            <a:pPr>
              <a:buFont typeface="Wingdings" panose="05000000000000000000" pitchFamily="2" charset="2"/>
              <a:buChar char="Ø"/>
            </a:pPr>
            <a:r>
              <a:rPr lang="en-US" dirty="0" smtClean="0"/>
              <a:t>Ultrasound. </a:t>
            </a:r>
            <a:endParaRPr lang="en-US" dirty="0" smtClean="0"/>
          </a:p>
          <a:p>
            <a:pPr marL="0" indent="0">
              <a:buNone/>
            </a:pPr>
            <a:r>
              <a:rPr lang="en-US" dirty="0" smtClean="0"/>
              <a:t>TVS </a:t>
            </a:r>
            <a:r>
              <a:rPr lang="en-US" dirty="0" smtClean="0"/>
              <a:t>is more accurate because of its proximity to the target tissue (endometrium)</a:t>
            </a:r>
          </a:p>
          <a:p>
            <a:pPr marL="0" indent="0">
              <a:buNone/>
            </a:pPr>
            <a:r>
              <a:rPr lang="en-US" dirty="0" smtClean="0"/>
              <a:t>Endometrial thickness &lt; 5mm = Atrophy</a:t>
            </a:r>
          </a:p>
          <a:p>
            <a:pPr marL="0" indent="0">
              <a:buNone/>
            </a:pPr>
            <a:r>
              <a:rPr lang="en-US" dirty="0" smtClean="0"/>
              <a:t>Thickness of endometrium 9 – 10 mm, with irregular architecture, fluid within uterus needs further evaluation r/o malignancy  </a:t>
            </a:r>
            <a:endParaRPr lang="en-US" dirty="0"/>
          </a:p>
        </p:txBody>
      </p:sp>
    </p:spTree>
    <p:extLst>
      <p:ext uri="{BB962C8B-B14F-4D97-AF65-F5344CB8AC3E}">
        <p14:creationId xmlns:p14="http://schemas.microsoft.com/office/powerpoint/2010/main" val="3090488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77500" lnSpcReduction="20000"/>
          </a:bodyPr>
          <a:lstStyle/>
          <a:p>
            <a:pPr>
              <a:buFont typeface="Wingdings" panose="05000000000000000000" pitchFamily="2" charset="2"/>
              <a:buChar char="Ø"/>
            </a:pPr>
            <a:r>
              <a:rPr lang="en-US" dirty="0" smtClean="0"/>
              <a:t>Endometrial biopsy</a:t>
            </a:r>
          </a:p>
          <a:p>
            <a:pPr>
              <a:buFont typeface="Wingdings" panose="05000000000000000000" pitchFamily="2" charset="2"/>
              <a:buChar char="Ø"/>
            </a:pPr>
            <a:r>
              <a:rPr lang="en-US" dirty="0" smtClean="0"/>
              <a:t>Fractional </a:t>
            </a:r>
            <a:r>
              <a:rPr lang="en-US" dirty="0" err="1" smtClean="0"/>
              <a:t>curretage</a:t>
            </a:r>
            <a:r>
              <a:rPr lang="en-US" dirty="0" smtClean="0"/>
              <a:t> if pap smear negative </a:t>
            </a:r>
          </a:p>
          <a:p>
            <a:pPr>
              <a:buFont typeface="Wingdings" panose="05000000000000000000" pitchFamily="2" charset="2"/>
              <a:buChar char="Ø"/>
            </a:pPr>
            <a:r>
              <a:rPr lang="en-US" dirty="0" smtClean="0"/>
              <a:t>Hysteroscopy + biopsy</a:t>
            </a:r>
          </a:p>
          <a:p>
            <a:pPr>
              <a:buFont typeface="Wingdings" panose="05000000000000000000" pitchFamily="2" charset="2"/>
              <a:buChar char="Ø"/>
            </a:pPr>
            <a:r>
              <a:rPr lang="en-US" dirty="0" smtClean="0"/>
              <a:t>Laparoscopy for ovarian or </a:t>
            </a:r>
            <a:r>
              <a:rPr lang="en-US" dirty="0" err="1" smtClean="0"/>
              <a:t>adexial</a:t>
            </a:r>
            <a:r>
              <a:rPr lang="en-US" dirty="0" smtClean="0"/>
              <a:t> </a:t>
            </a:r>
            <a:r>
              <a:rPr lang="en-US" dirty="0" smtClean="0"/>
              <a:t>mass </a:t>
            </a:r>
            <a:r>
              <a:rPr lang="en-US" i="1" dirty="0" smtClean="0">
                <a:solidFill>
                  <a:srgbClr val="00B0F0"/>
                </a:solidFill>
              </a:rPr>
              <a:t>(abdominal cavity in general)</a:t>
            </a:r>
            <a:endParaRPr lang="en-US" i="1" dirty="0" smtClean="0">
              <a:solidFill>
                <a:srgbClr val="00B0F0"/>
              </a:solidFill>
            </a:endParaRPr>
          </a:p>
          <a:p>
            <a:pPr>
              <a:buFont typeface="Wingdings" panose="05000000000000000000" pitchFamily="2" charset="2"/>
              <a:buChar char="Ø"/>
            </a:pPr>
            <a:r>
              <a:rPr lang="en-US" dirty="0" smtClean="0"/>
              <a:t>CT </a:t>
            </a:r>
            <a:r>
              <a:rPr lang="en-US" dirty="0" smtClean="0"/>
              <a:t>Scan </a:t>
            </a:r>
            <a:r>
              <a:rPr lang="en-US" i="1" dirty="0" smtClean="0">
                <a:solidFill>
                  <a:srgbClr val="00B0F0"/>
                </a:solidFill>
              </a:rPr>
              <a:t>(enlarged lymph nodes) </a:t>
            </a:r>
            <a:r>
              <a:rPr lang="en-US" dirty="0" smtClean="0"/>
              <a:t>and MRI</a:t>
            </a:r>
          </a:p>
          <a:p>
            <a:pPr marL="0" indent="0">
              <a:buNone/>
            </a:pPr>
            <a:r>
              <a:rPr lang="en-US" dirty="0" smtClean="0"/>
              <a:t>Detection of a benign lesion should not prevent further detailed investigation to rule out malignancy.</a:t>
            </a:r>
          </a:p>
          <a:p>
            <a:pPr marL="0" indent="0">
              <a:buNone/>
            </a:pPr>
            <a:r>
              <a:rPr lang="en-US" b="1" u="sng" dirty="0" smtClean="0"/>
              <a:t>Treatment</a:t>
            </a:r>
          </a:p>
          <a:p>
            <a:pPr marL="0" indent="0">
              <a:buNone/>
            </a:pPr>
            <a:r>
              <a:rPr lang="en-US" dirty="0" smtClean="0"/>
              <a:t>If the cause is found, the treatment is directed to it</a:t>
            </a:r>
          </a:p>
          <a:p>
            <a:pPr marL="0" indent="0">
              <a:buNone/>
            </a:pPr>
            <a:r>
              <a:rPr lang="en-US" dirty="0" smtClean="0"/>
              <a:t>If no cause is detected, and there is only minimal bleeding once or twice, follow up is mandatory if conservatism is desired</a:t>
            </a:r>
          </a:p>
          <a:p>
            <a:pPr marL="0" indent="0">
              <a:buNone/>
            </a:pPr>
            <a:r>
              <a:rPr lang="en-US" dirty="0" smtClean="0"/>
              <a:t>In cases of recurrences or continued bleeding, Do TAH+BSO</a:t>
            </a:r>
          </a:p>
          <a:p>
            <a:pPr marL="0" indent="0">
              <a:buNone/>
            </a:pPr>
            <a:r>
              <a:rPr lang="en-US" dirty="0" smtClean="0"/>
              <a:t>Do histology of the removed </a:t>
            </a:r>
            <a:r>
              <a:rPr lang="en-US" dirty="0" smtClean="0"/>
              <a:t>specimens- </a:t>
            </a:r>
            <a:r>
              <a:rPr lang="en-US" i="1" dirty="0" smtClean="0">
                <a:solidFill>
                  <a:srgbClr val="00B0F0"/>
                </a:solidFill>
              </a:rPr>
              <a:t>check for carcinoma in situ</a:t>
            </a:r>
            <a:endParaRPr lang="en-US" i="1" dirty="0" smtClean="0">
              <a:solidFill>
                <a:srgbClr val="00B0F0"/>
              </a:solidFill>
            </a:endParaRPr>
          </a:p>
          <a:p>
            <a:pPr marL="0" indent="0">
              <a:buNone/>
            </a:pPr>
            <a:r>
              <a:rPr lang="en-US" dirty="0" smtClean="0"/>
              <a:t> </a:t>
            </a:r>
            <a:endParaRPr lang="en-US" dirty="0"/>
          </a:p>
        </p:txBody>
      </p:sp>
    </p:spTree>
    <p:extLst>
      <p:ext uri="{BB962C8B-B14F-4D97-AF65-F5344CB8AC3E}">
        <p14:creationId xmlns:p14="http://schemas.microsoft.com/office/powerpoint/2010/main" val="749972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marL="0" indent="0">
              <a:buNone/>
            </a:pPr>
            <a:r>
              <a:rPr lang="en-US" b="1" u="sng" dirty="0" smtClean="0"/>
              <a:t>Menstrual Pattern prior to menopause</a:t>
            </a:r>
          </a:p>
          <a:p>
            <a:pPr marL="0" indent="0">
              <a:buNone/>
            </a:pPr>
            <a:r>
              <a:rPr lang="en-US" dirty="0" smtClean="0"/>
              <a:t>Any of the following patterns are observed; </a:t>
            </a:r>
          </a:p>
          <a:p>
            <a:pPr marL="571500" indent="-571500">
              <a:buFont typeface="+mj-lt"/>
              <a:buAutoNum type="romanLcPeriod"/>
            </a:pPr>
            <a:r>
              <a:rPr lang="en-US" dirty="0" smtClean="0"/>
              <a:t>Abrupt cessation of menstruation (rare)</a:t>
            </a:r>
          </a:p>
          <a:p>
            <a:pPr marL="571500" indent="-571500">
              <a:buFont typeface="+mj-lt"/>
              <a:buAutoNum type="romanLcPeriod"/>
            </a:pPr>
            <a:r>
              <a:rPr lang="en-US" dirty="0" smtClean="0"/>
              <a:t>Gradual decrease in both amount of duration. It may be spotting or delayed and ultimately lead to cessation</a:t>
            </a:r>
          </a:p>
          <a:p>
            <a:pPr marL="571500" indent="-571500">
              <a:buFont typeface="+mj-lt"/>
              <a:buAutoNum type="romanLcPeriod"/>
            </a:pPr>
            <a:r>
              <a:rPr lang="en-US" dirty="0" smtClean="0"/>
              <a:t>Irregular with or without excessive bleeding. One should exclude genital malignancy prior to declare it as the usual pre-menopause pattern</a:t>
            </a:r>
            <a:r>
              <a:rPr lang="en-US" dirty="0" smtClean="0"/>
              <a:t>.</a:t>
            </a:r>
          </a:p>
          <a:p>
            <a:pPr marL="0" indent="0">
              <a:buNone/>
            </a:pPr>
            <a:r>
              <a:rPr lang="en-US" i="1" dirty="0" smtClean="0">
                <a:solidFill>
                  <a:srgbClr val="00B0F0"/>
                </a:solidFill>
              </a:rPr>
              <a:t>Pattern 2 and 3 more common</a:t>
            </a:r>
            <a:endParaRPr lang="en-US" i="1" dirty="0" smtClean="0">
              <a:solidFill>
                <a:srgbClr val="00B0F0"/>
              </a:solidFill>
            </a:endParaRPr>
          </a:p>
          <a:p>
            <a:pPr marL="0" indent="0">
              <a:buNone/>
            </a:pPr>
            <a:endParaRPr lang="en-US" dirty="0"/>
          </a:p>
        </p:txBody>
      </p:sp>
    </p:spTree>
    <p:extLst>
      <p:ext uri="{BB962C8B-B14F-4D97-AF65-F5344CB8AC3E}">
        <p14:creationId xmlns:p14="http://schemas.microsoft.com/office/powerpoint/2010/main" val="239541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marL="0" indent="0">
              <a:buNone/>
            </a:pPr>
            <a:r>
              <a:rPr lang="en-US" b="1" u="sng" dirty="0" smtClean="0"/>
              <a:t>Diagnosis of Menopause</a:t>
            </a:r>
          </a:p>
          <a:p>
            <a:pPr marL="514350" indent="-514350">
              <a:buFont typeface="+mj-lt"/>
              <a:buAutoNum type="arabicParenR"/>
            </a:pPr>
            <a:r>
              <a:rPr lang="en-US" dirty="0" smtClean="0"/>
              <a:t>Cessation of menstruation for consecutive 12 months during climacteric</a:t>
            </a:r>
          </a:p>
          <a:p>
            <a:pPr marL="514350" indent="-514350">
              <a:buFont typeface="+mj-lt"/>
              <a:buAutoNum type="arabicParenR"/>
            </a:pPr>
            <a:r>
              <a:rPr lang="en-US" dirty="0" smtClean="0"/>
              <a:t>Appearance of menopause symptoms hot flushes and night sweats</a:t>
            </a:r>
          </a:p>
          <a:p>
            <a:pPr marL="514350" indent="-514350">
              <a:buFont typeface="+mj-lt"/>
              <a:buAutoNum type="arabicParenR"/>
            </a:pPr>
            <a:r>
              <a:rPr lang="en-US" dirty="0" smtClean="0"/>
              <a:t>Vaginal Cytology shows features of low </a:t>
            </a:r>
            <a:r>
              <a:rPr lang="en-US" dirty="0" err="1" smtClean="0"/>
              <a:t>oestrogen</a:t>
            </a:r>
            <a:r>
              <a:rPr lang="en-US" dirty="0" smtClean="0"/>
              <a:t>…. </a:t>
            </a:r>
            <a:r>
              <a:rPr lang="en-US" i="1" dirty="0" smtClean="0">
                <a:solidFill>
                  <a:srgbClr val="00B0F0"/>
                </a:solidFill>
              </a:rPr>
              <a:t>Check what features?</a:t>
            </a:r>
            <a:endParaRPr lang="en-US" dirty="0" smtClean="0">
              <a:solidFill>
                <a:srgbClr val="00B0F0"/>
              </a:solidFill>
            </a:endParaRPr>
          </a:p>
          <a:p>
            <a:pPr marL="514350" indent="-514350">
              <a:buFont typeface="+mj-lt"/>
              <a:buAutoNum type="arabicParenR"/>
            </a:pPr>
            <a:r>
              <a:rPr lang="en-US" dirty="0" smtClean="0"/>
              <a:t>Serum </a:t>
            </a:r>
            <a:r>
              <a:rPr lang="en-US" dirty="0" err="1" smtClean="0"/>
              <a:t>oestradial</a:t>
            </a:r>
            <a:r>
              <a:rPr lang="en-US" dirty="0" smtClean="0"/>
              <a:t> &lt;20 </a:t>
            </a:r>
            <a:r>
              <a:rPr lang="en-US" dirty="0" err="1" smtClean="0"/>
              <a:t>pg</a:t>
            </a:r>
            <a:r>
              <a:rPr lang="en-US" dirty="0" smtClean="0"/>
              <a:t>/ml</a:t>
            </a:r>
          </a:p>
          <a:p>
            <a:pPr marL="514350" indent="-514350">
              <a:buFont typeface="+mj-lt"/>
              <a:buAutoNum type="arabicParenR"/>
            </a:pPr>
            <a:r>
              <a:rPr lang="en-US" dirty="0" smtClean="0"/>
              <a:t>Serum FSH and </a:t>
            </a:r>
            <a:r>
              <a:rPr lang="en-US" dirty="0" smtClean="0"/>
              <a:t>LH </a:t>
            </a:r>
            <a:r>
              <a:rPr lang="en-US" dirty="0" smtClean="0"/>
              <a:t>&gt;40 </a:t>
            </a:r>
            <a:r>
              <a:rPr lang="en-US" dirty="0" err="1" smtClean="0"/>
              <a:t>ml.u</a:t>
            </a:r>
            <a:r>
              <a:rPr lang="en-US" dirty="0" smtClean="0"/>
              <a:t>/ml</a:t>
            </a:r>
          </a:p>
          <a:p>
            <a:pPr marL="0" indent="0">
              <a:buNone/>
            </a:pPr>
            <a:r>
              <a:rPr lang="en-US" dirty="0" smtClean="0"/>
              <a:t>      (3 values at monthly interval required)</a:t>
            </a:r>
            <a:endParaRPr lang="en-US" dirty="0"/>
          </a:p>
        </p:txBody>
      </p:sp>
    </p:spTree>
    <p:extLst>
      <p:ext uri="{BB962C8B-B14F-4D97-AF65-F5344CB8AC3E}">
        <p14:creationId xmlns:p14="http://schemas.microsoft.com/office/powerpoint/2010/main" val="2435068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92500" lnSpcReduction="10000"/>
          </a:bodyPr>
          <a:lstStyle/>
          <a:p>
            <a:pPr marL="0" indent="0">
              <a:buNone/>
            </a:pPr>
            <a:r>
              <a:rPr lang="en-US" b="1" u="sng" dirty="0" smtClean="0"/>
              <a:t>Menopause Symptoms</a:t>
            </a:r>
          </a:p>
          <a:p>
            <a:pPr>
              <a:buFont typeface="Wingdings" panose="05000000000000000000" pitchFamily="2" charset="2"/>
              <a:buChar char="Ø"/>
            </a:pPr>
            <a:r>
              <a:rPr lang="en-US" dirty="0" smtClean="0"/>
              <a:t>Vasomotor symptoms = Hot flushes = sudden feeling of heat followed by profuse sweating.</a:t>
            </a:r>
          </a:p>
          <a:p>
            <a:pPr>
              <a:buFont typeface="Wingdings" panose="05000000000000000000" pitchFamily="2" charset="2"/>
              <a:buChar char="Ø"/>
            </a:pPr>
            <a:r>
              <a:rPr lang="en-US" dirty="0" smtClean="0"/>
              <a:t>Urogenital atrophy due to oestrogen deficiency</a:t>
            </a:r>
          </a:p>
          <a:p>
            <a:pPr>
              <a:buFont typeface="Wingdings" panose="05000000000000000000" pitchFamily="2" charset="2"/>
              <a:buChar char="Ø"/>
            </a:pPr>
            <a:r>
              <a:rPr lang="en-US" dirty="0" smtClean="0"/>
              <a:t>Osteoporosis and fracture</a:t>
            </a:r>
          </a:p>
          <a:p>
            <a:pPr>
              <a:buFont typeface="Wingdings" panose="05000000000000000000" pitchFamily="2" charset="2"/>
              <a:buChar char="Ø"/>
            </a:pPr>
            <a:r>
              <a:rPr lang="en-US" dirty="0" smtClean="0"/>
              <a:t>Cardiovascular disease and cerebrovascular effect vascular </a:t>
            </a:r>
            <a:r>
              <a:rPr lang="en-US" dirty="0"/>
              <a:t>a</a:t>
            </a:r>
            <a:r>
              <a:rPr lang="en-US" dirty="0" smtClean="0"/>
              <a:t>therosclerotic changes, vasoconstriction and thrombus formation due to oxidation of LDL. </a:t>
            </a:r>
            <a:r>
              <a:rPr lang="en-US" dirty="0" err="1" smtClean="0"/>
              <a:t>Ischaemic</a:t>
            </a:r>
            <a:r>
              <a:rPr lang="en-US" dirty="0" smtClean="0"/>
              <a:t> heart disease, stroke, coronary artery d</a:t>
            </a:r>
            <a:r>
              <a:rPr lang="en-US" sz="2400" dirty="0" smtClean="0"/>
              <a:t>x</a:t>
            </a:r>
          </a:p>
          <a:p>
            <a:pPr>
              <a:buFont typeface="Wingdings" panose="05000000000000000000" pitchFamily="2" charset="2"/>
              <a:buChar char="Ø"/>
            </a:pPr>
            <a:r>
              <a:rPr lang="en-US" dirty="0" smtClean="0"/>
              <a:t>Psychological changes = anxiety, headache, insomnia, irritability, dysphasia, depression, dementia, mood swings, inability to concentrate. All due to low </a:t>
            </a:r>
            <a:r>
              <a:rPr lang="en-US" dirty="0" err="1" smtClean="0"/>
              <a:t>oestrogens</a:t>
            </a:r>
            <a:r>
              <a:rPr lang="en-US" dirty="0" smtClean="0"/>
              <a:t>.</a:t>
            </a:r>
          </a:p>
          <a:p>
            <a:pPr marL="0" indent="0">
              <a:buNone/>
            </a:pPr>
            <a:endParaRPr lang="en-US" dirty="0"/>
          </a:p>
        </p:txBody>
      </p:sp>
    </p:spTree>
    <p:extLst>
      <p:ext uri="{BB962C8B-B14F-4D97-AF65-F5344CB8AC3E}">
        <p14:creationId xmlns:p14="http://schemas.microsoft.com/office/powerpoint/2010/main" val="2409067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buFont typeface="Wingdings" panose="05000000000000000000" pitchFamily="2" charset="2"/>
              <a:buChar char="Ø"/>
            </a:pPr>
            <a:r>
              <a:rPr lang="en-US" dirty="0" smtClean="0"/>
              <a:t>Skin and hair</a:t>
            </a:r>
          </a:p>
          <a:p>
            <a:pPr marL="0" indent="0">
              <a:buNone/>
            </a:pPr>
            <a:r>
              <a:rPr lang="en-US" dirty="0"/>
              <a:t> </a:t>
            </a:r>
            <a:r>
              <a:rPr lang="en-US" dirty="0" smtClean="0"/>
              <a:t>   Thinning of skin, loss of elasticity, wrinkling of     the skin, loss of pubic hair and axillary hair and slight balding </a:t>
            </a:r>
          </a:p>
          <a:p>
            <a:pPr>
              <a:buFont typeface="Wingdings" panose="05000000000000000000" pitchFamily="2" charset="2"/>
              <a:buChar char="Ø"/>
            </a:pPr>
            <a:r>
              <a:rPr lang="en-US" dirty="0" smtClean="0"/>
              <a:t>Sexual dysfunction due to atrophic changes of the </a:t>
            </a:r>
            <a:r>
              <a:rPr lang="en-US" dirty="0" err="1" smtClean="0"/>
              <a:t>genito</a:t>
            </a:r>
            <a:r>
              <a:rPr lang="en-US" dirty="0"/>
              <a:t>-</a:t>
            </a:r>
            <a:r>
              <a:rPr lang="en-US" dirty="0" smtClean="0"/>
              <a:t>urinary system.</a:t>
            </a:r>
          </a:p>
          <a:p>
            <a:pPr>
              <a:buFont typeface="Wingdings" panose="05000000000000000000" pitchFamily="2" charset="2"/>
              <a:buChar char="Ø"/>
            </a:pPr>
            <a:r>
              <a:rPr lang="en-US" dirty="0" smtClean="0"/>
              <a:t>Dementia and cognitive decline.</a:t>
            </a:r>
          </a:p>
          <a:p>
            <a:pPr>
              <a:buFont typeface="Wingdings" panose="05000000000000000000" pitchFamily="2" charset="2"/>
              <a:buChar char="Ø"/>
            </a:pPr>
            <a:r>
              <a:rPr lang="en-US" dirty="0" smtClean="0"/>
              <a:t>Alzheimer’s disease is more common after menopause</a:t>
            </a:r>
          </a:p>
          <a:p>
            <a:pPr marL="0" indent="0">
              <a:buNone/>
            </a:pPr>
            <a:endParaRPr lang="en-US" dirty="0"/>
          </a:p>
        </p:txBody>
      </p:sp>
    </p:spTree>
    <p:extLst>
      <p:ext uri="{BB962C8B-B14F-4D97-AF65-F5344CB8AC3E}">
        <p14:creationId xmlns:p14="http://schemas.microsoft.com/office/powerpoint/2010/main" val="248669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0000" lnSpcReduction="20000"/>
          </a:bodyPr>
          <a:lstStyle/>
          <a:p>
            <a:pPr marL="0" indent="0">
              <a:buNone/>
            </a:pPr>
            <a:r>
              <a:rPr lang="en-US" b="1" u="sng" dirty="0" smtClean="0"/>
              <a:t>Premenopausal &amp; Postmenopausal Bleeding</a:t>
            </a:r>
          </a:p>
          <a:p>
            <a:pPr marL="0" indent="0">
              <a:buNone/>
            </a:pPr>
            <a:r>
              <a:rPr lang="en-US" dirty="0" smtClean="0"/>
              <a:t>Bleeding per vagina following established menopause is called post-menopausal bleeding</a:t>
            </a:r>
          </a:p>
          <a:p>
            <a:pPr marL="0" indent="0">
              <a:buNone/>
            </a:pPr>
            <a:r>
              <a:rPr lang="en-US" b="1" u="sng" dirty="0" smtClean="0"/>
              <a:t>Causes.</a:t>
            </a:r>
          </a:p>
          <a:p>
            <a:pPr marL="514350" indent="-514350">
              <a:buAutoNum type="arabicPeriod"/>
            </a:pPr>
            <a:r>
              <a:rPr lang="en-US" b="1" dirty="0" smtClean="0"/>
              <a:t>Atrophic </a:t>
            </a:r>
            <a:r>
              <a:rPr lang="en-US" b="1" dirty="0" smtClean="0"/>
              <a:t>endometritis + atrophic endometrium.</a:t>
            </a:r>
            <a:r>
              <a:rPr lang="en-US" dirty="0" smtClean="0"/>
              <a:t> </a:t>
            </a:r>
            <a:endParaRPr lang="en-US" dirty="0" smtClean="0"/>
          </a:p>
          <a:p>
            <a:r>
              <a:rPr lang="en-US" dirty="0" smtClean="0"/>
              <a:t>Following </a:t>
            </a:r>
            <a:r>
              <a:rPr lang="en-US" dirty="0" smtClean="0"/>
              <a:t>menopause, due to deficiency of estrogen, the defense of the </a:t>
            </a:r>
            <a:r>
              <a:rPr lang="en-US" dirty="0" err="1" smtClean="0"/>
              <a:t>uterocervicoviginal</a:t>
            </a:r>
            <a:r>
              <a:rPr lang="en-US" dirty="0" smtClean="0"/>
              <a:t> canal is lost. There is no periodic shedding of the endometrium. </a:t>
            </a:r>
            <a:endParaRPr lang="en-US" dirty="0" smtClean="0"/>
          </a:p>
          <a:p>
            <a:r>
              <a:rPr lang="en-US" dirty="0" smtClean="0"/>
              <a:t>As </a:t>
            </a:r>
            <a:r>
              <a:rPr lang="en-US" dirty="0" smtClean="0"/>
              <a:t>a result, organisms of low virulence can ascend up to infect the atrophic endometrium. </a:t>
            </a:r>
            <a:endParaRPr lang="en-US" dirty="0" smtClean="0"/>
          </a:p>
          <a:p>
            <a:r>
              <a:rPr lang="en-US" dirty="0" smtClean="0"/>
              <a:t>There </a:t>
            </a:r>
            <a:r>
              <a:rPr lang="en-US" dirty="0" smtClean="0"/>
              <a:t>is intense infiltration of the endometrium with </a:t>
            </a:r>
            <a:r>
              <a:rPr lang="en-US" dirty="0" err="1" smtClean="0"/>
              <a:t>polymorphonuclear</a:t>
            </a:r>
            <a:r>
              <a:rPr lang="en-US" dirty="0" smtClean="0"/>
              <a:t> leukocytes and plasma cells. </a:t>
            </a:r>
            <a:endParaRPr lang="en-US" dirty="0" smtClean="0"/>
          </a:p>
          <a:p>
            <a:r>
              <a:rPr lang="en-US" dirty="0" smtClean="0"/>
              <a:t>The </a:t>
            </a:r>
            <a:r>
              <a:rPr lang="en-US" dirty="0" smtClean="0"/>
              <a:t>endometrium becomes ulcerated at places and replaced by granulation tissues. </a:t>
            </a:r>
            <a:endParaRPr lang="en-US" dirty="0" smtClean="0"/>
          </a:p>
          <a:p>
            <a:r>
              <a:rPr lang="en-US" dirty="0" smtClean="0"/>
              <a:t>The </a:t>
            </a:r>
            <a:r>
              <a:rPr lang="en-US" dirty="0" smtClean="0"/>
              <a:t>patient has purulent discharge, offensive smelling sometimes with </a:t>
            </a:r>
            <a:r>
              <a:rPr lang="en-US" dirty="0" smtClean="0"/>
              <a:t>blood.</a:t>
            </a:r>
          </a:p>
          <a:p>
            <a:r>
              <a:rPr lang="en-US" dirty="0" err="1" smtClean="0"/>
              <a:t>Pyometra</a:t>
            </a:r>
            <a:r>
              <a:rPr lang="en-US" dirty="0" smtClean="0"/>
              <a:t> </a:t>
            </a:r>
            <a:r>
              <a:rPr lang="en-US" dirty="0" smtClean="0"/>
              <a:t>may be present. uterus is enlarged, soft and </a:t>
            </a:r>
            <a:r>
              <a:rPr lang="en-US" dirty="0" smtClean="0"/>
              <a:t>tender.</a:t>
            </a:r>
          </a:p>
          <a:p>
            <a:r>
              <a:rPr lang="en-US" dirty="0" smtClean="0"/>
              <a:t>Treatment</a:t>
            </a:r>
            <a:r>
              <a:rPr lang="en-US" dirty="0" smtClean="0"/>
              <a:t>. Dilate cervix, drain pus, D+C histology r/o carcinoma 2/52 later antibiotics.</a:t>
            </a:r>
            <a:endParaRPr lang="en-US" dirty="0"/>
          </a:p>
        </p:txBody>
      </p:sp>
    </p:spTree>
    <p:extLst>
      <p:ext uri="{BB962C8B-B14F-4D97-AF65-F5344CB8AC3E}">
        <p14:creationId xmlns:p14="http://schemas.microsoft.com/office/powerpoint/2010/main" val="269268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pPr marL="0" indent="0">
              <a:buNone/>
            </a:pPr>
            <a:r>
              <a:rPr lang="en-US" b="1" dirty="0" smtClean="0"/>
              <a:t>2. Endometrial Hyperplasia</a:t>
            </a:r>
          </a:p>
          <a:p>
            <a:pPr marL="0" indent="0">
              <a:buNone/>
            </a:pPr>
            <a:r>
              <a:rPr lang="en-US" dirty="0" smtClean="0"/>
              <a:t>Both endometrial hyperplasia and endometrial carcinoma are oestrogen dependent. </a:t>
            </a:r>
          </a:p>
          <a:p>
            <a:pPr marL="0" indent="0">
              <a:buNone/>
            </a:pPr>
            <a:r>
              <a:rPr lang="en-US" dirty="0" smtClean="0"/>
              <a:t>Long-term unopposed oestrogen particularly around the time of menopause, often leads to various endometrial hyperplasia</a:t>
            </a:r>
          </a:p>
          <a:p>
            <a:pPr>
              <a:buFont typeface="Wingdings" panose="05000000000000000000" pitchFamily="2" charset="2"/>
              <a:buChar char="Ø"/>
            </a:pPr>
            <a:r>
              <a:rPr lang="en-US" dirty="0" smtClean="0"/>
              <a:t>Simple cystic endometrial hyperplasia without atypia</a:t>
            </a:r>
          </a:p>
          <a:p>
            <a:pPr>
              <a:buFont typeface="Wingdings" panose="05000000000000000000" pitchFamily="2" charset="2"/>
              <a:buChar char="Ø"/>
            </a:pPr>
            <a:r>
              <a:rPr lang="en-US" dirty="0" smtClean="0"/>
              <a:t>Complex ( Adenomatous without atypia)</a:t>
            </a:r>
          </a:p>
          <a:p>
            <a:pPr>
              <a:buFont typeface="Wingdings" panose="05000000000000000000" pitchFamily="2" charset="2"/>
              <a:buChar char="Ø"/>
            </a:pPr>
            <a:r>
              <a:rPr lang="en-US" dirty="0" smtClean="0"/>
              <a:t>Simple cystic with atypia</a:t>
            </a:r>
          </a:p>
          <a:p>
            <a:pPr>
              <a:buFont typeface="Wingdings" panose="05000000000000000000" pitchFamily="2" charset="2"/>
              <a:buChar char="Ø"/>
            </a:pPr>
            <a:r>
              <a:rPr lang="en-US" dirty="0" smtClean="0"/>
              <a:t>Complex (adenomatous  with atypia)</a:t>
            </a:r>
          </a:p>
          <a:p>
            <a:pPr marL="0" indent="0">
              <a:buNone/>
            </a:pPr>
            <a:r>
              <a:rPr lang="en-US" dirty="0" smtClean="0"/>
              <a:t>25% of adenomatous hyperplasia</a:t>
            </a:r>
          </a:p>
          <a:p>
            <a:pPr marL="0" indent="0">
              <a:buNone/>
            </a:pPr>
            <a:r>
              <a:rPr lang="en-US" dirty="0" smtClean="0"/>
              <a:t>50% of atypical hyperplasia </a:t>
            </a:r>
          </a:p>
          <a:p>
            <a:pPr marL="0" indent="0">
              <a:buNone/>
            </a:pPr>
            <a:r>
              <a:rPr lang="en-US" dirty="0" smtClean="0"/>
              <a:t>100% of carcinoma in situ will develop endometrial carcinoma if left untreated.</a:t>
            </a:r>
          </a:p>
          <a:p>
            <a:pPr marL="0" indent="0">
              <a:buNone/>
            </a:pPr>
            <a:endParaRPr lang="en-US" dirty="0"/>
          </a:p>
        </p:txBody>
      </p:sp>
    </p:spTree>
    <p:extLst>
      <p:ext uri="{BB962C8B-B14F-4D97-AF65-F5344CB8AC3E}">
        <p14:creationId xmlns:p14="http://schemas.microsoft.com/office/powerpoint/2010/main" val="527494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marL="0" indent="0">
              <a:buNone/>
            </a:pPr>
            <a:endParaRPr lang="en-US" b="1" u="sng" dirty="0" smtClean="0"/>
          </a:p>
          <a:p>
            <a:pPr marL="0" indent="0">
              <a:buNone/>
            </a:pPr>
            <a:endParaRPr lang="en-US" b="1" u="sng"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8534400" cy="624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0499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1586</Words>
  <Application>Microsoft Office PowerPoint</Application>
  <PresentationFormat>On-screen Show (4:3)</PresentationFormat>
  <Paragraphs>178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MENOPAUSE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MENOPAUSE</dc:title>
  <dc:creator>Kennedy Omondi</dc:creator>
  <cp:lastModifiedBy>harvirsinghsehmi@gmail.com</cp:lastModifiedBy>
  <cp:revision>37</cp:revision>
  <dcterms:created xsi:type="dcterms:W3CDTF">2019-10-02T08:40:26Z</dcterms:created>
  <dcterms:modified xsi:type="dcterms:W3CDTF">2020-06-24T09:13:02Z</dcterms:modified>
</cp:coreProperties>
</file>