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64"/>
  </p:notesMasterIdLst>
  <p:handoutMasterIdLst>
    <p:handoutMasterId r:id="rId65"/>
  </p:handoutMasterIdLst>
  <p:sldIdLst>
    <p:sldId id="256" r:id="rId2"/>
    <p:sldId id="353" r:id="rId3"/>
    <p:sldId id="343" r:id="rId4"/>
    <p:sldId id="369" r:id="rId5"/>
    <p:sldId id="347" r:id="rId6"/>
    <p:sldId id="316" r:id="rId7"/>
    <p:sldId id="292" r:id="rId8"/>
    <p:sldId id="293" r:id="rId9"/>
    <p:sldId id="295" r:id="rId10"/>
    <p:sldId id="319" r:id="rId11"/>
    <p:sldId id="321" r:id="rId12"/>
    <p:sldId id="301" r:id="rId13"/>
    <p:sldId id="341" r:id="rId14"/>
    <p:sldId id="342" r:id="rId15"/>
    <p:sldId id="377" r:id="rId16"/>
    <p:sldId id="378" r:id="rId17"/>
    <p:sldId id="348" r:id="rId18"/>
    <p:sldId id="266" r:id="rId19"/>
    <p:sldId id="258" r:id="rId20"/>
    <p:sldId id="373" r:id="rId21"/>
    <p:sldId id="371" r:id="rId22"/>
    <p:sldId id="273" r:id="rId23"/>
    <p:sldId id="374" r:id="rId24"/>
    <p:sldId id="268" r:id="rId25"/>
    <p:sldId id="264" r:id="rId26"/>
    <p:sldId id="344" r:id="rId27"/>
    <p:sldId id="263" r:id="rId28"/>
    <p:sldId id="281" r:id="rId29"/>
    <p:sldId id="284" r:id="rId30"/>
    <p:sldId id="285" r:id="rId31"/>
    <p:sldId id="286" r:id="rId32"/>
    <p:sldId id="287" r:id="rId33"/>
    <p:sldId id="315" r:id="rId34"/>
    <p:sldId id="288" r:id="rId35"/>
    <p:sldId id="350" r:id="rId36"/>
    <p:sldId id="299" r:id="rId37"/>
    <p:sldId id="304" r:id="rId38"/>
    <p:sldId id="375" r:id="rId39"/>
    <p:sldId id="376" r:id="rId40"/>
    <p:sldId id="305" r:id="rId41"/>
    <p:sldId id="379" r:id="rId42"/>
    <p:sldId id="306" r:id="rId43"/>
    <p:sldId id="307" r:id="rId44"/>
    <p:sldId id="331" r:id="rId45"/>
    <p:sldId id="332" r:id="rId46"/>
    <p:sldId id="333" r:id="rId47"/>
    <p:sldId id="351" r:id="rId48"/>
    <p:sldId id="309" r:id="rId49"/>
    <p:sldId id="311" r:id="rId50"/>
    <p:sldId id="312" r:id="rId51"/>
    <p:sldId id="313" r:id="rId52"/>
    <p:sldId id="390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aniki" initials="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3804" autoAdjust="0"/>
  </p:normalViewPr>
  <p:slideViewPr>
    <p:cSldViewPr>
      <p:cViewPr varScale="1">
        <p:scale>
          <a:sx n="62" d="100"/>
          <a:sy n="62" d="100"/>
        </p:scale>
        <p:origin x="6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7-11T13:48:49.988" idx="11">
    <p:pos x="10" y="10"/>
    <p:text>should come before slide 2 as a rationale of the topic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7-11T13:06:18.714" idx="4">
    <p:pos x="10" y="10"/>
    <p:text>merge with slide 16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7-11T13:46:46.579" idx="6">
    <p:pos x="5251" y="3123"/>
    <p:text>can merge with slide 24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BA4220-A53E-44DD-9162-4C1B2E6D5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0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0F6192-680B-4764-9365-A5697E85B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63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1CF6C9-CAC5-431A-8CFC-F566A6F11434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2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19A0C3-2DAD-487D-B586-43872E2560F9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B726DA3-0B15-4056-8C76-C111A9F99955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6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A447DE-20FB-4A74-B57B-D2220E67F27D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72ED17-F0DA-477B-BB32-0B2905F6FDFC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7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C474E8-269C-4FCF-ACCA-8E8F6CA7F1B4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96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039DF0-6CCC-4586-BF11-98F60CAD01C8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3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1489E0-AF3B-4860-B377-17D53F792D13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9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3452DD-BE54-4C68-AE1D-591F9B64DD6E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8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8EC696-E29E-42FC-8596-3BEC3E4DACC0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75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5286A6D-BE54-445B-8598-91491FD8C874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F332CC-7652-44F8-989A-A0521CAD33A8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C6EEA9-A594-414E-AE29-777B307D0745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1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BCAD47-E7D6-44CA-AB29-D5DBC303B41A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1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30AE63-CD20-4FAA-B54A-85CC10149894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4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913EA-3C1F-406E-9200-4E9FF1094EF9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3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B09DA6-BEAB-4EE3-BF4E-5CAF7B620284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09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77A770-89FE-4C5C-AFB5-D7CEBC1BF256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71C5EA-6D40-4712-86C5-523C5CF54C0A}" type="slidenum">
              <a:rPr lang="en-US" altLang="en-US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50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06E2C3-08D9-42A6-83A4-D2F6B4BDEE03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39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A501F4A-F586-411A-9DE5-DC0FF1AE42BE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26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0ED23CA-958B-42CE-999F-A389292AD242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7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13B1E6-E767-493B-BE60-EF06B96DC379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26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592107A-70ED-4F2E-BC95-1360C2D39EE3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2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107F15-F8B6-4175-9610-358D9D74EDAA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57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1B5678-73BD-434C-8649-E0721BCA59F2}" type="slidenum">
              <a:rPr lang="en-US" altLang="en-US">
                <a:latin typeface="Arial" panose="020B0604020202020204" pitchFamily="34" charset="0"/>
              </a:rPr>
              <a:pPr/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3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01C2AA-6F06-4CF1-9660-30C898B02168}" type="slidenum">
              <a:rPr lang="en-US" altLang="en-US">
                <a:latin typeface="Arial" panose="020B0604020202020204" pitchFamily="34" charset="0"/>
              </a:rPr>
              <a:pPr/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96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7DBCDF-11D3-4E33-A0A1-32E9E424B47A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6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1C2B11-F716-47EB-8576-3A889DBFFA86}" type="slidenum">
              <a:rPr lang="en-US" altLang="en-US">
                <a:latin typeface="Arial" panose="020B0604020202020204" pitchFamily="34" charset="0"/>
              </a:rPr>
              <a:pPr/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3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ABFBF8-C11A-4700-B3B1-374F910D62B7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1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8ACF1C-89D8-4BB0-871D-996594DA7388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5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95EF83-CE58-4BC2-AE19-4AADF2049635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2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55234D-23A3-410D-98C8-0066BFA07F0B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2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9656BA-5945-44B7-9495-E58A04F41686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48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F5C925-A183-4D96-A10D-9706195FA222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1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320E-551A-4FEC-A631-1BBDC269A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14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84F0-8C1B-4885-A041-BD9C2883F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5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3E2D-03A8-44B0-A209-DA29B6C77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5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FA8E-0984-4C3D-8354-622434092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7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280C-E058-4B4F-8B12-6F796DCE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2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079F-8079-42BB-8B59-290529623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25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75EA-E177-4279-97BE-695619159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5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9C34-BA22-4FDD-9D52-DD06D7387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083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D45C-5BD8-4A08-A973-B8B2D1F81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6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4BEC-6E04-4EEC-9EDE-4790047EA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6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A4E2-7460-48C4-A72D-E2B845D5D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12FE-6522-461D-B744-719F78A6A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6DEF-DEEB-49FD-9F94-80E40E1DB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F6AC-0308-478D-B4DA-96C033C33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651F7AFD-E3BA-456A-B61D-10CFDE2F9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38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Image:HPVincidence2.gi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71600" y="1828800"/>
            <a:ext cx="6248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Precancerous lesions of the cervix AND CERVICAL CANCER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33800"/>
            <a:ext cx="4495800" cy="175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      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latin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</a:rPr>
              <a:t> PROF. EUNICE J. CHESEREM</a:t>
            </a:r>
            <a:endParaRPr lang="en-US" sz="30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OBS/GYN. DEPT.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UON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latin typeface="Times New Roman" pitchFamily="18" charset="0"/>
              </a:rPr>
              <a:t>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600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C000"/>
                </a:solidFill>
              </a:rPr>
              <a:t>Notice the glandular nature</a:t>
            </a:r>
            <a:endParaRPr lang="en-GB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6013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1066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cell cycle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589338" cy="411480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100" dirty="0" smtClean="0">
                <a:latin typeface="Times New Roman" pitchFamily="18" charset="0"/>
              </a:rPr>
              <a:t>Cancer is a disease of the cell cycle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3100" dirty="0" smtClean="0">
              <a:latin typeface="Times New Roman" pitchFamily="18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100" dirty="0" smtClean="0">
                <a:latin typeface="Times New Roman" pitchFamily="18" charset="0"/>
              </a:rPr>
              <a:t>The cell must pass 2 check-points at G1/S boundary and at G2/M boundary</a:t>
            </a:r>
            <a:r>
              <a:rPr lang="en-US" sz="2700" dirty="0" smtClean="0"/>
              <a:t> </a:t>
            </a:r>
            <a:r>
              <a:rPr lang="en-US" sz="2300" dirty="0" smtClean="0"/>
              <a:t>(</a:t>
            </a:r>
            <a:r>
              <a:rPr lang="en-US" sz="2300" dirty="0" err="1" smtClean="0">
                <a:latin typeface="Times New Roman" pitchFamily="18" charset="0"/>
              </a:rPr>
              <a:t>Weinert</a:t>
            </a:r>
            <a:r>
              <a:rPr lang="en-US" sz="2300" dirty="0" smtClean="0">
                <a:latin typeface="Times New Roman" pitchFamily="18" charset="0"/>
              </a:rPr>
              <a:t> and Hartwell 1989)</a:t>
            </a:r>
          </a:p>
        </p:txBody>
      </p:sp>
      <p:pic>
        <p:nvPicPr>
          <p:cNvPr id="2458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1905000"/>
            <a:ext cx="3609975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HPV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867400"/>
          </a:xfrm>
        </p:spPr>
        <p:txBody>
          <a:bodyPr/>
          <a:lstStyle/>
          <a:p>
            <a:pPr marL="136525" indent="0" eaLnBrk="1" hangingPunct="1">
              <a:buNone/>
            </a:pPr>
            <a:endParaRPr lang="en-US" altLang="en-US" b="1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</a:rPr>
              <a:t>HPV should be considered as cause of cervical cancer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*</a:t>
            </a:r>
          </a:p>
          <a:p>
            <a:pPr eaLnBrk="1" hangingPunct="1"/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Vaccines used to reduce this incidence </a:t>
            </a:r>
          </a:p>
          <a:p>
            <a:pPr eaLnBrk="1" hangingPunct="1"/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At 35 years 60% of women exposed to </a:t>
            </a:r>
            <a:r>
              <a:rPr lang="en-US" alt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hpv</a:t>
            </a:r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(also men)</a:t>
            </a:r>
            <a:endParaRPr lang="en-US" altLang="en-US" sz="3200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900" b="1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*International Agency for Research on Cancer (IARC) and the World Health Organization (WHO), 1991</a:t>
            </a:r>
            <a:endParaRPr lang="en-US" altLang="en-US" sz="2000" b="1" dirty="0" smtClean="0">
              <a:latin typeface="Times New Roman" panose="02020603050405020304" pitchFamily="18" charset="0"/>
            </a:endParaRPr>
          </a:p>
          <a:p>
            <a:pPr marL="136525" indent="0" eaLnBrk="1" hangingPunct="1">
              <a:buNone/>
            </a:pPr>
            <a:endParaRPr lang="en-US" altLang="en-US" sz="36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HPV</a:t>
            </a:r>
            <a:r>
              <a:rPr lang="en-US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Biology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Members of the papovaviridae family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Non-enveloped virus, eicosahedral structure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Closed, circular double stranded DNA ~7900 base pairs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Species specific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Among HPV &gt;100 types described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>
            <a:fillRect/>
          </a:stretch>
        </p:blipFill>
        <p:spPr>
          <a:xfrm>
            <a:off x="5029200" y="457200"/>
            <a:ext cx="4114800" cy="2590800"/>
          </a:xfrm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3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HPV</a:t>
            </a:r>
            <a:r>
              <a:rPr lang="en-US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True incidence of HPV infection not known but is commonest STI with 60% of women &lt;35 exposed.</a:t>
            </a:r>
          </a:p>
          <a:p>
            <a:pPr eaLnBrk="1" hangingPunct="1"/>
            <a:endParaRPr lang="en-US" altLang="en-US" sz="35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Male condom use is not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protective </a:t>
            </a:r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so make sure vaccine is given</a:t>
            </a:r>
            <a:endParaRPr lang="en-US" altLang="en-US" sz="3200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5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HPV and cervical dysplasia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Oncogenic HPVs interfere with cell-cycle control and DNA repair mechanisms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promotes genetic instability and the accumulation of mutations in HPV infected cells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transit time to invasive cancer is variable, taking as little as 12-18 months or as long as several decades.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HPV integration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aseline="30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Genome of HPV usually found as a viral </a:t>
            </a:r>
            <a:r>
              <a:rPr lang="en-US" altLang="en-US" sz="3500" b="1" smtClean="0">
                <a:latin typeface="Times New Roman" panose="02020603050405020304" pitchFamily="18" charset="0"/>
              </a:rPr>
              <a:t>episome</a:t>
            </a:r>
            <a:r>
              <a:rPr lang="en-US" altLang="en-US" sz="3500" smtClean="0">
                <a:latin typeface="Times New Roman" panose="02020603050405020304" pitchFamily="18" charset="0"/>
              </a:rPr>
              <a:t> independent of host cell DNA in the nucleus of infected cells (low risk types)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In high grade CIN lesions and especially in cancer (&gt;90%) HPV genome is </a:t>
            </a:r>
            <a:r>
              <a:rPr lang="en-US" altLang="en-US" sz="3500" b="1" smtClean="0">
                <a:latin typeface="Times New Roman" panose="02020603050405020304" pitchFamily="18" charset="0"/>
              </a:rPr>
              <a:t>integrated </a:t>
            </a:r>
            <a:r>
              <a:rPr lang="en-US" altLang="en-US" sz="3500" smtClean="0">
                <a:latin typeface="Times New Roman" panose="02020603050405020304" pitchFamily="18" charset="0"/>
              </a:rPr>
              <a:t>into host DNA</a:t>
            </a:r>
          </a:p>
          <a:p>
            <a:pPr eaLnBrk="1" hangingPunct="1">
              <a:lnSpc>
                <a:spcPct val="80000"/>
              </a:lnSpc>
            </a:pPr>
            <a:endParaRPr lang="en-US" altLang="en-US" sz="3500" smtClean="0"/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Introduction</a:t>
            </a:r>
          </a:p>
          <a:p>
            <a:pPr eaLnBrk="1" hangingPunct="1"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Cervical carcinogenesis</a:t>
            </a:r>
          </a:p>
          <a:p>
            <a:pPr eaLnBrk="1" hangingPunct="1"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Screening</a:t>
            </a:r>
            <a:r>
              <a:rPr lang="en-US" altLang="en-US" smtClean="0">
                <a:latin typeface="Times New Roman" panose="02020603050405020304" pitchFamily="18" charset="0"/>
              </a:rPr>
              <a:t> and follow-up</a:t>
            </a:r>
          </a:p>
          <a:p>
            <a:pPr lvl="1" eaLnBrk="1" hangingPunct="1">
              <a:buFont typeface="Tahoma" panose="020B0604030504040204" pitchFamily="34" charset="0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HPV types by risk of  carcinogenicity</a:t>
            </a:r>
          </a:p>
        </p:txBody>
      </p:sp>
      <p:graphicFrame>
        <p:nvGraphicFramePr>
          <p:cNvPr id="244756" name="Group 20"/>
          <p:cNvGraphicFramePr>
            <a:graphicFrameLocks noGrp="1"/>
          </p:cNvGraphicFramePr>
          <p:nvPr>
            <p:ph type="tbl" idx="1"/>
          </p:nvPr>
        </p:nvGraphicFramePr>
        <p:xfrm>
          <a:off x="1370013" y="1827213"/>
          <a:ext cx="7313612" cy="4852986"/>
        </p:xfrm>
        <a:graphic>
          <a:graphicData uri="http://schemas.openxmlformats.org/drawingml/2006/table">
            <a:tbl>
              <a:tblPr/>
              <a:tblGrid>
                <a:gridCol w="2166937"/>
                <a:gridCol w="5146675"/>
              </a:tblGrid>
              <a:tr h="1131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RISK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HPV type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Low risk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6, 11, 40, 42, 43, 44, 54, 61, 70, 72, 81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Probably high 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26, 53, 66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High risk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16, 18, 31, 33, 35, 39, 45, 50, 51, 53, 55, 56, 58, 59, 64, 68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600" y="1219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FFC000"/>
                </a:solidFill>
              </a:rPr>
              <a:t>Pap smear should tell what type of </a:t>
            </a:r>
            <a:r>
              <a:rPr lang="en-GB" sz="1600" b="1" i="1" dirty="0" err="1" smtClean="0">
                <a:solidFill>
                  <a:srgbClr val="FFC000"/>
                </a:solidFill>
              </a:rPr>
              <a:t>hpv</a:t>
            </a:r>
            <a:r>
              <a:rPr lang="en-GB" sz="1600" b="1" i="1" dirty="0" smtClean="0">
                <a:solidFill>
                  <a:srgbClr val="FFC000"/>
                </a:solidFill>
              </a:rPr>
              <a:t> was found that will direct the management</a:t>
            </a:r>
            <a:endParaRPr lang="en-GB" sz="1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Role of p53 in cell cycle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p53 has many anti-cancer mechanisms</a:t>
            </a:r>
            <a:r>
              <a:rPr lang="en-US" altLang="en-US" smtClean="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activate DNA repair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hold the cell cycle at the G1/S regulation point on DNA damage recognition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initiate apoptosis if the DNA damage proves to be irreparable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Point mutations of p53 is commonest mutation in solid tumors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lvl="1" eaLnBrk="1" hangingPunct="1">
              <a:lnSpc>
                <a:spcPct val="90000"/>
              </a:lnSpc>
            </a:pPr>
            <a:endParaRPr lang="en-US" altLang="en-US" sz="3200" smtClean="0"/>
          </a:p>
        </p:txBody>
      </p:sp>
      <p:sp>
        <p:nvSpPr>
          <p:cNvPr id="2" name="TextBox 1"/>
          <p:cNvSpPr txBox="1"/>
          <p:nvPr/>
        </p:nvSpPr>
        <p:spPr>
          <a:xfrm>
            <a:off x="5181600" y="586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B0F0"/>
                </a:solidFill>
              </a:rPr>
              <a:t>Apparently too difficult for us to remember and all</a:t>
            </a:r>
            <a:endParaRPr lang="en-GB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"/>
            <a:ext cx="7696200" cy="4648200"/>
          </a:xfr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51425"/>
            <a:ext cx="8229600" cy="180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HPV and p53</a:t>
            </a:r>
            <a:r>
              <a:rPr lang="en-US" altLang="en-US" smtClean="0">
                <a:latin typeface="Times New Roman" panose="02020603050405020304" pitchFamily="18" charset="0"/>
              </a:rPr>
              <a:t>: E6 binding promotes p53 degradation removing the p53 dependent control of the host cell-cycle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Retinoblastoma gene (Rb)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response to DNA damage halts cell growth or induces apoptosis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Rb renders E2F transcription factor inactive (E2F normally promotes DNA synthesis)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E7 binds Rb protein E2F is left to allow unchecked cell growth in presence of genomic instability that may lead to malignant change``1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7772400" cy="4419600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HPV and pRb</a:t>
            </a:r>
            <a:r>
              <a:rPr lang="en-US" altLang="en-US" smtClean="0">
                <a:latin typeface="Times New Roman" panose="02020603050405020304" pitchFamily="18" charset="0"/>
              </a:rPr>
              <a:t>: the HPV 16 E7 protein binds pRb inactivating its tumor suppressor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HPV and cervical cancer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Of the millions of women infected by HPV only a small subset actually develop cervical cancer</a:t>
            </a:r>
          </a:p>
          <a:p>
            <a:pPr eaLnBrk="1" hangingPunct="1"/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HPV is likely limited in most women by cell-mediated immunity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Role of other HPV  proteins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E1- regulate DNA replication and maintain virus in episomal form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E2- regulates E6 and E7 expression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E5- regulates cell growth, may prevent apoptosis after DNA damage</a:t>
            </a:r>
          </a:p>
          <a:p>
            <a:pPr eaLnBrk="1" hangingPunct="1"/>
            <a:endParaRPr lang="en-US" altLang="en-US" sz="35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Risk factors: Genetics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100" smtClean="0">
                <a:latin typeface="Times New Roman" panose="02020603050405020304" pitchFamily="18" charset="0"/>
              </a:rPr>
              <a:t>genetics do not play major role in cervical 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smtClean="0">
                <a:latin typeface="Times New Roman" panose="02020603050405020304" pitchFamily="18" charset="0"/>
              </a:rPr>
              <a:t>However, some association noted with particular MHC alleles: HLA-DQ3 and HLA-DR6</a:t>
            </a:r>
            <a:r>
              <a:rPr lang="en-US" altLang="en-US" smtClean="0"/>
              <a:t>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700" smtClean="0"/>
              <a:t>*</a:t>
            </a:r>
            <a:r>
              <a:rPr lang="en-US" altLang="en-US" sz="1900" smtClean="0">
                <a:latin typeface="Times New Roman" panose="02020603050405020304" pitchFamily="18" charset="0"/>
              </a:rPr>
              <a:t>Helland A, Borresen AL, Kaem J: HLA antigens and cervical carcinoma. Nature 356:23, 1992</a:t>
            </a:r>
            <a:endParaRPr lang="en-US" altLang="en-US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Risk factors: Cigarette smoking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Risk factor for cervical and vulvar cancer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Breakdown products of cigarette smoke e.g. nicotine, cotinine and tar have been found in cervical secretions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found to have mutagenic activity in cervical cells similar to that found in lung cells.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Other microbial infections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HPV and cervical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neoplasia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common in those with multiple sexual partners</a:t>
            </a:r>
          </a:p>
          <a:p>
            <a:pPr eaLnBrk="1" hangingPunct="1">
              <a:buFontTx/>
              <a:buNone/>
            </a:pPr>
            <a:endParaRPr lang="en-US" altLang="en-US" sz="35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reparative metaplasia associated with acute cervicitis due to Chlamydia, GC, HSV and TV may increase susceptibility to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HPV- </a:t>
            </a:r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due to epithelial damage</a:t>
            </a:r>
            <a:endParaRPr lang="en-US" altLang="en-US" sz="32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Introduction: Cervical cancer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2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nd</a:t>
            </a:r>
            <a:r>
              <a:rPr lang="en-US" altLang="en-US" dirty="0" smtClean="0">
                <a:latin typeface="Times New Roman" panose="02020603050405020304" pitchFamily="18" charset="0"/>
              </a:rPr>
              <a:t> most common cause of cancer related mortality in women </a:t>
            </a:r>
            <a:r>
              <a:rPr lang="en-US" altLang="en-US" dirty="0" smtClean="0">
                <a:latin typeface="Times New Roman" panose="02020603050405020304" pitchFamily="18" charset="0"/>
              </a:rPr>
              <a:t>worldwide-</a:t>
            </a:r>
            <a:r>
              <a:rPr lang="en-US" alt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Kenya it is leading cause</a:t>
            </a:r>
            <a:endParaRPr lang="en-US" altLang="en-US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Curable when detected early</a:t>
            </a:r>
            <a:endParaRPr lang="en-US" altLang="en-US" dirty="0" smtClean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Screening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programmes</a:t>
            </a:r>
            <a:r>
              <a:rPr lang="en-US" altLang="en-US" dirty="0" smtClean="0">
                <a:latin typeface="Times New Roman" panose="02020603050405020304" pitchFamily="18" charset="0"/>
              </a:rPr>
              <a:t> have reduced the incidence of and mortality from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CaCx</a:t>
            </a:r>
            <a:r>
              <a:rPr lang="en-US" altLang="en-US" dirty="0" smtClean="0">
                <a:latin typeface="Times New Roman" panose="02020603050405020304" pitchFamily="18" charset="0"/>
              </a:rPr>
              <a:t> in industrialized countries substantially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Hormonal influences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Condyloma accuminata increase in size and number in pregnancy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? Maternal oestrogen status</a:t>
            </a:r>
          </a:p>
          <a:p>
            <a:pPr lvl="1" eaLnBrk="1" hangingPunct="1"/>
            <a:r>
              <a:rPr lang="en-US" altLang="en-US" sz="3100" smtClean="0">
                <a:latin typeface="Times New Roman" panose="02020603050405020304" pitchFamily="18" charset="0"/>
              </a:rPr>
              <a:t>? Immunosuppression of pregnancy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Increased detection of HPV in cervical cytologic samples in pregnancy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Hormonal influences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CIN and CaCx more common in women of higher parity and those on oral contraceptive pills (OCP) independent of sexual activity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However no value in stopping OCP in management of 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Immunosuppression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Renal transplant recipients have 16 times more CIN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HIV: increased risk of CIN and treatment failures.</a:t>
            </a: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Also Hodgkins disease, leukaemia and Collagen 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HIV</a:t>
            </a:r>
            <a:r>
              <a:rPr 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In 1993 CDC included invasive cervical cancer in the case definition of AIDS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10 fold increase in CIN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Rx of CIN has high failure rate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Recurrence associated with CD4 and T lymphocyte counts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Have more advanced cancer with poor prognosis with death from CaCx not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Dietary factors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Higher levels of dietary intake of Vitamin A and carotenoids leads to &gt;50% reduction in persistence of high-risk HPV</a:t>
            </a:r>
          </a:p>
          <a:p>
            <a:pPr eaLnBrk="1" hangingPunct="1">
              <a:buFontTx/>
              <a:buNone/>
            </a:pP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Effect not consistent</a:t>
            </a:r>
          </a:p>
          <a:p>
            <a:pPr eaLnBrk="1" hangingPunct="1"/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315200" cy="1444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Pap smear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dirty="0" smtClean="0">
                <a:latin typeface="Times New Roman" pitchFamily="18" charset="0"/>
              </a:rPr>
              <a:t>Most cost-effective cancer screening test devised</a:t>
            </a:r>
            <a:r>
              <a:rPr lang="en-US" sz="3500" dirty="0" smtClean="0">
                <a:latin typeface="Times New Roman" pitchFamily="18" charset="0"/>
              </a:rPr>
              <a:t>.</a:t>
            </a:r>
            <a:endParaRPr lang="en-US" sz="3500" dirty="0" smtClean="0">
              <a:latin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dirty="0" smtClean="0">
                <a:latin typeface="Times New Roman" pitchFamily="18" charset="0"/>
              </a:rPr>
              <a:t>Has reduced incidence of cervical cancer in US by 79% and mortality by 70%.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dirty="0" smtClean="0">
                <a:latin typeface="Times New Roman" pitchFamily="18" charset="0"/>
              </a:rPr>
              <a:t>False </a:t>
            </a:r>
            <a:r>
              <a:rPr lang="en-US" sz="3500" dirty="0" smtClean="0">
                <a:latin typeface="Times New Roman" pitchFamily="18" charset="0"/>
              </a:rPr>
              <a:t>negative rate of 15-30% for HGL (CIN 2 and 3</a:t>
            </a:r>
            <a:r>
              <a:rPr lang="en-US" dirty="0" smtClean="0"/>
              <a:t>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solidFill>
                  <a:srgbClr val="FFC000"/>
                </a:solidFill>
              </a:rPr>
              <a:t>Good skill is needed to carry out a pap smear, capture cells from the junction.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solidFill>
                  <a:srgbClr val="FFC000"/>
                </a:solidFill>
              </a:rPr>
              <a:t>The brush can get 10 million cells</a:t>
            </a:r>
            <a:endParaRPr lang="en-US" sz="2400" b="1" i="1" dirty="0" smtClean="0">
              <a:solidFill>
                <a:srgbClr val="FFC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Pap smear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Sample collection: no douching,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pv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meds, intercourse for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48h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(educate the woman prior to get cells of cervix instead of semen)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Best results with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Ayre’s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spatula and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cytobrush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(only rotate 180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0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)-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approx. 5 rotations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Smear on slide and fix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immediately-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swipe brush on either half of the slide, not smear like butter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LBC (Thin prep) Improved detection of HGL of 16-100%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Pap Smear guidelines- ACOG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Initial: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21 years or 3 years after vaginal sex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Follow-up: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yearly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2-3 yearly for &gt;30 years with 3 consecutive normals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Discontinue: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70 years if 3 consecutive normals in 10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ASCUS: </a:t>
            </a:r>
            <a:r>
              <a:rPr lang="en-GB" altLang="en-US" sz="2000" smtClean="0"/>
              <a:t>Atypical squamous cells of undetermined significance</a:t>
            </a:r>
            <a:endParaRPr lang="en-US" altLang="en-US" sz="2000" smtClean="0"/>
          </a:p>
          <a:p>
            <a:pPr eaLnBrk="1" hangingPunct="1"/>
            <a:r>
              <a:rPr lang="en-US" altLang="en-US" sz="2000" smtClean="0"/>
              <a:t>ASC-H: </a:t>
            </a:r>
            <a:r>
              <a:rPr lang="en-GB" altLang="en-US" sz="2000" smtClean="0"/>
              <a:t>Atypical squamous cells – cannot exclude HSIL</a:t>
            </a:r>
            <a:r>
              <a:rPr lang="en-US" altLang="en-US" sz="2000" smtClean="0"/>
              <a:t> </a:t>
            </a:r>
          </a:p>
          <a:p>
            <a:pPr eaLnBrk="1" hangingPunct="1"/>
            <a:r>
              <a:rPr lang="en-US" altLang="en-US" sz="2000" smtClean="0"/>
              <a:t>LSIL:</a:t>
            </a:r>
            <a:r>
              <a:rPr lang="en-GB" altLang="en-US" sz="2000" smtClean="0"/>
              <a:t>Low grade squamous intraepithelial lesion</a:t>
            </a:r>
            <a:endParaRPr lang="en-US" altLang="en-US" sz="2000" smtClean="0"/>
          </a:p>
          <a:p>
            <a:pPr lvl="2" eaLnBrk="1" hangingPunct="1"/>
            <a:r>
              <a:rPr lang="en-US" altLang="en-US" sz="2000" smtClean="0"/>
              <a:t>CIN 1</a:t>
            </a:r>
          </a:p>
          <a:p>
            <a:pPr eaLnBrk="1" hangingPunct="1"/>
            <a:r>
              <a:rPr lang="en-US" altLang="en-US" sz="2000" smtClean="0"/>
              <a:t>HSIL: </a:t>
            </a:r>
            <a:r>
              <a:rPr lang="en-GB" altLang="en-US" sz="2000" smtClean="0"/>
              <a:t>High grade squamous intraepithelial lesion</a:t>
            </a:r>
            <a:endParaRPr lang="en-US" altLang="en-US" sz="2000" smtClean="0"/>
          </a:p>
          <a:p>
            <a:pPr lvl="2" eaLnBrk="1" hangingPunct="1"/>
            <a:r>
              <a:rPr lang="en-US" altLang="en-US" sz="2000" smtClean="0"/>
              <a:t> CIN 2</a:t>
            </a:r>
          </a:p>
          <a:p>
            <a:pPr lvl="2" eaLnBrk="1" hangingPunct="1"/>
            <a:r>
              <a:rPr lang="en-US" altLang="en-US" sz="2000" smtClean="0"/>
              <a:t> CIN 3</a:t>
            </a:r>
          </a:p>
          <a:p>
            <a:pPr eaLnBrk="1" hangingPunct="1"/>
            <a:r>
              <a:rPr lang="en-US" altLang="en-US" sz="2000" smtClean="0"/>
              <a:t>Squamous cell carcinoma</a:t>
            </a:r>
          </a:p>
          <a:p>
            <a:pPr eaLnBrk="1" hangingPunct="1"/>
            <a:r>
              <a:rPr lang="en-GB" altLang="en-US" sz="2000" smtClean="0"/>
              <a:t>Atypical Glandular Cells not otherwise specified (AGC-NOS)</a:t>
            </a:r>
          </a:p>
          <a:p>
            <a:pPr eaLnBrk="1" hangingPunct="1"/>
            <a:r>
              <a:rPr lang="en-GB" altLang="en-US" sz="2000" smtClean="0"/>
              <a:t>Atypical Glandular Cells, suspicious for AIS or cancer (AGC-neoplastic)</a:t>
            </a:r>
          </a:p>
          <a:p>
            <a:pPr eaLnBrk="1" hangingPunct="1"/>
            <a:r>
              <a:rPr lang="en-GB" altLang="en-US" sz="2000" smtClean="0"/>
              <a:t>Adenocarcinoma </a:t>
            </a:r>
            <a:r>
              <a:rPr lang="en-GB" altLang="en-US" sz="2000" i="1" smtClean="0"/>
              <a:t>in situ</a:t>
            </a:r>
            <a:r>
              <a:rPr lang="en-GB" altLang="en-US" sz="2000" smtClean="0"/>
              <a:t> (AIS)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514600"/>
            <a:ext cx="7239000" cy="1444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Cervical carcinogenesis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HIV patients (CDC)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All should have Pap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smear-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actually all </a:t>
            </a:r>
            <a:r>
              <a:rPr lang="en-US" altLang="en-US" sz="3200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pts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with immunosuppression as a pap smear is life saving 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If 1</a:t>
            </a:r>
            <a:r>
              <a:rPr lang="en-US" altLang="en-US" sz="3500" baseline="30000" dirty="0" smtClean="0">
                <a:latin typeface="Times New Roman" panose="02020603050405020304" pitchFamily="18" charset="0"/>
              </a:rPr>
              <a:t>st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Pap smear normal repeat in 6m, then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annually.</a:t>
            </a:r>
            <a:endParaRPr lang="en-US" altLang="en-US" sz="35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If 1</a:t>
            </a:r>
            <a:r>
              <a:rPr lang="en-US" altLang="en-US" sz="3500" baseline="30000" dirty="0" smtClean="0">
                <a:latin typeface="Times New Roman" panose="02020603050405020304" pitchFamily="18" charset="0"/>
              </a:rPr>
              <a:t>st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Pap smear has severe inflammation with reactive squamous cells repeat in 3m</a:t>
            </a: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For ASCUS and SIL do colposcopy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tests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VIA/VILI- </a:t>
            </a:r>
            <a:r>
              <a:rPr lang="en-US" altLang="en-US" sz="2400" b="1" i="1" dirty="0" smtClean="0">
                <a:solidFill>
                  <a:srgbClr val="FFC000"/>
                </a:solidFill>
              </a:rPr>
              <a:t>visual inspection using acetic acid/ </a:t>
            </a:r>
            <a:r>
              <a:rPr lang="en-US" altLang="en-US" sz="2400" b="1" i="1" dirty="0" err="1" smtClean="0">
                <a:solidFill>
                  <a:srgbClr val="FFC000"/>
                </a:solidFill>
              </a:rPr>
              <a:t>lugol</a:t>
            </a:r>
            <a:r>
              <a:rPr lang="en-US" altLang="en-US" sz="2400" b="1" i="1" dirty="0" smtClean="0">
                <a:solidFill>
                  <a:srgbClr val="FFC000"/>
                </a:solidFill>
              </a:rPr>
              <a:t> iodine… the difference in </a:t>
            </a:r>
            <a:r>
              <a:rPr lang="en-US" altLang="en-US" sz="2400" b="1" i="1" dirty="0" err="1" smtClean="0">
                <a:solidFill>
                  <a:srgbClr val="FFC000"/>
                </a:solidFill>
              </a:rPr>
              <a:t>colour</a:t>
            </a:r>
            <a:r>
              <a:rPr lang="en-US" altLang="en-US" sz="2400" b="1" i="1" dirty="0" smtClean="0">
                <a:solidFill>
                  <a:srgbClr val="FFC000"/>
                </a:solidFill>
              </a:rPr>
              <a:t> helps with guiding where to get the sample from </a:t>
            </a:r>
            <a:endParaRPr lang="en-US" altLang="en-US" sz="2400" b="1" i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dirty="0" smtClean="0"/>
              <a:t>HPV DNA </a:t>
            </a:r>
            <a:r>
              <a:rPr lang="en-US" altLang="en-US" dirty="0" smtClean="0"/>
              <a:t>testing</a:t>
            </a:r>
          </a:p>
          <a:p>
            <a:pPr marL="136525" indent="0" eaLnBrk="1" hangingPunct="1">
              <a:buNone/>
            </a:pPr>
            <a:r>
              <a:rPr lang="en-US" altLang="en-US" b="1" i="1" dirty="0" smtClean="0">
                <a:solidFill>
                  <a:srgbClr val="FFC000"/>
                </a:solidFill>
              </a:rPr>
              <a:t>Check how its done…. </a:t>
            </a:r>
            <a:endParaRPr lang="en-US" altLang="en-US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Colposcopy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</a:rPr>
              <a:t>Microscope with a light source to examine lower genital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tract- </a:t>
            </a:r>
            <a:r>
              <a:rPr lang="en-US" alt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start from the vulva i.e. </a:t>
            </a:r>
            <a:r>
              <a:rPr lang="en-US" altLang="en-US" b="1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vulval</a:t>
            </a:r>
            <a:r>
              <a:rPr lang="en-US" alt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lesion which may be missed or so, then proceed to the cervix</a:t>
            </a:r>
            <a:endParaRPr lang="en-US" altLang="en-US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</a:rPr>
              <a:t>3 standard solutions: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 Saline</a:t>
            </a:r>
            <a:r>
              <a:rPr lang="en-US" altLang="en-US" dirty="0" smtClean="0">
                <a:latin typeface="Times New Roman" panose="02020603050405020304" pitchFamily="18" charset="0"/>
              </a:rPr>
              <a:t>,- </a:t>
            </a:r>
            <a:r>
              <a:rPr lang="en-US" alt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remove dead tissue, an should not be overused as u may loose the affected cells in the process.. Usually a stepped that is skipped in clinical practice </a:t>
            </a:r>
            <a:endParaRPr lang="en-US" altLang="en-US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Acetic acid (3-5%) </a:t>
            </a:r>
          </a:p>
          <a:p>
            <a:pPr lvl="1" eaLnBrk="1" hangingPunct="1"/>
            <a:r>
              <a:rPr lang="en-US" altLang="en-US" dirty="0" err="1" smtClean="0">
                <a:latin typeface="Times New Roman" panose="02020603050405020304" pitchFamily="18" charset="0"/>
              </a:rPr>
              <a:t>Lugol’s</a:t>
            </a:r>
            <a:r>
              <a:rPr lang="en-US" altLang="en-US" dirty="0" smtClean="0">
                <a:latin typeface="Times New Roman" panose="02020603050405020304" pitchFamily="18" charset="0"/>
              </a:rPr>
              <a:t> iodine (Schiller’s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Colposcopic findings of CIN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Acetowhite epithelium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Abnormal vascular patterns: punctation and mosaicism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500" smtClean="0">
                <a:latin typeface="Times New Roman" panose="02020603050405020304" pitchFamily="18" charset="0"/>
              </a:rPr>
              <a:t>Atypical blood vessels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smtClean="0">
                <a:latin typeface="Times New Roman" panose="02020603050405020304" pitchFamily="18" charset="0"/>
              </a:rPr>
              <a:t>*PHOTODOCUMENTATION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875"/>
            <a:ext cx="83058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953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C000"/>
                </a:solidFill>
              </a:rPr>
              <a:t>Notice some </a:t>
            </a:r>
            <a:r>
              <a:rPr lang="en-GB" b="1" i="1" dirty="0" err="1" smtClean="0">
                <a:solidFill>
                  <a:srgbClr val="FFC000"/>
                </a:solidFill>
              </a:rPr>
              <a:t>punctation</a:t>
            </a:r>
            <a:r>
              <a:rPr lang="en-GB" b="1" i="1" dirty="0" smtClean="0">
                <a:solidFill>
                  <a:srgbClr val="FFC000"/>
                </a:solidFill>
              </a:rPr>
              <a:t>, also there is mucus</a:t>
            </a:r>
            <a:endParaRPr lang="en-GB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650"/>
            <a:ext cx="80772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2438400"/>
            <a:ext cx="3124200" cy="1444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Follow-up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Follow-up (ASCCP 2001)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Atypical squamous cells</a:t>
            </a:r>
          </a:p>
          <a:p>
            <a:pPr eaLnBrk="1" hangingPunct="1"/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500" smtClean="0">
                <a:latin typeface="Times New Roman" panose="02020603050405020304" pitchFamily="18" charset="0"/>
              </a:rPr>
              <a:t>   a) repeat Pap smear in 4-6 months</a:t>
            </a:r>
          </a:p>
          <a:p>
            <a:pPr eaLnBrk="1" hangingPunct="1"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500" smtClean="0">
                <a:latin typeface="Times New Roman" panose="02020603050405020304" pitchFamily="18" charset="0"/>
              </a:rPr>
              <a:t>   b) Immediate colposcopy</a:t>
            </a:r>
          </a:p>
          <a:p>
            <a:pPr eaLnBrk="1" hangingPunct="1">
              <a:buFontTx/>
              <a:buNone/>
            </a:pPr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500" smtClean="0">
                <a:latin typeface="Times New Roman" panose="02020603050405020304" pitchFamily="18" charset="0"/>
              </a:rPr>
              <a:t>   c) HPV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LSIL/HSIL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50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smtClean="0">
                <a:latin typeface="Times New Roman" panose="02020603050405020304" pitchFamily="18" charset="0"/>
              </a:rPr>
              <a:t>Immediate colposcopy and directed biopsy!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Metaplasia-(change in form) replacement of one differentiated cell type with another differentiated cell type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Dysplasia- (bad form) abnormality in the appearance of cells indicative of an early step towards transformation into a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neoplasia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 smtClean="0">
                <a:latin typeface="Times New Roman" panose="02020603050405020304" pitchFamily="18" charset="0"/>
              </a:rPr>
              <a:t>Neoplasia</a:t>
            </a:r>
            <a:r>
              <a:rPr lang="en-US" altLang="en-US" dirty="0" smtClean="0">
                <a:latin typeface="Times New Roman" panose="02020603050405020304" pitchFamily="18" charset="0"/>
              </a:rPr>
              <a:t>-(new growth) is abnormal, disorganized growth in a tissue or organ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ALTS *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Times New Roman" panose="02020603050405020304" pitchFamily="18" charset="0"/>
              </a:rPr>
              <a:t>Multicentre RCT comparing triage options for ASCUS and LSIL to detect CIN 3.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Times New Roman" panose="02020603050405020304" pitchFamily="18" charset="0"/>
              </a:rPr>
              <a:t>Immediate colposcopy, HPV testing, repeat Pap smear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Times New Roman" panose="02020603050405020304" pitchFamily="18" charset="0"/>
              </a:rPr>
              <a:t>HPV testing as sensitive as immediate colposcopy in picking CIN 3 and referred only half as many women for colposcopy 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700" smtClean="0"/>
          </a:p>
          <a:p>
            <a:pPr eaLnBrk="1" hangingPunct="1">
              <a:lnSpc>
                <a:spcPct val="80000"/>
              </a:lnSpc>
            </a:pPr>
            <a:endParaRPr lang="en-US" altLang="en-US" sz="1200" smtClean="0"/>
          </a:p>
          <a:p>
            <a:pPr eaLnBrk="1" hangingPunct="1">
              <a:lnSpc>
                <a:spcPct val="80000"/>
              </a:lnSpc>
            </a:pPr>
            <a:endParaRPr lang="en-US" alt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 smtClean="0"/>
              <a:t>*</a:t>
            </a:r>
            <a:r>
              <a:rPr lang="en-US" altLang="en-US" sz="1900" smtClean="0">
                <a:latin typeface="Times New Roman" panose="02020603050405020304" pitchFamily="18" charset="0"/>
              </a:rPr>
              <a:t>ASCUS LSIL Triage Study (ALTS)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Treatment of CIN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All CIN 2 and 3 lesions require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LEEP (preferred, provides tissue for HPE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)-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main mode of treatment, use the right loop for adequate removal of specimen in one block and not in pieces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Cryotherapy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(Nitrous oxide or Carbon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dioxide)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each procedure 3 </a:t>
            </a:r>
            <a:r>
              <a:rPr lang="en-US" altLang="en-US" sz="3200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mins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and done 3 times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Laser ablation (expensive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)- </a:t>
            </a:r>
            <a:r>
              <a:rPr lang="en-US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not yet in </a:t>
            </a:r>
            <a:r>
              <a:rPr lang="en-US" altLang="en-US" sz="3200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knh</a:t>
            </a:r>
            <a:endParaRPr lang="en-US" altLang="en-US" sz="3200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Conization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(if limits of lesion can’t be seen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 </a:t>
            </a:r>
            <a:endParaRPr lang="en-US" altLang="en-US" sz="32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didn’t cover cervical cancer.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09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CERVICAL CANCER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Cancer of the cervix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Mean age: 52 years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Bimodal age distribution: 35-39 years and 60-64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Risk factors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Young age at first intercourse</a:t>
            </a:r>
          </a:p>
          <a:p>
            <a:pPr eaLnBrk="1" hangingPunct="1"/>
            <a:r>
              <a:rPr lang="en-US" altLang="en-US" smtClean="0"/>
              <a:t>Multiple sexual partners</a:t>
            </a:r>
          </a:p>
          <a:p>
            <a:pPr eaLnBrk="1" hangingPunct="1"/>
            <a:r>
              <a:rPr lang="en-US" altLang="en-US" smtClean="0"/>
              <a:t>Cigarette smoking</a:t>
            </a:r>
          </a:p>
          <a:p>
            <a:pPr eaLnBrk="1" hangingPunct="1"/>
            <a:r>
              <a:rPr lang="en-US" altLang="en-US" smtClean="0"/>
              <a:t>Race</a:t>
            </a:r>
          </a:p>
          <a:p>
            <a:pPr eaLnBrk="1" hangingPunct="1"/>
            <a:r>
              <a:rPr lang="en-US" altLang="en-US" smtClean="0"/>
              <a:t>High parity</a:t>
            </a:r>
          </a:p>
          <a:p>
            <a:pPr eaLnBrk="1" hangingPunct="1"/>
            <a:r>
              <a:rPr lang="en-US" altLang="en-US" smtClean="0"/>
              <a:t>Low socioeconomic status</a:t>
            </a:r>
          </a:p>
          <a:p>
            <a:pPr eaLnBrk="1" hangingPunct="1"/>
            <a:r>
              <a:rPr lang="en-US" altLang="en-US" smtClean="0"/>
              <a:t>? Oral contraceptive pills</a:t>
            </a:r>
          </a:p>
          <a:p>
            <a:pPr eaLnBrk="1" hangingPunct="1"/>
            <a:r>
              <a:rPr lang="en-US" altLang="en-US" smtClean="0"/>
              <a:t>Immunosuppression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Natural History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6260" name="Picture 4" descr="300px-HPVincidenc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Symptoms of cervical cancer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ASYMPTOMATIC in early stages</a:t>
            </a:r>
          </a:p>
          <a:p>
            <a:pPr eaLnBrk="1" hangingPunct="1"/>
            <a:r>
              <a:rPr lang="en-US" altLang="en-US" smtClean="0"/>
              <a:t>Vaginal bleeding- usually postcoital</a:t>
            </a:r>
          </a:p>
          <a:p>
            <a:pPr eaLnBrk="1" hangingPunct="1"/>
            <a:r>
              <a:rPr lang="en-US" altLang="en-US" smtClean="0"/>
              <a:t>Foul smelling vaginal discharge</a:t>
            </a:r>
          </a:p>
          <a:p>
            <a:pPr eaLnBrk="1" hangingPunct="1"/>
            <a:r>
              <a:rPr lang="en-US" altLang="en-US" smtClean="0"/>
              <a:t>Weight loss</a:t>
            </a:r>
          </a:p>
          <a:p>
            <a:pPr eaLnBrk="1" hangingPunct="1"/>
            <a:r>
              <a:rPr lang="en-US" altLang="en-US" smtClean="0"/>
              <a:t>Obstruction of the urinary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Treatment of cervical cancer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Early stages: Surgery, Radiotherapy</a:t>
            </a:r>
          </a:p>
          <a:p>
            <a:pPr eaLnBrk="1" hangingPunct="1"/>
            <a:r>
              <a:rPr lang="en-US" altLang="en-US" smtClean="0"/>
              <a:t>Late stages: Radiotherapy </a:t>
            </a:r>
          </a:p>
          <a:p>
            <a:pPr eaLnBrk="1" hangingPunct="1"/>
            <a:r>
              <a:rPr lang="en-US" altLang="en-US" smtClean="0"/>
              <a:t>Results similar for surgery and radiotherapy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Cervical cancer</a:t>
            </a:r>
            <a:endParaRPr lang="en-US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Curative treatment of cervical cancer usually includes a combination of external pelvic irradiation and brachytherapy</a:t>
            </a:r>
          </a:p>
          <a:p>
            <a:pPr eaLnBrk="1" hangingPunct="1"/>
            <a:r>
              <a:rPr lang="en-US" altLang="en-US" smtClean="0"/>
              <a:t>The goal of radiotherapy is to eliminate cancer in the cervix, paracervical tissues and regional lymph nodes</a:t>
            </a:r>
          </a:p>
          <a:p>
            <a:pPr eaLnBrk="1" hangingPunct="1"/>
            <a:r>
              <a:rPr lang="en-US" altLang="en-US" smtClean="0"/>
              <a:t>All these areas can be included in a pelvic radiation field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C000"/>
                </a:solidFill>
              </a:rPr>
              <a:t>Slide to show the various changes in cells. Most important zone for pap smear</a:t>
            </a:r>
            <a:endParaRPr lang="en-GB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of treatment</a:t>
            </a:r>
            <a:endParaRPr lang="en-US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Radiation therapy is extremely effective in the treatment of stage IB1 producing central and pelvic disease control rates of &gt; 98% and &gt;95% respectively and disease-specific survival rates of about 90%</a:t>
            </a:r>
          </a:p>
          <a:p>
            <a:pPr eaLnBrk="1" hangingPunct="1"/>
            <a:r>
              <a:rPr lang="en-US" altLang="en-US" smtClean="0"/>
              <a:t>Recent studies have demonstrated a marked improvement in pelvic disease control and survival when cisplatin-containing chemotherapy is given concurrently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Adjuvant pelvic radiation therapy after radical hysterectomy</a:t>
            </a:r>
            <a:endParaRPr lang="en-US" dirty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patients with IB and IIA treated with RHLND, node involvement is the strongest predictor of recurrence and death</a:t>
            </a:r>
          </a:p>
          <a:p>
            <a:pPr eaLnBrk="1" hangingPunct="1"/>
            <a:r>
              <a:rPr lang="en-US" altLang="en-US" smtClean="0"/>
              <a:t>Patients with node involvement have survival rates only 50-60% those of patients with negative nodes</a:t>
            </a:r>
          </a:p>
          <a:p>
            <a:pPr eaLnBrk="1" hangingPunct="1"/>
            <a:r>
              <a:rPr lang="en-US" altLang="en-US" smtClean="0"/>
              <a:t>Parametrial involvement and involvement of surgical margins also predict a high rate of pelvic recurrence and are considered to be indications for postop irradiation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 complications occur in 5-15% and are related to the size of the dose per fraction, the total dose administered and the volume irradiated</a:t>
            </a:r>
          </a:p>
          <a:p>
            <a:pPr eaLnBrk="1" hangingPunct="1"/>
            <a:r>
              <a:rPr lang="en-US" altLang="en-US" smtClean="0"/>
              <a:t>Bladder: haematuria, fibrosis, contraction, fistulas</a:t>
            </a:r>
          </a:p>
          <a:p>
            <a:pPr eaLnBrk="1" hangingPunct="1"/>
            <a:r>
              <a:rPr lang="en-US" altLang="en-US" smtClean="0"/>
              <a:t>Rectosigmoid or terminal ileum: bleeding, stricture, obstruction or perforation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Times New Roman" pitchFamily="18" charset="0"/>
              </a:rPr>
              <a:t>Transformation Zone and Original Squamo-collumnar junction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313613" cy="51054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dirty="0" smtClean="0">
                <a:latin typeface="Times New Roman" pitchFamily="18" charset="0"/>
              </a:rPr>
              <a:t>Cervical </a:t>
            </a:r>
            <a:r>
              <a:rPr lang="en-US" sz="3500" dirty="0" err="1" smtClean="0">
                <a:latin typeface="Times New Roman" pitchFamily="18" charset="0"/>
              </a:rPr>
              <a:t>neoplasia</a:t>
            </a:r>
            <a:r>
              <a:rPr lang="en-US" sz="3500" dirty="0" smtClean="0">
                <a:latin typeface="Times New Roman" pitchFamily="18" charset="0"/>
              </a:rPr>
              <a:t> almost invariably originates within the Transformation Zone</a:t>
            </a:r>
            <a:endParaRPr lang="en-US" dirty="0" smtClean="0">
              <a:latin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dirty="0" smtClean="0">
                <a:latin typeface="Times New Roman" pitchFamily="18" charset="0"/>
              </a:rPr>
              <a:t>Original SCJ: Junction in fetal life between the stratified squamous epithelium of the vagina and </a:t>
            </a:r>
            <a:r>
              <a:rPr lang="en-US" sz="3500" dirty="0" err="1" smtClean="0">
                <a:latin typeface="Times New Roman" pitchFamily="18" charset="0"/>
              </a:rPr>
              <a:t>ectocervix</a:t>
            </a:r>
            <a:r>
              <a:rPr lang="en-US" sz="3500" dirty="0" smtClean="0">
                <a:latin typeface="Times New Roman" pitchFamily="18" charset="0"/>
              </a:rPr>
              <a:t> and columnar epithelium of </a:t>
            </a:r>
            <a:r>
              <a:rPr lang="en-US" sz="3500" dirty="0" err="1" smtClean="0">
                <a:latin typeface="Times New Roman" pitchFamily="18" charset="0"/>
              </a:rPr>
              <a:t>endocervical</a:t>
            </a:r>
            <a:r>
              <a:rPr lang="en-US" sz="3500" dirty="0" smtClean="0">
                <a:latin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</a:rPr>
              <a:t>canal- 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</a:rPr>
              <a:t>as puberty progresses there is eversion of this junction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500" dirty="0" smtClean="0">
              <a:latin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New SCJ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Increased Estrogen secretion at puberty and 1</a:t>
            </a:r>
            <a:r>
              <a:rPr lang="en-US" altLang="en-US" sz="3500" baseline="30000" dirty="0" smtClean="0">
                <a:latin typeface="Times New Roman" panose="02020603050405020304" pitchFamily="18" charset="0"/>
              </a:rPr>
              <a:t>st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pregnancy causes eversion of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endocervical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columnar epithelium to an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ectocervical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location i.e.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ectropion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5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500" dirty="0" smtClean="0">
                <a:latin typeface="Times New Roman" panose="02020603050405020304" pitchFamily="18" charset="0"/>
              </a:rPr>
              <a:t>columnar epithelium exposed to damage by vaginal acidic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environment- </a:t>
            </a:r>
            <a:r>
              <a:rPr lang="en-US" alt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become squamous due to damage</a:t>
            </a:r>
            <a:endParaRPr lang="en-US" altLang="en-US" sz="3200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Squamous metaplasia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500" dirty="0" smtClean="0">
                <a:latin typeface="Times New Roman" panose="02020603050405020304" pitchFamily="18" charset="0"/>
              </a:rPr>
              <a:t>Proliferation of stromal reserve cells beneath columnar epithelium eventually replacing columnar epithelium with stratified squamous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metaplastic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epithelium</a:t>
            </a:r>
          </a:p>
          <a:p>
            <a:pPr eaLnBrk="1" hangingPunct="1">
              <a:lnSpc>
                <a:spcPct val="80000"/>
              </a:lnSpc>
            </a:pPr>
            <a:endParaRPr lang="en-US" altLang="en-US" sz="35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500" dirty="0" smtClean="0">
                <a:latin typeface="Times New Roman" panose="02020603050405020304" pitchFamily="18" charset="0"/>
              </a:rPr>
              <a:t>The junction between the columnar and squamous epithelium is the new SCJ (seen at colposcopy</a:t>
            </a:r>
            <a:r>
              <a:rPr lang="en-US" altLang="en-US" dirty="0" smtClean="0">
                <a:latin typeface="Times New Roman" panose="02020603050405020304" pitchFamily="18" charset="0"/>
              </a:rPr>
              <a:t>)- </a:t>
            </a:r>
            <a:r>
              <a:rPr lang="en-US" alt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always see the junction, main area for diagnosis if not seen then do a </a:t>
            </a:r>
            <a:r>
              <a:rPr lang="en-US" alt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endocervical</a:t>
            </a:r>
            <a:r>
              <a:rPr lang="en-US" alt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curettage</a:t>
            </a:r>
            <a:endParaRPr lang="en-US" altLang="en-US" sz="2400" b="1" i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1794</TotalTime>
  <Words>2059</Words>
  <Application>Microsoft Office PowerPoint</Application>
  <PresentationFormat>On-screen Show (4:3)</PresentationFormat>
  <Paragraphs>315</Paragraphs>
  <Slides>62</Slides>
  <Notes>35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Tahoma</vt:lpstr>
      <vt:lpstr>Arial</vt:lpstr>
      <vt:lpstr>Lucida Sans</vt:lpstr>
      <vt:lpstr>Book Antiqua</vt:lpstr>
      <vt:lpstr>Wingdings 2</vt:lpstr>
      <vt:lpstr>Wingdings</vt:lpstr>
      <vt:lpstr>Wingdings 3</vt:lpstr>
      <vt:lpstr>Times New Roman</vt:lpstr>
      <vt:lpstr>Apex</vt:lpstr>
      <vt:lpstr>Precancerous lesions of the cervix AND CERVICAL CANCER</vt:lpstr>
      <vt:lpstr>Outline</vt:lpstr>
      <vt:lpstr>Introduction: Cervical cancer</vt:lpstr>
      <vt:lpstr>Cervical carcinogenesis</vt:lpstr>
      <vt:lpstr>Definitions</vt:lpstr>
      <vt:lpstr>PowerPoint Presentation</vt:lpstr>
      <vt:lpstr>Transformation Zone and Original Squamo-collumnar junction</vt:lpstr>
      <vt:lpstr>New SCJ</vt:lpstr>
      <vt:lpstr>Squamous metaplasia</vt:lpstr>
      <vt:lpstr>PowerPoint Presentation</vt:lpstr>
      <vt:lpstr>PowerPoint Presentation</vt:lpstr>
      <vt:lpstr>The cell cycle</vt:lpstr>
      <vt:lpstr>HPV</vt:lpstr>
      <vt:lpstr>HPV </vt:lpstr>
      <vt:lpstr>PowerPoint Presentation</vt:lpstr>
      <vt:lpstr>PowerPoint Presentation</vt:lpstr>
      <vt:lpstr>HPV </vt:lpstr>
      <vt:lpstr>HPV and cervical dysplasia</vt:lpstr>
      <vt:lpstr>HPV integration</vt:lpstr>
      <vt:lpstr>HPV types by risk of  carcinogenicity</vt:lpstr>
      <vt:lpstr>Role of p53 in cell cycle</vt:lpstr>
      <vt:lpstr>PowerPoint Presentation</vt:lpstr>
      <vt:lpstr>Retinoblastoma gene (Rb)</vt:lpstr>
      <vt:lpstr>PowerPoint Presentation</vt:lpstr>
      <vt:lpstr>HPV and cervical cancer</vt:lpstr>
      <vt:lpstr>Role of other HPV  proteins</vt:lpstr>
      <vt:lpstr>Risk factors: Genetics</vt:lpstr>
      <vt:lpstr>Risk factors: Cigarette smoking</vt:lpstr>
      <vt:lpstr>Other microbial infections</vt:lpstr>
      <vt:lpstr>Hormonal influences</vt:lpstr>
      <vt:lpstr>Hormonal influences</vt:lpstr>
      <vt:lpstr>Immunosuppression</vt:lpstr>
      <vt:lpstr>HIV </vt:lpstr>
      <vt:lpstr>Dietary factors</vt:lpstr>
      <vt:lpstr>Screening</vt:lpstr>
      <vt:lpstr>Pap smear</vt:lpstr>
      <vt:lpstr>Pap smear</vt:lpstr>
      <vt:lpstr>Pap Smear guidelines- ACOG</vt:lpstr>
      <vt:lpstr>Classification</vt:lpstr>
      <vt:lpstr>HIV patients (CDC)</vt:lpstr>
      <vt:lpstr>Other tests</vt:lpstr>
      <vt:lpstr>Colposcopy</vt:lpstr>
      <vt:lpstr>Colposcopic findings of CIN</vt:lpstr>
      <vt:lpstr>PowerPoint Presentation</vt:lpstr>
      <vt:lpstr>PowerPoint Presentation</vt:lpstr>
      <vt:lpstr>PowerPoint Presentation</vt:lpstr>
      <vt:lpstr>Follow-up</vt:lpstr>
      <vt:lpstr>Follow-up (ASCCP 2001)</vt:lpstr>
      <vt:lpstr>LSIL/HSIL</vt:lpstr>
      <vt:lpstr>ALTS *</vt:lpstr>
      <vt:lpstr>Treatment of CIN</vt:lpstr>
      <vt:lpstr>PowerPoint Presentation</vt:lpstr>
      <vt:lpstr>CERVICAL CANCER</vt:lpstr>
      <vt:lpstr>Cancer of the cervix</vt:lpstr>
      <vt:lpstr>Risk factors</vt:lpstr>
      <vt:lpstr>Natural History</vt:lpstr>
      <vt:lpstr>Symptoms of cervical cancer</vt:lpstr>
      <vt:lpstr>Treatment of cervical cancer</vt:lpstr>
      <vt:lpstr>Cervical cancer</vt:lpstr>
      <vt:lpstr>Results of treatment</vt:lpstr>
      <vt:lpstr>Adjuvant pelvic radiation therapy after radical hysterectomy</vt:lpstr>
      <vt:lpstr>Complications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DYSPLASIA</dc:title>
  <dc:creator>owner</dc:creator>
  <cp:lastModifiedBy>harvirsinghsehmi@gmail.com</cp:lastModifiedBy>
  <cp:revision>83</cp:revision>
  <dcterms:created xsi:type="dcterms:W3CDTF">2007-07-07T07:11:25Z</dcterms:created>
  <dcterms:modified xsi:type="dcterms:W3CDTF">2020-06-26T08:24:02Z</dcterms:modified>
</cp:coreProperties>
</file>