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7" r:id="rId8"/>
    <p:sldId id="261" r:id="rId9"/>
    <p:sldId id="279" r:id="rId10"/>
    <p:sldId id="280" r:id="rId11"/>
    <p:sldId id="272" r:id="rId12"/>
    <p:sldId id="277" r:id="rId13"/>
    <p:sldId id="269" r:id="rId14"/>
    <p:sldId id="270" r:id="rId15"/>
    <p:sldId id="281" r:id="rId16"/>
    <p:sldId id="284" r:id="rId17"/>
    <p:sldId id="285" r:id="rId18"/>
    <p:sldId id="264" r:id="rId19"/>
    <p:sldId id="286" r:id="rId20"/>
    <p:sldId id="265" r:id="rId21"/>
    <p:sldId id="290" r:id="rId22"/>
    <p:sldId id="287" r:id="rId23"/>
    <p:sldId id="288" r:id="rId24"/>
    <p:sldId id="291" r:id="rId25"/>
    <p:sldId id="292" r:id="rId26"/>
    <p:sldId id="266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3" autoAdjust="0"/>
    <p:restoredTop sz="94660"/>
  </p:normalViewPr>
  <p:slideViewPr>
    <p:cSldViewPr snapToGrid="0">
      <p:cViewPr>
        <p:scale>
          <a:sx n="90" d="100"/>
          <a:sy n="90" d="100"/>
        </p:scale>
        <p:origin x="172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1F21-B005-4EA7-A5ED-26B313BFA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3A0A6-B699-4CDE-91F4-AB06F354E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F328-2188-4283-A34F-8F63500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201F6-F741-4197-B30A-DA301C2F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4F2A3-C034-4F24-95AC-F5213064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400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E3E4-68FC-40B6-9220-A878264F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88E9B-1A11-46D2-B0BC-C5EE6E6B8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16714-ED35-444A-BAA3-B4876923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F90E5-DD5D-4011-A7A2-7A6D61A3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2F62-9621-4377-B74C-25BB1A86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2632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DC3B3-B852-4333-AC4F-255FB4476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2CE14-24AF-4F29-A69F-43BFAFCEC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E5D21-64DE-46A1-8062-AF92A6CD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B121-76A7-4EC6-A565-1FD038EB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9191F-3BE0-47EE-82BE-97426614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2600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1150-FF9A-4604-8A0B-8CDA7800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9BA0-BE9E-4E8D-A935-FAD3A9F5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04C61-79E4-46EF-AA04-2B0C3174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214B-BDBF-4AD9-AACA-97C9A9E4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AD87-76DA-410E-81DF-5200982B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6400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0A22-64CF-48DD-BA89-806D04D9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05E0-257E-4D72-B919-CDBB4358B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AC02-16E7-4796-9154-62E85F68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DA5AF-0034-4078-A8D3-D7E9AEB6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8330-682E-42FA-BDF3-BB6A4A1D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93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72C5-9317-41DB-839F-52B2A3D0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58B8-D933-4850-9A66-C6846E52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74F2-7F24-4507-81D2-952C0F9DF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AB67E-F6C0-4EB0-93DA-DCC1CC3E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7D4B7-1918-41C1-8A38-759C4AEB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E4F5C-605B-44B2-93D6-99DBF182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4959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744E-0E2A-49D6-B247-15B36EE1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0B18A-F4BF-4242-9A75-DEB3DE4C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366-BBCC-4592-80CE-49944587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DC4AF-9330-4EE9-82FF-17E6A1E30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D14A-4AD2-4B66-ADE3-55927AF70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5FD6B-DF8C-4C3D-A155-A00798C6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F98B8-12D3-4401-B2D9-E13891F6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0E566-E1F1-4251-B1FB-96DD131F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2633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C706-9E04-4C52-98BD-29DAB633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10B35-7B9F-49A7-86FB-B4301AFC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9C519-4439-4BC6-90DB-8383A876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38C1C-B661-46D1-AA73-2E274A96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17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2CD5C-281B-4430-AD68-9FECA95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AD50E-6424-461C-B9A8-69AC593A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A2638-0BE8-4DA1-B559-7E36F95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7487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752A-09E1-4031-8A6A-B86F2B08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400A-7955-4558-B769-4491C8BC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7FA01-591C-45DE-91E0-E839CE296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19892-F4DD-45A2-BF4A-E73339E9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E5176-BE99-4D39-A87C-551C679E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3D2F9-977A-4529-B1C3-75F47F2F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642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FB96-41A4-4F8B-8ECE-F19BE6A8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045BE-98FD-4C10-B2D8-7A5363D20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E6220-0644-4CC4-BC8A-F9D961792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226C1-6408-4BA1-9D1D-CA8AC814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36C2E-698C-4BD0-84DB-413C80CC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DC923-8989-4F9E-99DD-BF8B5C8B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67062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6AA8A-C1B9-4FF1-98EC-E426496A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13CDA-1813-4856-9ECB-778DB6D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CF6FD-CF06-46D2-99AA-6E8BA0E3A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2D80-95E0-48B1-A1DE-62D897638D2A}" type="datetimeFigureOut">
              <a:rPr lang="en-KE" smtClean="0"/>
              <a:t>11/07/2020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02BA5-C1A1-4B56-BCED-32ED29588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E2B8-FFE8-4FE7-835A-E90B26ED7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C7A0-A8FB-457B-865E-D249EED9C34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1385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8EAE-4678-431E-86C4-D64BFCFFB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OVARIAN TUMORS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5E47-595D-4231-94DC-37DB9C9BD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 Rose Kosgei </a:t>
            </a:r>
            <a:endParaRPr lang="en-KE" sz="4000" dirty="0"/>
          </a:p>
        </p:txBody>
      </p:sp>
    </p:spTree>
    <p:extLst>
      <p:ext uri="{BB962C8B-B14F-4D97-AF65-F5344CB8AC3E}">
        <p14:creationId xmlns:p14="http://schemas.microsoft.com/office/powerpoint/2010/main" val="294881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403"/>
          <a:stretch/>
        </p:blipFill>
        <p:spPr>
          <a:xfrm>
            <a:off x="1239756" y="0"/>
            <a:ext cx="937158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4094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809"/>
            <a:ext cx="10515600" cy="53171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Risk of developing ovarian cancer is 1-1.5% (1 in 80 women)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5th leading cause of cancer death, Leading cause of </a:t>
            </a:r>
            <a:r>
              <a:rPr lang="en-US" dirty="0" err="1"/>
              <a:t>gyne</a:t>
            </a:r>
            <a:r>
              <a:rPr lang="en-US" dirty="0"/>
              <a:t> cancer death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5Y overall survival: 38%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30% of neoplasm in PM♀ are malignant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7% of neoplasms in </a:t>
            </a:r>
            <a:r>
              <a:rPr lang="en-US" dirty="0" err="1"/>
              <a:t>premopausal</a:t>
            </a:r>
            <a:r>
              <a:rPr lang="en-US" dirty="0"/>
              <a:t> ♀ are malignant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&lt;20 YO, 70% germ cell &amp; 1/3 malignant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2nd most common gynecologic cancer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7th most common cancer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9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5"/>
            <a:ext cx="10515600" cy="5904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Highest rates of ovarian cancer occur in North America, Scandinavia and Northern Europe</a:t>
            </a:r>
          </a:p>
          <a:p>
            <a:endParaRPr lang="en-US" dirty="0"/>
          </a:p>
          <a:p>
            <a:r>
              <a:rPr lang="en-US" b="1" u="sng" dirty="0"/>
              <a:t>US data: 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accounts for 3% of all incident cancers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1/70 lifetime risk of developing ovarian cancer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Leading cause of </a:t>
            </a:r>
            <a:r>
              <a:rPr lang="en-US" dirty="0" err="1"/>
              <a:t>gynaecologic</a:t>
            </a:r>
            <a:r>
              <a:rPr lang="en-US" dirty="0"/>
              <a:t> cancer deaths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/>
              <a:t>East Africa:-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Rates of ovarian cancer in East Africa are among the lowest in the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contrast to North America, ovarian cancer is not the leading cause of </a:t>
            </a:r>
            <a:r>
              <a:rPr lang="en-US" dirty="0" err="1"/>
              <a:t>gynaecologic</a:t>
            </a:r>
            <a:r>
              <a:rPr lang="en-US" dirty="0"/>
              <a:t> cancer death in 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Cervical cancer causes far more deaths annually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3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3718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Risk factors for ovarian Cancer: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854"/>
            <a:ext cx="10515600" cy="6073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Nulliparity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Infertility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Early menarche/late menopause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Endometriosis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PM estrogen therapy (HRT- E2)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Familial: BRCA1 (28-44%), smaller portion asst with BRCA2 (27%)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Hereditary nonpolyposis colorectal cancer (HNPCC) or Lynch syndrome Family Hx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Talc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Smoking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Diet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Obesity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3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2453-B30F-4780-8F4C-03B1F7E1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PROTECTIVE FACTORS</a:t>
            </a:r>
            <a:br>
              <a:rPr lang="en-US" b="1" dirty="0"/>
            </a:br>
            <a:endParaRPr lang="en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Use of Oral Contraceptives  x 5yr reduces risk by 50%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Bilateral </a:t>
            </a:r>
            <a:r>
              <a:rPr lang="en-US" dirty="0" err="1"/>
              <a:t>Salpingo</a:t>
            </a:r>
            <a:r>
              <a:rPr lang="en-US" dirty="0"/>
              <a:t> </a:t>
            </a:r>
            <a:r>
              <a:rPr lang="en-US" dirty="0" err="1"/>
              <a:t>Ophorectomy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Tubal Ligation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Breast feeding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Multiparity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Progesterone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1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8D54-B292-4A20-865F-1005CC08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244910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presentation </a:t>
            </a:r>
            <a:endParaRPr lang="en-K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381A-DFD4-6349-A35F-AA357047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b="1" dirty="0">
                <a:solidFill>
                  <a:srgbClr val="FF0000"/>
                </a:solidFill>
              </a:rPr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755F-D5F3-E647-B4B1-A80E407A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30"/>
            <a:ext cx="10515600" cy="4762833"/>
          </a:xfrm>
        </p:spPr>
        <p:txBody>
          <a:bodyPr>
            <a:normAutofit/>
          </a:bodyPr>
          <a:lstStyle/>
          <a:p>
            <a:r>
              <a:rPr lang="en-US" dirty="0"/>
              <a:t>Asymptomatic in early stages </a:t>
            </a:r>
            <a:endParaRPr lang="en-KE" dirty="0"/>
          </a:p>
          <a:p>
            <a:r>
              <a:rPr lang="en-GB" dirty="0"/>
              <a:t>S</a:t>
            </a:r>
            <a:r>
              <a:rPr lang="en-KE" dirty="0"/>
              <a:t>ymptoms secondary to pressure and tumour toxin</a:t>
            </a:r>
          </a:p>
          <a:p>
            <a:r>
              <a:rPr lang="en-GB" dirty="0"/>
              <a:t>V</a:t>
            </a:r>
            <a:r>
              <a:rPr lang="en-KE" dirty="0"/>
              <a:t>ague abdominal discomfort, dyspesia and indigestion( suspicious in any woman over 40 years and warrants investigation)</a:t>
            </a:r>
          </a:p>
          <a:p>
            <a:r>
              <a:rPr lang="en-KE" dirty="0"/>
              <a:t>Gross abdominal distension</a:t>
            </a:r>
          </a:p>
          <a:p>
            <a:r>
              <a:rPr lang="en-KE" dirty="0"/>
              <a:t>Abdominal mass</a:t>
            </a:r>
          </a:p>
          <a:p>
            <a:r>
              <a:rPr lang="en-KE" dirty="0"/>
              <a:t>Abdominal pain</a:t>
            </a:r>
          </a:p>
          <a:p>
            <a:r>
              <a:rPr lang="en-KE" dirty="0"/>
              <a:t>Ascitis and pleural effusion</a:t>
            </a:r>
          </a:p>
        </p:txBody>
      </p:sp>
    </p:spTree>
    <p:extLst>
      <p:ext uri="{BB962C8B-B14F-4D97-AF65-F5344CB8AC3E}">
        <p14:creationId xmlns:p14="http://schemas.microsoft.com/office/powerpoint/2010/main" val="34516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DFB2-2EDE-E247-9EDF-50234A99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b="1" dirty="0">
                <a:solidFill>
                  <a:srgbClr val="FF0000"/>
                </a:solidFill>
              </a:rPr>
              <a:t>Clinical presentation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A76A-7FAA-7544-9D24-6ACBF08A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dirty="0"/>
              <a:t>Persistent ovarian mass enlargement is suspicious</a:t>
            </a:r>
          </a:p>
          <a:p>
            <a:r>
              <a:rPr lang="en-KE" dirty="0"/>
              <a:t>Size of tumour not equivalent to disease severity e.g benign mucinous cysts </a:t>
            </a:r>
          </a:p>
          <a:p>
            <a:r>
              <a:rPr lang="en-KE" dirty="0"/>
              <a:t>Consider DDx: adnexal mass( misreported on imaging as fibroid,tubo-ovarian abscess, cecal tumour, pelvic kidney), ascitis with abdominal mass( TB peritonitis)</a:t>
            </a:r>
          </a:p>
          <a:p>
            <a:r>
              <a:rPr lang="en-KE" dirty="0"/>
              <a:t>Gross appearance at laparotomy: suggestive morphology surface/intracystic papillae, solid, bilateral, adhesions, ascitis, destructive invasion,necrosis, peritoneal implants, raptured capsule)</a:t>
            </a:r>
          </a:p>
        </p:txBody>
      </p:sp>
    </p:spTree>
    <p:extLst>
      <p:ext uri="{BB962C8B-B14F-4D97-AF65-F5344CB8AC3E}">
        <p14:creationId xmlns:p14="http://schemas.microsoft.com/office/powerpoint/2010/main" val="234931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A39C-31EC-4943-806F-E85BA77A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Screening for pre-cancer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6871-CAEA-423D-A31C-9AC5C2226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definite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Frequent pelvic examination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Aspiration of POD for cytology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Ultrasonography and other imaging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CA-125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04053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8292-2E6D-4536-92F0-EB071715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DEFINITIVE Diagnosis</a:t>
            </a:r>
            <a:r>
              <a:rPr lang="en-US" dirty="0"/>
              <a:t>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A090-D8BE-4387-8586-8E4A2FF9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way to make a diagnosis is by tissue histopathology </a:t>
            </a:r>
          </a:p>
          <a:p>
            <a:r>
              <a:rPr lang="en-US" dirty="0"/>
              <a:t>All cases where cancer of the ovary is suspected must undergo laparotomy, for staging, biopsy and debulking </a:t>
            </a:r>
          </a:p>
          <a:p>
            <a:pPr marL="0" indent="0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57240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66A7-92DD-4C67-9152-759D83E0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OVARIAN TUMORS | CLASSIFICATION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5CADC-F220-4F59-BCCC-1B0581B56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Broadly classified into </a:t>
            </a:r>
          </a:p>
          <a:p>
            <a:pPr lvl="1"/>
            <a:r>
              <a:rPr lang="en-US" dirty="0"/>
              <a:t>Nonneoplastic </a:t>
            </a:r>
          </a:p>
          <a:p>
            <a:pPr lvl="1"/>
            <a:r>
              <a:rPr lang="en-US" dirty="0"/>
              <a:t>Neoplastic </a:t>
            </a:r>
          </a:p>
          <a:p>
            <a:pPr lvl="2"/>
            <a:r>
              <a:rPr lang="en-US" dirty="0"/>
              <a:t>Benign </a:t>
            </a:r>
          </a:p>
          <a:p>
            <a:pPr lvl="2"/>
            <a:r>
              <a:rPr lang="en-US" dirty="0"/>
              <a:t>Malignant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21673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422E-9134-461D-B65C-B443F7A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Other diagnostic work ups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DA701-3F59-46BA-8776-B7070489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Tumor markers: CA125, CA 19-9</a:t>
            </a:r>
          </a:p>
          <a:p>
            <a:r>
              <a:rPr lang="en-US" dirty="0"/>
              <a:t>Radiological: abdominopelvic ultrasound, MRI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Features suggestive of malignancy </a:t>
            </a:r>
          </a:p>
          <a:p>
            <a:pPr lvl="2"/>
            <a:r>
              <a:rPr lang="en-US" dirty="0"/>
              <a:t>Thick and multi septation</a:t>
            </a:r>
          </a:p>
          <a:p>
            <a:pPr lvl="2"/>
            <a:r>
              <a:rPr lang="en-US" dirty="0" err="1"/>
              <a:t>Papillation</a:t>
            </a:r>
            <a:endParaRPr lang="en-US" dirty="0"/>
          </a:p>
          <a:p>
            <a:pPr lvl="2"/>
            <a:r>
              <a:rPr lang="en-US" dirty="0"/>
              <a:t>Surface irregularity</a:t>
            </a:r>
          </a:p>
          <a:p>
            <a:pPr lvl="2"/>
            <a:r>
              <a:rPr lang="en-US" dirty="0"/>
              <a:t>Solid components</a:t>
            </a:r>
          </a:p>
          <a:p>
            <a:pPr lvl="2"/>
            <a:r>
              <a:rPr lang="en-US" dirty="0"/>
              <a:t>Bilateral</a:t>
            </a:r>
          </a:p>
          <a:p>
            <a:pPr lvl="2"/>
            <a:r>
              <a:rPr lang="en-US" dirty="0"/>
              <a:t>High vascularity with low velocity</a:t>
            </a:r>
          </a:p>
          <a:p>
            <a:pPr lvl="2"/>
            <a:r>
              <a:rPr lang="en-US" dirty="0"/>
              <a:t>Necrosis</a:t>
            </a:r>
          </a:p>
          <a:p>
            <a:pPr lvl="2"/>
            <a:r>
              <a:rPr lang="en-US" dirty="0"/>
              <a:t>Hemorrhage</a:t>
            </a:r>
          </a:p>
          <a:p>
            <a:pPr lvl="2"/>
            <a:r>
              <a:rPr lang="en-US" dirty="0" err="1"/>
              <a:t>Ascitis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Metastasis to </a:t>
            </a:r>
            <a:r>
              <a:rPr lang="en-US" dirty="0" err="1"/>
              <a:t>eg</a:t>
            </a:r>
            <a:r>
              <a:rPr lang="en-US" dirty="0"/>
              <a:t> liver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  <a:p>
            <a:pPr lvl="1"/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89898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DC54-390D-4650-884D-5318DDB9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Recap | complete workup for cancer of the ovary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51F7-3BA2-4EC4-A8B7-1E647E3B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Pelvic examination and pap smear</a:t>
            </a:r>
          </a:p>
          <a:p>
            <a:r>
              <a:rPr lang="en-US" dirty="0"/>
              <a:t>Proctosigmoidoscopy</a:t>
            </a:r>
          </a:p>
          <a:p>
            <a:r>
              <a:rPr lang="en-US" dirty="0"/>
              <a:t>CBC and urinalysis</a:t>
            </a:r>
          </a:p>
          <a:p>
            <a:r>
              <a:rPr lang="en-US" dirty="0"/>
              <a:t>Blood chemistries, including CA-125</a:t>
            </a:r>
          </a:p>
          <a:p>
            <a:r>
              <a:rPr lang="en-US" dirty="0"/>
              <a:t>Chest X-Ray</a:t>
            </a:r>
          </a:p>
          <a:p>
            <a:r>
              <a:rPr lang="en-US" dirty="0"/>
              <a:t>IVU</a:t>
            </a:r>
          </a:p>
          <a:p>
            <a:r>
              <a:rPr lang="en-US" dirty="0"/>
              <a:t>Barium enema or CT scan with contrast</a:t>
            </a:r>
          </a:p>
          <a:p>
            <a:r>
              <a:rPr lang="en-US" dirty="0"/>
              <a:t>Abdominopelvic ultrasound</a:t>
            </a:r>
          </a:p>
          <a:p>
            <a:r>
              <a:rPr lang="en-US" dirty="0"/>
              <a:t>CA 125, CA 19-9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44952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06F5-5834-419C-B5A6-CB429917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Staging </a:t>
            </a:r>
            <a:endParaRPr lang="en-K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B5878-544D-43B5-8E4C-7B83595A0C74}"/>
              </a:ext>
            </a:extLst>
          </p:cNvPr>
          <p:cNvSpPr txBox="1"/>
          <p:nvPr/>
        </p:nvSpPr>
        <p:spPr>
          <a:xfrm>
            <a:off x="1477925" y="1148316"/>
            <a:ext cx="95480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OVARIAN CANCER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limited to ovaries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– one ovary, capsule intact, no surface, neg washings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– 2 ovaries, same as above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C1: 1 or both ovaries, with surgical spill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C2: 1 or both ovaries with capsule rupture prior to OR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ovarian surface involvement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C3: 1 or both ovaries, with positive washings tumor on surface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pelvic extension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– uterus, tubes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– other pelvic tissues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- as A or B with tumor on surface, capsule ruptured, or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ascities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/washings +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outside pelvis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A1: positive retroperitoneal lymph nodes (IIIA1i: &lt;10mm; IIIA1ii: &gt;10mm 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A2: microscopic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extrapelvic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peritoneal involvement +/- positive retroperitoneal nodes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– macroscopic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extrapelvic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&lt;2cm 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– macroscopic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extrapelvic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&gt;2cm 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pleural effusion with positive cytology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liver or splenic parenchymal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inguinal nodal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outside the abdomen  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Survival 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- 75-90%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60-75%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25-40%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– 10%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&lt; 50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40%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&gt; 50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15%</a:t>
            </a:r>
            <a:endParaRPr lang="en-K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4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BB03-C252-4B21-838C-E4F2B984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Recap: Staging at laparotomy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2D4-2862-4D12-8AFD-7DF3B991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I: Growth limited to the ovaries</a:t>
            </a:r>
          </a:p>
          <a:p>
            <a:r>
              <a:rPr lang="en-US" dirty="0"/>
              <a:t>Stage II: Growth involving one or both ovaries with pelvic extension</a:t>
            </a:r>
          </a:p>
          <a:p>
            <a:r>
              <a:rPr lang="en-US" dirty="0"/>
              <a:t>Stage III: </a:t>
            </a:r>
            <a:r>
              <a:rPr lang="en-US" dirty="0" err="1"/>
              <a:t>Tumour</a:t>
            </a:r>
            <a:r>
              <a:rPr lang="en-US" dirty="0"/>
              <a:t> involving one or both ovaries with peritoneal implants outside the true pelvis and or positive retroperitoneal or inguinal nodes, superficial liver metastasis</a:t>
            </a:r>
          </a:p>
          <a:p>
            <a:r>
              <a:rPr lang="en-US" dirty="0"/>
              <a:t>Stage IV: Distant metastasis.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436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2B94-1114-4F65-92D5-B9A17CD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Guidelines for staging in Epithelial Ovarian Cancers</a:t>
            </a:r>
            <a:br>
              <a:rPr lang="en-US" dirty="0"/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932F-587C-4D18-9EBF-4B7D73BB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 peritoneal washings (diaphragm, right and left abdomen, pelvis)</a:t>
            </a:r>
          </a:p>
          <a:p>
            <a:r>
              <a:rPr lang="en-US" dirty="0"/>
              <a:t>Careful inspection and palpation and inspection of all peritoneal surfaces</a:t>
            </a:r>
          </a:p>
          <a:p>
            <a:r>
              <a:rPr lang="en-US" dirty="0"/>
              <a:t>Biopsy or smear from undersurface of right hemidiaphragm</a:t>
            </a:r>
          </a:p>
          <a:p>
            <a:r>
              <a:rPr lang="en-US" dirty="0"/>
              <a:t>Biopsy of all suspicious lesions</a:t>
            </a:r>
          </a:p>
          <a:p>
            <a:r>
              <a:rPr lang="en-US" dirty="0" err="1"/>
              <a:t>Infracolic</a:t>
            </a:r>
            <a:r>
              <a:rPr lang="en-US" dirty="0"/>
              <a:t> omentectomy</a:t>
            </a:r>
          </a:p>
          <a:p>
            <a:r>
              <a:rPr lang="en-US" dirty="0"/>
              <a:t>Biopsy or resection of any adhesions</a:t>
            </a:r>
          </a:p>
          <a:p>
            <a:r>
              <a:rPr lang="en-US" dirty="0"/>
              <a:t>Random biopsy of normal peritoneum bladder reflection, POD, right and left paracolic recesses, and both pelvic side walls(in the absence of obvious implants)</a:t>
            </a:r>
          </a:p>
          <a:p>
            <a:r>
              <a:rPr lang="en-US" dirty="0"/>
              <a:t>Selected lymphadenectomy of pelvic and paraaortic nodes</a:t>
            </a:r>
          </a:p>
          <a:p>
            <a:r>
              <a:rPr lang="en-US" dirty="0"/>
              <a:t>TAH.BSO and excision of all masses where possible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977796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9323-4D8E-4706-BBED-17EA6624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84" y="252353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Management</a:t>
            </a:r>
            <a:r>
              <a:rPr lang="en-US" dirty="0"/>
              <a:t>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50091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F089-2019-4199-9857-6C72BE66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Treatment in Ovarian Cancer</a:t>
            </a:r>
            <a:br>
              <a:rPr lang="en-US" b="1" dirty="0">
                <a:solidFill>
                  <a:srgbClr val="FF0000"/>
                </a:solidFill>
              </a:rPr>
            </a:b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6903-90E5-463B-8E05-45429772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Peritoneal cytologic examination</a:t>
            </a:r>
          </a:p>
          <a:p>
            <a:pPr marL="0" indent="0">
              <a:buNone/>
            </a:pPr>
            <a:r>
              <a:rPr lang="en-US" dirty="0"/>
              <a:t>2. Determination of extent of the disease</a:t>
            </a:r>
          </a:p>
          <a:p>
            <a:pPr lvl="1"/>
            <a:r>
              <a:rPr lang="en-US" dirty="0"/>
              <a:t>Pelvis</a:t>
            </a:r>
          </a:p>
          <a:p>
            <a:pPr lvl="1"/>
            <a:r>
              <a:rPr lang="en-US" dirty="0"/>
              <a:t>Peritoneal surfaces</a:t>
            </a:r>
          </a:p>
          <a:p>
            <a:pPr lvl="1"/>
            <a:r>
              <a:rPr lang="en-US" dirty="0"/>
              <a:t>Diaphragms</a:t>
            </a:r>
          </a:p>
          <a:p>
            <a:pPr lvl="1"/>
            <a:r>
              <a:rPr lang="en-US" dirty="0" err="1"/>
              <a:t>Omentum</a:t>
            </a:r>
            <a:endParaRPr lang="en-US" dirty="0"/>
          </a:p>
          <a:p>
            <a:pPr lvl="1"/>
            <a:r>
              <a:rPr lang="en-US" dirty="0" err="1"/>
              <a:t>Lymphnodes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Remove all </a:t>
            </a:r>
            <a:r>
              <a:rPr lang="en-US" dirty="0" err="1"/>
              <a:t>tumour</a:t>
            </a:r>
            <a:r>
              <a:rPr lang="en-US" dirty="0"/>
              <a:t> possible</a:t>
            </a:r>
          </a:p>
          <a:p>
            <a:pPr lvl="1"/>
            <a:r>
              <a:rPr lang="en-US" dirty="0"/>
              <a:t>Total abdominal hysterectomy and bilateral </a:t>
            </a:r>
            <a:r>
              <a:rPr lang="en-US" dirty="0" err="1"/>
              <a:t>salphingoophorectomy</a:t>
            </a:r>
            <a:endParaRPr lang="en-US" dirty="0"/>
          </a:p>
          <a:p>
            <a:pPr marL="457200" lvl="1" indent="0">
              <a:buNone/>
            </a:pPr>
            <a:r>
              <a:rPr lang="en-US" b="1" dirty="0"/>
              <a:t>Plus </a:t>
            </a:r>
          </a:p>
          <a:p>
            <a:pPr lvl="1"/>
            <a:r>
              <a:rPr lang="en-US" dirty="0"/>
              <a:t>Node sampling and omentectomy</a:t>
            </a:r>
          </a:p>
          <a:p>
            <a:pPr lvl="1"/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783573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4FF1-CE44-43E2-98FA-F07A896A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Chemotherapy</a:t>
            </a:r>
            <a:r>
              <a:rPr lang="en-US" dirty="0"/>
              <a:t>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DA61-FC65-4403-8325-5B8EA701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Chemotherapy</a:t>
            </a:r>
          </a:p>
          <a:p>
            <a:pPr lvl="1"/>
            <a:r>
              <a:rPr lang="en-US" dirty="0"/>
              <a:t>Taxol(Paclitaxel)</a:t>
            </a:r>
          </a:p>
          <a:p>
            <a:pPr lvl="1"/>
            <a:r>
              <a:rPr lang="en-US" dirty="0"/>
              <a:t>Cisplatin</a:t>
            </a:r>
          </a:p>
          <a:p>
            <a:pPr lvl="1"/>
            <a:r>
              <a:rPr lang="en-US" dirty="0"/>
              <a:t>Carboplatin</a:t>
            </a:r>
          </a:p>
          <a:p>
            <a:pPr lvl="1"/>
            <a:r>
              <a:rPr lang="en-US" dirty="0"/>
              <a:t>Melphalan</a:t>
            </a:r>
          </a:p>
          <a:p>
            <a:pPr lvl="1"/>
            <a:r>
              <a:rPr lang="en-US" dirty="0"/>
              <a:t>Cyclophosphamide</a:t>
            </a:r>
          </a:p>
          <a:p>
            <a:r>
              <a:rPr lang="en-US" dirty="0"/>
              <a:t>Some of these drugs are highly emetogenic</a:t>
            </a:r>
          </a:p>
          <a:p>
            <a:pPr lvl="1"/>
            <a:r>
              <a:rPr lang="en-US" dirty="0"/>
              <a:t>Premedication with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Dexamethason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Diphenhydramine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Cimetidine or ranitidine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ondansetron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86638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451D5-1C26-4818-8C11-6FFBD031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66" y="505190"/>
            <a:ext cx="5266667" cy="5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3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624D-8AD5-4A9A-B55D-4E954081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BENIGN |NON-NEOPLASTIC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B9DA-C3FF-4A8C-BE94-C58F71FEB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Germinal inclusion cysts</a:t>
            </a:r>
          </a:p>
          <a:p>
            <a:r>
              <a:rPr lang="en-US" dirty="0"/>
              <a:t>Follicular cysts</a:t>
            </a:r>
          </a:p>
          <a:p>
            <a:r>
              <a:rPr lang="en-US" dirty="0"/>
              <a:t>Corpus luteum cysts</a:t>
            </a:r>
          </a:p>
          <a:p>
            <a:r>
              <a:rPr lang="en-US" dirty="0"/>
              <a:t>Pregnancy luteomas</a:t>
            </a:r>
          </a:p>
          <a:p>
            <a:r>
              <a:rPr lang="en-US" dirty="0"/>
              <a:t>Theca lutein cysts</a:t>
            </a:r>
          </a:p>
          <a:p>
            <a:r>
              <a:rPr lang="en-US" dirty="0" err="1"/>
              <a:t>Sclerocystic</a:t>
            </a:r>
            <a:r>
              <a:rPr lang="en-US" dirty="0"/>
              <a:t> ovaries</a:t>
            </a:r>
          </a:p>
          <a:p>
            <a:r>
              <a:rPr lang="en-US" dirty="0"/>
              <a:t>Endometriomas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756718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64DC-96F0-47AB-835C-FAA01359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Chemotherapy: Drug Toxicity</a:t>
            </a:r>
            <a:br>
              <a:rPr lang="en-US" dirty="0"/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6008-8A99-4777-9061-0C496F84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Mainly on rapidly </a:t>
            </a:r>
            <a:r>
              <a:rPr lang="en-US" dirty="0" err="1"/>
              <a:t>deviding</a:t>
            </a:r>
            <a:r>
              <a:rPr lang="en-US" dirty="0"/>
              <a:t> cells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Haematological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Gastrointestinal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Skin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Hepatic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Lungs </a:t>
            </a:r>
            <a:r>
              <a:rPr lang="en-US" dirty="0" err="1"/>
              <a:t>eg.Interstitial</a:t>
            </a:r>
            <a:r>
              <a:rPr lang="en-US" dirty="0"/>
              <a:t> pneumonitis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Cardiac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Genitourinary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Neurological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Gonadol</a:t>
            </a:r>
            <a:r>
              <a:rPr lang="en-US" dirty="0"/>
              <a:t> dysfunction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110452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BFFA-68FC-4372-ADCA-F3A186EB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Radiotherapy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E20B6-078F-4200-885D-F9C90F7E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ovarian cancer can respond to radiotherapy </a:t>
            </a:r>
            <a:r>
              <a:rPr lang="en-US" dirty="0" err="1"/>
              <a:t>eg.Dysgeminomas</a:t>
            </a:r>
            <a:endParaRPr lang="en-US" dirty="0"/>
          </a:p>
          <a:p>
            <a:r>
              <a:rPr lang="en-US" dirty="0"/>
              <a:t>Radiotherapy in ovarian cancer is limited by large area to be treated, which may lead to serious complications</a:t>
            </a:r>
          </a:p>
          <a:p>
            <a:r>
              <a:rPr lang="en-US" dirty="0"/>
              <a:t>Special Problems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Limits of spread often unknown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Variability of radio sensitivity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Total burden often very large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Free mobility of tumor cells within the abdominal cavity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Radiation doses restricted by neighboring organs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Infrequent detection of early disease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39960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678B-9A79-4179-8CBC-C4824F2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Radiotherapy…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66B24-ED90-418D-B380-CCCB6FED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Dose Restrictions, a </a:t>
            </a:r>
            <a:r>
              <a:rPr lang="en-US" dirty="0" err="1"/>
              <a:t>challange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Tolerance of small intestines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Limited tolerance of kidneys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Bone marrow depression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Radiation enteritis caused by large volume of intestine irradiated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Adhesive peritonitis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1793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0601-DFD3-4219-A2D1-9303490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Supportive treatment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9D83C-1C42-4F21-BBF8-6A19A221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Multidisciplinary approach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Pain relief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Nutritional therapy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Blood therapy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Counselling, the patient and relatives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57762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967D-5543-4372-9EC6-51BC41B8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Five-year Survival</a:t>
            </a:r>
            <a:r>
              <a:rPr lang="en-US" dirty="0"/>
              <a:t>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6B63-D7BD-4176-A34F-370879097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Stage 1a: 84%</a:t>
            </a:r>
          </a:p>
          <a:p>
            <a:r>
              <a:rPr lang="en-US" dirty="0"/>
              <a:t>Stage 1b: 79%</a:t>
            </a:r>
          </a:p>
          <a:p>
            <a:r>
              <a:rPr lang="en-US" dirty="0"/>
              <a:t>Stage 1c : 73%</a:t>
            </a:r>
          </a:p>
          <a:p>
            <a:r>
              <a:rPr lang="en-US" dirty="0"/>
              <a:t>Stage 11a: 65%</a:t>
            </a:r>
          </a:p>
          <a:p>
            <a:r>
              <a:rPr lang="en-US" dirty="0"/>
              <a:t>Stage 11b: 54%</a:t>
            </a:r>
          </a:p>
          <a:p>
            <a:r>
              <a:rPr lang="en-US" dirty="0"/>
              <a:t>Stage 11c: 61%</a:t>
            </a:r>
          </a:p>
          <a:p>
            <a:r>
              <a:rPr lang="en-US" dirty="0"/>
              <a:t>Stage 111a: 52%</a:t>
            </a:r>
          </a:p>
          <a:p>
            <a:r>
              <a:rPr lang="en-US" dirty="0"/>
              <a:t>Stage 111b: 29%</a:t>
            </a:r>
          </a:p>
          <a:p>
            <a:r>
              <a:rPr lang="en-US" dirty="0"/>
              <a:t>Stage 111c: 18%</a:t>
            </a:r>
          </a:p>
          <a:p>
            <a:r>
              <a:rPr lang="en-US" dirty="0"/>
              <a:t>Stage 1V: 14%</a:t>
            </a:r>
          </a:p>
        </p:txBody>
      </p:sp>
    </p:spTree>
    <p:extLst>
      <p:ext uri="{BB962C8B-B14F-4D97-AF65-F5344CB8AC3E}">
        <p14:creationId xmlns:p14="http://schemas.microsoft.com/office/powerpoint/2010/main" val="956187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9608-8A2C-471F-A437-D8920091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</a:t>
            </a:r>
            <a:endParaRPr lang="en-K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4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7631-318B-430E-A46C-5A718C5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NEOPLASTIC TUMORS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2FE0-8C75-436F-90E1-76133F0FC8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1)Derived from coelomic epithelium</a:t>
            </a:r>
          </a:p>
          <a:p>
            <a:pPr lvl="1"/>
            <a:r>
              <a:rPr lang="en-US" dirty="0"/>
              <a:t> Cystic tumors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Serous cystadenoma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Mucinous cystadenoma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Endomerioid</a:t>
            </a:r>
            <a:r>
              <a:rPr lang="en-US" dirty="0"/>
              <a:t> cystadenoma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Mesonephroid</a:t>
            </a:r>
            <a:r>
              <a:rPr lang="en-US" dirty="0"/>
              <a:t> cystadenoma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Mixed forms</a:t>
            </a:r>
          </a:p>
          <a:p>
            <a:pPr lvl="1"/>
            <a:r>
              <a:rPr lang="en-US" dirty="0"/>
              <a:t>Tumors with stromal overgrowth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Fibroma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Adenofiroma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Brenner tumor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BB495-9968-48A0-B38D-7681D29DF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65814"/>
            <a:ext cx="5181600" cy="5911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2)Tumors derived from germ cells</a:t>
            </a:r>
          </a:p>
          <a:p>
            <a:pPr lvl="1"/>
            <a:r>
              <a:rPr lang="en-US" dirty="0"/>
              <a:t>Teratomas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Dysgeminoma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Embryonal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Extraembryonal</a:t>
            </a:r>
            <a:endParaRPr lang="en-US" dirty="0"/>
          </a:p>
          <a:p>
            <a:pPr lvl="1"/>
            <a:r>
              <a:rPr lang="en-US" dirty="0"/>
              <a:t>choriocarcinoma</a:t>
            </a:r>
          </a:p>
          <a:p>
            <a:pPr lvl="1"/>
            <a:r>
              <a:rPr lang="en-US" dirty="0"/>
              <a:t>Mixed </a:t>
            </a:r>
            <a:r>
              <a:rPr lang="en-US" dirty="0" err="1"/>
              <a:t>germcell</a:t>
            </a:r>
            <a:r>
              <a:rPr lang="en-US" dirty="0"/>
              <a:t> tumors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3)Tumors derived from gonadal stroma </a:t>
            </a:r>
          </a:p>
          <a:p>
            <a:pPr lvl="1"/>
            <a:r>
              <a:rPr lang="en-US" dirty="0"/>
              <a:t>Granulosa-theca cell tumors</a:t>
            </a:r>
          </a:p>
          <a:p>
            <a:pPr lvl="1"/>
            <a:r>
              <a:rPr lang="en-US" dirty="0"/>
              <a:t>Sertoli Leydig tumors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4)Metastatic tumors to the ovary</a:t>
            </a:r>
          </a:p>
          <a:p>
            <a:pPr lvl="1"/>
            <a:r>
              <a:rPr lang="en-US" dirty="0"/>
              <a:t>GIT (</a:t>
            </a:r>
            <a:r>
              <a:rPr lang="en-US" dirty="0" err="1"/>
              <a:t>Krunkenberg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Breast</a:t>
            </a:r>
          </a:p>
          <a:p>
            <a:pPr lvl="1"/>
            <a:r>
              <a:rPr lang="en-US" dirty="0"/>
              <a:t>Endometrium</a:t>
            </a:r>
          </a:p>
          <a:p>
            <a:pPr lvl="1"/>
            <a:r>
              <a:rPr lang="en-US" dirty="0"/>
              <a:t>Lymphoma</a:t>
            </a:r>
            <a:endParaRPr lang="en-KE" dirty="0"/>
          </a:p>
          <a:p>
            <a:pPr marL="0" indent="0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0178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AFF8-740D-4D3F-98E0-97A52D07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OVARIAN TUMORS |DIFFERENTIAL DIAGNOSIS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DCBE-BC73-46E5-AD0F-3F49FFD6EF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Ovary</a:t>
            </a:r>
          </a:p>
          <a:p>
            <a:pPr lvl="1"/>
            <a:r>
              <a:rPr lang="en-US" dirty="0"/>
              <a:t> Cystic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Functional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Neoplastic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 Benign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Malignant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Endometriosis</a:t>
            </a:r>
          </a:p>
          <a:p>
            <a:pPr marL="0" indent="0">
              <a:buNone/>
            </a:pPr>
            <a:r>
              <a:rPr lang="en-US" dirty="0"/>
              <a:t>Fallopian tubes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Tuboovarian</a:t>
            </a:r>
            <a:r>
              <a:rPr lang="en-US" dirty="0"/>
              <a:t> abscess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Hydrosalpinx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Paraovarian</a:t>
            </a:r>
            <a:r>
              <a:rPr lang="en-US" dirty="0"/>
              <a:t> cyst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2CD26-2734-417D-B7FC-8E0007AFCD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Uterus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Intrauterine pregnancy in bicornate uterus</a:t>
            </a:r>
          </a:p>
          <a:p>
            <a:pPr marL="0" indent="0">
              <a:buNone/>
            </a:pPr>
            <a:r>
              <a:rPr lang="en-US" dirty="0"/>
              <a:t> Bowel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Sigmoid or cecum distended with gas or feces</a:t>
            </a:r>
          </a:p>
          <a:p>
            <a:pPr marL="0" indent="0">
              <a:buNone/>
            </a:pPr>
            <a:r>
              <a:rPr lang="en-US" dirty="0" err="1"/>
              <a:t>Miscellaneus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Distended bladder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Pelvic kidney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Urachal cyst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05252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1B312B-8718-4882-877C-B8190F35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77" y="34290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Malignant ovarian tumors </a:t>
            </a:r>
            <a:endParaRPr lang="en-K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4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D73B2-8ED5-465B-857A-2C417425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Epidemiology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116D1-A12B-4324-B898-7E02C91F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8806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E75924-E828-46F2-A2FA-7DE5DF62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Malignant ovarian tumors 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7A04-90BE-4C8C-9335-A09644DF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Present an increasing challenge in gynecology</a:t>
            </a:r>
          </a:p>
          <a:p>
            <a:r>
              <a:rPr lang="en-US" dirty="0"/>
              <a:t>Cause more deaths than any female genital tract cancers.</a:t>
            </a:r>
          </a:p>
          <a:p>
            <a:r>
              <a:rPr lang="en-US" dirty="0"/>
              <a:t>In USA about 26500 new cases are diagnosed annually and 14500 deaths occur yearly, because of the disease.</a:t>
            </a:r>
          </a:p>
          <a:p>
            <a:r>
              <a:rPr lang="en-US" dirty="0"/>
              <a:t>It accounts for 5% of all cancers in women</a:t>
            </a:r>
          </a:p>
          <a:p>
            <a:r>
              <a:rPr lang="en-US" dirty="0"/>
              <a:t>One in every 56 women, will develop the disease in their life time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86738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6104"/>
            <a:ext cx="10561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1341</Words>
  <Application>Microsoft Office PowerPoint</Application>
  <PresentationFormat>Widescreen</PresentationFormat>
  <Paragraphs>276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OVARIAN TUMORS </vt:lpstr>
      <vt:lpstr>OVARIAN TUMORS | CLASSIFICATION </vt:lpstr>
      <vt:lpstr>BENIGN |NON-NEOPLASTIC TUMORS</vt:lpstr>
      <vt:lpstr>NEOPLASTIC TUMORS</vt:lpstr>
      <vt:lpstr>OVARIAN TUMORS |DIFFERENTIAL DIAGNOSIS </vt:lpstr>
      <vt:lpstr>Malignant ovarian tumors </vt:lpstr>
      <vt:lpstr>Epidemiology </vt:lpstr>
      <vt:lpstr>Malignant ovarian tumors </vt:lpstr>
      <vt:lpstr>PowerPoint Presentation</vt:lpstr>
      <vt:lpstr>PowerPoint Presentation</vt:lpstr>
      <vt:lpstr>EPIDEMIOLOGY</vt:lpstr>
      <vt:lpstr>PowerPoint Presentation</vt:lpstr>
      <vt:lpstr>Risk factors for ovarian Cancer:</vt:lpstr>
      <vt:lpstr>PROTECTIVE FACTORS </vt:lpstr>
      <vt:lpstr>Clinical presentation </vt:lpstr>
      <vt:lpstr>Clinical presentation</vt:lpstr>
      <vt:lpstr>Clinical presentation …</vt:lpstr>
      <vt:lpstr>Screening for pre-cancer</vt:lpstr>
      <vt:lpstr>DEFINITIVE Diagnosis </vt:lpstr>
      <vt:lpstr>Other diagnostic work ups </vt:lpstr>
      <vt:lpstr>Recap | complete workup for cancer of the ovary</vt:lpstr>
      <vt:lpstr>Staging </vt:lpstr>
      <vt:lpstr>PowerPoint Presentation</vt:lpstr>
      <vt:lpstr>Recap: Staging at laparotomy </vt:lpstr>
      <vt:lpstr>Guidelines for staging in Epithelial Ovarian Cancers </vt:lpstr>
      <vt:lpstr>Management </vt:lpstr>
      <vt:lpstr>Surgical Treatment in Ovarian Cancer </vt:lpstr>
      <vt:lpstr>Chemotherapy </vt:lpstr>
      <vt:lpstr>PowerPoint Presentation</vt:lpstr>
      <vt:lpstr>Chemotherapy: Drug Toxicity </vt:lpstr>
      <vt:lpstr>Radiotherapy </vt:lpstr>
      <vt:lpstr>Radiotherapy…</vt:lpstr>
      <vt:lpstr>Supportive treatment </vt:lpstr>
      <vt:lpstr>Five-year Survival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Jepchumba</dc:creator>
  <cp:lastModifiedBy>Jepchumba</cp:lastModifiedBy>
  <cp:revision>16</cp:revision>
  <dcterms:created xsi:type="dcterms:W3CDTF">2020-07-11T06:47:25Z</dcterms:created>
  <dcterms:modified xsi:type="dcterms:W3CDTF">2020-07-11T08:32:55Z</dcterms:modified>
</cp:coreProperties>
</file>