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8" r:id="rId3"/>
    <p:sldId id="366" r:id="rId4"/>
    <p:sldId id="258" r:id="rId5"/>
    <p:sldId id="259" r:id="rId6"/>
    <p:sldId id="262" r:id="rId7"/>
    <p:sldId id="274" r:id="rId8"/>
    <p:sldId id="261" r:id="rId9"/>
    <p:sldId id="278" r:id="rId10"/>
    <p:sldId id="382" r:id="rId11"/>
    <p:sldId id="368" r:id="rId12"/>
    <p:sldId id="365" r:id="rId13"/>
    <p:sldId id="369" r:id="rId14"/>
    <p:sldId id="370" r:id="rId15"/>
    <p:sldId id="371" r:id="rId16"/>
    <p:sldId id="372" r:id="rId17"/>
    <p:sldId id="373" r:id="rId18"/>
    <p:sldId id="357" r:id="rId19"/>
    <p:sldId id="374" r:id="rId20"/>
    <p:sldId id="375" r:id="rId21"/>
    <p:sldId id="383" r:id="rId22"/>
    <p:sldId id="388" r:id="rId23"/>
    <p:sldId id="378" r:id="rId24"/>
    <p:sldId id="384" r:id="rId25"/>
    <p:sldId id="385" r:id="rId26"/>
    <p:sldId id="386" r:id="rId27"/>
    <p:sldId id="387" r:id="rId28"/>
    <p:sldId id="381" r:id="rId29"/>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3" autoAdjust="0"/>
    <p:restoredTop sz="94660"/>
  </p:normalViewPr>
  <p:slideViewPr>
    <p:cSldViewPr snapToGrid="0">
      <p:cViewPr varScale="1">
        <p:scale>
          <a:sx n="89" d="100"/>
          <a:sy n="89" d="100"/>
        </p:scale>
        <p:origin x="341" y="53"/>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986D76-8F5D-4A00-8683-FFE75640B2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x-none"/>
          </a:p>
        </p:txBody>
      </p:sp>
      <p:sp>
        <p:nvSpPr>
          <p:cNvPr id="3" name="Subtitle 2">
            <a:extLst>
              <a:ext uri="{FF2B5EF4-FFF2-40B4-BE49-F238E27FC236}">
                <a16:creationId xmlns:a16="http://schemas.microsoft.com/office/drawing/2014/main" xmlns="" id="{5BB707EA-907A-4926-8B94-5CAFFCF868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sp>
        <p:nvSpPr>
          <p:cNvPr id="4" name="Date Placeholder 3">
            <a:extLst>
              <a:ext uri="{FF2B5EF4-FFF2-40B4-BE49-F238E27FC236}">
                <a16:creationId xmlns:a16="http://schemas.microsoft.com/office/drawing/2014/main" xmlns="" id="{5E45DD70-C765-4518-9439-0945BE59275A}"/>
              </a:ext>
            </a:extLst>
          </p:cNvPr>
          <p:cNvSpPr>
            <a:spLocks noGrp="1"/>
          </p:cNvSpPr>
          <p:nvPr>
            <p:ph type="dt" sz="half" idx="10"/>
          </p:nvPr>
        </p:nvSpPr>
        <p:spPr/>
        <p:txBody>
          <a:bodyPr/>
          <a:lstStyle/>
          <a:p>
            <a:fld id="{BEE1FD9E-E112-401E-94E2-D5F0A5E75470}" type="datetimeFigureOut">
              <a:rPr lang="x-none" smtClean="0"/>
              <a:t>27/08/2020</a:t>
            </a:fld>
            <a:endParaRPr lang="x-none"/>
          </a:p>
        </p:txBody>
      </p:sp>
      <p:sp>
        <p:nvSpPr>
          <p:cNvPr id="5" name="Footer Placeholder 4">
            <a:extLst>
              <a:ext uri="{FF2B5EF4-FFF2-40B4-BE49-F238E27FC236}">
                <a16:creationId xmlns:a16="http://schemas.microsoft.com/office/drawing/2014/main" xmlns="" id="{4E6337CA-73AB-4E8D-A02B-D32F2B911D89}"/>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9DB67492-B2EB-45D7-88D5-022FE46BE2CC}"/>
              </a:ext>
            </a:extLst>
          </p:cNvPr>
          <p:cNvSpPr>
            <a:spLocks noGrp="1"/>
          </p:cNvSpPr>
          <p:nvPr>
            <p:ph type="sldNum" sz="quarter" idx="12"/>
          </p:nvPr>
        </p:nvSpPr>
        <p:spPr/>
        <p:txBody>
          <a:bodyPr/>
          <a:lstStyle/>
          <a:p>
            <a:fld id="{74ED15D3-3ACA-4232-B4BC-0918E82D9608}" type="slidenum">
              <a:rPr lang="x-none" smtClean="0"/>
              <a:t>‹#›</a:t>
            </a:fld>
            <a:endParaRPr lang="x-none"/>
          </a:p>
        </p:txBody>
      </p:sp>
    </p:spTree>
    <p:extLst>
      <p:ext uri="{BB962C8B-B14F-4D97-AF65-F5344CB8AC3E}">
        <p14:creationId xmlns:p14="http://schemas.microsoft.com/office/powerpoint/2010/main" val="1636080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6FBBBB-91C0-457C-B4DF-D07A4E5A33D9}"/>
              </a:ext>
            </a:extLst>
          </p:cNvPr>
          <p:cNvSpPr>
            <a:spLocks noGrp="1"/>
          </p:cNvSpPr>
          <p:nvPr>
            <p:ph type="title"/>
          </p:nvPr>
        </p:nvSpPr>
        <p:spPr/>
        <p:txBody>
          <a:bodyPr/>
          <a:lstStyle/>
          <a:p>
            <a:r>
              <a:rPr lang="en-US"/>
              <a:t>Click to edit Master title style</a:t>
            </a:r>
            <a:endParaRPr lang="x-none"/>
          </a:p>
        </p:txBody>
      </p:sp>
      <p:sp>
        <p:nvSpPr>
          <p:cNvPr id="3" name="Vertical Text Placeholder 2">
            <a:extLst>
              <a:ext uri="{FF2B5EF4-FFF2-40B4-BE49-F238E27FC236}">
                <a16:creationId xmlns:a16="http://schemas.microsoft.com/office/drawing/2014/main" xmlns="" id="{7250BF32-D259-4539-9BB4-6FF4012443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31EDA1D6-D4AB-4E9E-BFDD-E80C4312DA3D}"/>
              </a:ext>
            </a:extLst>
          </p:cNvPr>
          <p:cNvSpPr>
            <a:spLocks noGrp="1"/>
          </p:cNvSpPr>
          <p:nvPr>
            <p:ph type="dt" sz="half" idx="10"/>
          </p:nvPr>
        </p:nvSpPr>
        <p:spPr/>
        <p:txBody>
          <a:bodyPr/>
          <a:lstStyle/>
          <a:p>
            <a:fld id="{BEE1FD9E-E112-401E-94E2-D5F0A5E75470}" type="datetimeFigureOut">
              <a:rPr lang="x-none" smtClean="0"/>
              <a:t>27/08/2020</a:t>
            </a:fld>
            <a:endParaRPr lang="x-none"/>
          </a:p>
        </p:txBody>
      </p:sp>
      <p:sp>
        <p:nvSpPr>
          <p:cNvPr id="5" name="Footer Placeholder 4">
            <a:extLst>
              <a:ext uri="{FF2B5EF4-FFF2-40B4-BE49-F238E27FC236}">
                <a16:creationId xmlns:a16="http://schemas.microsoft.com/office/drawing/2014/main" xmlns="" id="{72BFD170-67B8-417D-9CD2-F52299E1BF01}"/>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191E7FF1-CCEF-4521-B264-B362AB215CC8}"/>
              </a:ext>
            </a:extLst>
          </p:cNvPr>
          <p:cNvSpPr>
            <a:spLocks noGrp="1"/>
          </p:cNvSpPr>
          <p:nvPr>
            <p:ph type="sldNum" sz="quarter" idx="12"/>
          </p:nvPr>
        </p:nvSpPr>
        <p:spPr/>
        <p:txBody>
          <a:bodyPr/>
          <a:lstStyle/>
          <a:p>
            <a:fld id="{74ED15D3-3ACA-4232-B4BC-0918E82D9608}" type="slidenum">
              <a:rPr lang="x-none" smtClean="0"/>
              <a:t>‹#›</a:t>
            </a:fld>
            <a:endParaRPr lang="x-none"/>
          </a:p>
        </p:txBody>
      </p:sp>
    </p:spTree>
    <p:extLst>
      <p:ext uri="{BB962C8B-B14F-4D97-AF65-F5344CB8AC3E}">
        <p14:creationId xmlns:p14="http://schemas.microsoft.com/office/powerpoint/2010/main" val="1070212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FA012DE-0A59-4DCF-953E-2AC4A1F1403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x-none"/>
          </a:p>
        </p:txBody>
      </p:sp>
      <p:sp>
        <p:nvSpPr>
          <p:cNvPr id="3" name="Vertical Text Placeholder 2">
            <a:extLst>
              <a:ext uri="{FF2B5EF4-FFF2-40B4-BE49-F238E27FC236}">
                <a16:creationId xmlns:a16="http://schemas.microsoft.com/office/drawing/2014/main" xmlns="" id="{ADEDFEC0-8914-43CF-9F5B-E4DF78661F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9319F2A6-EF4F-4448-BD40-38307FC6CC94}"/>
              </a:ext>
            </a:extLst>
          </p:cNvPr>
          <p:cNvSpPr>
            <a:spLocks noGrp="1"/>
          </p:cNvSpPr>
          <p:nvPr>
            <p:ph type="dt" sz="half" idx="10"/>
          </p:nvPr>
        </p:nvSpPr>
        <p:spPr/>
        <p:txBody>
          <a:bodyPr/>
          <a:lstStyle/>
          <a:p>
            <a:fld id="{BEE1FD9E-E112-401E-94E2-D5F0A5E75470}" type="datetimeFigureOut">
              <a:rPr lang="x-none" smtClean="0"/>
              <a:t>27/08/2020</a:t>
            </a:fld>
            <a:endParaRPr lang="x-none"/>
          </a:p>
        </p:txBody>
      </p:sp>
      <p:sp>
        <p:nvSpPr>
          <p:cNvPr id="5" name="Footer Placeholder 4">
            <a:extLst>
              <a:ext uri="{FF2B5EF4-FFF2-40B4-BE49-F238E27FC236}">
                <a16:creationId xmlns:a16="http://schemas.microsoft.com/office/drawing/2014/main" xmlns="" id="{BA898E35-1343-4FDC-BE4B-FAB7148D1106}"/>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AA26BE7F-AEF8-471F-B2F6-365095DBFDC0}"/>
              </a:ext>
            </a:extLst>
          </p:cNvPr>
          <p:cNvSpPr>
            <a:spLocks noGrp="1"/>
          </p:cNvSpPr>
          <p:nvPr>
            <p:ph type="sldNum" sz="quarter" idx="12"/>
          </p:nvPr>
        </p:nvSpPr>
        <p:spPr/>
        <p:txBody>
          <a:bodyPr/>
          <a:lstStyle/>
          <a:p>
            <a:fld id="{74ED15D3-3ACA-4232-B4BC-0918E82D9608}" type="slidenum">
              <a:rPr lang="x-none" smtClean="0"/>
              <a:t>‹#›</a:t>
            </a:fld>
            <a:endParaRPr lang="x-none"/>
          </a:p>
        </p:txBody>
      </p:sp>
    </p:spTree>
    <p:extLst>
      <p:ext uri="{BB962C8B-B14F-4D97-AF65-F5344CB8AC3E}">
        <p14:creationId xmlns:p14="http://schemas.microsoft.com/office/powerpoint/2010/main" val="74331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5F7D9F-C51B-4F45-984A-33252D5E4B3D}"/>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xmlns="" id="{289A5F19-0425-4418-9FDB-D5BC95D824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BFAD5072-6C33-40AA-9758-CF365CD490D5}"/>
              </a:ext>
            </a:extLst>
          </p:cNvPr>
          <p:cNvSpPr>
            <a:spLocks noGrp="1"/>
          </p:cNvSpPr>
          <p:nvPr>
            <p:ph type="dt" sz="half" idx="10"/>
          </p:nvPr>
        </p:nvSpPr>
        <p:spPr/>
        <p:txBody>
          <a:bodyPr/>
          <a:lstStyle/>
          <a:p>
            <a:fld id="{BEE1FD9E-E112-401E-94E2-D5F0A5E75470}" type="datetimeFigureOut">
              <a:rPr lang="x-none" smtClean="0"/>
              <a:t>27/08/2020</a:t>
            </a:fld>
            <a:endParaRPr lang="x-none"/>
          </a:p>
        </p:txBody>
      </p:sp>
      <p:sp>
        <p:nvSpPr>
          <p:cNvPr id="5" name="Footer Placeholder 4">
            <a:extLst>
              <a:ext uri="{FF2B5EF4-FFF2-40B4-BE49-F238E27FC236}">
                <a16:creationId xmlns:a16="http://schemas.microsoft.com/office/drawing/2014/main" xmlns="" id="{29439BBE-A41F-4519-BA6E-BABF9B1E2564}"/>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F4BF3167-ED36-4137-8DB8-64491DA805F8}"/>
              </a:ext>
            </a:extLst>
          </p:cNvPr>
          <p:cNvSpPr>
            <a:spLocks noGrp="1"/>
          </p:cNvSpPr>
          <p:nvPr>
            <p:ph type="sldNum" sz="quarter" idx="12"/>
          </p:nvPr>
        </p:nvSpPr>
        <p:spPr/>
        <p:txBody>
          <a:bodyPr/>
          <a:lstStyle/>
          <a:p>
            <a:fld id="{74ED15D3-3ACA-4232-B4BC-0918E82D9608}" type="slidenum">
              <a:rPr lang="x-none" smtClean="0"/>
              <a:t>‹#›</a:t>
            </a:fld>
            <a:endParaRPr lang="x-none"/>
          </a:p>
        </p:txBody>
      </p:sp>
    </p:spTree>
    <p:extLst>
      <p:ext uri="{BB962C8B-B14F-4D97-AF65-F5344CB8AC3E}">
        <p14:creationId xmlns:p14="http://schemas.microsoft.com/office/powerpoint/2010/main" val="3345061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BBE980-76F5-40D4-B20D-EC3CBF2601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x-none"/>
          </a:p>
        </p:txBody>
      </p:sp>
      <p:sp>
        <p:nvSpPr>
          <p:cNvPr id="3" name="Text Placeholder 2">
            <a:extLst>
              <a:ext uri="{FF2B5EF4-FFF2-40B4-BE49-F238E27FC236}">
                <a16:creationId xmlns:a16="http://schemas.microsoft.com/office/drawing/2014/main" xmlns="" id="{9CC0C640-02D1-4165-86A9-176FAF5A74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DE33FD8-FF48-4603-83C3-75C355419100}"/>
              </a:ext>
            </a:extLst>
          </p:cNvPr>
          <p:cNvSpPr>
            <a:spLocks noGrp="1"/>
          </p:cNvSpPr>
          <p:nvPr>
            <p:ph type="dt" sz="half" idx="10"/>
          </p:nvPr>
        </p:nvSpPr>
        <p:spPr/>
        <p:txBody>
          <a:bodyPr/>
          <a:lstStyle/>
          <a:p>
            <a:fld id="{BEE1FD9E-E112-401E-94E2-D5F0A5E75470}" type="datetimeFigureOut">
              <a:rPr lang="x-none" smtClean="0"/>
              <a:t>27/08/2020</a:t>
            </a:fld>
            <a:endParaRPr lang="x-none"/>
          </a:p>
        </p:txBody>
      </p:sp>
      <p:sp>
        <p:nvSpPr>
          <p:cNvPr id="5" name="Footer Placeholder 4">
            <a:extLst>
              <a:ext uri="{FF2B5EF4-FFF2-40B4-BE49-F238E27FC236}">
                <a16:creationId xmlns:a16="http://schemas.microsoft.com/office/drawing/2014/main" xmlns="" id="{6CA5B0E2-554D-4E7A-9BA2-7C6907B7DC02}"/>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DF8F9ACD-D122-4C58-9F0A-E3460C521703}"/>
              </a:ext>
            </a:extLst>
          </p:cNvPr>
          <p:cNvSpPr>
            <a:spLocks noGrp="1"/>
          </p:cNvSpPr>
          <p:nvPr>
            <p:ph type="sldNum" sz="quarter" idx="12"/>
          </p:nvPr>
        </p:nvSpPr>
        <p:spPr/>
        <p:txBody>
          <a:bodyPr/>
          <a:lstStyle/>
          <a:p>
            <a:fld id="{74ED15D3-3ACA-4232-B4BC-0918E82D9608}" type="slidenum">
              <a:rPr lang="x-none" smtClean="0"/>
              <a:t>‹#›</a:t>
            </a:fld>
            <a:endParaRPr lang="x-none"/>
          </a:p>
        </p:txBody>
      </p:sp>
    </p:spTree>
    <p:extLst>
      <p:ext uri="{BB962C8B-B14F-4D97-AF65-F5344CB8AC3E}">
        <p14:creationId xmlns:p14="http://schemas.microsoft.com/office/powerpoint/2010/main" val="3797415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3D9B87-2C83-4DCC-8F2A-70532515D7EC}"/>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xmlns="" id="{2FDB8139-78ED-4F3E-9097-35BC1D60FE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a:extLst>
              <a:ext uri="{FF2B5EF4-FFF2-40B4-BE49-F238E27FC236}">
                <a16:creationId xmlns:a16="http://schemas.microsoft.com/office/drawing/2014/main" xmlns="" id="{DDF12A70-B1DC-44C4-976B-6483813A17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4">
            <a:extLst>
              <a:ext uri="{FF2B5EF4-FFF2-40B4-BE49-F238E27FC236}">
                <a16:creationId xmlns:a16="http://schemas.microsoft.com/office/drawing/2014/main" xmlns="" id="{C6B5583D-C3CE-456E-9794-FE9F67B332B8}"/>
              </a:ext>
            </a:extLst>
          </p:cNvPr>
          <p:cNvSpPr>
            <a:spLocks noGrp="1"/>
          </p:cNvSpPr>
          <p:nvPr>
            <p:ph type="dt" sz="half" idx="10"/>
          </p:nvPr>
        </p:nvSpPr>
        <p:spPr/>
        <p:txBody>
          <a:bodyPr/>
          <a:lstStyle/>
          <a:p>
            <a:fld id="{BEE1FD9E-E112-401E-94E2-D5F0A5E75470}" type="datetimeFigureOut">
              <a:rPr lang="x-none" smtClean="0"/>
              <a:t>27/08/2020</a:t>
            </a:fld>
            <a:endParaRPr lang="x-none"/>
          </a:p>
        </p:txBody>
      </p:sp>
      <p:sp>
        <p:nvSpPr>
          <p:cNvPr id="6" name="Footer Placeholder 5">
            <a:extLst>
              <a:ext uri="{FF2B5EF4-FFF2-40B4-BE49-F238E27FC236}">
                <a16:creationId xmlns:a16="http://schemas.microsoft.com/office/drawing/2014/main" xmlns="" id="{40E9B481-AB80-477C-816E-38E969AC898E}"/>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4302248B-AE06-438F-9B70-098C14C05810}"/>
              </a:ext>
            </a:extLst>
          </p:cNvPr>
          <p:cNvSpPr>
            <a:spLocks noGrp="1"/>
          </p:cNvSpPr>
          <p:nvPr>
            <p:ph type="sldNum" sz="quarter" idx="12"/>
          </p:nvPr>
        </p:nvSpPr>
        <p:spPr/>
        <p:txBody>
          <a:bodyPr/>
          <a:lstStyle/>
          <a:p>
            <a:fld id="{74ED15D3-3ACA-4232-B4BC-0918E82D9608}" type="slidenum">
              <a:rPr lang="x-none" smtClean="0"/>
              <a:t>‹#›</a:t>
            </a:fld>
            <a:endParaRPr lang="x-none"/>
          </a:p>
        </p:txBody>
      </p:sp>
    </p:spTree>
    <p:extLst>
      <p:ext uri="{BB962C8B-B14F-4D97-AF65-F5344CB8AC3E}">
        <p14:creationId xmlns:p14="http://schemas.microsoft.com/office/powerpoint/2010/main" val="50221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EC950E-730C-4D7F-9FA0-6DFADEC29C34}"/>
              </a:ext>
            </a:extLst>
          </p:cNvPr>
          <p:cNvSpPr>
            <a:spLocks noGrp="1"/>
          </p:cNvSpPr>
          <p:nvPr>
            <p:ph type="title"/>
          </p:nvPr>
        </p:nvSpPr>
        <p:spPr>
          <a:xfrm>
            <a:off x="839788" y="365125"/>
            <a:ext cx="10515600" cy="1325563"/>
          </a:xfrm>
        </p:spPr>
        <p:txBody>
          <a:bodyPr/>
          <a:lstStyle/>
          <a:p>
            <a:r>
              <a:rPr lang="en-US"/>
              <a:t>Click to edit Master title style</a:t>
            </a:r>
            <a:endParaRPr lang="x-none"/>
          </a:p>
        </p:txBody>
      </p:sp>
      <p:sp>
        <p:nvSpPr>
          <p:cNvPr id="3" name="Text Placeholder 2">
            <a:extLst>
              <a:ext uri="{FF2B5EF4-FFF2-40B4-BE49-F238E27FC236}">
                <a16:creationId xmlns:a16="http://schemas.microsoft.com/office/drawing/2014/main" xmlns="" id="{038727C6-7F48-4087-8DA0-D0B1D8DFF9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5E05E33-B6A3-404C-B716-81BEE28D91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a:extLst>
              <a:ext uri="{FF2B5EF4-FFF2-40B4-BE49-F238E27FC236}">
                <a16:creationId xmlns:a16="http://schemas.microsoft.com/office/drawing/2014/main" xmlns="" id="{C1896DF1-5D4C-4922-B39A-A2ED8C33BC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8F1DBFC-8AC0-43AA-995B-B0631AFB170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6">
            <a:extLst>
              <a:ext uri="{FF2B5EF4-FFF2-40B4-BE49-F238E27FC236}">
                <a16:creationId xmlns:a16="http://schemas.microsoft.com/office/drawing/2014/main" xmlns="" id="{BB702075-1C73-45F3-AF4F-A26FC4E2CE85}"/>
              </a:ext>
            </a:extLst>
          </p:cNvPr>
          <p:cNvSpPr>
            <a:spLocks noGrp="1"/>
          </p:cNvSpPr>
          <p:nvPr>
            <p:ph type="dt" sz="half" idx="10"/>
          </p:nvPr>
        </p:nvSpPr>
        <p:spPr/>
        <p:txBody>
          <a:bodyPr/>
          <a:lstStyle/>
          <a:p>
            <a:fld id="{BEE1FD9E-E112-401E-94E2-D5F0A5E75470}" type="datetimeFigureOut">
              <a:rPr lang="x-none" smtClean="0"/>
              <a:t>27/08/2020</a:t>
            </a:fld>
            <a:endParaRPr lang="x-none"/>
          </a:p>
        </p:txBody>
      </p:sp>
      <p:sp>
        <p:nvSpPr>
          <p:cNvPr id="8" name="Footer Placeholder 7">
            <a:extLst>
              <a:ext uri="{FF2B5EF4-FFF2-40B4-BE49-F238E27FC236}">
                <a16:creationId xmlns:a16="http://schemas.microsoft.com/office/drawing/2014/main" xmlns="" id="{43C537A0-F8A3-4566-B812-BB8703643D9F}"/>
              </a:ext>
            </a:extLst>
          </p:cNvPr>
          <p:cNvSpPr>
            <a:spLocks noGrp="1"/>
          </p:cNvSpPr>
          <p:nvPr>
            <p:ph type="ftr" sz="quarter" idx="11"/>
          </p:nvPr>
        </p:nvSpPr>
        <p:spPr/>
        <p:txBody>
          <a:bodyPr/>
          <a:lstStyle/>
          <a:p>
            <a:endParaRPr lang="x-none"/>
          </a:p>
        </p:txBody>
      </p:sp>
      <p:sp>
        <p:nvSpPr>
          <p:cNvPr id="9" name="Slide Number Placeholder 8">
            <a:extLst>
              <a:ext uri="{FF2B5EF4-FFF2-40B4-BE49-F238E27FC236}">
                <a16:creationId xmlns:a16="http://schemas.microsoft.com/office/drawing/2014/main" xmlns="" id="{152CF16F-A4FB-49B1-AF72-ACD375931946}"/>
              </a:ext>
            </a:extLst>
          </p:cNvPr>
          <p:cNvSpPr>
            <a:spLocks noGrp="1"/>
          </p:cNvSpPr>
          <p:nvPr>
            <p:ph type="sldNum" sz="quarter" idx="12"/>
          </p:nvPr>
        </p:nvSpPr>
        <p:spPr/>
        <p:txBody>
          <a:bodyPr/>
          <a:lstStyle/>
          <a:p>
            <a:fld id="{74ED15D3-3ACA-4232-B4BC-0918E82D9608}" type="slidenum">
              <a:rPr lang="x-none" smtClean="0"/>
              <a:t>‹#›</a:t>
            </a:fld>
            <a:endParaRPr lang="x-none"/>
          </a:p>
        </p:txBody>
      </p:sp>
    </p:spTree>
    <p:extLst>
      <p:ext uri="{BB962C8B-B14F-4D97-AF65-F5344CB8AC3E}">
        <p14:creationId xmlns:p14="http://schemas.microsoft.com/office/powerpoint/2010/main" val="2803811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402AF5-37C1-4CFF-99B4-73EDDBAB1D5C}"/>
              </a:ext>
            </a:extLst>
          </p:cNvPr>
          <p:cNvSpPr>
            <a:spLocks noGrp="1"/>
          </p:cNvSpPr>
          <p:nvPr>
            <p:ph type="title"/>
          </p:nvPr>
        </p:nvSpPr>
        <p:spPr/>
        <p:txBody>
          <a:bodyPr/>
          <a:lstStyle/>
          <a:p>
            <a:r>
              <a:rPr lang="en-US"/>
              <a:t>Click to edit Master title style</a:t>
            </a:r>
            <a:endParaRPr lang="x-none"/>
          </a:p>
        </p:txBody>
      </p:sp>
      <p:sp>
        <p:nvSpPr>
          <p:cNvPr id="3" name="Date Placeholder 2">
            <a:extLst>
              <a:ext uri="{FF2B5EF4-FFF2-40B4-BE49-F238E27FC236}">
                <a16:creationId xmlns:a16="http://schemas.microsoft.com/office/drawing/2014/main" xmlns="" id="{0A65AD26-6BF1-4534-8C1D-3A7978ECFE1E}"/>
              </a:ext>
            </a:extLst>
          </p:cNvPr>
          <p:cNvSpPr>
            <a:spLocks noGrp="1"/>
          </p:cNvSpPr>
          <p:nvPr>
            <p:ph type="dt" sz="half" idx="10"/>
          </p:nvPr>
        </p:nvSpPr>
        <p:spPr/>
        <p:txBody>
          <a:bodyPr/>
          <a:lstStyle/>
          <a:p>
            <a:fld id="{BEE1FD9E-E112-401E-94E2-D5F0A5E75470}" type="datetimeFigureOut">
              <a:rPr lang="x-none" smtClean="0"/>
              <a:t>27/08/2020</a:t>
            </a:fld>
            <a:endParaRPr lang="x-none"/>
          </a:p>
        </p:txBody>
      </p:sp>
      <p:sp>
        <p:nvSpPr>
          <p:cNvPr id="4" name="Footer Placeholder 3">
            <a:extLst>
              <a:ext uri="{FF2B5EF4-FFF2-40B4-BE49-F238E27FC236}">
                <a16:creationId xmlns:a16="http://schemas.microsoft.com/office/drawing/2014/main" xmlns="" id="{15625B27-2BD2-4C15-A7FB-5EBA36067612}"/>
              </a:ext>
            </a:extLst>
          </p:cNvPr>
          <p:cNvSpPr>
            <a:spLocks noGrp="1"/>
          </p:cNvSpPr>
          <p:nvPr>
            <p:ph type="ftr" sz="quarter" idx="11"/>
          </p:nvPr>
        </p:nvSpPr>
        <p:spPr/>
        <p:txBody>
          <a:bodyPr/>
          <a:lstStyle/>
          <a:p>
            <a:endParaRPr lang="x-none"/>
          </a:p>
        </p:txBody>
      </p:sp>
      <p:sp>
        <p:nvSpPr>
          <p:cNvPr id="5" name="Slide Number Placeholder 4">
            <a:extLst>
              <a:ext uri="{FF2B5EF4-FFF2-40B4-BE49-F238E27FC236}">
                <a16:creationId xmlns:a16="http://schemas.microsoft.com/office/drawing/2014/main" xmlns="" id="{A1E58F82-3BB5-458B-9858-E68FD13FA518}"/>
              </a:ext>
            </a:extLst>
          </p:cNvPr>
          <p:cNvSpPr>
            <a:spLocks noGrp="1"/>
          </p:cNvSpPr>
          <p:nvPr>
            <p:ph type="sldNum" sz="quarter" idx="12"/>
          </p:nvPr>
        </p:nvSpPr>
        <p:spPr/>
        <p:txBody>
          <a:bodyPr/>
          <a:lstStyle/>
          <a:p>
            <a:fld id="{74ED15D3-3ACA-4232-B4BC-0918E82D9608}" type="slidenum">
              <a:rPr lang="x-none" smtClean="0"/>
              <a:t>‹#›</a:t>
            </a:fld>
            <a:endParaRPr lang="x-none"/>
          </a:p>
        </p:txBody>
      </p:sp>
    </p:spTree>
    <p:extLst>
      <p:ext uri="{BB962C8B-B14F-4D97-AF65-F5344CB8AC3E}">
        <p14:creationId xmlns:p14="http://schemas.microsoft.com/office/powerpoint/2010/main" val="2710246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5B19BF2-F737-40EC-A742-929C81285D52}"/>
              </a:ext>
            </a:extLst>
          </p:cNvPr>
          <p:cNvSpPr>
            <a:spLocks noGrp="1"/>
          </p:cNvSpPr>
          <p:nvPr>
            <p:ph type="dt" sz="half" idx="10"/>
          </p:nvPr>
        </p:nvSpPr>
        <p:spPr/>
        <p:txBody>
          <a:bodyPr/>
          <a:lstStyle/>
          <a:p>
            <a:fld id="{BEE1FD9E-E112-401E-94E2-D5F0A5E75470}" type="datetimeFigureOut">
              <a:rPr lang="x-none" smtClean="0"/>
              <a:t>27/08/2020</a:t>
            </a:fld>
            <a:endParaRPr lang="x-none"/>
          </a:p>
        </p:txBody>
      </p:sp>
      <p:sp>
        <p:nvSpPr>
          <p:cNvPr id="3" name="Footer Placeholder 2">
            <a:extLst>
              <a:ext uri="{FF2B5EF4-FFF2-40B4-BE49-F238E27FC236}">
                <a16:creationId xmlns:a16="http://schemas.microsoft.com/office/drawing/2014/main" xmlns="" id="{7DB7718A-ACB9-457B-B004-E8FDB632ABC4}"/>
              </a:ext>
            </a:extLst>
          </p:cNvPr>
          <p:cNvSpPr>
            <a:spLocks noGrp="1"/>
          </p:cNvSpPr>
          <p:nvPr>
            <p:ph type="ftr" sz="quarter" idx="11"/>
          </p:nvPr>
        </p:nvSpPr>
        <p:spPr/>
        <p:txBody>
          <a:bodyPr/>
          <a:lstStyle/>
          <a:p>
            <a:endParaRPr lang="x-none"/>
          </a:p>
        </p:txBody>
      </p:sp>
      <p:sp>
        <p:nvSpPr>
          <p:cNvPr id="4" name="Slide Number Placeholder 3">
            <a:extLst>
              <a:ext uri="{FF2B5EF4-FFF2-40B4-BE49-F238E27FC236}">
                <a16:creationId xmlns:a16="http://schemas.microsoft.com/office/drawing/2014/main" xmlns="" id="{C3BF98EC-9219-43AE-B571-0EA04EAB188F}"/>
              </a:ext>
            </a:extLst>
          </p:cNvPr>
          <p:cNvSpPr>
            <a:spLocks noGrp="1"/>
          </p:cNvSpPr>
          <p:nvPr>
            <p:ph type="sldNum" sz="quarter" idx="12"/>
          </p:nvPr>
        </p:nvSpPr>
        <p:spPr/>
        <p:txBody>
          <a:bodyPr/>
          <a:lstStyle/>
          <a:p>
            <a:fld id="{74ED15D3-3ACA-4232-B4BC-0918E82D9608}" type="slidenum">
              <a:rPr lang="x-none" smtClean="0"/>
              <a:t>‹#›</a:t>
            </a:fld>
            <a:endParaRPr lang="x-none"/>
          </a:p>
        </p:txBody>
      </p:sp>
    </p:spTree>
    <p:extLst>
      <p:ext uri="{BB962C8B-B14F-4D97-AF65-F5344CB8AC3E}">
        <p14:creationId xmlns:p14="http://schemas.microsoft.com/office/powerpoint/2010/main" val="837114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1BCD64-CD76-4634-A28B-C2E0ED373B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Content Placeholder 2">
            <a:extLst>
              <a:ext uri="{FF2B5EF4-FFF2-40B4-BE49-F238E27FC236}">
                <a16:creationId xmlns:a16="http://schemas.microsoft.com/office/drawing/2014/main" xmlns="" id="{899AE3A7-C832-4C83-BA68-5B1EB75B8F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a:extLst>
              <a:ext uri="{FF2B5EF4-FFF2-40B4-BE49-F238E27FC236}">
                <a16:creationId xmlns:a16="http://schemas.microsoft.com/office/drawing/2014/main" xmlns="" id="{7C4714B9-6AFD-459E-8CFF-FDD26BFF47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93820ED-D30C-498F-BC98-DFE07CC7058B}"/>
              </a:ext>
            </a:extLst>
          </p:cNvPr>
          <p:cNvSpPr>
            <a:spLocks noGrp="1"/>
          </p:cNvSpPr>
          <p:nvPr>
            <p:ph type="dt" sz="half" idx="10"/>
          </p:nvPr>
        </p:nvSpPr>
        <p:spPr/>
        <p:txBody>
          <a:bodyPr/>
          <a:lstStyle/>
          <a:p>
            <a:fld id="{BEE1FD9E-E112-401E-94E2-D5F0A5E75470}" type="datetimeFigureOut">
              <a:rPr lang="x-none" smtClean="0"/>
              <a:t>27/08/2020</a:t>
            </a:fld>
            <a:endParaRPr lang="x-none"/>
          </a:p>
        </p:txBody>
      </p:sp>
      <p:sp>
        <p:nvSpPr>
          <p:cNvPr id="6" name="Footer Placeholder 5">
            <a:extLst>
              <a:ext uri="{FF2B5EF4-FFF2-40B4-BE49-F238E27FC236}">
                <a16:creationId xmlns:a16="http://schemas.microsoft.com/office/drawing/2014/main" xmlns="" id="{AF7B82A2-3482-4A69-92A1-A08E1D2D39AA}"/>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972EF925-CF3D-4963-B54F-B63EADDB3589}"/>
              </a:ext>
            </a:extLst>
          </p:cNvPr>
          <p:cNvSpPr>
            <a:spLocks noGrp="1"/>
          </p:cNvSpPr>
          <p:nvPr>
            <p:ph type="sldNum" sz="quarter" idx="12"/>
          </p:nvPr>
        </p:nvSpPr>
        <p:spPr/>
        <p:txBody>
          <a:bodyPr/>
          <a:lstStyle/>
          <a:p>
            <a:fld id="{74ED15D3-3ACA-4232-B4BC-0918E82D9608}" type="slidenum">
              <a:rPr lang="x-none" smtClean="0"/>
              <a:t>‹#›</a:t>
            </a:fld>
            <a:endParaRPr lang="x-none"/>
          </a:p>
        </p:txBody>
      </p:sp>
    </p:spTree>
    <p:extLst>
      <p:ext uri="{BB962C8B-B14F-4D97-AF65-F5344CB8AC3E}">
        <p14:creationId xmlns:p14="http://schemas.microsoft.com/office/powerpoint/2010/main" val="3284395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B1E671-35A8-436E-9903-6528E080AB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Picture Placeholder 2">
            <a:extLst>
              <a:ext uri="{FF2B5EF4-FFF2-40B4-BE49-F238E27FC236}">
                <a16:creationId xmlns:a16="http://schemas.microsoft.com/office/drawing/2014/main" xmlns="" id="{BEFB8F0E-389C-4D43-9573-EEDBF19362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Text Placeholder 3">
            <a:extLst>
              <a:ext uri="{FF2B5EF4-FFF2-40B4-BE49-F238E27FC236}">
                <a16:creationId xmlns:a16="http://schemas.microsoft.com/office/drawing/2014/main" xmlns="" id="{F6F12902-3EA8-4EA6-802B-79376799EF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694AD9C-AF3E-4F19-8D51-198F5ACD67FD}"/>
              </a:ext>
            </a:extLst>
          </p:cNvPr>
          <p:cNvSpPr>
            <a:spLocks noGrp="1"/>
          </p:cNvSpPr>
          <p:nvPr>
            <p:ph type="dt" sz="half" idx="10"/>
          </p:nvPr>
        </p:nvSpPr>
        <p:spPr/>
        <p:txBody>
          <a:bodyPr/>
          <a:lstStyle/>
          <a:p>
            <a:fld id="{BEE1FD9E-E112-401E-94E2-D5F0A5E75470}" type="datetimeFigureOut">
              <a:rPr lang="x-none" smtClean="0"/>
              <a:t>27/08/2020</a:t>
            </a:fld>
            <a:endParaRPr lang="x-none"/>
          </a:p>
        </p:txBody>
      </p:sp>
      <p:sp>
        <p:nvSpPr>
          <p:cNvPr id="6" name="Footer Placeholder 5">
            <a:extLst>
              <a:ext uri="{FF2B5EF4-FFF2-40B4-BE49-F238E27FC236}">
                <a16:creationId xmlns:a16="http://schemas.microsoft.com/office/drawing/2014/main" xmlns="" id="{51498701-CC2D-4E49-A905-0A10F024AC76}"/>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05847CA6-3525-449A-B7C3-46A7FE647102}"/>
              </a:ext>
            </a:extLst>
          </p:cNvPr>
          <p:cNvSpPr>
            <a:spLocks noGrp="1"/>
          </p:cNvSpPr>
          <p:nvPr>
            <p:ph type="sldNum" sz="quarter" idx="12"/>
          </p:nvPr>
        </p:nvSpPr>
        <p:spPr/>
        <p:txBody>
          <a:bodyPr/>
          <a:lstStyle/>
          <a:p>
            <a:fld id="{74ED15D3-3ACA-4232-B4BC-0918E82D9608}" type="slidenum">
              <a:rPr lang="x-none" smtClean="0"/>
              <a:t>‹#›</a:t>
            </a:fld>
            <a:endParaRPr lang="x-none"/>
          </a:p>
        </p:txBody>
      </p:sp>
    </p:spTree>
    <p:extLst>
      <p:ext uri="{BB962C8B-B14F-4D97-AF65-F5344CB8AC3E}">
        <p14:creationId xmlns:p14="http://schemas.microsoft.com/office/powerpoint/2010/main" val="1630836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9639B31-FD46-4255-AF76-CEB0861DDA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x-none"/>
          </a:p>
        </p:txBody>
      </p:sp>
      <p:sp>
        <p:nvSpPr>
          <p:cNvPr id="3" name="Text Placeholder 2">
            <a:extLst>
              <a:ext uri="{FF2B5EF4-FFF2-40B4-BE49-F238E27FC236}">
                <a16:creationId xmlns:a16="http://schemas.microsoft.com/office/drawing/2014/main" xmlns="" id="{6BA9EC9F-F77D-4F44-B4DE-2F0DF866A8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D1359034-9F04-4B92-A68A-CB993E2530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E1FD9E-E112-401E-94E2-D5F0A5E75470}" type="datetimeFigureOut">
              <a:rPr lang="x-none" smtClean="0"/>
              <a:t>27/08/2020</a:t>
            </a:fld>
            <a:endParaRPr lang="x-none"/>
          </a:p>
        </p:txBody>
      </p:sp>
      <p:sp>
        <p:nvSpPr>
          <p:cNvPr id="5" name="Footer Placeholder 4">
            <a:extLst>
              <a:ext uri="{FF2B5EF4-FFF2-40B4-BE49-F238E27FC236}">
                <a16:creationId xmlns:a16="http://schemas.microsoft.com/office/drawing/2014/main" xmlns="" id="{F5F4B0B1-85AF-406D-8C1D-5D21DB2AAF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a:extLst>
              <a:ext uri="{FF2B5EF4-FFF2-40B4-BE49-F238E27FC236}">
                <a16:creationId xmlns:a16="http://schemas.microsoft.com/office/drawing/2014/main" xmlns="" id="{9C916E6A-2A11-45B0-8A1A-BA1D9D77D7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ED15D3-3ACA-4232-B4BC-0918E82D9608}" type="slidenum">
              <a:rPr lang="x-none" smtClean="0"/>
              <a:t>‹#›</a:t>
            </a:fld>
            <a:endParaRPr lang="x-none"/>
          </a:p>
        </p:txBody>
      </p:sp>
    </p:spTree>
    <p:extLst>
      <p:ext uri="{BB962C8B-B14F-4D97-AF65-F5344CB8AC3E}">
        <p14:creationId xmlns:p14="http://schemas.microsoft.com/office/powerpoint/2010/main" val="2399126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55D586-92DD-4AB2-9A30-86278B169953}"/>
              </a:ext>
            </a:extLst>
          </p:cNvPr>
          <p:cNvSpPr>
            <a:spLocks noGrp="1"/>
          </p:cNvSpPr>
          <p:nvPr>
            <p:ph type="ctrTitle"/>
          </p:nvPr>
        </p:nvSpPr>
        <p:spPr/>
        <p:txBody>
          <a:bodyPr>
            <a:normAutofit/>
          </a:bodyPr>
          <a:lstStyle/>
          <a:p>
            <a:r>
              <a:rPr lang="en-US" b="1" dirty="0">
                <a:solidFill>
                  <a:srgbClr val="FF0000"/>
                </a:solidFill>
              </a:rPr>
              <a:t>Cancer of the vulva </a:t>
            </a:r>
            <a:br>
              <a:rPr lang="en-US" b="1" dirty="0">
                <a:solidFill>
                  <a:srgbClr val="FF0000"/>
                </a:solidFill>
              </a:rPr>
            </a:br>
            <a:endParaRPr lang="x-none" b="1" dirty="0">
              <a:solidFill>
                <a:srgbClr val="FF0000"/>
              </a:solidFill>
            </a:endParaRPr>
          </a:p>
        </p:txBody>
      </p:sp>
      <p:sp>
        <p:nvSpPr>
          <p:cNvPr id="3" name="Subtitle 2">
            <a:extLst>
              <a:ext uri="{FF2B5EF4-FFF2-40B4-BE49-F238E27FC236}">
                <a16:creationId xmlns:a16="http://schemas.microsoft.com/office/drawing/2014/main" xmlns="" id="{412F3AEF-8D98-42F2-8328-B5A9BE15337A}"/>
              </a:ext>
            </a:extLst>
          </p:cNvPr>
          <p:cNvSpPr>
            <a:spLocks noGrp="1"/>
          </p:cNvSpPr>
          <p:nvPr>
            <p:ph type="subTitle" idx="1"/>
          </p:nvPr>
        </p:nvSpPr>
        <p:spPr/>
        <p:txBody>
          <a:bodyPr/>
          <a:lstStyle/>
          <a:p>
            <a:r>
              <a:rPr lang="en-US" dirty="0"/>
              <a:t>Dr Rose Kosgei </a:t>
            </a:r>
            <a:endParaRPr lang="x-none" dirty="0"/>
          </a:p>
        </p:txBody>
      </p:sp>
    </p:spTree>
    <p:extLst>
      <p:ext uri="{BB962C8B-B14F-4D97-AF65-F5344CB8AC3E}">
        <p14:creationId xmlns:p14="http://schemas.microsoft.com/office/powerpoint/2010/main" val="3108366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A3B3F8-0EF7-4EE7-BD81-892C6FB2F0E1}"/>
              </a:ext>
            </a:extLst>
          </p:cNvPr>
          <p:cNvSpPr>
            <a:spLocks noGrp="1"/>
          </p:cNvSpPr>
          <p:nvPr>
            <p:ph type="title"/>
          </p:nvPr>
        </p:nvSpPr>
        <p:spPr/>
        <p:txBody>
          <a:bodyPr/>
          <a:lstStyle/>
          <a:p>
            <a:r>
              <a:rPr lang="en-US" b="1" dirty="0">
                <a:solidFill>
                  <a:srgbClr val="FF0000"/>
                </a:solidFill>
              </a:rPr>
              <a:t>Histological types </a:t>
            </a:r>
            <a:endParaRPr lang="x-none" b="1" dirty="0">
              <a:solidFill>
                <a:srgbClr val="FF0000"/>
              </a:solidFill>
            </a:endParaRPr>
          </a:p>
        </p:txBody>
      </p:sp>
      <p:sp>
        <p:nvSpPr>
          <p:cNvPr id="3" name="Content Placeholder 2">
            <a:extLst>
              <a:ext uri="{FF2B5EF4-FFF2-40B4-BE49-F238E27FC236}">
                <a16:creationId xmlns:a16="http://schemas.microsoft.com/office/drawing/2014/main" xmlns="" id="{73DB8ABB-2D02-4ABF-8A37-D2FFE8F2CECA}"/>
              </a:ext>
            </a:extLst>
          </p:cNvPr>
          <p:cNvSpPr>
            <a:spLocks noGrp="1"/>
          </p:cNvSpPr>
          <p:nvPr>
            <p:ph idx="1"/>
          </p:nvPr>
        </p:nvSpPr>
        <p:spPr/>
        <p:txBody>
          <a:bodyPr/>
          <a:lstStyle/>
          <a:p>
            <a:r>
              <a:rPr lang="en-US" dirty="0"/>
              <a:t>Squamous Cell Carcinoma</a:t>
            </a:r>
          </a:p>
          <a:p>
            <a:r>
              <a:rPr lang="en-US" dirty="0"/>
              <a:t>Verrucous carcinoma</a:t>
            </a:r>
          </a:p>
          <a:p>
            <a:r>
              <a:rPr lang="en-US" dirty="0"/>
              <a:t>Melanoma</a:t>
            </a:r>
          </a:p>
          <a:p>
            <a:r>
              <a:rPr lang="en-US" dirty="0"/>
              <a:t>Basal Cell Carcinoma</a:t>
            </a:r>
          </a:p>
          <a:p>
            <a:r>
              <a:rPr lang="en-US" dirty="0"/>
              <a:t>Sarcoma</a:t>
            </a:r>
          </a:p>
          <a:p>
            <a:r>
              <a:rPr lang="en-US" dirty="0"/>
              <a:t>Paget Disease</a:t>
            </a:r>
          </a:p>
          <a:p>
            <a:r>
              <a:rPr lang="en-US" dirty="0"/>
              <a:t>Bartholin gland adenocarcinoma</a:t>
            </a:r>
            <a:endParaRPr lang="x-none" dirty="0"/>
          </a:p>
        </p:txBody>
      </p:sp>
    </p:spTree>
    <p:extLst>
      <p:ext uri="{BB962C8B-B14F-4D97-AF65-F5344CB8AC3E}">
        <p14:creationId xmlns:p14="http://schemas.microsoft.com/office/powerpoint/2010/main" val="1616764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4E65D-9B25-4497-964E-DFF0C101803C}"/>
              </a:ext>
            </a:extLst>
          </p:cNvPr>
          <p:cNvSpPr>
            <a:spLocks noGrp="1"/>
          </p:cNvSpPr>
          <p:nvPr>
            <p:ph type="title"/>
          </p:nvPr>
        </p:nvSpPr>
        <p:spPr/>
        <p:txBody>
          <a:bodyPr/>
          <a:lstStyle/>
          <a:p>
            <a:r>
              <a:rPr lang="en-US" altLang="x-none" b="1" dirty="0">
                <a:solidFill>
                  <a:srgbClr val="FF0000"/>
                </a:solidFill>
              </a:rPr>
              <a:t>Squamous Cell Carcinoma</a:t>
            </a:r>
            <a:endParaRPr lang="x-none" b="1" dirty="0">
              <a:solidFill>
                <a:srgbClr val="FF0000"/>
              </a:solidFill>
            </a:endParaRPr>
          </a:p>
        </p:txBody>
      </p:sp>
      <p:sp>
        <p:nvSpPr>
          <p:cNvPr id="3" name="Content Placeholder 2">
            <a:extLst>
              <a:ext uri="{FF2B5EF4-FFF2-40B4-BE49-F238E27FC236}">
                <a16:creationId xmlns:a16="http://schemas.microsoft.com/office/drawing/2014/main" xmlns="" id="{AD39FD8B-47D8-4995-93A5-A261CEF51FAC}"/>
              </a:ext>
            </a:extLst>
          </p:cNvPr>
          <p:cNvSpPr>
            <a:spLocks noGrp="1"/>
          </p:cNvSpPr>
          <p:nvPr>
            <p:ph idx="1"/>
          </p:nvPr>
        </p:nvSpPr>
        <p:spPr/>
        <p:txBody>
          <a:bodyPr/>
          <a:lstStyle/>
          <a:p>
            <a:pPr>
              <a:lnSpc>
                <a:spcPct val="80000"/>
              </a:lnSpc>
            </a:pPr>
            <a:r>
              <a:rPr lang="en-US" altLang="x-none" dirty="0"/>
              <a:t>Over 90 percent of vulvar malignancies are squamous cell carcinomas</a:t>
            </a:r>
          </a:p>
          <a:p>
            <a:pPr>
              <a:lnSpc>
                <a:spcPct val="80000"/>
              </a:lnSpc>
            </a:pPr>
            <a:r>
              <a:rPr lang="en-US" altLang="x-none" dirty="0"/>
              <a:t>2 subtypes</a:t>
            </a:r>
          </a:p>
          <a:p>
            <a:pPr lvl="1">
              <a:lnSpc>
                <a:spcPct val="80000"/>
              </a:lnSpc>
            </a:pPr>
            <a:r>
              <a:rPr lang="en-US" altLang="x-none" dirty="0"/>
              <a:t>The keratinizing, differentiated, or simplex type is more common</a:t>
            </a:r>
          </a:p>
          <a:p>
            <a:pPr lvl="2">
              <a:lnSpc>
                <a:spcPct val="80000"/>
              </a:lnSpc>
            </a:pPr>
            <a:r>
              <a:rPr lang="en-US" altLang="x-none" dirty="0"/>
              <a:t>occurs in older women</a:t>
            </a:r>
          </a:p>
          <a:p>
            <a:pPr lvl="2">
              <a:lnSpc>
                <a:spcPct val="80000"/>
              </a:lnSpc>
            </a:pPr>
            <a:r>
              <a:rPr lang="en-US" altLang="x-none" dirty="0"/>
              <a:t>not related to HPV infection</a:t>
            </a:r>
          </a:p>
          <a:p>
            <a:pPr lvl="2">
              <a:lnSpc>
                <a:spcPct val="80000"/>
              </a:lnSpc>
            </a:pPr>
            <a:r>
              <a:rPr lang="en-US" altLang="x-none" dirty="0"/>
              <a:t>Associated with vulvar dystrophies such as lichen </a:t>
            </a:r>
            <a:r>
              <a:rPr lang="en-US" altLang="x-none" dirty="0" err="1"/>
              <a:t>sclerosus</a:t>
            </a:r>
            <a:r>
              <a:rPr lang="en-US" altLang="x-none" dirty="0"/>
              <a:t> and, in developing countries, chronic venereal granulomatous disease</a:t>
            </a:r>
          </a:p>
          <a:p>
            <a:pPr lvl="1">
              <a:lnSpc>
                <a:spcPct val="80000"/>
              </a:lnSpc>
            </a:pPr>
            <a:r>
              <a:rPr lang="en-US" altLang="x-none" dirty="0"/>
              <a:t>The classic, warty, or Bowenoid type </a:t>
            </a:r>
          </a:p>
          <a:p>
            <a:pPr lvl="2">
              <a:lnSpc>
                <a:spcPct val="80000"/>
              </a:lnSpc>
            </a:pPr>
            <a:r>
              <a:rPr lang="en-US" altLang="x-none" dirty="0"/>
              <a:t>Associated with HPV 16, 18, and 33</a:t>
            </a:r>
          </a:p>
          <a:p>
            <a:pPr lvl="2">
              <a:lnSpc>
                <a:spcPct val="80000"/>
              </a:lnSpc>
            </a:pPr>
            <a:r>
              <a:rPr lang="en-US" altLang="x-none" dirty="0"/>
              <a:t>Found in younger women</a:t>
            </a:r>
          </a:p>
          <a:p>
            <a:endParaRPr lang="x-none" dirty="0"/>
          </a:p>
        </p:txBody>
      </p:sp>
    </p:spTree>
    <p:extLst>
      <p:ext uri="{BB962C8B-B14F-4D97-AF65-F5344CB8AC3E}">
        <p14:creationId xmlns:p14="http://schemas.microsoft.com/office/powerpoint/2010/main" val="2957964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xmlns="" id="{AF891E67-9FF3-433C-BB26-441E38C0C055}"/>
              </a:ext>
            </a:extLst>
          </p:cNvPr>
          <p:cNvSpPr>
            <a:spLocks noGrp="1" noChangeArrowheads="1"/>
          </p:cNvSpPr>
          <p:nvPr>
            <p:ph type="title"/>
          </p:nvPr>
        </p:nvSpPr>
        <p:spPr/>
        <p:txBody>
          <a:bodyPr/>
          <a:lstStyle/>
          <a:p>
            <a:endParaRPr lang="x-none" altLang="x-none"/>
          </a:p>
        </p:txBody>
      </p:sp>
      <p:sp>
        <p:nvSpPr>
          <p:cNvPr id="122883" name="Rectangle 3">
            <a:extLst>
              <a:ext uri="{FF2B5EF4-FFF2-40B4-BE49-F238E27FC236}">
                <a16:creationId xmlns:a16="http://schemas.microsoft.com/office/drawing/2014/main" xmlns="" id="{E9E3C7B4-1399-4CDE-8948-15460C16A90F}"/>
              </a:ext>
            </a:extLst>
          </p:cNvPr>
          <p:cNvSpPr>
            <a:spLocks noGrp="1" noChangeArrowheads="1"/>
          </p:cNvSpPr>
          <p:nvPr>
            <p:ph type="body" idx="1"/>
          </p:nvPr>
        </p:nvSpPr>
        <p:spPr/>
        <p:txBody>
          <a:bodyPr/>
          <a:lstStyle/>
          <a:p>
            <a:endParaRPr lang="x-none" altLang="x-none"/>
          </a:p>
        </p:txBody>
      </p:sp>
      <p:pic>
        <p:nvPicPr>
          <p:cNvPr id="122884" name="Picture 4">
            <a:extLst>
              <a:ext uri="{FF2B5EF4-FFF2-40B4-BE49-F238E27FC236}">
                <a16:creationId xmlns:a16="http://schemas.microsoft.com/office/drawing/2014/main" xmlns="" id="{60521E5A-1EEC-4ECA-AEF0-81FE005CDB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1752600"/>
            <a:ext cx="5162550" cy="3786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505CF4-A685-4778-B5E4-402E1E442285}"/>
              </a:ext>
            </a:extLst>
          </p:cNvPr>
          <p:cNvSpPr>
            <a:spLocks noGrp="1"/>
          </p:cNvSpPr>
          <p:nvPr>
            <p:ph type="title"/>
          </p:nvPr>
        </p:nvSpPr>
        <p:spPr/>
        <p:txBody>
          <a:bodyPr/>
          <a:lstStyle/>
          <a:p>
            <a:r>
              <a:rPr lang="en-US" altLang="x-none" b="1" dirty="0">
                <a:solidFill>
                  <a:srgbClr val="FF0000"/>
                </a:solidFill>
              </a:rPr>
              <a:t>Verrucous carcinoma</a:t>
            </a:r>
            <a:endParaRPr lang="x-none" b="1" dirty="0">
              <a:solidFill>
                <a:srgbClr val="FF0000"/>
              </a:solidFill>
            </a:endParaRPr>
          </a:p>
        </p:txBody>
      </p:sp>
      <p:sp>
        <p:nvSpPr>
          <p:cNvPr id="3" name="Content Placeholder 2">
            <a:extLst>
              <a:ext uri="{FF2B5EF4-FFF2-40B4-BE49-F238E27FC236}">
                <a16:creationId xmlns:a16="http://schemas.microsoft.com/office/drawing/2014/main" xmlns="" id="{EEE173ED-D88E-48AE-A527-AAD8968ED6DE}"/>
              </a:ext>
            </a:extLst>
          </p:cNvPr>
          <p:cNvSpPr>
            <a:spLocks noGrp="1"/>
          </p:cNvSpPr>
          <p:nvPr>
            <p:ph idx="1"/>
          </p:nvPr>
        </p:nvSpPr>
        <p:spPr/>
        <p:txBody>
          <a:bodyPr/>
          <a:lstStyle/>
          <a:p>
            <a:r>
              <a:rPr lang="en-US" altLang="x-none" dirty="0"/>
              <a:t>Cauliflower-like in appearance</a:t>
            </a:r>
          </a:p>
          <a:p>
            <a:r>
              <a:rPr lang="en-US" altLang="x-none" dirty="0"/>
              <a:t>Differentiated from squamous cell carcinoma with a verrucous configuration by biopsy of the lesion base, which shows papillary fronds without the central connective tissue core typical of </a:t>
            </a:r>
            <a:r>
              <a:rPr lang="en-US" altLang="x-none" dirty="0" err="1"/>
              <a:t>condylomata</a:t>
            </a:r>
            <a:r>
              <a:rPr lang="en-US" altLang="x-none" dirty="0"/>
              <a:t> </a:t>
            </a:r>
            <a:r>
              <a:rPr lang="en-US" altLang="x-none" dirty="0" err="1"/>
              <a:t>acuminata</a:t>
            </a:r>
            <a:endParaRPr lang="en-US" altLang="x-none" dirty="0"/>
          </a:p>
          <a:p>
            <a:r>
              <a:rPr lang="en-US" altLang="x-none" dirty="0"/>
              <a:t>Grows slowly and rarely metastasizes to lymph nodes, but it may be locally destructive.</a:t>
            </a:r>
          </a:p>
          <a:p>
            <a:endParaRPr lang="x-none" dirty="0"/>
          </a:p>
        </p:txBody>
      </p:sp>
    </p:spTree>
    <p:extLst>
      <p:ext uri="{BB962C8B-B14F-4D97-AF65-F5344CB8AC3E}">
        <p14:creationId xmlns:p14="http://schemas.microsoft.com/office/powerpoint/2010/main" val="3754690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5979B9-1042-43B4-B573-EB0F7888DA7D}"/>
              </a:ext>
            </a:extLst>
          </p:cNvPr>
          <p:cNvSpPr>
            <a:spLocks noGrp="1"/>
          </p:cNvSpPr>
          <p:nvPr>
            <p:ph type="title"/>
          </p:nvPr>
        </p:nvSpPr>
        <p:spPr/>
        <p:txBody>
          <a:bodyPr/>
          <a:lstStyle/>
          <a:p>
            <a:r>
              <a:rPr lang="en-US" altLang="x-none" b="1" dirty="0">
                <a:solidFill>
                  <a:srgbClr val="FF0000"/>
                </a:solidFill>
              </a:rPr>
              <a:t>Melanoma</a:t>
            </a:r>
            <a:endParaRPr lang="x-none" b="1" dirty="0">
              <a:solidFill>
                <a:srgbClr val="FF0000"/>
              </a:solidFill>
            </a:endParaRPr>
          </a:p>
        </p:txBody>
      </p:sp>
      <p:sp>
        <p:nvSpPr>
          <p:cNvPr id="3" name="Content Placeholder 2">
            <a:extLst>
              <a:ext uri="{FF2B5EF4-FFF2-40B4-BE49-F238E27FC236}">
                <a16:creationId xmlns:a16="http://schemas.microsoft.com/office/drawing/2014/main" xmlns="" id="{C1979445-2E65-4D77-A6BC-0261C4BF49C8}"/>
              </a:ext>
            </a:extLst>
          </p:cNvPr>
          <p:cNvSpPr>
            <a:spLocks noGrp="1"/>
          </p:cNvSpPr>
          <p:nvPr>
            <p:ph idx="1"/>
          </p:nvPr>
        </p:nvSpPr>
        <p:spPr/>
        <p:txBody>
          <a:bodyPr/>
          <a:lstStyle/>
          <a:p>
            <a:r>
              <a:rPr lang="en-US" altLang="x-none" dirty="0"/>
              <a:t>5 to 10 percent of primary vulvar neoplasms </a:t>
            </a:r>
          </a:p>
          <a:p>
            <a:r>
              <a:rPr lang="en-US" altLang="x-none" dirty="0"/>
              <a:t>Postmenopausal white non-Hispanic women</a:t>
            </a:r>
          </a:p>
          <a:p>
            <a:r>
              <a:rPr lang="en-US" altLang="x-none" dirty="0"/>
              <a:t>Median age of 68 years </a:t>
            </a:r>
          </a:p>
          <a:p>
            <a:r>
              <a:rPr lang="en-US" altLang="x-none" dirty="0"/>
              <a:t>Vulvar melanoma is usually a pigmented lesion, but amelanotic lesions also occur</a:t>
            </a:r>
          </a:p>
          <a:p>
            <a:r>
              <a:rPr lang="en-US" altLang="x-none" dirty="0"/>
              <a:t>Most arise on the clitoris or labia minora, but can also develop within preexisting junctional or compound nevi </a:t>
            </a:r>
          </a:p>
          <a:p>
            <a:endParaRPr lang="x-none" dirty="0"/>
          </a:p>
        </p:txBody>
      </p:sp>
    </p:spTree>
    <p:extLst>
      <p:ext uri="{BB962C8B-B14F-4D97-AF65-F5344CB8AC3E}">
        <p14:creationId xmlns:p14="http://schemas.microsoft.com/office/powerpoint/2010/main" val="1758903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52171D-7EBE-4EFD-9FD1-2E3D59E3D607}"/>
              </a:ext>
            </a:extLst>
          </p:cNvPr>
          <p:cNvSpPr>
            <a:spLocks noGrp="1"/>
          </p:cNvSpPr>
          <p:nvPr>
            <p:ph type="title"/>
          </p:nvPr>
        </p:nvSpPr>
        <p:spPr/>
        <p:txBody>
          <a:bodyPr/>
          <a:lstStyle/>
          <a:p>
            <a:r>
              <a:rPr lang="en-US" altLang="x-none" b="1" dirty="0">
                <a:solidFill>
                  <a:srgbClr val="FF0000"/>
                </a:solidFill>
              </a:rPr>
              <a:t>Basal Cell Carcinoma</a:t>
            </a:r>
            <a:endParaRPr lang="x-none" b="1" dirty="0">
              <a:solidFill>
                <a:srgbClr val="FF0000"/>
              </a:solidFill>
            </a:endParaRPr>
          </a:p>
        </p:txBody>
      </p:sp>
      <p:sp>
        <p:nvSpPr>
          <p:cNvPr id="3" name="Content Placeholder 2">
            <a:extLst>
              <a:ext uri="{FF2B5EF4-FFF2-40B4-BE49-F238E27FC236}">
                <a16:creationId xmlns:a16="http://schemas.microsoft.com/office/drawing/2014/main" xmlns="" id="{D5ADCFDE-A4DC-4FF1-BDAB-F0F8BA166422}"/>
              </a:ext>
            </a:extLst>
          </p:cNvPr>
          <p:cNvSpPr>
            <a:spLocks noGrp="1"/>
          </p:cNvSpPr>
          <p:nvPr>
            <p:ph idx="1"/>
          </p:nvPr>
        </p:nvSpPr>
        <p:spPr/>
        <p:txBody>
          <a:bodyPr/>
          <a:lstStyle/>
          <a:p>
            <a:pPr>
              <a:lnSpc>
                <a:spcPct val="90000"/>
              </a:lnSpc>
            </a:pPr>
            <a:r>
              <a:rPr lang="en-US" altLang="x-none" dirty="0"/>
              <a:t>2 percent of vulvar cancers are basal cell cancers and 2 percent of basal cell cancers occur on the vulva </a:t>
            </a:r>
          </a:p>
          <a:p>
            <a:pPr>
              <a:lnSpc>
                <a:spcPct val="90000"/>
              </a:lnSpc>
            </a:pPr>
            <a:r>
              <a:rPr lang="en-US" altLang="x-none" dirty="0"/>
              <a:t>Postmenopausal Caucasian women</a:t>
            </a:r>
          </a:p>
          <a:p>
            <a:pPr>
              <a:lnSpc>
                <a:spcPct val="90000"/>
              </a:lnSpc>
            </a:pPr>
            <a:r>
              <a:rPr lang="en-US" altLang="x-none" dirty="0"/>
              <a:t>"rodent" ulcer with rolled edges and central ulceration; the lesion may be pigmented or pearly and gray</a:t>
            </a:r>
          </a:p>
          <a:p>
            <a:pPr>
              <a:lnSpc>
                <a:spcPct val="90000"/>
              </a:lnSpc>
            </a:pPr>
            <a:r>
              <a:rPr lang="en-US" altLang="x-none" dirty="0"/>
              <a:t>Often asymptomatic, but pruritus, bleeding, or pain may occur</a:t>
            </a:r>
          </a:p>
          <a:p>
            <a:endParaRPr lang="x-none" dirty="0"/>
          </a:p>
        </p:txBody>
      </p:sp>
    </p:spTree>
    <p:extLst>
      <p:ext uri="{BB962C8B-B14F-4D97-AF65-F5344CB8AC3E}">
        <p14:creationId xmlns:p14="http://schemas.microsoft.com/office/powerpoint/2010/main" val="2339198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F1741A-FD1B-4531-8CC4-50FB3D86FF0B}"/>
              </a:ext>
            </a:extLst>
          </p:cNvPr>
          <p:cNvSpPr>
            <a:spLocks noGrp="1"/>
          </p:cNvSpPr>
          <p:nvPr>
            <p:ph type="title"/>
          </p:nvPr>
        </p:nvSpPr>
        <p:spPr/>
        <p:txBody>
          <a:bodyPr/>
          <a:lstStyle/>
          <a:p>
            <a:r>
              <a:rPr lang="en-US" altLang="x-none" b="1" dirty="0">
                <a:solidFill>
                  <a:srgbClr val="FF0000"/>
                </a:solidFill>
              </a:rPr>
              <a:t>Sarcoma</a:t>
            </a:r>
            <a:endParaRPr lang="x-none" b="1" dirty="0">
              <a:solidFill>
                <a:srgbClr val="FF0000"/>
              </a:solidFill>
            </a:endParaRPr>
          </a:p>
        </p:txBody>
      </p:sp>
      <p:sp>
        <p:nvSpPr>
          <p:cNvPr id="3" name="Content Placeholder 2">
            <a:extLst>
              <a:ext uri="{FF2B5EF4-FFF2-40B4-BE49-F238E27FC236}">
                <a16:creationId xmlns:a16="http://schemas.microsoft.com/office/drawing/2014/main" xmlns="" id="{BE7ABF4E-DD01-4691-A99D-8997CAA8160E}"/>
              </a:ext>
            </a:extLst>
          </p:cNvPr>
          <p:cNvSpPr>
            <a:spLocks noGrp="1"/>
          </p:cNvSpPr>
          <p:nvPr>
            <p:ph idx="1"/>
          </p:nvPr>
        </p:nvSpPr>
        <p:spPr/>
        <p:txBody>
          <a:bodyPr/>
          <a:lstStyle/>
          <a:p>
            <a:r>
              <a:rPr lang="en-US" altLang="x-none" dirty="0"/>
              <a:t>1 to 2 percent of vulvar malignancies.</a:t>
            </a:r>
          </a:p>
          <a:p>
            <a:r>
              <a:rPr lang="en-US" altLang="x-none" dirty="0"/>
              <a:t>Prognosis is generally poor</a:t>
            </a:r>
          </a:p>
          <a:p>
            <a:endParaRPr lang="x-none" dirty="0"/>
          </a:p>
        </p:txBody>
      </p:sp>
    </p:spTree>
    <p:extLst>
      <p:ext uri="{BB962C8B-B14F-4D97-AF65-F5344CB8AC3E}">
        <p14:creationId xmlns:p14="http://schemas.microsoft.com/office/powerpoint/2010/main" val="3364318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27A851-945A-4441-9269-D59114EB38A0}"/>
              </a:ext>
            </a:extLst>
          </p:cNvPr>
          <p:cNvSpPr>
            <a:spLocks noGrp="1"/>
          </p:cNvSpPr>
          <p:nvPr>
            <p:ph type="title"/>
          </p:nvPr>
        </p:nvSpPr>
        <p:spPr/>
        <p:txBody>
          <a:bodyPr/>
          <a:lstStyle/>
          <a:p>
            <a:r>
              <a:rPr lang="en-US" altLang="x-none" b="1" dirty="0">
                <a:solidFill>
                  <a:srgbClr val="FF0000"/>
                </a:solidFill>
              </a:rPr>
              <a:t>Paget Disease</a:t>
            </a:r>
            <a:endParaRPr lang="x-none" b="1" dirty="0">
              <a:solidFill>
                <a:srgbClr val="FF0000"/>
              </a:solidFill>
            </a:endParaRPr>
          </a:p>
        </p:txBody>
      </p:sp>
      <p:sp>
        <p:nvSpPr>
          <p:cNvPr id="3" name="Content Placeholder 2">
            <a:extLst>
              <a:ext uri="{FF2B5EF4-FFF2-40B4-BE49-F238E27FC236}">
                <a16:creationId xmlns:a16="http://schemas.microsoft.com/office/drawing/2014/main" xmlns="" id="{2E4529A9-A8A7-46A2-B583-50A93D86D0EF}"/>
              </a:ext>
            </a:extLst>
          </p:cNvPr>
          <p:cNvSpPr>
            <a:spLocks noGrp="1"/>
          </p:cNvSpPr>
          <p:nvPr>
            <p:ph idx="1"/>
          </p:nvPr>
        </p:nvSpPr>
        <p:spPr/>
        <p:txBody>
          <a:bodyPr>
            <a:normAutofit fontScale="92500" lnSpcReduction="20000"/>
          </a:bodyPr>
          <a:lstStyle/>
          <a:p>
            <a:pPr>
              <a:lnSpc>
                <a:spcPct val="80000"/>
              </a:lnSpc>
            </a:pPr>
            <a:r>
              <a:rPr lang="en-US" altLang="x-none" sz="2800" dirty="0"/>
              <a:t>&lt; 1 percent of all vulvar malignancies </a:t>
            </a:r>
          </a:p>
          <a:p>
            <a:pPr>
              <a:lnSpc>
                <a:spcPct val="80000"/>
              </a:lnSpc>
            </a:pPr>
            <a:r>
              <a:rPr lang="en-US" altLang="x-none" sz="2800" dirty="0"/>
              <a:t>60s and 70s and Caucasian</a:t>
            </a:r>
          </a:p>
          <a:p>
            <a:pPr>
              <a:lnSpc>
                <a:spcPct val="80000"/>
              </a:lnSpc>
            </a:pPr>
            <a:r>
              <a:rPr lang="en-US" altLang="x-none" sz="2800" dirty="0"/>
              <a:t>Pruritus is the most common symptom</a:t>
            </a:r>
          </a:p>
          <a:p>
            <a:pPr>
              <a:lnSpc>
                <a:spcPct val="80000"/>
              </a:lnSpc>
            </a:pPr>
            <a:r>
              <a:rPr lang="en-US" altLang="x-none" sz="2800" dirty="0"/>
              <a:t>Eczematoid appearance</a:t>
            </a:r>
          </a:p>
          <a:p>
            <a:pPr>
              <a:lnSpc>
                <a:spcPct val="80000"/>
              </a:lnSpc>
            </a:pPr>
            <a:r>
              <a:rPr lang="en-US" altLang="x-none" sz="2800" dirty="0"/>
              <a:t>Well-demarcated and has slightly raised edges and a red background, often dotted with small, pale islands</a:t>
            </a:r>
          </a:p>
          <a:p>
            <a:pPr>
              <a:lnSpc>
                <a:spcPct val="80000"/>
              </a:lnSpc>
            </a:pPr>
            <a:r>
              <a:rPr lang="en-US" altLang="x-none" sz="2800" dirty="0"/>
              <a:t>multifocal and may occur anywhere on the vulva, mons, perineum/perianal area, or inner thigh.</a:t>
            </a:r>
          </a:p>
          <a:p>
            <a:pPr>
              <a:lnSpc>
                <a:spcPct val="80000"/>
              </a:lnSpc>
            </a:pPr>
            <a:r>
              <a:rPr lang="en-US" altLang="x-none" sz="2800" dirty="0"/>
              <a:t>Invasive adenocarcinomas may be present within or beneath the surface lesion </a:t>
            </a:r>
          </a:p>
          <a:p>
            <a:pPr>
              <a:lnSpc>
                <a:spcPct val="80000"/>
              </a:lnSpc>
            </a:pPr>
            <a:r>
              <a:rPr lang="en-US" altLang="x-none" sz="2800" dirty="0"/>
              <a:t>Women with Paget disease of the vulva should also be evaluated for the possibility of synchronous neoplasms, as approximately 20 to 30 percent of these patients have a noncontiguous carcinoma (</a:t>
            </a:r>
            <a:r>
              <a:rPr lang="en-US" altLang="x-none" sz="2800" dirty="0" err="1"/>
              <a:t>eg</a:t>
            </a:r>
            <a:r>
              <a:rPr lang="en-US" altLang="x-none" sz="2800" dirty="0"/>
              <a:t>, involving breast, rectum, bladder, urethra, cervix, or ovary)</a:t>
            </a:r>
          </a:p>
          <a:p>
            <a:endParaRPr lang="x-none" dirty="0"/>
          </a:p>
        </p:txBody>
      </p:sp>
    </p:spTree>
    <p:extLst>
      <p:ext uri="{BB962C8B-B14F-4D97-AF65-F5344CB8AC3E}">
        <p14:creationId xmlns:p14="http://schemas.microsoft.com/office/powerpoint/2010/main" val="3178537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xmlns="" id="{63D1333D-F9EB-4286-846E-70A22506C517}"/>
              </a:ext>
            </a:extLst>
          </p:cNvPr>
          <p:cNvSpPr>
            <a:spLocks noGrp="1" noChangeArrowheads="1"/>
          </p:cNvSpPr>
          <p:nvPr>
            <p:ph type="title"/>
          </p:nvPr>
        </p:nvSpPr>
        <p:spPr/>
        <p:txBody>
          <a:bodyPr/>
          <a:lstStyle/>
          <a:p>
            <a:endParaRPr lang="x-none" altLang="x-none"/>
          </a:p>
        </p:txBody>
      </p:sp>
      <p:sp>
        <p:nvSpPr>
          <p:cNvPr id="114691" name="Rectangle 3">
            <a:extLst>
              <a:ext uri="{FF2B5EF4-FFF2-40B4-BE49-F238E27FC236}">
                <a16:creationId xmlns:a16="http://schemas.microsoft.com/office/drawing/2014/main" xmlns="" id="{5A96EFEA-1340-4373-8D8A-3AB0FF437E84}"/>
              </a:ext>
            </a:extLst>
          </p:cNvPr>
          <p:cNvSpPr>
            <a:spLocks noGrp="1" noChangeArrowheads="1"/>
          </p:cNvSpPr>
          <p:nvPr>
            <p:ph type="body" idx="1"/>
          </p:nvPr>
        </p:nvSpPr>
        <p:spPr/>
        <p:txBody>
          <a:bodyPr/>
          <a:lstStyle/>
          <a:p>
            <a:endParaRPr lang="x-none" altLang="x-none"/>
          </a:p>
        </p:txBody>
      </p:sp>
      <p:pic>
        <p:nvPicPr>
          <p:cNvPr id="114692" name="Picture 4">
            <a:extLst>
              <a:ext uri="{FF2B5EF4-FFF2-40B4-BE49-F238E27FC236}">
                <a16:creationId xmlns:a16="http://schemas.microsoft.com/office/drawing/2014/main" xmlns="" id="{7617B08F-279F-4B3C-A584-10FD9EE8D5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0939" y="638175"/>
            <a:ext cx="4810125" cy="558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ED4D07-7773-4828-A2F5-599E862C7909}"/>
              </a:ext>
            </a:extLst>
          </p:cNvPr>
          <p:cNvSpPr>
            <a:spLocks noGrp="1"/>
          </p:cNvSpPr>
          <p:nvPr>
            <p:ph type="title"/>
          </p:nvPr>
        </p:nvSpPr>
        <p:spPr/>
        <p:txBody>
          <a:bodyPr/>
          <a:lstStyle/>
          <a:p>
            <a:r>
              <a:rPr lang="en-US" altLang="x-none" b="1" dirty="0">
                <a:solidFill>
                  <a:srgbClr val="FF0000"/>
                </a:solidFill>
              </a:rPr>
              <a:t>Bartholin gland adenocarcinoma</a:t>
            </a:r>
            <a:endParaRPr lang="x-none" b="1" dirty="0">
              <a:solidFill>
                <a:srgbClr val="FF0000"/>
              </a:solidFill>
            </a:endParaRPr>
          </a:p>
        </p:txBody>
      </p:sp>
      <p:sp>
        <p:nvSpPr>
          <p:cNvPr id="3" name="Content Placeholder 2">
            <a:extLst>
              <a:ext uri="{FF2B5EF4-FFF2-40B4-BE49-F238E27FC236}">
                <a16:creationId xmlns:a16="http://schemas.microsoft.com/office/drawing/2014/main" xmlns="" id="{2169E262-A2B0-4622-9F61-310C5E082DFE}"/>
              </a:ext>
            </a:extLst>
          </p:cNvPr>
          <p:cNvSpPr>
            <a:spLocks noGrp="1"/>
          </p:cNvSpPr>
          <p:nvPr>
            <p:ph idx="1"/>
          </p:nvPr>
        </p:nvSpPr>
        <p:spPr/>
        <p:txBody>
          <a:bodyPr/>
          <a:lstStyle/>
          <a:p>
            <a:pPr>
              <a:lnSpc>
                <a:spcPct val="90000"/>
              </a:lnSpc>
            </a:pPr>
            <a:r>
              <a:rPr lang="en-US" altLang="x-none" sz="2800" dirty="0"/>
              <a:t>Rare malignancy</a:t>
            </a:r>
          </a:p>
          <a:p>
            <a:pPr>
              <a:lnSpc>
                <a:spcPct val="90000"/>
              </a:lnSpc>
            </a:pPr>
            <a:r>
              <a:rPr lang="en-US" altLang="x-none" sz="2800" dirty="0"/>
              <a:t>Cancers arising in Bartholin gland are most often adenocarcinomas or squamous cell carcinomas, </a:t>
            </a:r>
          </a:p>
          <a:p>
            <a:pPr>
              <a:lnSpc>
                <a:spcPct val="90000"/>
              </a:lnSpc>
            </a:pPr>
            <a:r>
              <a:rPr lang="en-US" altLang="x-none" sz="2800" dirty="0"/>
              <a:t>The median age at diagnosis of Bartholin gland cancer is 57</a:t>
            </a:r>
          </a:p>
          <a:p>
            <a:pPr>
              <a:lnSpc>
                <a:spcPct val="90000"/>
              </a:lnSpc>
            </a:pPr>
            <a:r>
              <a:rPr lang="en-US" altLang="x-none" sz="2800" dirty="0"/>
              <a:t>Solid and infiltrate deep into the vulva</a:t>
            </a:r>
          </a:p>
          <a:p>
            <a:pPr>
              <a:lnSpc>
                <a:spcPct val="90000"/>
              </a:lnSpc>
            </a:pPr>
            <a:r>
              <a:rPr lang="en-US" altLang="x-none" sz="2800" dirty="0"/>
              <a:t>Enlargement of the Bartholin gland in a postmenopausal woman is worrisome</a:t>
            </a:r>
          </a:p>
          <a:p>
            <a:pPr>
              <a:lnSpc>
                <a:spcPct val="90000"/>
              </a:lnSpc>
            </a:pPr>
            <a:r>
              <a:rPr lang="en-US" altLang="x-none" sz="2800" dirty="0"/>
              <a:t>Metastatic disease is common because of the rich vascular and lymphatic network </a:t>
            </a:r>
          </a:p>
          <a:p>
            <a:endParaRPr lang="x-none" dirty="0"/>
          </a:p>
        </p:txBody>
      </p:sp>
    </p:spTree>
    <p:extLst>
      <p:ext uri="{BB962C8B-B14F-4D97-AF65-F5344CB8AC3E}">
        <p14:creationId xmlns:p14="http://schemas.microsoft.com/office/powerpoint/2010/main" val="3243370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xmlns="" id="{3352C720-0216-4ADE-A41D-F8BF37FF87E9}"/>
              </a:ext>
            </a:extLst>
          </p:cNvPr>
          <p:cNvSpPr>
            <a:spLocks noGrp="1" noChangeArrowheads="1"/>
          </p:cNvSpPr>
          <p:nvPr>
            <p:ph type="title"/>
          </p:nvPr>
        </p:nvSpPr>
        <p:spPr/>
        <p:txBody>
          <a:bodyPr/>
          <a:lstStyle/>
          <a:p>
            <a:r>
              <a:rPr lang="en-US" altLang="x-none" b="1" dirty="0">
                <a:solidFill>
                  <a:srgbClr val="FF0000"/>
                </a:solidFill>
              </a:rPr>
              <a:t>Vulvar Cancer| Introduction </a:t>
            </a:r>
          </a:p>
        </p:txBody>
      </p:sp>
      <p:sp>
        <p:nvSpPr>
          <p:cNvPr id="105475" name="Rectangle 3">
            <a:extLst>
              <a:ext uri="{FF2B5EF4-FFF2-40B4-BE49-F238E27FC236}">
                <a16:creationId xmlns:a16="http://schemas.microsoft.com/office/drawing/2014/main" xmlns="" id="{12604665-F527-4FA5-9738-1DA6742DEFFF}"/>
              </a:ext>
            </a:extLst>
          </p:cNvPr>
          <p:cNvSpPr>
            <a:spLocks noGrp="1" noChangeArrowheads="1"/>
          </p:cNvSpPr>
          <p:nvPr>
            <p:ph type="body" idx="1"/>
          </p:nvPr>
        </p:nvSpPr>
        <p:spPr/>
        <p:txBody>
          <a:bodyPr/>
          <a:lstStyle/>
          <a:p>
            <a:r>
              <a:rPr lang="en-US" altLang="x-none" dirty="0"/>
              <a:t>Fourth most common gynecologic cancer </a:t>
            </a:r>
          </a:p>
          <a:p>
            <a:r>
              <a:rPr lang="en-US" altLang="x-none" dirty="0"/>
              <a:t>5% percent of malignancies of the female genital tract</a:t>
            </a:r>
          </a:p>
          <a:p>
            <a:r>
              <a:rPr lang="en-AU" dirty="0"/>
              <a:t>About 90% of all vulvar </a:t>
            </a:r>
            <a:r>
              <a:rPr lang="en-AU" dirty="0" err="1"/>
              <a:t>tumors</a:t>
            </a:r>
            <a:r>
              <a:rPr lang="en-AU" dirty="0"/>
              <a:t> is a squamous cell carcinoma </a:t>
            </a:r>
          </a:p>
          <a:p>
            <a:r>
              <a:rPr lang="en-AU" dirty="0"/>
              <a:t>The incidence is higher among elderly women, thus, a disease of elderly women</a:t>
            </a:r>
          </a:p>
          <a:p>
            <a:r>
              <a:rPr lang="en-US" altLang="x-none" dirty="0"/>
              <a:t> </a:t>
            </a:r>
            <a:endParaRPr lang="en-US" altLang="x-none" dirty="0" smtClean="0"/>
          </a:p>
          <a:p>
            <a:r>
              <a:rPr lang="en-US" altLang="x-none" smtClean="0">
                <a:solidFill>
                  <a:srgbClr val="00B0F0"/>
                </a:solidFill>
              </a:rPr>
              <a:t>She's </a:t>
            </a:r>
            <a:r>
              <a:rPr lang="en-US" altLang="x-none" dirty="0" smtClean="0">
                <a:solidFill>
                  <a:srgbClr val="00B0F0"/>
                </a:solidFill>
              </a:rPr>
              <a:t>just reading….so </a:t>
            </a:r>
            <a:r>
              <a:rPr lang="en-US" altLang="x-none" dirty="0" smtClean="0">
                <a:solidFill>
                  <a:srgbClr val="00B0F0"/>
                </a:solidFill>
                <a:sym typeface="Wingdings" panose="05000000000000000000" pitchFamily="2" charset="2"/>
              </a:rPr>
              <a:t></a:t>
            </a:r>
            <a:endParaRPr lang="en-US" altLang="x-none" dirty="0">
              <a:solidFill>
                <a:srgbClr val="00B0F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B75141-8BAA-4F5F-A77C-FE15AF3C64D3}"/>
              </a:ext>
            </a:extLst>
          </p:cNvPr>
          <p:cNvSpPr>
            <a:spLocks noGrp="1"/>
          </p:cNvSpPr>
          <p:nvPr>
            <p:ph type="title"/>
          </p:nvPr>
        </p:nvSpPr>
        <p:spPr/>
        <p:txBody>
          <a:bodyPr/>
          <a:lstStyle/>
          <a:p>
            <a:r>
              <a:rPr lang="en-US" b="1" dirty="0">
                <a:solidFill>
                  <a:srgbClr val="FF0000"/>
                </a:solidFill>
              </a:rPr>
              <a:t>Modes of spread </a:t>
            </a:r>
            <a:endParaRPr lang="x-none" b="1" dirty="0">
              <a:solidFill>
                <a:srgbClr val="FF0000"/>
              </a:solidFill>
            </a:endParaRPr>
          </a:p>
        </p:txBody>
      </p:sp>
      <p:sp>
        <p:nvSpPr>
          <p:cNvPr id="4" name="Content Placeholder 3">
            <a:extLst>
              <a:ext uri="{FF2B5EF4-FFF2-40B4-BE49-F238E27FC236}">
                <a16:creationId xmlns:a16="http://schemas.microsoft.com/office/drawing/2014/main" xmlns="" id="{22FA94FF-546C-4E6C-B974-F25E77268032}"/>
              </a:ext>
            </a:extLst>
          </p:cNvPr>
          <p:cNvSpPr>
            <a:spLocks noGrp="1"/>
          </p:cNvSpPr>
          <p:nvPr>
            <p:ph sz="half" idx="1"/>
          </p:nvPr>
        </p:nvSpPr>
        <p:spPr/>
        <p:txBody>
          <a:bodyPr/>
          <a:lstStyle/>
          <a:p>
            <a:pPr>
              <a:lnSpc>
                <a:spcPct val="80000"/>
              </a:lnSpc>
            </a:pPr>
            <a:r>
              <a:rPr lang="en-US" altLang="x-none" dirty="0"/>
              <a:t>Direct extension to adjacent structures (</a:t>
            </a:r>
            <a:r>
              <a:rPr lang="en-US" altLang="x-none" dirty="0" err="1"/>
              <a:t>eg</a:t>
            </a:r>
            <a:r>
              <a:rPr lang="en-US" altLang="x-none" dirty="0"/>
              <a:t>, vagina, urethra, clitoris, anus). </a:t>
            </a:r>
          </a:p>
          <a:p>
            <a:pPr>
              <a:lnSpc>
                <a:spcPct val="80000"/>
              </a:lnSpc>
            </a:pPr>
            <a:r>
              <a:rPr lang="en-US" altLang="x-none" dirty="0"/>
              <a:t>Lymphatic embolization to regional lymph nodes </a:t>
            </a:r>
          </a:p>
          <a:p>
            <a:pPr>
              <a:lnSpc>
                <a:spcPct val="80000"/>
              </a:lnSpc>
            </a:pPr>
            <a:r>
              <a:rPr lang="en-US" altLang="x-none" dirty="0"/>
              <a:t>Hematogenous dissemination</a:t>
            </a:r>
          </a:p>
          <a:p>
            <a:pPr lvl="1">
              <a:lnSpc>
                <a:spcPct val="80000"/>
              </a:lnSpc>
            </a:pPr>
            <a:r>
              <a:rPr lang="en-US" altLang="x-none" dirty="0"/>
              <a:t>occurs late in the course of the disease is rare in patients without inguinofemoral lymph node involvement</a:t>
            </a:r>
          </a:p>
          <a:p>
            <a:endParaRPr lang="x-none" dirty="0"/>
          </a:p>
        </p:txBody>
      </p:sp>
      <p:pic>
        <p:nvPicPr>
          <p:cNvPr id="6" name="Picture 4">
            <a:extLst>
              <a:ext uri="{FF2B5EF4-FFF2-40B4-BE49-F238E27FC236}">
                <a16:creationId xmlns:a16="http://schemas.microsoft.com/office/drawing/2014/main" xmlns="" id="{3E817D32-FCDE-49B1-9DA2-D574728AAC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1752601"/>
            <a:ext cx="4038600" cy="3629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5320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4CE48E-0CFD-457B-9F4D-E524A1099255}"/>
              </a:ext>
            </a:extLst>
          </p:cNvPr>
          <p:cNvSpPr>
            <a:spLocks noGrp="1"/>
          </p:cNvSpPr>
          <p:nvPr>
            <p:ph type="title"/>
          </p:nvPr>
        </p:nvSpPr>
        <p:spPr/>
        <p:txBody>
          <a:bodyPr/>
          <a:lstStyle/>
          <a:p>
            <a:r>
              <a:rPr lang="en-US" b="1" dirty="0">
                <a:solidFill>
                  <a:srgbClr val="FF0000"/>
                </a:solidFill>
              </a:rPr>
              <a:t>Staging </a:t>
            </a:r>
            <a:endParaRPr lang="x-none" b="1" dirty="0">
              <a:solidFill>
                <a:srgbClr val="FF0000"/>
              </a:solidFill>
            </a:endParaRPr>
          </a:p>
        </p:txBody>
      </p:sp>
      <p:pic>
        <p:nvPicPr>
          <p:cNvPr id="4" name="Picture 3">
            <a:extLst>
              <a:ext uri="{FF2B5EF4-FFF2-40B4-BE49-F238E27FC236}">
                <a16:creationId xmlns:a16="http://schemas.microsoft.com/office/drawing/2014/main" xmlns="" id="{46606655-866C-4412-BA12-1938E328EAA8}"/>
              </a:ext>
            </a:extLst>
          </p:cNvPr>
          <p:cNvPicPr>
            <a:picLocks noChangeAspect="1"/>
          </p:cNvPicPr>
          <p:nvPr/>
        </p:nvPicPr>
        <p:blipFill>
          <a:blip r:embed="rId2"/>
          <a:stretch>
            <a:fillRect/>
          </a:stretch>
        </p:blipFill>
        <p:spPr>
          <a:xfrm>
            <a:off x="3391271" y="225895"/>
            <a:ext cx="5592932" cy="6623490"/>
          </a:xfrm>
          <a:prstGeom prst="rect">
            <a:avLst/>
          </a:prstGeom>
        </p:spPr>
      </p:pic>
    </p:spTree>
    <p:extLst>
      <p:ext uri="{BB962C8B-B14F-4D97-AF65-F5344CB8AC3E}">
        <p14:creationId xmlns:p14="http://schemas.microsoft.com/office/powerpoint/2010/main" val="2731014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F6D6DC81-B297-444C-9EB1-8632D5E42E6A}"/>
              </a:ext>
            </a:extLst>
          </p:cNvPr>
          <p:cNvPicPr>
            <a:picLocks noChangeAspect="1"/>
          </p:cNvPicPr>
          <p:nvPr/>
        </p:nvPicPr>
        <p:blipFill>
          <a:blip r:embed="rId2"/>
          <a:stretch>
            <a:fillRect/>
          </a:stretch>
        </p:blipFill>
        <p:spPr>
          <a:xfrm>
            <a:off x="1825674" y="479393"/>
            <a:ext cx="7868742" cy="5435109"/>
          </a:xfrm>
          <a:prstGeom prst="rect">
            <a:avLst/>
          </a:prstGeom>
        </p:spPr>
      </p:pic>
    </p:spTree>
    <p:extLst>
      <p:ext uri="{BB962C8B-B14F-4D97-AF65-F5344CB8AC3E}">
        <p14:creationId xmlns:p14="http://schemas.microsoft.com/office/powerpoint/2010/main" val="3940691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56DD01-8496-4BCC-B776-AFCE53BFB1A4}"/>
              </a:ext>
            </a:extLst>
          </p:cNvPr>
          <p:cNvSpPr>
            <a:spLocks noGrp="1"/>
          </p:cNvSpPr>
          <p:nvPr>
            <p:ph type="title"/>
          </p:nvPr>
        </p:nvSpPr>
        <p:spPr/>
        <p:txBody>
          <a:bodyPr/>
          <a:lstStyle/>
          <a:p>
            <a:r>
              <a:rPr lang="en-US" b="1" dirty="0">
                <a:solidFill>
                  <a:srgbClr val="FF0000"/>
                </a:solidFill>
              </a:rPr>
              <a:t>Treatment </a:t>
            </a:r>
            <a:endParaRPr lang="x-none" b="1" dirty="0">
              <a:solidFill>
                <a:srgbClr val="FF0000"/>
              </a:solidFill>
            </a:endParaRPr>
          </a:p>
        </p:txBody>
      </p:sp>
      <p:sp>
        <p:nvSpPr>
          <p:cNvPr id="3" name="Content Placeholder 2">
            <a:extLst>
              <a:ext uri="{FF2B5EF4-FFF2-40B4-BE49-F238E27FC236}">
                <a16:creationId xmlns:a16="http://schemas.microsoft.com/office/drawing/2014/main" xmlns="" id="{718191A9-2C62-403C-B358-2AD1A0C45392}"/>
              </a:ext>
            </a:extLst>
          </p:cNvPr>
          <p:cNvSpPr>
            <a:spLocks noGrp="1"/>
          </p:cNvSpPr>
          <p:nvPr>
            <p:ph idx="1"/>
          </p:nvPr>
        </p:nvSpPr>
        <p:spPr/>
        <p:txBody>
          <a:bodyPr/>
          <a:lstStyle/>
          <a:p>
            <a:r>
              <a:rPr lang="en-US" altLang="x-none" dirty="0"/>
              <a:t>Surgery</a:t>
            </a:r>
          </a:p>
          <a:p>
            <a:r>
              <a:rPr lang="en-US" altLang="x-none" dirty="0"/>
              <a:t>Radiation</a:t>
            </a:r>
          </a:p>
          <a:p>
            <a:pPr marL="0" indent="0">
              <a:buNone/>
            </a:pPr>
            <a:endParaRPr lang="x-none" dirty="0"/>
          </a:p>
        </p:txBody>
      </p:sp>
    </p:spTree>
    <p:extLst>
      <p:ext uri="{BB962C8B-B14F-4D97-AF65-F5344CB8AC3E}">
        <p14:creationId xmlns:p14="http://schemas.microsoft.com/office/powerpoint/2010/main" val="3182156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04612F-1323-4E12-92D4-908E9E1E510C}"/>
              </a:ext>
            </a:extLst>
          </p:cNvPr>
          <p:cNvSpPr>
            <a:spLocks noGrp="1"/>
          </p:cNvSpPr>
          <p:nvPr>
            <p:ph type="title"/>
          </p:nvPr>
        </p:nvSpPr>
        <p:spPr/>
        <p:txBody>
          <a:bodyPr/>
          <a:lstStyle/>
          <a:p>
            <a:r>
              <a:rPr lang="en-US" b="1" dirty="0">
                <a:solidFill>
                  <a:srgbClr val="FF0000"/>
                </a:solidFill>
              </a:rPr>
              <a:t>Stage 0</a:t>
            </a:r>
            <a:endParaRPr lang="x-none" b="1" dirty="0">
              <a:solidFill>
                <a:srgbClr val="FF0000"/>
              </a:solidFill>
            </a:endParaRPr>
          </a:p>
        </p:txBody>
      </p:sp>
      <p:sp>
        <p:nvSpPr>
          <p:cNvPr id="3" name="Content Placeholder 2">
            <a:extLst>
              <a:ext uri="{FF2B5EF4-FFF2-40B4-BE49-F238E27FC236}">
                <a16:creationId xmlns:a16="http://schemas.microsoft.com/office/drawing/2014/main" xmlns="" id="{838ACDB9-4A6E-4EB2-A266-5C79665223EF}"/>
              </a:ext>
            </a:extLst>
          </p:cNvPr>
          <p:cNvSpPr>
            <a:spLocks noGrp="1"/>
          </p:cNvSpPr>
          <p:nvPr>
            <p:ph idx="1"/>
          </p:nvPr>
        </p:nvSpPr>
        <p:spPr/>
        <p:txBody>
          <a:bodyPr>
            <a:normAutofit/>
          </a:bodyPr>
          <a:lstStyle/>
          <a:p>
            <a:r>
              <a:rPr lang="en-US" dirty="0"/>
              <a:t>Recurrences are common at perianal skin, presacral area, and clitoral hood</a:t>
            </a:r>
          </a:p>
          <a:p>
            <a:pPr marL="914400" lvl="1" indent="-457200">
              <a:buFont typeface="+mj-lt"/>
              <a:buAutoNum type="arabicPeriod"/>
            </a:pPr>
            <a:r>
              <a:rPr lang="en-US" dirty="0"/>
              <a:t>Wide local excision </a:t>
            </a:r>
          </a:p>
          <a:p>
            <a:pPr marL="914400" lvl="1" indent="-457200">
              <a:buFont typeface="+mj-lt"/>
              <a:buAutoNum type="arabicPeriod"/>
            </a:pPr>
            <a:r>
              <a:rPr lang="en-US" dirty="0"/>
              <a:t>Laser</a:t>
            </a:r>
          </a:p>
          <a:p>
            <a:pPr marL="914400" lvl="1" indent="-457200">
              <a:buFont typeface="+mj-lt"/>
              <a:buAutoNum type="arabicPeriod"/>
            </a:pPr>
            <a:r>
              <a:rPr lang="en-US" dirty="0"/>
              <a:t>Skinning vulvectomy with or without grafting</a:t>
            </a:r>
          </a:p>
          <a:p>
            <a:pPr marL="914400" lvl="1" indent="-457200">
              <a:buFont typeface="+mj-lt"/>
              <a:buAutoNum type="arabicPeriod"/>
            </a:pPr>
            <a:r>
              <a:rPr lang="en-US" dirty="0"/>
              <a:t>5% fluorouracil cream</a:t>
            </a:r>
          </a:p>
          <a:p>
            <a:pPr lvl="2"/>
            <a:r>
              <a:rPr lang="en-US" dirty="0"/>
              <a:t>Response rate of 50%-60%</a:t>
            </a:r>
          </a:p>
          <a:p>
            <a:pPr lvl="2"/>
            <a:r>
              <a:rPr lang="en-US" dirty="0"/>
              <a:t>Not a reliable first choice for treatment</a:t>
            </a:r>
          </a:p>
          <a:p>
            <a:endParaRPr lang="x-none" dirty="0"/>
          </a:p>
        </p:txBody>
      </p:sp>
    </p:spTree>
    <p:extLst>
      <p:ext uri="{BB962C8B-B14F-4D97-AF65-F5344CB8AC3E}">
        <p14:creationId xmlns:p14="http://schemas.microsoft.com/office/powerpoint/2010/main" val="40239513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93240E-CDBF-49A4-BDCA-CACC4BB9CE3E}"/>
              </a:ext>
            </a:extLst>
          </p:cNvPr>
          <p:cNvSpPr>
            <a:spLocks noGrp="1"/>
          </p:cNvSpPr>
          <p:nvPr>
            <p:ph type="title"/>
          </p:nvPr>
        </p:nvSpPr>
        <p:spPr>
          <a:xfrm>
            <a:off x="838200" y="365125"/>
            <a:ext cx="10515600" cy="733833"/>
          </a:xfrm>
        </p:spPr>
        <p:txBody>
          <a:bodyPr/>
          <a:lstStyle/>
          <a:p>
            <a:r>
              <a:rPr lang="pt-BR" b="1" dirty="0">
                <a:solidFill>
                  <a:srgbClr val="FF0000"/>
                </a:solidFill>
              </a:rPr>
              <a:t>Stage IA &amp; IB (T1a &amp; T1b, N0) and II (T2, N0)</a:t>
            </a:r>
            <a:endParaRPr lang="x-none" b="1" dirty="0">
              <a:solidFill>
                <a:srgbClr val="FF0000"/>
              </a:solidFill>
            </a:endParaRPr>
          </a:p>
        </p:txBody>
      </p:sp>
      <p:sp>
        <p:nvSpPr>
          <p:cNvPr id="3" name="Content Placeholder 2">
            <a:extLst>
              <a:ext uri="{FF2B5EF4-FFF2-40B4-BE49-F238E27FC236}">
                <a16:creationId xmlns:a16="http://schemas.microsoft.com/office/drawing/2014/main" xmlns="" id="{1109AE34-ED80-41C6-AF5E-930C1B520BAB}"/>
              </a:ext>
            </a:extLst>
          </p:cNvPr>
          <p:cNvSpPr>
            <a:spLocks noGrp="1"/>
          </p:cNvSpPr>
          <p:nvPr>
            <p:ph idx="1"/>
          </p:nvPr>
        </p:nvSpPr>
        <p:spPr>
          <a:xfrm>
            <a:off x="838200" y="1258349"/>
            <a:ext cx="10515600" cy="4918614"/>
          </a:xfrm>
        </p:spPr>
        <p:txBody>
          <a:bodyPr>
            <a:normAutofit fontScale="62500" lnSpcReduction="20000"/>
          </a:bodyPr>
          <a:lstStyle/>
          <a:p>
            <a:endParaRPr lang="en-US" dirty="0"/>
          </a:p>
          <a:p>
            <a:pPr marL="0" indent="0">
              <a:buNone/>
            </a:pPr>
            <a:r>
              <a:rPr lang="en-US" dirty="0"/>
              <a:t>1) Wide local excision alone (2cm margin)</a:t>
            </a:r>
          </a:p>
          <a:p>
            <a:pPr lvl="1"/>
            <a:r>
              <a:rPr lang="en-US" dirty="0"/>
              <a:t>Only for T1a (≤2cm with &lt;1mm invasion)</a:t>
            </a:r>
          </a:p>
          <a:p>
            <a:pPr marL="0" indent="0">
              <a:buNone/>
            </a:pPr>
            <a:r>
              <a:rPr lang="en-US" dirty="0"/>
              <a:t>2) Radical local excision with complete unilateral lymphadenectomy</a:t>
            </a:r>
          </a:p>
          <a:p>
            <a:pPr lvl="1"/>
            <a:r>
              <a:rPr lang="en-US" dirty="0"/>
              <a:t>For well lateralized T1b (&lt;5mm invasion, no LV invasion, cN0)</a:t>
            </a:r>
          </a:p>
          <a:p>
            <a:pPr lvl="1"/>
            <a:r>
              <a:rPr lang="en-US" dirty="0"/>
              <a:t>Local control 90-95% (similar to radical vulvectomy)</a:t>
            </a:r>
          </a:p>
          <a:p>
            <a:pPr marL="0" indent="0">
              <a:buNone/>
            </a:pPr>
            <a:r>
              <a:rPr lang="en-US" dirty="0"/>
              <a:t>3) Radical vulvectomy with bilateral inguinal and femoral node dissection</a:t>
            </a:r>
          </a:p>
          <a:p>
            <a:pPr lvl="1"/>
            <a:r>
              <a:rPr lang="en-US" dirty="0"/>
              <a:t>Separate groin incisions to decrease morbidity</a:t>
            </a:r>
          </a:p>
          <a:p>
            <a:pPr lvl="1"/>
            <a:r>
              <a:rPr lang="en-US" dirty="0"/>
              <a:t>Superficial lymphadenectomy for select early lesions</a:t>
            </a:r>
          </a:p>
          <a:p>
            <a:pPr lvl="1"/>
            <a:r>
              <a:rPr lang="en-US" dirty="0"/>
              <a:t>Groin radiotherapy instead of dissection for unfit or those who refuse </a:t>
            </a:r>
            <a:r>
              <a:rPr lang="en-US" dirty="0" err="1"/>
              <a:t>Sx</a:t>
            </a:r>
            <a:r>
              <a:rPr lang="en-US" dirty="0"/>
              <a:t> (randomized study was poorly done; retrospective shows equivalence)</a:t>
            </a:r>
          </a:p>
          <a:p>
            <a:pPr lvl="1"/>
            <a:r>
              <a:rPr lang="en-US" dirty="0"/>
              <a:t>Adjuvant radiotherapy for:</a:t>
            </a:r>
          </a:p>
          <a:p>
            <a:pPr lvl="2">
              <a:buFont typeface="Wingdings" panose="05000000000000000000" pitchFamily="2" charset="2"/>
              <a:buChar char="ü"/>
            </a:pPr>
            <a:r>
              <a:rPr lang="en-US" dirty="0"/>
              <a:t>Margins &lt;8mm on the primary tumor</a:t>
            </a:r>
          </a:p>
          <a:p>
            <a:pPr lvl="2">
              <a:buFont typeface="Wingdings" panose="05000000000000000000" pitchFamily="2" charset="2"/>
              <a:buChar char="ü"/>
            </a:pPr>
            <a:r>
              <a:rPr lang="en-US" dirty="0" err="1"/>
              <a:t>Lymphovascular</a:t>
            </a:r>
            <a:r>
              <a:rPr lang="en-US" dirty="0"/>
              <a:t> space invasion</a:t>
            </a:r>
          </a:p>
          <a:p>
            <a:pPr lvl="2">
              <a:buFont typeface="Wingdings" panose="05000000000000000000" pitchFamily="2" charset="2"/>
              <a:buChar char="ü"/>
            </a:pPr>
            <a:r>
              <a:rPr lang="en-US" dirty="0"/>
              <a:t>Thickness &gt;5mm</a:t>
            </a:r>
          </a:p>
          <a:p>
            <a:pPr lvl="2">
              <a:buFont typeface="Wingdings" panose="05000000000000000000" pitchFamily="2" charset="2"/>
              <a:buChar char="ü"/>
            </a:pPr>
            <a:r>
              <a:rPr lang="en-US" dirty="0"/>
              <a:t>LN+ (&gt;1 or &gt;2 microscopic or 1 with extracapsular spread)</a:t>
            </a:r>
          </a:p>
          <a:p>
            <a:pPr marL="0" indent="0">
              <a:buNone/>
            </a:pPr>
            <a:r>
              <a:rPr lang="en-US" dirty="0"/>
              <a:t>4) Radical radiotherapy</a:t>
            </a:r>
          </a:p>
          <a:p>
            <a:pPr lvl="1"/>
            <a:r>
              <a:rPr lang="en-US" dirty="0"/>
              <a:t>If unable to tolerate or unsuitable for </a:t>
            </a:r>
            <a:r>
              <a:rPr lang="en-US" dirty="0" err="1"/>
              <a:t>Sx</a:t>
            </a:r>
            <a:r>
              <a:rPr lang="en-US" dirty="0"/>
              <a:t> because of site or extent of disease</a:t>
            </a:r>
          </a:p>
          <a:p>
            <a:pPr lvl="1"/>
            <a:r>
              <a:rPr lang="en-US" dirty="0"/>
              <a:t>EBRT (45Gy/25#) &amp; brachy boost (total dose 90-100Gy with LDR)</a:t>
            </a:r>
          </a:p>
          <a:p>
            <a:pPr lvl="1"/>
            <a:r>
              <a:rPr lang="en-US" dirty="0"/>
              <a:t>EBRT (45Gy/25#) &amp; conformal boost (total dose 54-64.8Gy)</a:t>
            </a:r>
          </a:p>
          <a:p>
            <a:endParaRPr lang="x-none" dirty="0"/>
          </a:p>
        </p:txBody>
      </p:sp>
    </p:spTree>
    <p:extLst>
      <p:ext uri="{BB962C8B-B14F-4D97-AF65-F5344CB8AC3E}">
        <p14:creationId xmlns:p14="http://schemas.microsoft.com/office/powerpoint/2010/main" val="3341745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6E0788-0C8E-46E8-AA8B-B1989BEA3E8C}"/>
              </a:ext>
            </a:extLst>
          </p:cNvPr>
          <p:cNvSpPr>
            <a:spLocks noGrp="1"/>
          </p:cNvSpPr>
          <p:nvPr>
            <p:ph type="title"/>
          </p:nvPr>
        </p:nvSpPr>
        <p:spPr/>
        <p:txBody>
          <a:bodyPr>
            <a:normAutofit fontScale="90000"/>
          </a:bodyPr>
          <a:lstStyle/>
          <a:p>
            <a:r>
              <a:rPr lang="en-US" b="1" dirty="0">
                <a:solidFill>
                  <a:srgbClr val="FF0000"/>
                </a:solidFill>
              </a:rPr>
              <a:t/>
            </a:r>
            <a:br>
              <a:rPr lang="en-US" b="1" dirty="0">
                <a:solidFill>
                  <a:srgbClr val="FF0000"/>
                </a:solidFill>
              </a:rPr>
            </a:br>
            <a:r>
              <a:rPr lang="en-US" b="1" dirty="0">
                <a:solidFill>
                  <a:srgbClr val="FF0000"/>
                </a:solidFill>
              </a:rPr>
              <a:t>Stage III (T3 or N1-unilateral) and IVA (T4 or N2-bilateral)</a:t>
            </a:r>
            <a:r>
              <a:rPr lang="en-US" dirty="0"/>
              <a:t/>
            </a:r>
            <a:br>
              <a:rPr lang="en-US" dirty="0"/>
            </a:br>
            <a:endParaRPr lang="x-none" dirty="0"/>
          </a:p>
        </p:txBody>
      </p:sp>
      <p:sp>
        <p:nvSpPr>
          <p:cNvPr id="3" name="Content Placeholder 2">
            <a:extLst>
              <a:ext uri="{FF2B5EF4-FFF2-40B4-BE49-F238E27FC236}">
                <a16:creationId xmlns:a16="http://schemas.microsoft.com/office/drawing/2014/main" xmlns="" id="{3DB57B7E-D575-4E49-B254-839A263E1FD8}"/>
              </a:ext>
            </a:extLst>
          </p:cNvPr>
          <p:cNvSpPr>
            <a:spLocks noGrp="1"/>
          </p:cNvSpPr>
          <p:nvPr>
            <p:ph sz="half" idx="1"/>
          </p:nvPr>
        </p:nvSpPr>
        <p:spPr/>
        <p:txBody>
          <a:bodyPr>
            <a:normAutofit fontScale="70000" lnSpcReduction="20000"/>
          </a:bodyPr>
          <a:lstStyle/>
          <a:p>
            <a:r>
              <a:rPr lang="en-US" dirty="0"/>
              <a:t>Radiotherapy  improves overall survival  in comparison with pelvic node dissection (in N+, &gt;1LN)</a:t>
            </a:r>
          </a:p>
          <a:p>
            <a:pPr marL="514350" indent="-514350">
              <a:buAutoNum type="arabicParenR"/>
            </a:pPr>
            <a:r>
              <a:rPr lang="en-US" dirty="0"/>
              <a:t>Modified radical vulvectomy with bilateral </a:t>
            </a:r>
            <a:r>
              <a:rPr lang="en-US" dirty="0" err="1"/>
              <a:t>inguino</a:t>
            </a:r>
            <a:r>
              <a:rPr lang="en-US" dirty="0"/>
              <a:t>-femoral node dissection</a:t>
            </a:r>
          </a:p>
          <a:p>
            <a:pPr lvl="1"/>
            <a:r>
              <a:rPr lang="en-US" dirty="0"/>
              <a:t>Radical vulvectomy and pelvic exenteration for more advanced lesions</a:t>
            </a:r>
          </a:p>
          <a:p>
            <a:pPr lvl="1"/>
            <a:r>
              <a:rPr lang="en-US" dirty="0"/>
              <a:t>Post-op RT is used for:</a:t>
            </a:r>
          </a:p>
          <a:p>
            <a:pPr lvl="2">
              <a:buFont typeface="Wingdings" panose="05000000000000000000" pitchFamily="2" charset="2"/>
              <a:buChar char="ü"/>
            </a:pPr>
            <a:r>
              <a:rPr lang="en-US" dirty="0"/>
              <a:t>Margins &lt;8mm on the primary tumor</a:t>
            </a:r>
          </a:p>
          <a:p>
            <a:pPr lvl="2">
              <a:buFont typeface="Wingdings" panose="05000000000000000000" pitchFamily="2" charset="2"/>
              <a:buChar char="ü"/>
            </a:pPr>
            <a:r>
              <a:rPr lang="en-US" dirty="0" err="1"/>
              <a:t>lymphovascular</a:t>
            </a:r>
            <a:r>
              <a:rPr lang="en-US" dirty="0"/>
              <a:t> space invasion</a:t>
            </a:r>
          </a:p>
          <a:p>
            <a:pPr lvl="2">
              <a:buFont typeface="Wingdings" panose="05000000000000000000" pitchFamily="2" charset="2"/>
              <a:buChar char="ü"/>
            </a:pPr>
            <a:r>
              <a:rPr lang="en-US" dirty="0"/>
              <a:t>Thickness &gt;5mm or bone invasion</a:t>
            </a:r>
          </a:p>
          <a:p>
            <a:pPr lvl="2">
              <a:buFont typeface="Wingdings" panose="05000000000000000000" pitchFamily="2" charset="2"/>
              <a:buChar char="ü"/>
            </a:pPr>
            <a:r>
              <a:rPr lang="en-US" dirty="0"/>
              <a:t>LN+ (&gt;1 or &gt;2 microscopic)</a:t>
            </a:r>
          </a:p>
          <a:p>
            <a:endParaRPr lang="en-US" dirty="0"/>
          </a:p>
          <a:p>
            <a:pPr marL="0" indent="0">
              <a:buNone/>
            </a:pPr>
            <a:r>
              <a:rPr lang="en-US" dirty="0"/>
              <a:t>2) Preoperative radiation therapy</a:t>
            </a:r>
          </a:p>
          <a:p>
            <a:pPr lvl="1"/>
            <a:r>
              <a:rPr lang="en-US" dirty="0"/>
              <a:t>To improve operability and to decrease the extent of surgery </a:t>
            </a:r>
          </a:p>
          <a:p>
            <a:pPr lvl="1"/>
            <a:r>
              <a:rPr lang="en-US" dirty="0"/>
              <a:t>45-50Gy +/- 5-FU/cisplatin concomitantly</a:t>
            </a:r>
          </a:p>
          <a:p>
            <a:endParaRPr lang="x-none" dirty="0"/>
          </a:p>
        </p:txBody>
      </p:sp>
      <p:sp>
        <p:nvSpPr>
          <p:cNvPr id="4" name="Content Placeholder 3">
            <a:extLst>
              <a:ext uri="{FF2B5EF4-FFF2-40B4-BE49-F238E27FC236}">
                <a16:creationId xmlns:a16="http://schemas.microsoft.com/office/drawing/2014/main" xmlns="" id="{BCACF59D-25DA-4DA7-A768-50C181289706}"/>
              </a:ext>
            </a:extLst>
          </p:cNvPr>
          <p:cNvSpPr>
            <a:spLocks noGrp="1"/>
          </p:cNvSpPr>
          <p:nvPr>
            <p:ph sz="half" idx="2"/>
          </p:nvPr>
        </p:nvSpPr>
        <p:spPr/>
        <p:txBody>
          <a:bodyPr>
            <a:normAutofit fontScale="70000" lnSpcReduction="20000"/>
          </a:bodyPr>
          <a:lstStyle/>
          <a:p>
            <a:pPr marL="0" indent="0">
              <a:buNone/>
            </a:pPr>
            <a:r>
              <a:rPr lang="en-US" dirty="0"/>
              <a:t>3) Radical RT</a:t>
            </a:r>
          </a:p>
          <a:p>
            <a:pPr lvl="1"/>
            <a:r>
              <a:rPr lang="en-US" dirty="0"/>
              <a:t>May be combined with concomitant 5-FU +/- cisplatin</a:t>
            </a:r>
          </a:p>
          <a:p>
            <a:pPr lvl="1"/>
            <a:r>
              <a:rPr lang="en-US" dirty="0"/>
              <a:t>45Gy/25# pelvis and boost GTV to a total 54-64.8Gy (LDR is higher)</a:t>
            </a:r>
          </a:p>
          <a:p>
            <a:pPr lvl="1"/>
            <a:r>
              <a:rPr lang="en-US" dirty="0"/>
              <a:t>CR rate 50-90%</a:t>
            </a:r>
          </a:p>
          <a:p>
            <a:pPr lvl="1"/>
            <a:r>
              <a:rPr lang="en-US" dirty="0"/>
              <a:t>3-y DFS 50-80%</a:t>
            </a:r>
          </a:p>
          <a:p>
            <a:pPr lvl="1"/>
            <a:endParaRPr lang="en-US" dirty="0"/>
          </a:p>
          <a:p>
            <a:pPr lvl="1"/>
            <a:r>
              <a:rPr lang="en-US" dirty="0"/>
              <a:t>Residual disease may need local resection</a:t>
            </a:r>
          </a:p>
          <a:p>
            <a:endParaRPr lang="x-none" dirty="0"/>
          </a:p>
        </p:txBody>
      </p:sp>
    </p:spTree>
    <p:extLst>
      <p:ext uri="{BB962C8B-B14F-4D97-AF65-F5344CB8AC3E}">
        <p14:creationId xmlns:p14="http://schemas.microsoft.com/office/powerpoint/2010/main" val="31316055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B69CCA-0E0B-4FE5-8F87-CF5BA916818A}"/>
              </a:ext>
            </a:extLst>
          </p:cNvPr>
          <p:cNvSpPr>
            <a:spLocks noGrp="1"/>
          </p:cNvSpPr>
          <p:nvPr>
            <p:ph type="title"/>
          </p:nvPr>
        </p:nvSpPr>
        <p:spPr>
          <a:xfrm>
            <a:off x="838200" y="365126"/>
            <a:ext cx="10515600" cy="759000"/>
          </a:xfrm>
        </p:spPr>
        <p:txBody>
          <a:bodyPr/>
          <a:lstStyle/>
          <a:p>
            <a:r>
              <a:rPr lang="en-US" b="1" dirty="0">
                <a:solidFill>
                  <a:srgbClr val="FF0000"/>
                </a:solidFill>
              </a:rPr>
              <a:t>Recurrent disease</a:t>
            </a:r>
            <a:endParaRPr lang="x-none" dirty="0"/>
          </a:p>
        </p:txBody>
      </p:sp>
      <p:sp>
        <p:nvSpPr>
          <p:cNvPr id="3" name="Content Placeholder 2">
            <a:extLst>
              <a:ext uri="{FF2B5EF4-FFF2-40B4-BE49-F238E27FC236}">
                <a16:creationId xmlns:a16="http://schemas.microsoft.com/office/drawing/2014/main" xmlns="" id="{74A93E1E-C96A-404A-B949-F336141AF71F}"/>
              </a:ext>
            </a:extLst>
          </p:cNvPr>
          <p:cNvSpPr>
            <a:spLocks noGrp="1"/>
          </p:cNvSpPr>
          <p:nvPr>
            <p:ph idx="1"/>
          </p:nvPr>
        </p:nvSpPr>
        <p:spPr>
          <a:xfrm>
            <a:off x="838200" y="1409350"/>
            <a:ext cx="10515600" cy="4767613"/>
          </a:xfrm>
        </p:spPr>
        <p:txBody>
          <a:bodyPr>
            <a:normAutofit/>
          </a:bodyPr>
          <a:lstStyle/>
          <a:p>
            <a:r>
              <a:rPr lang="en-US" dirty="0"/>
              <a:t>5-y survival ~50% with radical treatment of localized disease (M0)</a:t>
            </a:r>
          </a:p>
          <a:p>
            <a:endParaRPr lang="en-US" dirty="0"/>
          </a:p>
          <a:p>
            <a:pPr marL="0" indent="0">
              <a:buNone/>
            </a:pPr>
            <a:r>
              <a:rPr lang="en-US" dirty="0"/>
              <a:t>1) Wide local excision +/- radiotherapy</a:t>
            </a:r>
          </a:p>
          <a:p>
            <a:pPr marL="0" indent="0">
              <a:buNone/>
            </a:pPr>
            <a:r>
              <a:rPr lang="en-US" dirty="0"/>
              <a:t>2) Radical vulvectomy and pelvic exenteration</a:t>
            </a:r>
          </a:p>
          <a:p>
            <a:pPr marL="0" indent="0">
              <a:buNone/>
            </a:pPr>
            <a:r>
              <a:rPr lang="en-US" dirty="0"/>
              <a:t>3) Synchronous radiation and cytotoxic chemotherapy with or without surgery</a:t>
            </a:r>
          </a:p>
          <a:p>
            <a:pPr marL="0" indent="0">
              <a:buNone/>
            </a:pPr>
            <a:r>
              <a:rPr lang="en-US" dirty="0"/>
              <a:t>4) No standard chemotherapy or other systemic treatment for metastatic disease</a:t>
            </a:r>
          </a:p>
          <a:p>
            <a:pPr marL="0" indent="0">
              <a:buNone/>
            </a:pPr>
            <a:endParaRPr lang="en-US" dirty="0"/>
          </a:p>
          <a:p>
            <a:endParaRPr lang="x-none" dirty="0"/>
          </a:p>
        </p:txBody>
      </p:sp>
    </p:spTree>
    <p:extLst>
      <p:ext uri="{BB962C8B-B14F-4D97-AF65-F5344CB8AC3E}">
        <p14:creationId xmlns:p14="http://schemas.microsoft.com/office/powerpoint/2010/main" val="16999732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069436-5D27-4400-B75B-EE9AA523F5C1}"/>
              </a:ext>
            </a:extLst>
          </p:cNvPr>
          <p:cNvSpPr>
            <a:spLocks noGrp="1"/>
          </p:cNvSpPr>
          <p:nvPr>
            <p:ph type="title"/>
          </p:nvPr>
        </p:nvSpPr>
        <p:spPr/>
        <p:txBody>
          <a:bodyPr/>
          <a:lstStyle/>
          <a:p>
            <a:r>
              <a:rPr lang="en-US" b="1" dirty="0">
                <a:solidFill>
                  <a:srgbClr val="FF0000"/>
                </a:solidFill>
              </a:rPr>
              <a:t>Survival</a:t>
            </a:r>
            <a:endParaRPr lang="x-none" b="1" dirty="0">
              <a:solidFill>
                <a:srgbClr val="FF0000"/>
              </a:solidFill>
            </a:endParaRPr>
          </a:p>
        </p:txBody>
      </p:sp>
      <p:pic>
        <p:nvPicPr>
          <p:cNvPr id="4" name="Picture 3">
            <a:extLst>
              <a:ext uri="{FF2B5EF4-FFF2-40B4-BE49-F238E27FC236}">
                <a16:creationId xmlns:a16="http://schemas.microsoft.com/office/drawing/2014/main" xmlns="" id="{4DDF150B-7B41-473E-9274-6AFEEA86256C}"/>
              </a:ext>
            </a:extLst>
          </p:cNvPr>
          <p:cNvPicPr>
            <a:picLocks noChangeAspect="1"/>
          </p:cNvPicPr>
          <p:nvPr/>
        </p:nvPicPr>
        <p:blipFill>
          <a:blip r:embed="rId2"/>
          <a:stretch>
            <a:fillRect/>
          </a:stretch>
        </p:blipFill>
        <p:spPr>
          <a:xfrm>
            <a:off x="2329333" y="2100428"/>
            <a:ext cx="7533333" cy="2657143"/>
          </a:xfrm>
          <a:prstGeom prst="rect">
            <a:avLst/>
          </a:prstGeom>
        </p:spPr>
      </p:pic>
    </p:spTree>
    <p:extLst>
      <p:ext uri="{BB962C8B-B14F-4D97-AF65-F5344CB8AC3E}">
        <p14:creationId xmlns:p14="http://schemas.microsoft.com/office/powerpoint/2010/main" val="86018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EFC231-E9A7-4181-B550-A777BCA67BEA}"/>
              </a:ext>
            </a:extLst>
          </p:cNvPr>
          <p:cNvSpPr>
            <a:spLocks noGrp="1"/>
          </p:cNvSpPr>
          <p:nvPr>
            <p:ph type="title"/>
          </p:nvPr>
        </p:nvSpPr>
        <p:spPr/>
        <p:txBody>
          <a:bodyPr/>
          <a:lstStyle/>
          <a:p>
            <a:r>
              <a:rPr lang="en-US" b="1" dirty="0">
                <a:solidFill>
                  <a:srgbClr val="FF0000"/>
                </a:solidFill>
              </a:rPr>
              <a:t>Epidemiology</a:t>
            </a:r>
            <a:r>
              <a:rPr lang="en-US" dirty="0"/>
              <a:t> </a:t>
            </a:r>
            <a:endParaRPr lang="x-none" dirty="0"/>
          </a:p>
        </p:txBody>
      </p:sp>
      <p:sp>
        <p:nvSpPr>
          <p:cNvPr id="3" name="Content Placeholder 2">
            <a:extLst>
              <a:ext uri="{FF2B5EF4-FFF2-40B4-BE49-F238E27FC236}">
                <a16:creationId xmlns:a16="http://schemas.microsoft.com/office/drawing/2014/main" xmlns="" id="{E029C907-E907-4239-8184-1D1677E1A350}"/>
              </a:ext>
            </a:extLst>
          </p:cNvPr>
          <p:cNvSpPr>
            <a:spLocks noGrp="1"/>
          </p:cNvSpPr>
          <p:nvPr>
            <p:ph idx="1"/>
          </p:nvPr>
        </p:nvSpPr>
        <p:spPr>
          <a:xfrm>
            <a:off x="838200" y="1468073"/>
            <a:ext cx="10515600" cy="4708890"/>
          </a:xfrm>
        </p:spPr>
        <p:txBody>
          <a:bodyPr>
            <a:normAutofit fontScale="92500" lnSpcReduction="20000"/>
          </a:bodyPr>
          <a:lstStyle/>
          <a:p>
            <a:pPr>
              <a:lnSpc>
                <a:spcPct val="90000"/>
              </a:lnSpc>
            </a:pPr>
            <a:r>
              <a:rPr lang="en-US" altLang="x-none" sz="2400" dirty="0"/>
              <a:t>Most frequently in postmenopausal women</a:t>
            </a:r>
          </a:p>
          <a:p>
            <a:pPr>
              <a:lnSpc>
                <a:spcPct val="90000"/>
              </a:lnSpc>
            </a:pPr>
            <a:r>
              <a:rPr lang="en-US" altLang="x-none" sz="2400" dirty="0"/>
              <a:t>Mean age at diagnosis is 65, but may be falling</a:t>
            </a:r>
          </a:p>
          <a:p>
            <a:pPr>
              <a:lnSpc>
                <a:spcPct val="90000"/>
              </a:lnSpc>
            </a:pPr>
            <a:r>
              <a:rPr lang="en-US" altLang="x-none" sz="2400" dirty="0"/>
              <a:t>Risk factors</a:t>
            </a:r>
          </a:p>
          <a:p>
            <a:pPr lvl="1">
              <a:buFont typeface="Wingdings" panose="05000000000000000000" pitchFamily="2" charset="2"/>
              <a:buChar char="ü"/>
            </a:pPr>
            <a:r>
              <a:rPr lang="en-AU" sz="2000" dirty="0"/>
              <a:t>Young age at first sexual intercourse</a:t>
            </a:r>
          </a:p>
          <a:p>
            <a:pPr lvl="1">
              <a:buFont typeface="Wingdings" panose="05000000000000000000" pitchFamily="2" charset="2"/>
              <a:buChar char="ü"/>
            </a:pPr>
            <a:r>
              <a:rPr lang="en-AU" sz="2000" dirty="0"/>
              <a:t>Multiple sexual partners</a:t>
            </a:r>
          </a:p>
          <a:p>
            <a:pPr lvl="1">
              <a:buFont typeface="Wingdings" panose="05000000000000000000" pitchFamily="2" charset="2"/>
              <a:buChar char="ü"/>
            </a:pPr>
            <a:r>
              <a:rPr lang="en-AU" sz="2000" dirty="0"/>
              <a:t>Low socio-cultural status</a:t>
            </a:r>
          </a:p>
          <a:p>
            <a:pPr lvl="1">
              <a:buFont typeface="Wingdings" panose="05000000000000000000" pitchFamily="2" charset="2"/>
              <a:buChar char="ü"/>
            </a:pPr>
            <a:r>
              <a:rPr lang="en-AU" sz="2000" dirty="0"/>
              <a:t>Infection by human papilloma virus (HPV) </a:t>
            </a:r>
          </a:p>
          <a:p>
            <a:pPr lvl="1">
              <a:buFont typeface="Wingdings" panose="05000000000000000000" pitchFamily="2" charset="2"/>
              <a:buChar char="ü"/>
            </a:pPr>
            <a:r>
              <a:rPr lang="en-AU" sz="2000" dirty="0"/>
              <a:t>Smoking </a:t>
            </a:r>
          </a:p>
          <a:p>
            <a:pPr lvl="1">
              <a:buFont typeface="Wingdings" panose="05000000000000000000" pitchFamily="2" charset="2"/>
              <a:buChar char="ü"/>
            </a:pPr>
            <a:r>
              <a:rPr lang="en-US" altLang="x-none" sz="2000" dirty="0"/>
              <a:t>Vulvar dystrophy (</a:t>
            </a:r>
            <a:r>
              <a:rPr lang="en-US" altLang="x-none" sz="2000" dirty="0" err="1"/>
              <a:t>eg</a:t>
            </a:r>
            <a:r>
              <a:rPr lang="en-US" altLang="x-none" sz="2000" dirty="0"/>
              <a:t>, lichen </a:t>
            </a:r>
            <a:r>
              <a:rPr lang="en-US" altLang="x-none" sz="2000" dirty="0" err="1"/>
              <a:t>sclerosus</a:t>
            </a:r>
            <a:r>
              <a:rPr lang="en-US" altLang="x-none" sz="2000" dirty="0"/>
              <a:t>)</a:t>
            </a:r>
          </a:p>
          <a:p>
            <a:pPr lvl="1">
              <a:buFont typeface="Wingdings" panose="05000000000000000000" pitchFamily="2" charset="2"/>
              <a:buChar char="ü"/>
            </a:pPr>
            <a:r>
              <a:rPr lang="en-US" altLang="x-none" sz="2000" dirty="0"/>
              <a:t>Vulvar or cervical intraepithelial neoplasia</a:t>
            </a:r>
          </a:p>
          <a:p>
            <a:pPr lvl="1">
              <a:buFont typeface="Wingdings" panose="05000000000000000000" pitchFamily="2" charset="2"/>
              <a:buChar char="ü"/>
            </a:pPr>
            <a:r>
              <a:rPr lang="en-US" altLang="x-none" sz="2000" dirty="0"/>
              <a:t>Immunodeficiency syndromes</a:t>
            </a:r>
          </a:p>
          <a:p>
            <a:pPr lvl="1">
              <a:buFont typeface="Wingdings" panose="05000000000000000000" pitchFamily="2" charset="2"/>
              <a:buChar char="ü"/>
            </a:pPr>
            <a:r>
              <a:rPr lang="en-US" altLang="x-none" sz="2000" dirty="0"/>
              <a:t>A prior history of cervical cancer</a:t>
            </a:r>
          </a:p>
          <a:p>
            <a:pPr>
              <a:lnSpc>
                <a:spcPct val="90000"/>
              </a:lnSpc>
            </a:pPr>
            <a:r>
              <a:rPr lang="en-US" altLang="x-none" sz="2400" dirty="0"/>
              <a:t>Two independent pathways of vulvar carcinogenesis:</a:t>
            </a:r>
          </a:p>
          <a:p>
            <a:pPr lvl="1">
              <a:lnSpc>
                <a:spcPct val="90000"/>
              </a:lnSpc>
            </a:pPr>
            <a:r>
              <a:rPr lang="en-US" altLang="x-none" sz="2000" dirty="0"/>
              <a:t>Mucosal HPV infection </a:t>
            </a:r>
          </a:p>
          <a:p>
            <a:pPr lvl="1">
              <a:lnSpc>
                <a:spcPct val="90000"/>
              </a:lnSpc>
            </a:pPr>
            <a:r>
              <a:rPr lang="en-US" altLang="x-none" sz="2000" dirty="0"/>
              <a:t>Chronic inflammatory (vulvar dystrophy) or autoimmune processes </a:t>
            </a:r>
          </a:p>
          <a:p>
            <a:endParaRPr lang="x-none" dirty="0"/>
          </a:p>
        </p:txBody>
      </p:sp>
    </p:spTree>
    <p:extLst>
      <p:ext uri="{BB962C8B-B14F-4D97-AF65-F5344CB8AC3E}">
        <p14:creationId xmlns:p14="http://schemas.microsoft.com/office/powerpoint/2010/main" val="3082774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B097FE-1679-4176-B2F7-808D5307C7EB}"/>
              </a:ext>
            </a:extLst>
          </p:cNvPr>
          <p:cNvSpPr>
            <a:spLocks noGrp="1"/>
          </p:cNvSpPr>
          <p:nvPr>
            <p:ph type="title"/>
          </p:nvPr>
        </p:nvSpPr>
        <p:spPr/>
        <p:txBody>
          <a:bodyPr/>
          <a:lstStyle/>
          <a:p>
            <a:r>
              <a:rPr lang="en-US" b="1" dirty="0">
                <a:solidFill>
                  <a:srgbClr val="FF0000"/>
                </a:solidFill>
              </a:rPr>
              <a:t>History</a:t>
            </a:r>
            <a:endParaRPr lang="x-none" b="1" dirty="0">
              <a:solidFill>
                <a:srgbClr val="FF0000"/>
              </a:solidFill>
            </a:endParaRPr>
          </a:p>
        </p:txBody>
      </p:sp>
      <p:sp>
        <p:nvSpPr>
          <p:cNvPr id="3" name="Content Placeholder 2">
            <a:extLst>
              <a:ext uri="{FF2B5EF4-FFF2-40B4-BE49-F238E27FC236}">
                <a16:creationId xmlns:a16="http://schemas.microsoft.com/office/drawing/2014/main" xmlns="" id="{6546C58E-3E66-4B39-B176-44C12D7D9510}"/>
              </a:ext>
            </a:extLst>
          </p:cNvPr>
          <p:cNvSpPr>
            <a:spLocks noGrp="1"/>
          </p:cNvSpPr>
          <p:nvPr>
            <p:ph idx="1"/>
          </p:nvPr>
        </p:nvSpPr>
        <p:spPr/>
        <p:txBody>
          <a:bodyPr>
            <a:normAutofit fontScale="92500" lnSpcReduction="10000"/>
          </a:bodyPr>
          <a:lstStyle/>
          <a:p>
            <a:r>
              <a:rPr lang="en-US" dirty="0"/>
              <a:t>Most patients present with a vulvar lump or mass, although there is often a long history of pruritus, usually associated with a vulvar dystrophy, in Kenya ulcers</a:t>
            </a:r>
          </a:p>
          <a:p>
            <a:r>
              <a:rPr lang="en-US" dirty="0"/>
              <a:t>Less common presenting symptoms</a:t>
            </a:r>
          </a:p>
          <a:p>
            <a:pPr lvl="1">
              <a:buFont typeface="Wingdings" panose="05000000000000000000" pitchFamily="2" charset="2"/>
              <a:buChar char="ü"/>
            </a:pPr>
            <a:r>
              <a:rPr lang="en-US" dirty="0"/>
              <a:t>vulvar bleeding</a:t>
            </a:r>
          </a:p>
          <a:p>
            <a:pPr lvl="1">
              <a:buFont typeface="Wingdings" panose="05000000000000000000" pitchFamily="2" charset="2"/>
              <a:buChar char="ü"/>
            </a:pPr>
            <a:r>
              <a:rPr lang="en-US" dirty="0"/>
              <a:t>Discharge</a:t>
            </a:r>
          </a:p>
          <a:p>
            <a:pPr lvl="1">
              <a:buFont typeface="Wingdings" panose="05000000000000000000" pitchFamily="2" charset="2"/>
              <a:buChar char="ü"/>
            </a:pPr>
            <a:r>
              <a:rPr lang="en-US" dirty="0"/>
              <a:t>Dysuria</a:t>
            </a:r>
          </a:p>
          <a:p>
            <a:pPr lvl="1">
              <a:buFont typeface="Wingdings" panose="05000000000000000000" pitchFamily="2" charset="2"/>
              <a:buChar char="ü"/>
            </a:pPr>
            <a:r>
              <a:rPr lang="en-US" dirty="0"/>
              <a:t>Pruritus</a:t>
            </a:r>
          </a:p>
          <a:p>
            <a:pPr lvl="1">
              <a:buFont typeface="Wingdings" panose="05000000000000000000" pitchFamily="2" charset="2"/>
              <a:buChar char="ü"/>
            </a:pPr>
            <a:r>
              <a:rPr lang="en-US" altLang="x-none" sz="2400" dirty="0"/>
              <a:t>Enlarged lymph node in the groin (less common)</a:t>
            </a:r>
            <a:endParaRPr lang="en-US" dirty="0"/>
          </a:p>
          <a:p>
            <a:pPr lvl="1">
              <a:buFont typeface="Wingdings" panose="05000000000000000000" pitchFamily="2" charset="2"/>
              <a:buChar char="ü"/>
            </a:pPr>
            <a:r>
              <a:rPr lang="en-US" dirty="0"/>
              <a:t>Occasionally a large metastatic mass in the groin may be the initial presenting symptom, although this is much less common than in the past because women are now more likely to present with earlier-stage disease.</a:t>
            </a:r>
            <a:endParaRPr lang="x-none" dirty="0"/>
          </a:p>
        </p:txBody>
      </p:sp>
    </p:spTree>
    <p:extLst>
      <p:ext uri="{BB962C8B-B14F-4D97-AF65-F5344CB8AC3E}">
        <p14:creationId xmlns:p14="http://schemas.microsoft.com/office/powerpoint/2010/main" val="996639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8AE487-D1F5-4229-AB20-FDCBAB3119C2}"/>
              </a:ext>
            </a:extLst>
          </p:cNvPr>
          <p:cNvSpPr>
            <a:spLocks noGrp="1"/>
          </p:cNvSpPr>
          <p:nvPr>
            <p:ph type="title"/>
          </p:nvPr>
        </p:nvSpPr>
        <p:spPr/>
        <p:txBody>
          <a:bodyPr/>
          <a:lstStyle/>
          <a:p>
            <a:r>
              <a:rPr lang="en-US" b="1" dirty="0">
                <a:solidFill>
                  <a:srgbClr val="FF0000"/>
                </a:solidFill>
              </a:rPr>
              <a:t>Physical examination </a:t>
            </a:r>
            <a:endParaRPr lang="x-none" b="1" dirty="0">
              <a:solidFill>
                <a:srgbClr val="FF0000"/>
              </a:solidFill>
            </a:endParaRPr>
          </a:p>
        </p:txBody>
      </p:sp>
      <p:sp>
        <p:nvSpPr>
          <p:cNvPr id="3" name="Content Placeholder 2">
            <a:extLst>
              <a:ext uri="{FF2B5EF4-FFF2-40B4-BE49-F238E27FC236}">
                <a16:creationId xmlns:a16="http://schemas.microsoft.com/office/drawing/2014/main" xmlns="" id="{FBD379BA-4FA8-4269-8AE9-F976EF0F9751}"/>
              </a:ext>
            </a:extLst>
          </p:cNvPr>
          <p:cNvSpPr>
            <a:spLocks noGrp="1"/>
          </p:cNvSpPr>
          <p:nvPr>
            <p:ph idx="1"/>
          </p:nvPr>
        </p:nvSpPr>
        <p:spPr/>
        <p:txBody>
          <a:bodyPr>
            <a:normAutofit fontScale="92500" lnSpcReduction="10000"/>
          </a:bodyPr>
          <a:lstStyle/>
          <a:p>
            <a:r>
              <a:rPr lang="en-US" dirty="0"/>
              <a:t>Usually- raised lesions </a:t>
            </a:r>
          </a:p>
          <a:p>
            <a:r>
              <a:rPr lang="en-US" dirty="0"/>
              <a:t>May be fleshy, ulcerated, leukoplakic, or warty in appearance</a:t>
            </a:r>
          </a:p>
          <a:p>
            <a:r>
              <a:rPr lang="en-US" dirty="0"/>
              <a:t>Warty lesions are often initially diagnosed as </a:t>
            </a:r>
            <a:r>
              <a:rPr lang="en-US" dirty="0" err="1"/>
              <a:t>condylomata</a:t>
            </a:r>
            <a:r>
              <a:rPr lang="en-US" dirty="0"/>
              <a:t> acuminate</a:t>
            </a:r>
          </a:p>
          <a:p>
            <a:pPr lvl="1">
              <a:buFont typeface="Wingdings" panose="05000000000000000000" pitchFamily="2" charset="2"/>
              <a:buChar char="ü"/>
            </a:pPr>
            <a:r>
              <a:rPr lang="en-US" dirty="0"/>
              <a:t>Hence need for biopsy</a:t>
            </a:r>
          </a:p>
          <a:p>
            <a:r>
              <a:rPr lang="en-US" dirty="0"/>
              <a:t>Most squamous carcinomas of the vulva occur on the labia majora, but the labia minora, clitoris, and perineum also may be primary sites</a:t>
            </a:r>
          </a:p>
          <a:p>
            <a:r>
              <a:rPr lang="en-US" dirty="0"/>
              <a:t>As part of the clinical assessment, the groin lymph nodes should be evaluated carefully and a complete pelvic examination performed</a:t>
            </a:r>
          </a:p>
          <a:p>
            <a:r>
              <a:rPr lang="en-US" dirty="0"/>
              <a:t>A pap smear +/- colposcopy biopsy should be performed, because of common association with other squamous cell neoplasms of the lower genitalia</a:t>
            </a:r>
          </a:p>
          <a:p>
            <a:endParaRPr lang="x-none" dirty="0"/>
          </a:p>
        </p:txBody>
      </p:sp>
    </p:spTree>
    <p:extLst>
      <p:ext uri="{BB962C8B-B14F-4D97-AF65-F5344CB8AC3E}">
        <p14:creationId xmlns:p14="http://schemas.microsoft.com/office/powerpoint/2010/main" val="1118684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14347C-41D5-4397-954C-2DD488A76E0E}"/>
              </a:ext>
            </a:extLst>
          </p:cNvPr>
          <p:cNvSpPr>
            <a:spLocks noGrp="1"/>
          </p:cNvSpPr>
          <p:nvPr>
            <p:ph type="title"/>
          </p:nvPr>
        </p:nvSpPr>
        <p:spPr>
          <a:xfrm>
            <a:off x="962487" y="2495766"/>
            <a:ext cx="10515600" cy="1325563"/>
          </a:xfrm>
        </p:spPr>
        <p:txBody>
          <a:bodyPr/>
          <a:lstStyle/>
          <a:p>
            <a:pPr algn="ctr"/>
            <a:r>
              <a:rPr lang="en-US" b="1" dirty="0">
                <a:solidFill>
                  <a:srgbClr val="FF0000"/>
                </a:solidFill>
              </a:rPr>
              <a:t>DIAGNOSIS</a:t>
            </a:r>
            <a:endParaRPr lang="x-none" dirty="0"/>
          </a:p>
        </p:txBody>
      </p:sp>
    </p:spTree>
    <p:extLst>
      <p:ext uri="{BB962C8B-B14F-4D97-AF65-F5344CB8AC3E}">
        <p14:creationId xmlns:p14="http://schemas.microsoft.com/office/powerpoint/2010/main" val="3374935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81957F-DCEE-4CB6-9652-3035EFEA6D60}"/>
              </a:ext>
            </a:extLst>
          </p:cNvPr>
          <p:cNvSpPr>
            <a:spLocks noGrp="1"/>
          </p:cNvSpPr>
          <p:nvPr>
            <p:ph type="title"/>
          </p:nvPr>
        </p:nvSpPr>
        <p:spPr>
          <a:xfrm>
            <a:off x="705035" y="164237"/>
            <a:ext cx="10515600" cy="717951"/>
          </a:xfrm>
        </p:spPr>
        <p:txBody>
          <a:bodyPr/>
          <a:lstStyle/>
          <a:p>
            <a:r>
              <a:rPr lang="en-US" b="1" dirty="0">
                <a:solidFill>
                  <a:srgbClr val="FF0000"/>
                </a:solidFill>
              </a:rPr>
              <a:t>Principles of diagnosis of cancer of the vulva </a:t>
            </a:r>
            <a:endParaRPr lang="x-none" b="1" dirty="0">
              <a:solidFill>
                <a:srgbClr val="FF0000"/>
              </a:solidFill>
            </a:endParaRPr>
          </a:p>
        </p:txBody>
      </p:sp>
      <p:sp>
        <p:nvSpPr>
          <p:cNvPr id="3" name="Content Placeholder 2">
            <a:extLst>
              <a:ext uri="{FF2B5EF4-FFF2-40B4-BE49-F238E27FC236}">
                <a16:creationId xmlns:a16="http://schemas.microsoft.com/office/drawing/2014/main" xmlns="" id="{5781C400-148E-4BE1-8F39-3F8A8D284A87}"/>
              </a:ext>
            </a:extLst>
          </p:cNvPr>
          <p:cNvSpPr>
            <a:spLocks noGrp="1"/>
          </p:cNvSpPr>
          <p:nvPr>
            <p:ph idx="1"/>
          </p:nvPr>
        </p:nvSpPr>
        <p:spPr>
          <a:xfrm>
            <a:off x="292963" y="882188"/>
            <a:ext cx="11629748" cy="5811575"/>
          </a:xfrm>
        </p:spPr>
        <p:txBody>
          <a:bodyPr>
            <a:normAutofit fontScale="92500" lnSpcReduction="20000"/>
          </a:bodyPr>
          <a:lstStyle/>
          <a:p>
            <a:r>
              <a:rPr lang="en-US" dirty="0"/>
              <a:t>Biopsy is the mainstay of diagnosis, however, the evaluation of the patient with vulvar cancer must take into consideration:</a:t>
            </a:r>
          </a:p>
          <a:p>
            <a:r>
              <a:rPr lang="en-US" dirty="0"/>
              <a:t> the clinical extent of disease, the anticipated treatment plan, and the presence of coexisting medical illnesses</a:t>
            </a:r>
          </a:p>
          <a:p>
            <a:r>
              <a:rPr lang="en-US" dirty="0"/>
              <a:t>Initial evaluation should include a detailed physical examination with measurements of the primary tumor, assessment for extension to adjacent mucosal or bony structures, and possible involvement of the inguinal lymph nodes</a:t>
            </a:r>
          </a:p>
          <a:p>
            <a:r>
              <a:rPr lang="en-US" dirty="0"/>
              <a:t> Women with small cancers and clinically negative groin nodes require few diagnostic studies other than those for preoperative clearance</a:t>
            </a:r>
          </a:p>
          <a:p>
            <a:r>
              <a:rPr lang="en-US" dirty="0"/>
              <a:t>Additional radiographic and endoscopic studies should be considered for those with large primary tumors or suspected metastases. Potentially useful studies include barium enema, proctosigmoidoscopy, cystourethroscopy, computed tomography (CT) scan, and intravenous pyelography. Fine needle aspiration biopsy from sites of suspected metastases may eliminate the need for surgical exploration in some patients with advanced tumors</a:t>
            </a:r>
          </a:p>
          <a:p>
            <a:r>
              <a:rPr lang="en-US" dirty="0"/>
              <a:t>Because neoplasia of the female genital tract is often multifocal, evaluation of the vagina and cervix—including cervical cytologic screening—should always be performed in women with vulvar neoplasms</a:t>
            </a:r>
            <a:endParaRPr lang="x-none" dirty="0"/>
          </a:p>
        </p:txBody>
      </p:sp>
    </p:spTree>
    <p:extLst>
      <p:ext uri="{BB962C8B-B14F-4D97-AF65-F5344CB8AC3E}">
        <p14:creationId xmlns:p14="http://schemas.microsoft.com/office/powerpoint/2010/main" val="2761639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536648-158C-4862-BC52-C0B26E83225C}"/>
              </a:ext>
            </a:extLst>
          </p:cNvPr>
          <p:cNvSpPr>
            <a:spLocks noGrp="1"/>
          </p:cNvSpPr>
          <p:nvPr>
            <p:ph type="title"/>
          </p:nvPr>
        </p:nvSpPr>
        <p:spPr/>
        <p:txBody>
          <a:bodyPr/>
          <a:lstStyle/>
          <a:p>
            <a:r>
              <a:rPr lang="en-US" b="1" dirty="0">
                <a:solidFill>
                  <a:srgbClr val="FF0000"/>
                </a:solidFill>
              </a:rPr>
              <a:t>Biopsy</a:t>
            </a:r>
            <a:endParaRPr lang="x-none" b="1" dirty="0">
              <a:solidFill>
                <a:srgbClr val="FF0000"/>
              </a:solidFill>
            </a:endParaRPr>
          </a:p>
        </p:txBody>
      </p:sp>
      <p:sp>
        <p:nvSpPr>
          <p:cNvPr id="3" name="Content Placeholder 2">
            <a:extLst>
              <a:ext uri="{FF2B5EF4-FFF2-40B4-BE49-F238E27FC236}">
                <a16:creationId xmlns:a16="http://schemas.microsoft.com/office/drawing/2014/main" xmlns="" id="{0E8DE0A7-441F-46F4-A412-CD4AABA62F51}"/>
              </a:ext>
            </a:extLst>
          </p:cNvPr>
          <p:cNvSpPr>
            <a:spLocks noGrp="1"/>
          </p:cNvSpPr>
          <p:nvPr>
            <p:ph idx="1"/>
          </p:nvPr>
        </p:nvSpPr>
        <p:spPr>
          <a:xfrm>
            <a:off x="337351" y="1429305"/>
            <a:ext cx="11620869" cy="5211192"/>
          </a:xfrm>
        </p:spPr>
        <p:txBody>
          <a:bodyPr>
            <a:normAutofit/>
          </a:bodyPr>
          <a:lstStyle/>
          <a:p>
            <a:r>
              <a:rPr lang="en-US" dirty="0"/>
              <a:t>Excisional biopsy for small lesions because its curative if not a malignant lesion</a:t>
            </a:r>
          </a:p>
          <a:p>
            <a:r>
              <a:rPr lang="en-US" dirty="0"/>
              <a:t>If wedge biopsy, the biopsy specimen must include some underlying dermis and connective tissue so that the pathologist can adequately evaluate the depth and nature of the stromal invasion</a:t>
            </a:r>
          </a:p>
          <a:p>
            <a:r>
              <a:rPr lang="en-US" dirty="0"/>
              <a:t>For large lesions, it is preferable to leave the primary lesion in situ, if possible, to allow the treating surgeon to fashion adequate surgical margins</a:t>
            </a:r>
          </a:p>
          <a:p>
            <a:r>
              <a:rPr lang="en-US" dirty="0"/>
              <a:t>Physician delay is a common problem in the diagnosis of vulvar cancer, particularly if the lesion has a warty appearance. Although isolated </a:t>
            </a:r>
            <a:r>
              <a:rPr lang="en-US" dirty="0" err="1"/>
              <a:t>condylomata</a:t>
            </a:r>
            <a:r>
              <a:rPr lang="en-US" dirty="0"/>
              <a:t> do not require histologic confirmation for diagnosis, any confluent warty lesion should be biopsied adequately before medical or ablative therapy is initiated</a:t>
            </a:r>
            <a:endParaRPr lang="x-none" dirty="0"/>
          </a:p>
        </p:txBody>
      </p:sp>
    </p:spTree>
    <p:extLst>
      <p:ext uri="{BB962C8B-B14F-4D97-AF65-F5344CB8AC3E}">
        <p14:creationId xmlns:p14="http://schemas.microsoft.com/office/powerpoint/2010/main" val="1501173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A2D34B-08A3-4D0B-B396-5C46314A3616}"/>
              </a:ext>
            </a:extLst>
          </p:cNvPr>
          <p:cNvSpPr>
            <a:spLocks noGrp="1"/>
          </p:cNvSpPr>
          <p:nvPr>
            <p:ph type="title"/>
          </p:nvPr>
        </p:nvSpPr>
        <p:spPr/>
        <p:txBody>
          <a:bodyPr/>
          <a:lstStyle/>
          <a:p>
            <a:r>
              <a:rPr lang="en-US" b="1" dirty="0">
                <a:solidFill>
                  <a:srgbClr val="FF0000"/>
                </a:solidFill>
              </a:rPr>
              <a:t>Reasons for delay in diagnosis</a:t>
            </a:r>
            <a:endParaRPr lang="x-none" b="1" dirty="0">
              <a:solidFill>
                <a:srgbClr val="FF0000"/>
              </a:solidFill>
            </a:endParaRPr>
          </a:p>
        </p:txBody>
      </p:sp>
      <p:sp>
        <p:nvSpPr>
          <p:cNvPr id="3" name="Content Placeholder 2">
            <a:extLst>
              <a:ext uri="{FF2B5EF4-FFF2-40B4-BE49-F238E27FC236}">
                <a16:creationId xmlns:a16="http://schemas.microsoft.com/office/drawing/2014/main" xmlns="" id="{88F9C305-2651-4158-88AC-A347585A868C}"/>
              </a:ext>
            </a:extLst>
          </p:cNvPr>
          <p:cNvSpPr>
            <a:spLocks noGrp="1"/>
          </p:cNvSpPr>
          <p:nvPr>
            <p:ph idx="1"/>
          </p:nvPr>
        </p:nvSpPr>
        <p:spPr/>
        <p:txBody>
          <a:bodyPr/>
          <a:lstStyle/>
          <a:p>
            <a:pPr marL="514350" indent="-514350">
              <a:buFont typeface="+mj-lt"/>
              <a:buAutoNum type="arabicPeriod"/>
            </a:pPr>
            <a:r>
              <a:rPr lang="en-US" b="1" dirty="0"/>
              <a:t>Patient related </a:t>
            </a:r>
            <a:r>
              <a:rPr lang="en-US" dirty="0"/>
              <a:t>-Ignorance , stigma , sociocultural, fear, </a:t>
            </a:r>
          </a:p>
          <a:p>
            <a:pPr marL="514350" indent="-514350">
              <a:buFont typeface="+mj-lt"/>
              <a:buAutoNum type="arabicPeriod"/>
            </a:pPr>
            <a:r>
              <a:rPr lang="en-US" b="1" dirty="0"/>
              <a:t>Health system </a:t>
            </a:r>
            <a:r>
              <a:rPr lang="en-US" dirty="0"/>
              <a:t>-Distance to facility, lack of diagnostics  </a:t>
            </a:r>
          </a:p>
          <a:p>
            <a:pPr marL="514350" indent="-514350">
              <a:buFont typeface="+mj-lt"/>
              <a:buAutoNum type="arabicPeriod"/>
            </a:pPr>
            <a:r>
              <a:rPr lang="en-US" b="1" dirty="0"/>
              <a:t>Doctor related </a:t>
            </a:r>
            <a:r>
              <a:rPr lang="en-US" dirty="0"/>
              <a:t>– misdiagnosis</a:t>
            </a:r>
          </a:p>
          <a:p>
            <a:pPr marL="514350" indent="-514350">
              <a:buFont typeface="+mj-lt"/>
              <a:buAutoNum type="arabicPeriod"/>
            </a:pPr>
            <a:endParaRPr lang="en-US" dirty="0"/>
          </a:p>
          <a:p>
            <a:pPr marL="0" indent="0">
              <a:buNone/>
            </a:pPr>
            <a:r>
              <a:rPr lang="en-US" b="1" dirty="0"/>
              <a:t>Question: </a:t>
            </a:r>
            <a:r>
              <a:rPr lang="en-US" dirty="0"/>
              <a:t>discuss reasons for delay in treatment of cancer vulva </a:t>
            </a:r>
            <a:endParaRPr lang="x-none" dirty="0"/>
          </a:p>
        </p:txBody>
      </p:sp>
    </p:spTree>
    <p:extLst>
      <p:ext uri="{BB962C8B-B14F-4D97-AF65-F5344CB8AC3E}">
        <p14:creationId xmlns:p14="http://schemas.microsoft.com/office/powerpoint/2010/main" val="3149149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1585</Words>
  <Application>Microsoft Office PowerPoint</Application>
  <PresentationFormat>Widescreen</PresentationFormat>
  <Paragraphs>178</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Wingdings</vt:lpstr>
      <vt:lpstr>Office Theme</vt:lpstr>
      <vt:lpstr>Cancer of the vulva  </vt:lpstr>
      <vt:lpstr>Vulvar Cancer| Introduction </vt:lpstr>
      <vt:lpstr>Epidemiology </vt:lpstr>
      <vt:lpstr>History</vt:lpstr>
      <vt:lpstr>Physical examination </vt:lpstr>
      <vt:lpstr>DIAGNOSIS</vt:lpstr>
      <vt:lpstr>Principles of diagnosis of cancer of the vulva </vt:lpstr>
      <vt:lpstr>Biopsy</vt:lpstr>
      <vt:lpstr>Reasons for delay in diagnosis</vt:lpstr>
      <vt:lpstr>Histological types </vt:lpstr>
      <vt:lpstr>Squamous Cell Carcinoma</vt:lpstr>
      <vt:lpstr>PowerPoint Presentation</vt:lpstr>
      <vt:lpstr>Verrucous carcinoma</vt:lpstr>
      <vt:lpstr>Melanoma</vt:lpstr>
      <vt:lpstr>Basal Cell Carcinoma</vt:lpstr>
      <vt:lpstr>Sarcoma</vt:lpstr>
      <vt:lpstr>Paget Disease</vt:lpstr>
      <vt:lpstr>PowerPoint Presentation</vt:lpstr>
      <vt:lpstr>Bartholin gland adenocarcinoma</vt:lpstr>
      <vt:lpstr>Modes of spread </vt:lpstr>
      <vt:lpstr>Staging </vt:lpstr>
      <vt:lpstr>PowerPoint Presentation</vt:lpstr>
      <vt:lpstr>Treatment </vt:lpstr>
      <vt:lpstr>Stage 0</vt:lpstr>
      <vt:lpstr>Stage IA &amp; IB (T1a &amp; T1b, N0) and II (T2, N0)</vt:lpstr>
      <vt:lpstr> Stage III (T3 or N1-unilateral) and IVA (T4 or N2-bilateral) </vt:lpstr>
      <vt:lpstr>Recurrent disease</vt:lpstr>
      <vt:lpstr>Survival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Cancer of the vulva  Presentation </dc:title>
  <dc:creator>Rose Kosgei</dc:creator>
  <cp:lastModifiedBy>harvirsinghsehmi@gmail.com</cp:lastModifiedBy>
  <cp:revision>44</cp:revision>
  <dcterms:created xsi:type="dcterms:W3CDTF">2020-01-19T05:32:01Z</dcterms:created>
  <dcterms:modified xsi:type="dcterms:W3CDTF">2020-08-27T20:41:05Z</dcterms:modified>
</cp:coreProperties>
</file>