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2" r:id="rId5"/>
    <p:sldId id="269" r:id="rId6"/>
    <p:sldId id="266" r:id="rId7"/>
    <p:sldId id="267" r:id="rId8"/>
    <p:sldId id="263" r:id="rId9"/>
    <p:sldId id="270" r:id="rId10"/>
    <p:sldId id="264" r:id="rId11"/>
    <p:sldId id="287" r:id="rId12"/>
    <p:sldId id="282" r:id="rId13"/>
    <p:sldId id="284" r:id="rId14"/>
    <p:sldId id="285" r:id="rId15"/>
    <p:sldId id="265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6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 varScale="1">
        <p:scale>
          <a:sx n="89" d="100"/>
          <a:sy n="89" d="100"/>
        </p:scale>
        <p:origin x="70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4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2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2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6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6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3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1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D1C3D-194C-4AB8-A8B3-7BAC94BFDB48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74A59-1B53-49D8-A83F-CF33937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9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calnewstoday.com/articles/249141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cer.gov/types/uterine/patient/endometrial-prevention-pdq#section/_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md.com/menopause/guide/menopause-hormone-thera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4275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Endometrial Cancer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30880"/>
            <a:ext cx="9144000" cy="20269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By Prof. Eunice Cheserem</a:t>
            </a:r>
          </a:p>
          <a:p>
            <a:r>
              <a:rPr lang="en-US" sz="2800" smtClean="0"/>
              <a:t>21/07/2020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1731100"/>
            <a:ext cx="6096000" cy="2922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ts val="1350"/>
              </a:spcBef>
              <a:spcAft>
                <a:spcPts val="9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9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Risk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NB: The </a:t>
            </a:r>
            <a:r>
              <a:rPr lang="en-US" dirty="0"/>
              <a:t>exact cause is not known but it is attributed to genetic mutation in endometrial cells which causes production of abnormal cells that replicate to form a tumor which can grow until it invades other tissues and </a:t>
            </a:r>
            <a:r>
              <a:rPr lang="en-US" dirty="0" smtClean="0"/>
              <a:t>metastasize</a:t>
            </a:r>
            <a:r>
              <a:rPr lang="en-US" i="1" dirty="0" smtClean="0">
                <a:solidFill>
                  <a:srgbClr val="00B0F0"/>
                </a:solidFill>
              </a:rPr>
              <a:t>…… cell cycle read it (for </a:t>
            </a:r>
            <a:r>
              <a:rPr lang="en-US" i="1" dirty="0" err="1" smtClean="0">
                <a:solidFill>
                  <a:srgbClr val="00B0F0"/>
                </a:solidFill>
              </a:rPr>
              <a:t>tmt</a:t>
            </a:r>
            <a:r>
              <a:rPr lang="en-US" i="1" dirty="0" smtClean="0">
                <a:solidFill>
                  <a:srgbClr val="00B0F0"/>
                </a:solidFill>
              </a:rPr>
              <a:t> basis as well)!! and then u can look into mutation, p53(she said cervical </a:t>
            </a:r>
            <a:r>
              <a:rPr lang="en-US" i="1" dirty="0" err="1" smtClean="0">
                <a:solidFill>
                  <a:srgbClr val="00B0F0"/>
                </a:solidFill>
              </a:rPr>
              <a:t>ca</a:t>
            </a:r>
            <a:r>
              <a:rPr lang="en-US" i="1" dirty="0" smtClean="0">
                <a:solidFill>
                  <a:srgbClr val="00B0F0"/>
                </a:solidFill>
              </a:rPr>
              <a:t>) and cytokines.. If there is a mutation in these then the cell will be bizarre so abnormal</a:t>
            </a:r>
            <a:endParaRPr lang="en-US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Factors that increase the risk for endometrial cancer are:</a:t>
            </a:r>
          </a:p>
          <a:p>
            <a:pPr lvl="0"/>
            <a:r>
              <a:rPr lang="en-US" dirty="0"/>
              <a:t>Early age </a:t>
            </a:r>
            <a:r>
              <a:rPr lang="en-US" dirty="0" smtClean="0"/>
              <a:t>at menarche &lt; 12yrs of age</a:t>
            </a:r>
            <a:r>
              <a:rPr lang="en-US" i="1" dirty="0" smtClean="0">
                <a:solidFill>
                  <a:srgbClr val="00B0F0"/>
                </a:solidFill>
              </a:rPr>
              <a:t>.. This is becoming more common in our setting due to proper feeding</a:t>
            </a:r>
          </a:p>
          <a:p>
            <a:pPr lvl="0"/>
            <a:r>
              <a:rPr lang="en-US" dirty="0" smtClean="0"/>
              <a:t>Late menopause &gt;55yrs</a:t>
            </a:r>
            <a:r>
              <a:rPr lang="en-US" i="1" dirty="0" smtClean="0">
                <a:solidFill>
                  <a:srgbClr val="00B0F0"/>
                </a:solidFill>
              </a:rPr>
              <a:t>… as of 56 then u watch out for such patients</a:t>
            </a:r>
            <a:endParaRPr lang="en-US" i="1" dirty="0">
              <a:solidFill>
                <a:srgbClr val="00B0F0"/>
              </a:solidFill>
            </a:endParaRPr>
          </a:p>
          <a:p>
            <a:pPr lvl="0"/>
            <a:r>
              <a:rPr lang="en-US" dirty="0" smtClean="0"/>
              <a:t>Obesity.</a:t>
            </a:r>
            <a:endParaRPr lang="en-US" dirty="0"/>
          </a:p>
          <a:p>
            <a:pPr lvl="0"/>
            <a:r>
              <a:rPr lang="en-US" dirty="0" err="1" smtClean="0"/>
              <a:t>Nulliparity</a:t>
            </a:r>
            <a:r>
              <a:rPr lang="en-US" dirty="0" smtClean="0"/>
              <a:t>/low parity</a:t>
            </a:r>
            <a:r>
              <a:rPr lang="en-US" i="1" dirty="0" smtClean="0">
                <a:solidFill>
                  <a:srgbClr val="00B0F0"/>
                </a:solidFill>
              </a:rPr>
              <a:t>….even 1 or 2 children is a risk factor.. </a:t>
            </a:r>
            <a:r>
              <a:rPr lang="en-US" i="1" dirty="0" err="1" smtClean="0">
                <a:solidFill>
                  <a:srgbClr val="00B0F0"/>
                </a:solidFill>
              </a:rPr>
              <a:t>okayyyy</a:t>
            </a:r>
            <a:endParaRPr lang="en-US" i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9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Risk </a:t>
            </a:r>
            <a:r>
              <a:rPr lang="en-US" sz="3200" b="1" dirty="0" smtClean="0">
                <a:solidFill>
                  <a:srgbClr val="FF0000"/>
                </a:solidFill>
              </a:rPr>
              <a:t>Factors…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Women taking </a:t>
            </a:r>
            <a:r>
              <a:rPr lang="en-US" dirty="0" err="1" smtClean="0"/>
              <a:t>tamoxifen</a:t>
            </a:r>
            <a:endParaRPr lang="en-US" dirty="0"/>
          </a:p>
          <a:p>
            <a:r>
              <a:rPr lang="en-US" dirty="0"/>
              <a:t>Some reports have linked acrylamide,  a cancer-causing compound found in charred, carbohydrate-rich food, to endometrial and ovarian cancer in post-menopausal </a:t>
            </a:r>
            <a:r>
              <a:rPr lang="en-US" dirty="0" smtClean="0"/>
              <a:t>women</a:t>
            </a:r>
            <a:r>
              <a:rPr lang="en-US" i="1" dirty="0" smtClean="0"/>
              <a:t>… </a:t>
            </a:r>
            <a:r>
              <a:rPr lang="en-US" i="1" dirty="0" err="1" smtClean="0"/>
              <a:t>somethings</a:t>
            </a:r>
            <a:r>
              <a:rPr lang="en-US" i="1" dirty="0" smtClean="0"/>
              <a:t> we eat i.e. smoked meat if its part of daily diet e.g. the Chinese.. Obviously them…</a:t>
            </a:r>
            <a:endParaRPr lang="en-US" i="1" dirty="0"/>
          </a:p>
          <a:p>
            <a:pPr lvl="0"/>
            <a:r>
              <a:rPr lang="en-US" dirty="0"/>
              <a:t> </a:t>
            </a:r>
            <a:r>
              <a:rPr lang="en-US" dirty="0" smtClean="0"/>
              <a:t>diabetes</a:t>
            </a:r>
            <a:r>
              <a:rPr lang="en-US" dirty="0"/>
              <a:t> </a:t>
            </a:r>
            <a:r>
              <a:rPr lang="en-US" dirty="0" smtClean="0"/>
              <a:t>/</a:t>
            </a:r>
            <a:r>
              <a:rPr lang="en-US" dirty="0"/>
              <a:t> </a:t>
            </a:r>
            <a:r>
              <a:rPr lang="en-US" dirty="0" smtClean="0"/>
              <a:t>hypertension</a:t>
            </a:r>
            <a:endParaRPr lang="en-US" dirty="0"/>
          </a:p>
          <a:p>
            <a:pPr lvl="0"/>
            <a:r>
              <a:rPr lang="en-US" dirty="0" smtClean="0"/>
              <a:t>history </a:t>
            </a:r>
            <a:r>
              <a:rPr lang="en-US" dirty="0"/>
              <a:t>of </a:t>
            </a:r>
            <a:r>
              <a:rPr lang="en-US" dirty="0" smtClean="0"/>
              <a:t>infertility, </a:t>
            </a:r>
            <a:r>
              <a:rPr lang="en-US" dirty="0"/>
              <a:t>irregular periods,  </a:t>
            </a:r>
            <a:r>
              <a:rPr lang="en-US" dirty="0" smtClean="0"/>
              <a:t>and endometrial hyperplasia</a:t>
            </a:r>
            <a:endParaRPr lang="en-US" dirty="0"/>
          </a:p>
          <a:p>
            <a:r>
              <a:rPr lang="en-US" dirty="0" smtClean="0"/>
              <a:t>family </a:t>
            </a:r>
            <a:r>
              <a:rPr lang="en-US" dirty="0"/>
              <a:t>history of endometrial, colorectal, or </a:t>
            </a:r>
            <a:r>
              <a:rPr lang="en-US" dirty="0" smtClean="0"/>
              <a:t>breast cancer</a:t>
            </a:r>
            <a:r>
              <a:rPr lang="en-US" i="1" dirty="0" smtClean="0">
                <a:solidFill>
                  <a:srgbClr val="00B0F0"/>
                </a:solidFill>
              </a:rPr>
              <a:t>… lynch syndrome(HNPCC)… such syndromes do a hysterectomy or mastectomy</a:t>
            </a:r>
            <a:endParaRPr lang="en-US" i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6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363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Diagnosis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</a:t>
            </a:r>
            <a:r>
              <a:rPr lang="en-US" dirty="0"/>
              <a:t>the symptoms, as well as the medical and family </a:t>
            </a:r>
            <a:r>
              <a:rPr lang="en-US" dirty="0" smtClean="0"/>
              <a:t>history </a:t>
            </a:r>
          </a:p>
          <a:p>
            <a:r>
              <a:rPr lang="en-US" dirty="0" smtClean="0"/>
              <a:t>Systematic  physical examination including </a:t>
            </a:r>
            <a:r>
              <a:rPr lang="en-US" dirty="0"/>
              <a:t>pelvic </a:t>
            </a:r>
            <a:r>
              <a:rPr lang="en-US" dirty="0" smtClean="0"/>
              <a:t>examination</a:t>
            </a:r>
            <a:r>
              <a:rPr lang="en-US" i="1" dirty="0" smtClean="0">
                <a:solidFill>
                  <a:srgbClr val="00B0F0"/>
                </a:solidFill>
              </a:rPr>
              <a:t>…. A full examination, external genitalia, digital vaginal examination, speculum and </a:t>
            </a:r>
            <a:r>
              <a:rPr lang="en-US" i="1" dirty="0" smtClean="0">
                <a:solidFill>
                  <a:srgbClr val="00B0F0"/>
                </a:solidFill>
              </a:rPr>
              <a:t>obviously </a:t>
            </a:r>
            <a:r>
              <a:rPr lang="en-US" i="1" dirty="0" smtClean="0">
                <a:solidFill>
                  <a:srgbClr val="00B0F0"/>
                </a:solidFill>
              </a:rPr>
              <a:t>pap smear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Investigations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- blood tests</a:t>
            </a:r>
            <a:r>
              <a:rPr lang="en-US" i="1" dirty="0" smtClean="0">
                <a:solidFill>
                  <a:srgbClr val="00B0F0"/>
                </a:solidFill>
              </a:rPr>
              <a:t>…. </a:t>
            </a:r>
            <a:r>
              <a:rPr lang="en-US" i="1" dirty="0" err="1" smtClean="0">
                <a:solidFill>
                  <a:srgbClr val="00B0F0"/>
                </a:solidFill>
              </a:rPr>
              <a:t>Fbc</a:t>
            </a:r>
            <a:r>
              <a:rPr lang="en-US" i="1" dirty="0" smtClean="0">
                <a:solidFill>
                  <a:srgbClr val="00B0F0"/>
                </a:solidFill>
              </a:rPr>
              <a:t>, for some cancers there is tumor markers</a:t>
            </a:r>
            <a:endParaRPr lang="en-US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- Endometrial biopsy  (hysteroscopy or using </a:t>
            </a:r>
            <a:r>
              <a:rPr lang="en-US" dirty="0" err="1" smtClean="0"/>
              <a:t>pipelle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F0"/>
                </a:solidFill>
              </a:rPr>
              <a:t>which is cheaper as it is a point of care test…check on it)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dirty="0" smtClean="0"/>
              <a:t>for histopathology examination  </a:t>
            </a:r>
          </a:p>
          <a:p>
            <a:pPr marL="0" indent="0">
              <a:buNone/>
            </a:pPr>
            <a:r>
              <a:rPr lang="en-US" dirty="0" smtClean="0"/>
              <a:t>    - Imaging </a:t>
            </a:r>
            <a:r>
              <a:rPr lang="en-US" dirty="0"/>
              <a:t>tests, such as </a:t>
            </a:r>
            <a:r>
              <a:rPr lang="en-US" dirty="0" smtClean="0"/>
              <a:t>Ultrasound, CT ,  MRI,  or PET scans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18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Staging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dirty="0"/>
              <a:t>cancer is detected, the grade of the </a:t>
            </a:r>
            <a:r>
              <a:rPr lang="en-US" u="sng" dirty="0">
                <a:hlinkClick r:id="rId2" tooltip="What are the different types of tumor?"/>
              </a:rPr>
              <a:t>tumor</a:t>
            </a:r>
            <a:r>
              <a:rPr lang="en-US" dirty="0"/>
              <a:t> will be assessed to see how rapidly the cells are dividing and how quickly the cancer is likely to grow.</a:t>
            </a:r>
          </a:p>
          <a:p>
            <a:r>
              <a:rPr lang="en-US" dirty="0"/>
              <a:t>A higher-grade tumor is more likely to grow quickly and spread to other parts of the body.</a:t>
            </a:r>
          </a:p>
          <a:p>
            <a:r>
              <a:rPr lang="en-US" dirty="0"/>
              <a:t>Treatment will depend on the stage, or how far the cancer has </a:t>
            </a:r>
            <a:r>
              <a:rPr lang="en-US" dirty="0" smtClean="0"/>
              <a:t>spread. </a:t>
            </a:r>
            <a:r>
              <a:rPr lang="en-US" i="1" dirty="0" smtClean="0">
                <a:solidFill>
                  <a:srgbClr val="00B0F0"/>
                </a:solidFill>
              </a:rPr>
              <a:t>Staging provides a direction on the treatment.. Such as chemo or radio but radio is difficult to do… 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i="1" dirty="0" smtClean="0">
                <a:solidFill>
                  <a:srgbClr val="00B0F0"/>
                </a:solidFill>
              </a:rPr>
              <a:t>Just check on different types of differentiation.. Poorly differentiated has a poor outcome</a:t>
            </a:r>
          </a:p>
          <a:p>
            <a:endParaRPr lang="en-US" i="1" dirty="0">
              <a:solidFill>
                <a:srgbClr val="00B0F0"/>
              </a:solidFill>
            </a:endParaRPr>
          </a:p>
          <a:p>
            <a:r>
              <a:rPr lang="en-US" i="1" dirty="0" smtClean="0">
                <a:solidFill>
                  <a:srgbClr val="00B0F0"/>
                </a:solidFill>
              </a:rPr>
              <a:t>Her usual mic issues….. yep</a:t>
            </a:r>
            <a:endParaRPr lang="en-US" i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30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Staging 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 </a:t>
            </a:r>
            <a:r>
              <a:rPr lang="en-US" dirty="0" smtClean="0"/>
              <a:t>following stages</a:t>
            </a:r>
            <a:r>
              <a:rPr lang="en-US" dirty="0"/>
              <a:t> may be used</a:t>
            </a:r>
            <a:r>
              <a:rPr lang="en-US" dirty="0" smtClean="0"/>
              <a:t>: how rapidly the cells are dividing</a:t>
            </a:r>
            <a:endParaRPr lang="en-US" dirty="0"/>
          </a:p>
          <a:p>
            <a:pPr lvl="0"/>
            <a:r>
              <a:rPr lang="en-US" b="1" dirty="0"/>
              <a:t>Stage 0</a:t>
            </a:r>
            <a:r>
              <a:rPr lang="en-US" dirty="0"/>
              <a:t>: Cancerous cells remain </a:t>
            </a:r>
            <a:r>
              <a:rPr lang="en-US" dirty="0" smtClean="0"/>
              <a:t>where they started, on </a:t>
            </a:r>
            <a:r>
              <a:rPr lang="en-US" dirty="0"/>
              <a:t>the surface of the inner lining of the uterus.</a:t>
            </a:r>
          </a:p>
          <a:p>
            <a:pPr lvl="0"/>
            <a:r>
              <a:rPr lang="en-US" b="1" dirty="0"/>
              <a:t>Stage 1</a:t>
            </a:r>
            <a:r>
              <a:rPr lang="en-US" dirty="0"/>
              <a:t>: The cancer has spread through the </a:t>
            </a:r>
            <a:r>
              <a:rPr lang="en-US" dirty="0" smtClean="0"/>
              <a:t> endometrium</a:t>
            </a:r>
            <a:r>
              <a:rPr lang="en-US" dirty="0"/>
              <a:t>, and possibly to the myometrium.</a:t>
            </a:r>
          </a:p>
          <a:p>
            <a:pPr lvl="0"/>
            <a:r>
              <a:rPr lang="en-US" b="1" dirty="0"/>
              <a:t>Stage 2</a:t>
            </a:r>
            <a:r>
              <a:rPr lang="en-US" dirty="0"/>
              <a:t>: The tumor has spread to the cervix.</a:t>
            </a:r>
          </a:p>
          <a:p>
            <a:pPr lvl="0"/>
            <a:r>
              <a:rPr lang="en-US" b="1" dirty="0"/>
              <a:t>Stage 3</a:t>
            </a:r>
            <a:r>
              <a:rPr lang="en-US" dirty="0"/>
              <a:t>: The tumor has spread through the uterus to nearby tissue, including the vagina or a lymph node.</a:t>
            </a:r>
          </a:p>
          <a:p>
            <a:pPr lvl="0"/>
            <a:r>
              <a:rPr lang="en-US" b="1" dirty="0"/>
              <a:t>Stage 4</a:t>
            </a:r>
            <a:r>
              <a:rPr lang="en-US" dirty="0"/>
              <a:t>: The cancer has spread to the bladder or intestine, and possibly to other areas, such as bones, liver, or lungs.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8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Treatments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Treatment </a:t>
            </a:r>
            <a:r>
              <a:rPr lang="en-US" dirty="0"/>
              <a:t>options include </a:t>
            </a:r>
            <a:r>
              <a:rPr lang="en-US" dirty="0" smtClean="0"/>
              <a:t>surgery, chemotherapy, radiation therapy, </a:t>
            </a:r>
            <a:r>
              <a:rPr lang="en-US" dirty="0"/>
              <a:t>hormone therapy</a:t>
            </a:r>
            <a:r>
              <a:rPr lang="en-US" dirty="0" smtClean="0"/>
              <a:t>,, palliative care and hospice care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Surgical procedures:</a:t>
            </a:r>
            <a:r>
              <a:rPr lang="en-US" b="1" dirty="0" smtClean="0"/>
              <a:t> </a:t>
            </a:r>
            <a:r>
              <a:rPr lang="en-US" dirty="0" smtClean="0"/>
              <a:t>Hysterectomy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Chemotherapy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b="1" dirty="0"/>
              <a:t> </a:t>
            </a:r>
            <a:r>
              <a:rPr lang="en-US" dirty="0"/>
              <a:t>Therapy where drugs are used to kills cancer cells.</a:t>
            </a:r>
            <a:br>
              <a:rPr lang="en-US" dirty="0"/>
            </a:br>
            <a:r>
              <a:rPr lang="en-US" dirty="0" smtClean="0"/>
              <a:t> Carboplatin . Paclitaxel . Cisplatin . Doxorubicin</a:t>
            </a:r>
            <a:r>
              <a:rPr lang="en-US" i="1" dirty="0" smtClean="0">
                <a:solidFill>
                  <a:srgbClr val="00B0F0"/>
                </a:solidFill>
              </a:rPr>
              <a:t>…. These are the common ones.. Do staging and grading to decide on which one   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Hormone </a:t>
            </a:r>
            <a:r>
              <a:rPr lang="en-US" dirty="0">
                <a:solidFill>
                  <a:srgbClr val="FF0000"/>
                </a:solidFill>
              </a:rPr>
              <a:t>therapy</a:t>
            </a:r>
            <a:r>
              <a:rPr lang="en-US" b="1" dirty="0">
                <a:solidFill>
                  <a:srgbClr val="FF0000"/>
                </a:solidFill>
              </a:rPr>
              <a:t>: </a:t>
            </a:r>
            <a:r>
              <a:rPr lang="en-US" dirty="0"/>
              <a:t>To increase the amount of progesterone in the </a:t>
            </a:r>
            <a:r>
              <a:rPr lang="en-US" dirty="0" smtClean="0"/>
              <a:t>body</a:t>
            </a:r>
            <a:r>
              <a:rPr lang="en-US" i="1" dirty="0" smtClean="0">
                <a:solidFill>
                  <a:srgbClr val="00B0F0"/>
                </a:solidFill>
              </a:rPr>
              <a:t>… prevent estrogen actions</a:t>
            </a:r>
          </a:p>
          <a:p>
            <a:pPr lvl="0"/>
            <a:r>
              <a:rPr lang="en-US" b="1" dirty="0"/>
              <a:t> </a:t>
            </a:r>
            <a:r>
              <a:rPr lang="en-US" dirty="0">
                <a:solidFill>
                  <a:srgbClr val="FF0000"/>
                </a:solidFill>
              </a:rPr>
              <a:t>Radiation </a:t>
            </a:r>
            <a:r>
              <a:rPr lang="en-US" dirty="0" smtClean="0">
                <a:solidFill>
                  <a:srgbClr val="FF0000"/>
                </a:solidFill>
              </a:rPr>
              <a:t>therapy</a:t>
            </a:r>
          </a:p>
          <a:p>
            <a:pPr marL="0" lv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Palliative care as well as hospice care</a:t>
            </a:r>
            <a:endParaRPr lang="en-US" i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27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Treatments..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depends on the age and general health of the woman with endometrial cancer, and the grade and stage of the </a:t>
            </a:r>
            <a:r>
              <a:rPr lang="en-US" dirty="0" smtClean="0"/>
              <a:t>tumor</a:t>
            </a:r>
            <a:r>
              <a:rPr lang="en-US" i="1" dirty="0" smtClean="0">
                <a:solidFill>
                  <a:srgbClr val="00B0F0"/>
                </a:solidFill>
              </a:rPr>
              <a:t>…. Wasted and low body weight, have anemia… so supportive therapy first… 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 smtClean="0"/>
              <a:t> discuss </a:t>
            </a:r>
            <a:r>
              <a:rPr lang="en-US" dirty="0"/>
              <a:t>options and possible adverse effects with the </a:t>
            </a:r>
            <a:r>
              <a:rPr lang="en-US" dirty="0" smtClean="0"/>
              <a:t>patient </a:t>
            </a:r>
            <a:r>
              <a:rPr lang="en-US" dirty="0"/>
              <a:t>who is about to receive </a:t>
            </a:r>
            <a:r>
              <a:rPr lang="en-US" dirty="0" smtClean="0"/>
              <a:t>treatment</a:t>
            </a:r>
            <a:r>
              <a:rPr lang="en-US" i="1" dirty="0" smtClean="0">
                <a:solidFill>
                  <a:srgbClr val="00B0F0"/>
                </a:solidFill>
              </a:rPr>
              <a:t>… Prepare the family and patient about what is expected when therapy starts as </a:t>
            </a:r>
            <a:r>
              <a:rPr lang="en-US" i="1" dirty="0" err="1" smtClean="0">
                <a:solidFill>
                  <a:srgbClr val="00B0F0"/>
                </a:solidFill>
              </a:rPr>
              <a:t>pt</a:t>
            </a:r>
            <a:r>
              <a:rPr lang="en-US" i="1" dirty="0" smtClean="0">
                <a:solidFill>
                  <a:srgbClr val="00B0F0"/>
                </a:solidFill>
              </a:rPr>
              <a:t> will be mentally prepared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 smtClean="0"/>
              <a:t>The option include: </a:t>
            </a:r>
            <a:r>
              <a:rPr lang="en-US" dirty="0"/>
              <a:t> surgery, radiation therapy, chemotherapy, and hormone therapy.</a:t>
            </a:r>
          </a:p>
        </p:txBody>
      </p:sp>
    </p:spTree>
    <p:extLst>
      <p:ext uri="{BB962C8B-B14F-4D97-AF65-F5344CB8AC3E}">
        <p14:creationId xmlns:p14="http://schemas.microsoft.com/office/powerpoint/2010/main" val="2893727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>
                <a:solidFill>
                  <a:srgbClr val="FF0000"/>
                </a:solidFill>
              </a:rPr>
              <a:t>Surgery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</a:t>
            </a:r>
            <a:r>
              <a:rPr lang="en-US" dirty="0"/>
              <a:t>treatment for endometrial cancer normally takes the form of a hysterectomy, </a:t>
            </a:r>
            <a:r>
              <a:rPr lang="en-US" dirty="0" smtClean="0"/>
              <a:t>with </a:t>
            </a:r>
            <a:r>
              <a:rPr lang="en-US" dirty="0" err="1" smtClean="0"/>
              <a:t>salpingo-orphorectomy</a:t>
            </a:r>
            <a:r>
              <a:rPr lang="en-US" dirty="0" smtClean="0"/>
              <a:t> Proper counselling prior to any type of treatment is mandatory,  </a:t>
            </a:r>
            <a:r>
              <a:rPr lang="en-US" dirty="0" err="1" smtClean="0"/>
              <a:t>e.g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-  a premenopausal woman  should know that she will </a:t>
            </a:r>
            <a:r>
              <a:rPr lang="en-US" dirty="0"/>
              <a:t>no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longer </a:t>
            </a:r>
            <a:r>
              <a:rPr lang="en-US" dirty="0"/>
              <a:t>menstruate after surgery, and she will not be able to </a:t>
            </a:r>
            <a:r>
              <a:rPr lang="en-US" dirty="0" smtClean="0"/>
              <a:t>conceive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 She </a:t>
            </a:r>
            <a:r>
              <a:rPr lang="en-US" dirty="0"/>
              <a:t>may experience symptoms of menopause, such as hot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flashes</a:t>
            </a:r>
            <a:r>
              <a:rPr lang="en-US" dirty="0"/>
              <a:t>, </a:t>
            </a:r>
            <a:r>
              <a:rPr lang="en-US" dirty="0" smtClean="0"/>
              <a:t> night </a:t>
            </a:r>
            <a:r>
              <a:rPr lang="en-US" dirty="0"/>
              <a:t>sweats, and vaginal dryness.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Tell her all this before the surgery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90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Radiation therapy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Radiation </a:t>
            </a:r>
            <a:r>
              <a:rPr lang="en-US" dirty="0"/>
              <a:t>therapy uses powerful beams to kill cancer cells. It damages their DNA so that they can no longer multiply.</a:t>
            </a:r>
          </a:p>
          <a:p>
            <a:r>
              <a:rPr lang="en-US" dirty="0"/>
              <a:t>In external beam radiation (EBRT), a beam is directed at the pelvis and other areas with cancer. There may be up to five sessions each week for several weeks. A session lasts about 15 </a:t>
            </a:r>
            <a:r>
              <a:rPr lang="en-US" dirty="0" smtClean="0"/>
              <a:t>minutes</a:t>
            </a:r>
            <a:r>
              <a:rPr lang="en-US" i="1" dirty="0" smtClean="0">
                <a:solidFill>
                  <a:srgbClr val="00B0F0"/>
                </a:solidFill>
              </a:rPr>
              <a:t>… Have a proper planning prior to know how the beam is focused… if u want read details of radiotherapy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/>
              <a:t>Brachytherapy, or internal radiation therapy, uses small devices filled with radiation, such as wires, a cylinder, or small seeds. These are placed inside the vagina for a few minutes and then removed. The patient then returns home. The therapy is repeated two or more times over several weeks. Removing the device removes the radiation from the body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Radiation </a:t>
            </a:r>
            <a:r>
              <a:rPr lang="en-US" sz="3200" b="1" dirty="0" smtClean="0">
                <a:solidFill>
                  <a:srgbClr val="FF0000"/>
                </a:solidFill>
              </a:rPr>
              <a:t>therapy…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Neo-adjuvant radiotherapy aims </a:t>
            </a:r>
            <a:r>
              <a:rPr lang="en-US" dirty="0" smtClean="0"/>
              <a:t>to </a:t>
            </a:r>
            <a:r>
              <a:rPr lang="en-US" dirty="0"/>
              <a:t>shrink the tumor before surgery, making it easier to remove.</a:t>
            </a:r>
          </a:p>
          <a:p>
            <a:r>
              <a:rPr lang="en-US" dirty="0"/>
              <a:t>Adjuvant radiotherapy can also be applied after surgery to eliminate any remaining cancer cells.</a:t>
            </a:r>
          </a:p>
          <a:p>
            <a:r>
              <a:rPr lang="en-US" b="1" dirty="0"/>
              <a:t>Side effects</a:t>
            </a:r>
            <a:r>
              <a:rPr lang="en-US" dirty="0"/>
              <a:t> of radiation therapy include burnt skin in the treated area, </a:t>
            </a:r>
            <a:r>
              <a:rPr lang="en-US" dirty="0" smtClean="0"/>
              <a:t>hair loss, </a:t>
            </a:r>
            <a:r>
              <a:rPr lang="en-US" dirty="0"/>
              <a:t>fatigue, sickness, and </a:t>
            </a:r>
            <a:r>
              <a:rPr lang="en-US" dirty="0" smtClean="0"/>
              <a:t>diarrhea. </a:t>
            </a:r>
            <a:r>
              <a:rPr lang="en-US" dirty="0"/>
              <a:t>After treatment, the side effects usually resolve.</a:t>
            </a:r>
          </a:p>
        </p:txBody>
      </p:sp>
    </p:spTree>
    <p:extLst>
      <p:ext uri="{BB962C8B-B14F-4D97-AF65-F5344CB8AC3E}">
        <p14:creationId xmlns:p14="http://schemas.microsoft.com/office/powerpoint/2010/main" val="44657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Background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endometrial cancer </a:t>
            </a:r>
            <a:r>
              <a:rPr lang="en-US" dirty="0" smtClean="0"/>
              <a:t> arises from the endometrium which is the epithelium lining the uterine cavity</a:t>
            </a:r>
          </a:p>
          <a:p>
            <a:r>
              <a:rPr lang="en-US" dirty="0" smtClean="0"/>
              <a:t>Most </a:t>
            </a:r>
            <a:r>
              <a:rPr lang="en-US" dirty="0"/>
              <a:t>cancers of the uterus are endometrial cancer.</a:t>
            </a:r>
          </a:p>
          <a:p>
            <a:r>
              <a:rPr lang="en-US" dirty="0"/>
              <a:t>Endometrial cancer usually </a:t>
            </a:r>
            <a:r>
              <a:rPr lang="en-US" dirty="0" smtClean="0"/>
              <a:t>occurs </a:t>
            </a:r>
            <a:r>
              <a:rPr lang="en-US" dirty="0"/>
              <a:t>in </a:t>
            </a:r>
            <a:r>
              <a:rPr lang="en-US" dirty="0" smtClean="0"/>
              <a:t>post menopausal women. </a:t>
            </a:r>
          </a:p>
          <a:p>
            <a:r>
              <a:rPr lang="en-US" dirty="0" smtClean="0"/>
              <a:t>More </a:t>
            </a:r>
            <a:r>
              <a:rPr lang="en-US" dirty="0"/>
              <a:t>than 95% of endometrial cancer </a:t>
            </a:r>
            <a:r>
              <a:rPr lang="en-US" dirty="0" smtClean="0"/>
              <a:t>affects </a:t>
            </a:r>
            <a:r>
              <a:rPr lang="en-US" dirty="0"/>
              <a:t>women over </a:t>
            </a:r>
            <a:r>
              <a:rPr lang="en-US" dirty="0" smtClean="0"/>
              <a:t>the age of 40yrs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57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2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 Chemotherapy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Chemotherapy uses medication to destroy cancer cells. Combined with radiotherapy, it can remove the remains of a tumor.</a:t>
            </a:r>
          </a:p>
          <a:p>
            <a:r>
              <a:rPr lang="en-US" dirty="0"/>
              <a:t>In late-stage cancer, chemotherapy can slow the progression of the disease and prolong life </a:t>
            </a:r>
            <a:r>
              <a:rPr lang="en-US" dirty="0" smtClean="0"/>
              <a:t>expectancy</a:t>
            </a:r>
            <a:r>
              <a:rPr lang="en-US" i="1" dirty="0" smtClean="0">
                <a:solidFill>
                  <a:srgbClr val="00B0F0"/>
                </a:solidFill>
              </a:rPr>
              <a:t>….. There can be resistance to therapy so move to 2</a:t>
            </a:r>
            <a:r>
              <a:rPr lang="en-US" i="1" baseline="30000" dirty="0" smtClean="0">
                <a:solidFill>
                  <a:srgbClr val="00B0F0"/>
                </a:solidFill>
              </a:rPr>
              <a:t>nd</a:t>
            </a:r>
            <a:r>
              <a:rPr lang="en-US" i="1" dirty="0" smtClean="0">
                <a:solidFill>
                  <a:srgbClr val="00B0F0"/>
                </a:solidFill>
              </a:rPr>
              <a:t> line… accept that some </a:t>
            </a:r>
            <a:r>
              <a:rPr lang="en-US" i="1" dirty="0" err="1" smtClean="0">
                <a:solidFill>
                  <a:srgbClr val="00B0F0"/>
                </a:solidFill>
              </a:rPr>
              <a:t>pts</a:t>
            </a:r>
            <a:r>
              <a:rPr lang="en-US" i="1" dirty="0" smtClean="0">
                <a:solidFill>
                  <a:srgbClr val="00B0F0"/>
                </a:solidFill>
              </a:rPr>
              <a:t> will die and they then may require palliative care… try to be honest…Life!!!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/>
              <a:t>Both radiotherapy and chemotherapy can help to relieve symptoms in patients with advanced cancer.</a:t>
            </a:r>
          </a:p>
          <a:p>
            <a:r>
              <a:rPr lang="en-US" dirty="0"/>
              <a:t>For endometrial cancer, chemotherapy is usually administered intravenously in cycles of treatment. There is a rest period to allow recovery. The cycle is repeated several times, depending on the stage and the treatment </a:t>
            </a:r>
            <a:r>
              <a:rPr lang="en-US" dirty="0" smtClean="0"/>
              <a:t>goals</a:t>
            </a:r>
            <a:r>
              <a:rPr lang="en-US" i="1" dirty="0" smtClean="0">
                <a:solidFill>
                  <a:srgbClr val="00B0F0"/>
                </a:solidFill>
              </a:rPr>
              <a:t>… goal can be cure 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34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Possible side effects of chemotherapy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Bone marrow depression hence reducing </a:t>
            </a:r>
            <a:r>
              <a:rPr lang="en-US" dirty="0"/>
              <a:t>healthy blood </a:t>
            </a:r>
            <a:r>
              <a:rPr lang="en-US" dirty="0" smtClean="0"/>
              <a:t>cells, </a:t>
            </a:r>
            <a:r>
              <a:rPr lang="en-US" dirty="0"/>
              <a:t>leaving the patient prone to bruising, bleeding, </a:t>
            </a:r>
            <a:r>
              <a:rPr lang="en-US" dirty="0" smtClean="0"/>
              <a:t>anemia, </a:t>
            </a:r>
            <a:r>
              <a:rPr lang="en-US" dirty="0"/>
              <a:t>fatigue, and increased risk of infection. If these symptoms occur, the patient should seek medical </a:t>
            </a:r>
            <a:r>
              <a:rPr lang="en-US" dirty="0" smtClean="0"/>
              <a:t>advice.</a:t>
            </a:r>
            <a:endParaRPr lang="en-US" dirty="0"/>
          </a:p>
          <a:p>
            <a:r>
              <a:rPr lang="en-US" dirty="0"/>
              <a:t>Chemotherapy can also cause hair loss and gastrointestinal problems, including nausea, vomiting, diarrhea, and poor appetite. There may be lip and mouth </a:t>
            </a:r>
            <a:r>
              <a:rPr lang="en-US" dirty="0" smtClean="0"/>
              <a:t>sores</a:t>
            </a:r>
            <a:r>
              <a:rPr lang="en-US" i="1" dirty="0" smtClean="0">
                <a:solidFill>
                  <a:srgbClr val="00B0F0"/>
                </a:solidFill>
              </a:rPr>
              <a:t>…. This can be destructive in nature which may cause feeding problems</a:t>
            </a:r>
            <a:endParaRPr lang="en-US" i="1" dirty="0">
              <a:solidFill>
                <a:srgbClr val="00B0F0"/>
              </a:solidFill>
            </a:endParaRPr>
          </a:p>
          <a:p>
            <a:r>
              <a:rPr lang="en-US" dirty="0"/>
              <a:t>These problems typically </a:t>
            </a:r>
            <a:r>
              <a:rPr lang="en-US" dirty="0" smtClean="0"/>
              <a:t>disappear </a:t>
            </a:r>
            <a:r>
              <a:rPr lang="en-US" dirty="0"/>
              <a:t>after treatment is completed.</a:t>
            </a:r>
          </a:p>
          <a:p>
            <a:r>
              <a:rPr lang="en-US" dirty="0"/>
              <a:t>Less common effects include swollen </a:t>
            </a:r>
            <a:r>
              <a:rPr lang="en-US" dirty="0" smtClean="0"/>
              <a:t>legs( remove lymph nodes so affect lymph drainage) </a:t>
            </a:r>
            <a:r>
              <a:rPr lang="en-US" dirty="0"/>
              <a:t>and feet, joint pain, balance problems, hearing difficulties, skin rash, and numbness and tingling in the hands and </a:t>
            </a:r>
            <a:r>
              <a:rPr lang="en-US" dirty="0" smtClean="0"/>
              <a:t>feet</a:t>
            </a:r>
            <a:r>
              <a:rPr lang="en-US" i="1" dirty="0" smtClean="0">
                <a:solidFill>
                  <a:srgbClr val="00B0F0"/>
                </a:solidFill>
              </a:rPr>
              <a:t>… tumor can compress nerves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For all these side effects always bring in palliative care specialist which helps to keep the </a:t>
            </a:r>
            <a:r>
              <a:rPr lang="en-US" i="1" dirty="0" err="1" smtClean="0">
                <a:solidFill>
                  <a:srgbClr val="00B0F0"/>
                </a:solidFill>
              </a:rPr>
              <a:t>pt</a:t>
            </a:r>
            <a:r>
              <a:rPr lang="en-US" i="1" dirty="0" smtClean="0">
                <a:solidFill>
                  <a:srgbClr val="00B0F0"/>
                </a:solidFill>
              </a:rPr>
              <a:t> comfy i.e. pain mx, help with immobility issue. It is not forced </a:t>
            </a:r>
            <a:r>
              <a:rPr lang="en-US" i="1" dirty="0" err="1" smtClean="0">
                <a:solidFill>
                  <a:srgbClr val="00B0F0"/>
                </a:solidFill>
              </a:rPr>
              <a:t>tmt</a:t>
            </a:r>
            <a:r>
              <a:rPr lang="en-US" i="1" dirty="0" smtClean="0">
                <a:solidFill>
                  <a:srgbClr val="00B0F0"/>
                </a:solidFill>
              </a:rPr>
              <a:t> but </a:t>
            </a:r>
            <a:r>
              <a:rPr lang="en-US" i="1" dirty="0" err="1" smtClean="0">
                <a:solidFill>
                  <a:srgbClr val="00B0F0"/>
                </a:solidFill>
              </a:rPr>
              <a:t>pt</a:t>
            </a:r>
            <a:r>
              <a:rPr lang="en-US" i="1" dirty="0" smtClean="0">
                <a:solidFill>
                  <a:srgbClr val="00B0F0"/>
                </a:solidFill>
              </a:rPr>
              <a:t> is given options.. </a:t>
            </a:r>
            <a:r>
              <a:rPr lang="en-US" i="1" dirty="0" err="1" smtClean="0">
                <a:solidFill>
                  <a:srgbClr val="00B0F0"/>
                </a:solidFill>
              </a:rPr>
              <a:t>Parient</a:t>
            </a:r>
            <a:r>
              <a:rPr lang="en-US" i="1" dirty="0" smtClean="0">
                <a:solidFill>
                  <a:srgbClr val="00B0F0"/>
                </a:solidFill>
              </a:rPr>
              <a:t> directed care</a:t>
            </a:r>
            <a:endParaRPr lang="en-US" i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83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262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Hormone therapy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Hormone </a:t>
            </a:r>
            <a:r>
              <a:rPr lang="en-US" dirty="0"/>
              <a:t>therapy may help patients with advanced endometrial cancer.</a:t>
            </a:r>
          </a:p>
          <a:p>
            <a:r>
              <a:rPr lang="en-US" dirty="0"/>
              <a:t>Women with very early-stage cancer and low-grade tumors who wish to become pregnant </a:t>
            </a:r>
            <a:r>
              <a:rPr lang="en-US" dirty="0" smtClean="0"/>
              <a:t>may choose hormone therapy</a:t>
            </a:r>
            <a:r>
              <a:rPr lang="en-US" dirty="0"/>
              <a:t> rather than surgery.</a:t>
            </a:r>
          </a:p>
          <a:p>
            <a:r>
              <a:rPr lang="en-US" dirty="0"/>
              <a:t>This is not a standard treatment and needs close monitoring. If there is complete cancer remission after 6 months of hormonal therapy, the woman will be encouraged to conceive and give birth and then undergo a hysterectomy after childbirth to reduce the risk of cancer </a:t>
            </a:r>
            <a:r>
              <a:rPr lang="en-US" dirty="0" smtClean="0"/>
              <a:t>recurrence.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These are </a:t>
            </a:r>
            <a:r>
              <a:rPr lang="en-US" i="1" dirty="0" err="1" smtClean="0">
                <a:solidFill>
                  <a:srgbClr val="00B0F0"/>
                </a:solidFill>
              </a:rPr>
              <a:t>oppurtunities</a:t>
            </a:r>
            <a:r>
              <a:rPr lang="en-US" i="1" dirty="0" smtClean="0">
                <a:solidFill>
                  <a:srgbClr val="00B0F0"/>
                </a:solidFill>
              </a:rPr>
              <a:t> to get a child.. Not curative in nature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73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Hormone </a:t>
            </a:r>
            <a:r>
              <a:rPr lang="en-US" sz="3200" b="1" dirty="0" smtClean="0">
                <a:solidFill>
                  <a:srgbClr val="FF0000"/>
                </a:solidFill>
              </a:rPr>
              <a:t>therapy…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Hormone therapy for endometrial cancer involves giving progestin, to help shrink the </a:t>
            </a:r>
            <a:r>
              <a:rPr lang="en-US" dirty="0" smtClean="0"/>
              <a:t>tumor, </a:t>
            </a:r>
            <a:r>
              <a:rPr lang="en-US" dirty="0"/>
              <a:t>control symptoms, </a:t>
            </a:r>
            <a:r>
              <a:rPr lang="en-US" dirty="0" smtClean="0"/>
              <a:t>and reducing</a:t>
            </a:r>
            <a:r>
              <a:rPr lang="en-US" dirty="0"/>
              <a:t> </a:t>
            </a:r>
            <a:r>
              <a:rPr lang="en-US" dirty="0" smtClean="0"/>
              <a:t>estrogen</a:t>
            </a:r>
            <a:r>
              <a:rPr lang="en-US" dirty="0"/>
              <a:t> levels, making it </a:t>
            </a:r>
            <a:r>
              <a:rPr lang="en-US" dirty="0" smtClean="0"/>
              <a:t>harder/suppressing growth of  </a:t>
            </a:r>
            <a:r>
              <a:rPr lang="en-US" dirty="0"/>
              <a:t>cancer </a:t>
            </a:r>
            <a:r>
              <a:rPr lang="en-US" dirty="0" smtClean="0"/>
              <a:t>cells.</a:t>
            </a:r>
            <a:endParaRPr lang="en-US" dirty="0"/>
          </a:p>
          <a:p>
            <a:r>
              <a:rPr lang="en-US" dirty="0"/>
              <a:t>Side effects include weight gain, mild muscle cramps, and mild nausea.</a:t>
            </a:r>
          </a:p>
          <a:p>
            <a:r>
              <a:rPr lang="en-US" i="1" dirty="0" smtClean="0">
                <a:solidFill>
                  <a:srgbClr val="00B0F0"/>
                </a:solidFill>
              </a:rPr>
              <a:t>Counsel about these side effects…. Mental prep and all that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87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1480"/>
            <a:ext cx="10515600" cy="12792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Survival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average 5-year survival rate for endometrial cancer overall is </a:t>
            </a:r>
            <a:r>
              <a:rPr lang="en-US" dirty="0" smtClean="0"/>
              <a:t>around 81.3%, according to the American Cancer Society, and 95.3% for those diagnosed at the earliest stage.</a:t>
            </a:r>
          </a:p>
          <a:p>
            <a:r>
              <a:rPr lang="en-US" dirty="0" smtClean="0"/>
              <a:t>To reduce the risk, the National Cancer Institute recom</a:t>
            </a:r>
            <a:r>
              <a:rPr lang="en-US" dirty="0" smtClean="0">
                <a:hlinkClick r:id="rId2"/>
              </a:rPr>
              <a:t>m</a:t>
            </a:r>
            <a:r>
              <a:rPr lang="en-US" dirty="0" smtClean="0"/>
              <a:t>ends avoiding smoking, exercising regularly, and following a healthy, balanced diet.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Histological types she said she didn’t mention to avoid confusion and help us get a bigger picture.. U can read and come across them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Most common are adenocarcinoma…. 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Background…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1500" cy="5032375"/>
          </a:xfrm>
        </p:spPr>
        <p:txBody>
          <a:bodyPr/>
          <a:lstStyle/>
          <a:p>
            <a:r>
              <a:rPr lang="en-US" dirty="0"/>
              <a:t>If left untreated, endometrial cancer can spread to the </a:t>
            </a:r>
            <a:r>
              <a:rPr lang="en-US" dirty="0" smtClean="0"/>
              <a:t>vagina, bladder, </a:t>
            </a:r>
            <a:r>
              <a:rPr lang="en-US" dirty="0"/>
              <a:t>rectum, </a:t>
            </a:r>
            <a:r>
              <a:rPr lang="en-US" dirty="0" smtClean="0"/>
              <a:t>fallopian </a:t>
            </a:r>
            <a:r>
              <a:rPr lang="en-US" dirty="0"/>
              <a:t>tubes, ovaries, and more distant organs. </a:t>
            </a:r>
            <a:endParaRPr lang="en-US" dirty="0" smtClean="0"/>
          </a:p>
          <a:p>
            <a:r>
              <a:rPr lang="en-US" dirty="0" smtClean="0"/>
              <a:t>Fortunately</a:t>
            </a:r>
            <a:r>
              <a:rPr lang="en-US" dirty="0"/>
              <a:t>, endometrial cancer grows slowly and, with regular checkups, is usually found before spreading very far.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3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Background…</a:t>
            </a:r>
            <a:r>
              <a:rPr lang="en-US" sz="3200" b="1" dirty="0" err="1" smtClean="0">
                <a:solidFill>
                  <a:srgbClr val="FF0000"/>
                </a:solidFill>
              </a:rPr>
              <a:t>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6770"/>
            <a:ext cx="10515600" cy="545123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Women taking  </a:t>
            </a:r>
            <a:r>
              <a:rPr lang="en-US" i="1" dirty="0" smtClean="0"/>
              <a:t>tamoxifen to </a:t>
            </a:r>
            <a:r>
              <a:rPr lang="en-US" i="1" dirty="0"/>
              <a:t>treat or prevent</a:t>
            </a:r>
            <a:r>
              <a:rPr lang="en-US" dirty="0"/>
              <a:t> breast cancer have a slightly higher risk of endometrial </a:t>
            </a:r>
            <a:r>
              <a:rPr lang="en-US" dirty="0" smtClean="0"/>
              <a:t>cancer</a:t>
            </a:r>
            <a:r>
              <a:rPr lang="en-US" i="1" dirty="0" smtClean="0">
                <a:solidFill>
                  <a:srgbClr val="00B0F0"/>
                </a:solidFill>
              </a:rPr>
              <a:t>…..examine </a:t>
            </a:r>
            <a:r>
              <a:rPr lang="en-US" i="1" dirty="0" err="1" smtClean="0">
                <a:solidFill>
                  <a:srgbClr val="00B0F0"/>
                </a:solidFill>
              </a:rPr>
              <a:t>em</a:t>
            </a:r>
            <a:r>
              <a:rPr lang="en-US" i="1" dirty="0" smtClean="0">
                <a:solidFill>
                  <a:srgbClr val="00B0F0"/>
                </a:solidFill>
              </a:rPr>
              <a:t>… listen for </a:t>
            </a:r>
            <a:r>
              <a:rPr lang="en-US" i="1" dirty="0" err="1" smtClean="0">
                <a:solidFill>
                  <a:srgbClr val="00B0F0"/>
                </a:solidFill>
              </a:rPr>
              <a:t>hx</a:t>
            </a:r>
            <a:r>
              <a:rPr lang="en-US" i="1" dirty="0" smtClean="0">
                <a:solidFill>
                  <a:srgbClr val="00B0F0"/>
                </a:solidFill>
              </a:rPr>
              <a:t>… do u/s for signs for endometrial hyperplasia.. If </a:t>
            </a:r>
            <a:r>
              <a:rPr lang="en-US" i="1" dirty="0" smtClean="0">
                <a:solidFill>
                  <a:srgbClr val="00B0F0"/>
                </a:solidFill>
              </a:rPr>
              <a:t>growth </a:t>
            </a:r>
            <a:r>
              <a:rPr lang="en-US" i="1" dirty="0" smtClean="0">
                <a:solidFill>
                  <a:srgbClr val="00B0F0"/>
                </a:solidFill>
              </a:rPr>
              <a:t>seen then do biopsy</a:t>
            </a:r>
          </a:p>
          <a:p>
            <a:r>
              <a:rPr lang="en-US" dirty="0" smtClean="0"/>
              <a:t> </a:t>
            </a:r>
            <a:r>
              <a:rPr lang="en-US" dirty="0"/>
              <a:t>But women who have taken birth control pills are only half as likely to have endometrial cancer after </a:t>
            </a:r>
            <a:r>
              <a:rPr lang="en-US" dirty="0" smtClean="0"/>
              <a:t>menopause</a:t>
            </a:r>
            <a:endParaRPr lang="en-US" dirty="0"/>
          </a:p>
          <a:p>
            <a:r>
              <a:rPr lang="en-US" dirty="0"/>
              <a:t>Women who take estrogen-only hormone replacement therapy have a higher risk of developing endometrial cancer. So women who have not had </a:t>
            </a:r>
            <a:r>
              <a:rPr lang="en-US" dirty="0" smtClean="0"/>
              <a:t> hysterectomy should </a:t>
            </a:r>
            <a:r>
              <a:rPr lang="en-US" dirty="0"/>
              <a:t>not be </a:t>
            </a:r>
            <a:r>
              <a:rPr lang="en-US" dirty="0" smtClean="0"/>
              <a:t>put on  estrogen-only hormone  replacement therapy.... </a:t>
            </a:r>
            <a:r>
              <a:rPr lang="en-US" i="1" dirty="0" smtClean="0">
                <a:solidFill>
                  <a:srgbClr val="00B0F0"/>
                </a:solidFill>
              </a:rPr>
              <a:t>Listen for high risk </a:t>
            </a:r>
            <a:r>
              <a:rPr lang="en-US" i="1" dirty="0" err="1" smtClean="0">
                <a:solidFill>
                  <a:srgbClr val="00B0F0"/>
                </a:solidFill>
              </a:rPr>
              <a:t>pts</a:t>
            </a:r>
            <a:r>
              <a:rPr lang="en-US" i="1" dirty="0" smtClean="0">
                <a:solidFill>
                  <a:srgbClr val="00B0F0"/>
                </a:solidFill>
              </a:rPr>
              <a:t> </a:t>
            </a:r>
            <a:endParaRPr lang="en-US" i="1" dirty="0">
              <a:solidFill>
                <a:srgbClr val="00B0F0"/>
              </a:solidFill>
              <a:hlinkClick r:id="rId2"/>
            </a:endParaRPr>
          </a:p>
          <a:p>
            <a:r>
              <a:rPr lang="en-US" u="sng" dirty="0" smtClean="0">
                <a:hlinkClick r:id="rId2"/>
              </a:rPr>
              <a:t> </a:t>
            </a:r>
            <a:r>
              <a:rPr lang="en-US" dirty="0" smtClean="0"/>
              <a:t>Rare </a:t>
            </a:r>
            <a:r>
              <a:rPr lang="en-US" dirty="0"/>
              <a:t>ovarian tumors can </a:t>
            </a:r>
            <a:r>
              <a:rPr lang="en-US" dirty="0" smtClean="0"/>
              <a:t>produce </a:t>
            </a:r>
            <a:r>
              <a:rPr lang="en-US" dirty="0"/>
              <a:t>estrogen and increase a woman’s chance of having endometrial cancer.</a:t>
            </a:r>
          </a:p>
          <a:p>
            <a:r>
              <a:rPr lang="en-US" dirty="0"/>
              <a:t>High-fat diets, especially containing red meat, can increase the risk of cancer, including endometrial </a:t>
            </a:r>
            <a:r>
              <a:rPr lang="en-US" dirty="0" smtClean="0"/>
              <a:t>and colon cancer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0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Can Endometrial Cancer Be Prevented?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endometrial cancer cannot be prevented.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there are certain things a woman can do to lower her </a:t>
            </a:r>
            <a:r>
              <a:rPr lang="en-US" dirty="0" smtClean="0"/>
              <a:t>risk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/>
              <a:t>Taking birth control lowers the </a:t>
            </a:r>
            <a:r>
              <a:rPr lang="en-US" dirty="0" smtClean="0"/>
              <a:t>risk </a:t>
            </a:r>
          </a:p>
          <a:p>
            <a:pPr marL="0" indent="0">
              <a:buNone/>
            </a:pPr>
            <a:r>
              <a:rPr lang="en-US" dirty="0" smtClean="0"/>
              <a:t>    -  eating </a:t>
            </a:r>
            <a:r>
              <a:rPr lang="en-US" dirty="0"/>
              <a:t>well, and weight watching </a:t>
            </a:r>
            <a:r>
              <a:rPr lang="en-US" dirty="0" smtClean="0"/>
              <a:t> 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Sometimes it is idiopathic…. Many factors are involved therefore unlike cervical cancer it is not preventable per se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8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0"/>
            <a:ext cx="10515600" cy="3651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Image result for cancer of the endometrium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"/>
            <a:ext cx="1020493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78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029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 result for cancer of the endometrium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232" y="-457200"/>
            <a:ext cx="12104077" cy="73151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66800" y="4838700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 see the lesion.. It has gone beyond the lining…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97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Symptoms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Commonly </a:t>
            </a:r>
            <a:r>
              <a:rPr lang="en-US" dirty="0">
                <a:solidFill>
                  <a:srgbClr val="FF0000"/>
                </a:solidFill>
              </a:rPr>
              <a:t>observed symptoms are as follows:</a:t>
            </a:r>
          </a:p>
          <a:p>
            <a:pPr lvl="0"/>
            <a:r>
              <a:rPr lang="en-US" dirty="0"/>
              <a:t>Post- menopausal bleeding</a:t>
            </a:r>
          </a:p>
          <a:p>
            <a:pPr lvl="0"/>
            <a:r>
              <a:rPr lang="en-US" dirty="0"/>
              <a:t>Bleeding between </a:t>
            </a:r>
            <a:r>
              <a:rPr lang="en-US" dirty="0" smtClean="0"/>
              <a:t>periods</a:t>
            </a:r>
            <a:r>
              <a:rPr lang="en-US" i="1" dirty="0" smtClean="0">
                <a:solidFill>
                  <a:srgbClr val="00B0F0"/>
                </a:solidFill>
              </a:rPr>
              <a:t>…. </a:t>
            </a:r>
            <a:r>
              <a:rPr lang="en-US" i="1" dirty="0" err="1" smtClean="0">
                <a:solidFill>
                  <a:srgbClr val="00B0F0"/>
                </a:solidFill>
              </a:rPr>
              <a:t>Intermenstrual</a:t>
            </a:r>
            <a:r>
              <a:rPr lang="en-US" i="1" dirty="0" smtClean="0">
                <a:solidFill>
                  <a:srgbClr val="00B0F0"/>
                </a:solidFill>
              </a:rPr>
              <a:t> bleeding</a:t>
            </a:r>
            <a:endParaRPr lang="en-US" i="1" dirty="0">
              <a:solidFill>
                <a:srgbClr val="00B0F0"/>
              </a:solidFill>
            </a:endParaRPr>
          </a:p>
          <a:p>
            <a:pPr lvl="0"/>
            <a:r>
              <a:rPr lang="en-US" dirty="0"/>
              <a:t>Pelvic pain</a:t>
            </a:r>
          </a:p>
          <a:p>
            <a:pPr lvl="0"/>
            <a:r>
              <a:rPr lang="en-US" dirty="0" smtClean="0"/>
              <a:t>abnormal</a:t>
            </a:r>
            <a:r>
              <a:rPr lang="en-US" dirty="0"/>
              <a:t>, watery or blood- tinged discharge from vagina</a:t>
            </a:r>
          </a:p>
          <a:p>
            <a:r>
              <a:rPr lang="en-US" dirty="0" smtClean="0"/>
              <a:t>May present with </a:t>
            </a:r>
            <a:r>
              <a:rPr lang="en-US" dirty="0"/>
              <a:t>unexplained pain, </a:t>
            </a:r>
            <a:r>
              <a:rPr lang="en-US" dirty="0" smtClean="0"/>
              <a:t>fatigue</a:t>
            </a:r>
            <a:r>
              <a:rPr lang="en-US" i="1" dirty="0" smtClean="0">
                <a:solidFill>
                  <a:srgbClr val="00B0F0"/>
                </a:solidFill>
              </a:rPr>
              <a:t>…. Some are very nonspecific in nature… more of exclusion apparently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68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Symptoms…</a:t>
            </a:r>
            <a:r>
              <a:rPr lang="en-US" b="1" dirty="0" err="1" smtClean="0">
                <a:solidFill>
                  <a:srgbClr val="FF0000"/>
                </a:solidFill>
              </a:rPr>
              <a:t>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</a:t>
            </a:r>
            <a:r>
              <a:rPr lang="en-US" dirty="0"/>
              <a:t>feeling of a mass or heaviness in the pelvic </a:t>
            </a:r>
            <a:r>
              <a:rPr lang="en-US" dirty="0" smtClean="0"/>
              <a:t>area</a:t>
            </a:r>
            <a:r>
              <a:rPr lang="en-US" i="1" dirty="0" smtClean="0">
                <a:solidFill>
                  <a:srgbClr val="00B0F0"/>
                </a:solidFill>
              </a:rPr>
              <a:t>…. Apparently they say </a:t>
            </a:r>
            <a:r>
              <a:rPr lang="en-US" i="1" dirty="0" err="1" smtClean="0">
                <a:solidFill>
                  <a:srgbClr val="00B0F0"/>
                </a:solidFill>
              </a:rPr>
              <a:t>im</a:t>
            </a:r>
            <a:r>
              <a:rPr lang="en-US" i="1" dirty="0" smtClean="0">
                <a:solidFill>
                  <a:srgbClr val="00B0F0"/>
                </a:solidFill>
              </a:rPr>
              <a:t> feeling very heavy down there, sometimes they say they feel like they are being dragged down</a:t>
            </a:r>
            <a:endParaRPr lang="en-US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As the disease progresses, there may be:</a:t>
            </a:r>
          </a:p>
          <a:p>
            <a:pPr lvl="0"/>
            <a:r>
              <a:rPr lang="en-US" dirty="0" smtClean="0"/>
              <a:t>unintended </a:t>
            </a:r>
            <a:r>
              <a:rPr lang="en-US" dirty="0"/>
              <a:t>weight </a:t>
            </a:r>
            <a:r>
              <a:rPr lang="en-US" dirty="0" smtClean="0"/>
              <a:t>loss</a:t>
            </a:r>
            <a:r>
              <a:rPr lang="en-US" i="1" dirty="0" smtClean="0">
                <a:solidFill>
                  <a:srgbClr val="00B0F0"/>
                </a:solidFill>
              </a:rPr>
              <a:t>…. Despite proper </a:t>
            </a:r>
            <a:r>
              <a:rPr lang="en-US" i="1" dirty="0" err="1" smtClean="0">
                <a:solidFill>
                  <a:srgbClr val="00B0F0"/>
                </a:solidFill>
              </a:rPr>
              <a:t>feeeding</a:t>
            </a:r>
            <a:endParaRPr lang="en-US" i="1" u="sng" dirty="0">
              <a:solidFill>
                <a:srgbClr val="00B0F0"/>
              </a:solidFill>
            </a:endParaRPr>
          </a:p>
          <a:p>
            <a:pPr lvl="0"/>
            <a:r>
              <a:rPr lang="en-US" dirty="0" smtClean="0"/>
              <a:t>Nausea</a:t>
            </a:r>
            <a:r>
              <a:rPr lang="en-US" i="1" dirty="0" smtClean="0">
                <a:solidFill>
                  <a:srgbClr val="00B0F0"/>
                </a:solidFill>
              </a:rPr>
              <a:t>… </a:t>
            </a:r>
            <a:r>
              <a:rPr lang="en-US" i="1" dirty="0" err="1" smtClean="0">
                <a:solidFill>
                  <a:srgbClr val="00B0F0"/>
                </a:solidFill>
              </a:rPr>
              <a:t>cz</a:t>
            </a:r>
            <a:r>
              <a:rPr lang="en-US" i="1" dirty="0" smtClean="0">
                <a:solidFill>
                  <a:srgbClr val="00B0F0"/>
                </a:solidFill>
              </a:rPr>
              <a:t> of the tumor or because </a:t>
            </a:r>
            <a:r>
              <a:rPr lang="en-US" i="1" dirty="0" err="1" smtClean="0">
                <a:solidFill>
                  <a:srgbClr val="00B0F0"/>
                </a:solidFill>
              </a:rPr>
              <a:t>pt</a:t>
            </a:r>
            <a:r>
              <a:rPr lang="en-US" i="1" dirty="0" smtClean="0">
                <a:solidFill>
                  <a:srgbClr val="00B0F0"/>
                </a:solidFill>
              </a:rPr>
              <a:t> is already on </a:t>
            </a:r>
            <a:r>
              <a:rPr lang="en-US" i="1" dirty="0" err="1" smtClean="0">
                <a:solidFill>
                  <a:srgbClr val="00B0F0"/>
                </a:solidFill>
              </a:rPr>
              <a:t>tmt</a:t>
            </a:r>
            <a:endParaRPr lang="en-US" i="1" dirty="0">
              <a:solidFill>
                <a:srgbClr val="00B0F0"/>
              </a:solidFill>
            </a:endParaRPr>
          </a:p>
          <a:p>
            <a:pPr lvl="0"/>
            <a:r>
              <a:rPr lang="en-US" dirty="0"/>
              <a:t>pain in several parts of the body, including the legs, back, and pelvic </a:t>
            </a:r>
            <a:r>
              <a:rPr lang="en-US" dirty="0" smtClean="0"/>
              <a:t>area….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8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1087</Words>
  <Application>Microsoft Office PowerPoint</Application>
  <PresentationFormat>Widescreen</PresentationFormat>
  <Paragraphs>122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Endometrial Cancer</vt:lpstr>
      <vt:lpstr>Background</vt:lpstr>
      <vt:lpstr>Background…ct</vt:lpstr>
      <vt:lpstr>Background…ct</vt:lpstr>
      <vt:lpstr>Can Endometrial Cancer Be Prevented? </vt:lpstr>
      <vt:lpstr>PowerPoint Presentation</vt:lpstr>
      <vt:lpstr>PowerPoint Presentation</vt:lpstr>
      <vt:lpstr>  Symptoms </vt:lpstr>
      <vt:lpstr>Symptoms…ct </vt:lpstr>
      <vt:lpstr>  Risk Factors </vt:lpstr>
      <vt:lpstr> Risk Factors…ct</vt:lpstr>
      <vt:lpstr>  Diagnosis  </vt:lpstr>
      <vt:lpstr>Staging </vt:lpstr>
      <vt:lpstr>Staging …ct</vt:lpstr>
      <vt:lpstr>      Treatments </vt:lpstr>
      <vt:lpstr>Treatments..ct</vt:lpstr>
      <vt:lpstr>  Surgery </vt:lpstr>
      <vt:lpstr>Radiation therapy</vt:lpstr>
      <vt:lpstr>Radiation therapy…ct</vt:lpstr>
      <vt:lpstr>  Chemotherapy </vt:lpstr>
      <vt:lpstr> Possible side effects of chemotherapy</vt:lpstr>
      <vt:lpstr>Hormone therapy </vt:lpstr>
      <vt:lpstr>Hormone therapy…ct</vt:lpstr>
      <vt:lpstr>  Survival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Endometrial Cancer</dc:title>
  <dc:creator>Guest</dc:creator>
  <cp:lastModifiedBy>harvirsinghsehmi@gmail.com</cp:lastModifiedBy>
  <cp:revision>67</cp:revision>
  <dcterms:created xsi:type="dcterms:W3CDTF">2020-07-17T06:03:42Z</dcterms:created>
  <dcterms:modified xsi:type="dcterms:W3CDTF">2020-08-27T20:56:33Z</dcterms:modified>
</cp:coreProperties>
</file>