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4064" r:id="rId1"/>
  </p:sldMasterIdLst>
  <p:notesMasterIdLst>
    <p:notesMasterId r:id="rId31"/>
  </p:notes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85" r:id="rId22"/>
    <p:sldId id="284" r:id="rId23"/>
    <p:sldId id="287" r:id="rId24"/>
    <p:sldId id="288" r:id="rId25"/>
    <p:sldId id="289" r:id="rId26"/>
    <p:sldId id="290" r:id="rId27"/>
    <p:sldId id="291" r:id="rId28"/>
    <p:sldId id="279" r:id="rId29"/>
    <p:sldId id="280" r:id="rId30"/>
  </p:sldIdLst>
  <p:sldSz cx="9144000" cy="6858000" type="screen4x3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Header Placeholder 104869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/>
            <a:endParaRPr lang="zh-CN" altLang="en-US" sz="1200">
              <a:latin typeface="Calibri" pitchFamily="34" charset="0"/>
            </a:endParaRPr>
          </a:p>
        </p:txBody>
      </p:sp>
      <p:sp>
        <p:nvSpPr>
          <p:cNvPr id="1048696" name="Date Placeholder 1048695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algn="r" eaLnBrk="1" latinLnBrk="1" hangingPunct="1"/>
            <a:fld id="{566ABCEB-ACFC-4714-9973-3DA970169C29}" type="datetime1">
              <a:rPr lang="zh-CN" altLang="en-US" sz="1200">
                <a:latin typeface="Calibri" pitchFamily="34" charset="0"/>
              </a:rPr>
              <a:pPr lvl="0" algn="r" eaLnBrk="1" latinLnBrk="1" hangingPunct="1"/>
              <a:t>2020/8/28</a:t>
            </a:fld>
            <a:endParaRPr lang="zh-CN" altLang="en-US" sz="1200">
              <a:latin typeface="Calibri" pitchFamily="34" charset="0"/>
            </a:endParaRPr>
          </a:p>
        </p:txBody>
      </p:sp>
      <p:sp>
        <p:nvSpPr>
          <p:cNvPr id="1048697" name="Slide Image Placeholder 10486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98" name="Notes Placeholder 104869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Click to edit Master text styles</a:t>
            </a:r>
          </a:p>
          <a:p>
            <a:pPr lvl="1"/>
            <a:r>
              <a:rPr lang="zh-CN" altLang="en-US"/>
              <a:t>Second level</a:t>
            </a:r>
          </a:p>
          <a:p>
            <a:pPr lvl="2"/>
            <a:r>
              <a:rPr lang="zh-CN" altLang="en-US"/>
              <a:t>Third level</a:t>
            </a:r>
          </a:p>
          <a:p>
            <a:pPr lvl="3"/>
            <a:r>
              <a:rPr lang="zh-CN" altLang="en-US"/>
              <a:t>Fourth level</a:t>
            </a:r>
          </a:p>
          <a:p>
            <a:pPr lvl="4"/>
            <a:r>
              <a:rPr lang="zh-CN" altLang="en-US"/>
              <a:t>Fifth level</a:t>
            </a:r>
          </a:p>
        </p:txBody>
      </p:sp>
      <p:sp>
        <p:nvSpPr>
          <p:cNvPr id="1048699" name="Footer Placeholder 1048698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eaLnBrk="1" latinLnBrk="1" hangingPunct="1"/>
            <a:endParaRPr lang="zh-CN" altLang="en-US" sz="1200">
              <a:latin typeface="Calibri" pitchFamily="34" charset="0"/>
            </a:endParaRPr>
          </a:p>
        </p:txBody>
      </p:sp>
      <p:sp>
        <p:nvSpPr>
          <p:cNvPr id="1048700" name="Slide Number Placeholder 1048699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58155"/>
      </p:ext>
    </p:extLst>
  </p:cSld>
  <p:clrMap bg1="dk1" tx1="dk1" bg2="dk1" tx2="dk1" accent1="dk1" accent2="dk1" accent3="dk1" accent4="dk1" accent5="dk1" accent6="dk1" hlink="dk1" folHlink="dk1"/>
  <p:notesStyle>
    <a:lvl1pPr marL="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pitchFamily="34" charset="0"/>
      </a:defRPr>
    </a:lvl1pPr>
    <a:lvl2pPr marL="4572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pitchFamily="34" charset="0"/>
      </a:defRPr>
    </a:lvl2pPr>
    <a:lvl3pPr marL="9144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pitchFamily="34" charset="0"/>
      </a:defRPr>
    </a:lvl3pPr>
    <a:lvl4pPr marL="13716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pitchFamily="34" charset="0"/>
      </a:defRPr>
    </a:lvl4pPr>
    <a:lvl5pPr marL="18288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pitchFamily="34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Slide Image Placeholder 104864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44" name="Notes Placeholder 104864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/>
            <a:r>
              <a:rPr lang="zh-CN" altLang="en-US" sz="1400"/>
              <a:t>author Milton D. Heifetz </a:t>
            </a:r>
          </a:p>
        </p:txBody>
      </p:sp>
      <p:sp>
        <p:nvSpPr>
          <p:cNvPr id="1048645" name="TextBox 1048644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17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5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latin typeface="Calibri" pitchFamily="34" charset="0"/>
              </a:rPr>
              <a:pPr lvl="0" algn="r" eaLnBrk="1" latinLnBrk="1" hangingPunct="1"/>
              <a:t>26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eaLnBrk="1" latinLnBrk="1" hangingPunct="1"/>
            <a:fld id="{BD2F509B-50EB-4392-9684-42E438C7D902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34307"/>
      </p:ext>
    </p:extLst>
  </p:cSld>
  <p:clrMapOvr>
    <a:masterClrMapping/>
  </p:clrMapOvr>
  <p:hf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BD2F509B-50EB-4392-9684-42E438C7D902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96269"/>
      </p:ext>
    </p:extLst>
  </p:cSld>
  <p:clrMapOvr>
    <a:masterClrMapping/>
  </p:clrMapOvr>
  <p:hf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BD2F509B-50EB-4392-9684-42E438C7D902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90032"/>
      </p:ext>
    </p:extLst>
  </p:cSld>
  <p:clrMapOvr>
    <a:masterClrMapping/>
  </p:clrMapOvr>
  <p:hf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BD2F509B-50EB-4392-9684-42E438C7D902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3218"/>
      </p:ext>
    </p:extLst>
  </p:cSld>
  <p:clrMapOvr>
    <a:masterClrMapping/>
  </p:clrMapOvr>
  <p:hf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BD2F509B-50EB-4392-9684-42E438C7D902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45686"/>
      </p:ext>
    </p:extLst>
  </p:cSld>
  <p:clrMapOvr>
    <a:masterClrMapping/>
  </p:clrMapOvr>
  <p:hf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BD2F509B-50EB-4392-9684-42E438C7D902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18961"/>
      </p:ext>
    </p:extLst>
  </p:cSld>
  <p:clrMapOvr>
    <a:masterClrMapping/>
  </p:clrMapOvr>
  <p:hf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BD2F509B-50EB-4392-9684-42E438C7D902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1015"/>
      </p:ext>
    </p:extLst>
  </p:cSld>
  <p:clrMapOvr>
    <a:masterClrMapping/>
  </p:clrMapOvr>
  <p:hf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 lvl="0" eaLnBrk="1" latinLnBrk="1" hangingPunct="1"/>
            <a:fld id="{39F7947A-BC93-4A13-ABF9-E8355C48EB82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45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51CA974A-C58A-4D0F-89FA-EB9DFC914778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7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A6FF5A7E-FBCB-43B5-9389-0727250496FA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BD2F509B-50EB-4392-9684-42E438C7D902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39159"/>
      </p:ext>
    </p:extLst>
  </p:cSld>
  <p:clrMapOvr>
    <a:masterClrMapping/>
  </p:clrMapOvr>
  <p:hf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114DD850-5DDB-4CD2-81DE-704CE90A1537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3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D677DCBF-00D9-4964-97C6-98F40C97CF6F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1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9DA8B68A-7B8B-4DBA-943C-AA1CF373A041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6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19438E49-5B19-46CD-91F6-340D5F0EF861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2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24541110-5727-4049-BD65-DF4B23717144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0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/>
            <a:fld id="{BD2F509B-50EB-4392-9684-42E438C7D902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00815"/>
      </p:ext>
    </p:extLst>
  </p:cSld>
  <p:clrMapOvr>
    <a:masterClrMapping/>
  </p:clrMapOvr>
  <p:hf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lvl="0" eaLnBrk="1" latinLnBrk="1" hangingPunct="1"/>
            <a:fld id="{BD2F509B-50EB-4392-9684-42E438C7D902}" type="datetime1">
              <a:rPr lang="zh-CN" altLang="en-US" sz="1200" smtClean="0">
                <a:solidFill>
                  <a:srgbClr val="045C75"/>
                </a:solidFill>
              </a:rPr>
              <a:t>2020/8/28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lvl="0" eaLnBrk="1" latinLnBrk="1" hangingPunct="1"/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7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hf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76" y="1676400"/>
            <a:ext cx="5917679" cy="2550877"/>
          </a:xfrm>
        </p:spPr>
        <p:txBody>
          <a:bodyPr/>
          <a:lstStyle/>
          <a:p>
            <a:r>
              <a:rPr lang="en-GB" sz="4000" b="1" dirty="0" smtClean="0"/>
              <a:t>MEDICAL ETHICS AND HARMFUL TRADITIONAL PRACTICES IN RH</a:t>
            </a:r>
            <a:endParaRPr lang="en-US" sz="4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 algn="r" latinLnBrk="1"/>
            <a:r>
              <a:rPr lang="zh-CN" altLang="en-US" sz="2000" b="1" i="1" dirty="0"/>
              <a:t>Professor Joseph G. Karanja</a:t>
            </a:r>
          </a:p>
          <a:p>
            <a:pPr lvl="0" algn="r" latinLnBrk="1"/>
            <a:r>
              <a:rPr lang="zh-CN" altLang="en-US" sz="2000" b="1" i="1" dirty="0"/>
              <a:t>Dept Obs /Gynae, </a:t>
            </a:r>
          </a:p>
          <a:p>
            <a:pPr lvl="0" algn="r" latinLnBrk="1"/>
            <a:r>
              <a:rPr lang="zh-CN" altLang="en-US" sz="2000" b="1" i="1" dirty="0"/>
              <a:t>University of Nairobi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1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/>
              <a:t>Non-Maleficence</a:t>
            </a:r>
          </a:p>
        </p:txBody>
      </p:sp>
      <p:sp>
        <p:nvSpPr>
          <p:cNvPr id="1048616" name="Content Placeholder 1048615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3530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fontScale="92500" lnSpcReduction="10000"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b="1" i="1" dirty="0"/>
              <a:t>Do no harm</a:t>
            </a:r>
          </a:p>
          <a:p>
            <a:pPr lvl="0" eaLnBrk="1" latinLnBrk="1" hangingPunct="1"/>
            <a:r>
              <a:rPr lang="zh-CN" altLang="en-US" dirty="0"/>
              <a:t>Distinguish between </a:t>
            </a:r>
            <a:r>
              <a:rPr lang="zh-CN" altLang="en-US" b="1" dirty="0"/>
              <a:t>harms</a:t>
            </a:r>
            <a:r>
              <a:rPr lang="zh-CN" altLang="en-US" dirty="0"/>
              <a:t> and </a:t>
            </a:r>
            <a:r>
              <a:rPr lang="zh-CN" altLang="en-US" b="1" dirty="0"/>
              <a:t>wrongs</a:t>
            </a:r>
          </a:p>
          <a:p>
            <a:pPr lvl="0" eaLnBrk="1" latinLnBrk="1" hangingPunct="1"/>
            <a:r>
              <a:rPr lang="zh-CN" altLang="en-US" b="1" dirty="0"/>
              <a:t>Harms</a:t>
            </a:r>
            <a:r>
              <a:rPr lang="zh-CN" altLang="en-US" dirty="0"/>
              <a:t>: injury, pain, disability, or distress, damaged </a:t>
            </a:r>
            <a:r>
              <a:rPr lang="zh-CN" altLang="en-US" dirty="0" smtClean="0"/>
              <a:t>   self-esteem</a:t>
            </a:r>
            <a:r>
              <a:rPr lang="zh-CN" altLang="en-US" dirty="0"/>
              <a:t>, causing people to feel used, exploited, treated disrespectfully. </a:t>
            </a:r>
            <a:r>
              <a:rPr lang="zh-CN" altLang="en-US" b="1" dirty="0"/>
              <a:t> </a:t>
            </a:r>
          </a:p>
          <a:p>
            <a:pPr lvl="0" eaLnBrk="1" latinLnBrk="1" hangingPunct="1"/>
            <a:r>
              <a:rPr lang="zh-CN" altLang="en-US" b="1" dirty="0"/>
              <a:t>Wrongs</a:t>
            </a:r>
            <a:r>
              <a:rPr lang="zh-CN" altLang="en-US" dirty="0"/>
              <a:t>: eg causing injury, pain, disability, or distress, damaged self-esteem, causing people to feel used, </a:t>
            </a:r>
            <a:r>
              <a:rPr lang="zh-CN" altLang="en-US" dirty="0" smtClean="0"/>
              <a:t>      exploited</a:t>
            </a:r>
            <a:r>
              <a:rPr lang="zh-CN" altLang="en-US" dirty="0"/>
              <a:t>, treated disrespectfully.</a:t>
            </a:r>
          </a:p>
          <a:p>
            <a:pPr lvl="0" eaLnBrk="1" latinLnBrk="1" hangingPunct="1"/>
            <a:r>
              <a:rPr lang="zh-CN" altLang="en-US" b="1" dirty="0"/>
              <a:t>“Harmless wrong”</a:t>
            </a:r>
            <a:r>
              <a:rPr lang="zh-CN" altLang="en-US" dirty="0"/>
              <a:t> is unethical </a:t>
            </a:r>
            <a:r>
              <a:rPr lang="zh-CN" altLang="en-US" b="1" dirty="0"/>
              <a:t> </a:t>
            </a:r>
          </a:p>
          <a:p>
            <a:pPr lvl="0" eaLnBrk="1" latinLnBrk="1" hangingPunct="1"/>
            <a:endParaRPr lang="zh-CN" alt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10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6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/>
              <a:t>Justice </a:t>
            </a:r>
          </a:p>
        </p:txBody>
      </p:sp>
      <p:sp>
        <p:nvSpPr>
          <p:cNvPr id="1048618" name="Content Placeholder 1048617"/>
          <p:cNvSpPr>
            <a:spLocks noGrp="1"/>
          </p:cNvSpPr>
          <p:nvPr>
            <p:ph idx="1"/>
          </p:nvPr>
        </p:nvSpPr>
        <p:spPr>
          <a:xfrm>
            <a:off x="864382" y="2286000"/>
            <a:ext cx="7746218" cy="39624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lnSpcReduction="10000"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dirty="0"/>
              <a:t>Law and courts are concerned with punitive, </a:t>
            </a:r>
            <a:r>
              <a:rPr lang="zh-CN" altLang="en-US" dirty="0" smtClean="0"/>
              <a:t>          compensatory </a:t>
            </a:r>
            <a:r>
              <a:rPr lang="zh-CN" altLang="en-US" dirty="0"/>
              <a:t>justice</a:t>
            </a:r>
          </a:p>
          <a:p>
            <a:pPr lvl="0" eaLnBrk="1" latinLnBrk="1" hangingPunct="1"/>
            <a:r>
              <a:rPr lang="zh-CN" altLang="en-US" dirty="0"/>
              <a:t>Bioethics is concerned with distributive justice</a:t>
            </a:r>
          </a:p>
          <a:p>
            <a:pPr lvl="1" eaLnBrk="1" latinLnBrk="1" hangingPunct="1"/>
            <a:r>
              <a:rPr lang="zh-CN" altLang="en-US" dirty="0"/>
              <a:t>Fairness, all people receive the rights for which they are entitled</a:t>
            </a:r>
          </a:p>
          <a:p>
            <a:pPr lvl="1" eaLnBrk="1" latinLnBrk="1" hangingPunct="1"/>
            <a:r>
              <a:rPr lang="zh-CN" altLang="en-US" dirty="0"/>
              <a:t>Gender equity but recognition of biological </a:t>
            </a:r>
            <a:r>
              <a:rPr lang="zh-CN" altLang="en-US" dirty="0" smtClean="0"/>
              <a:t>              differences</a:t>
            </a:r>
            <a:r>
              <a:rPr lang="zh-CN" altLang="en-US" dirty="0"/>
              <a:t>, therefore:</a:t>
            </a:r>
          </a:p>
          <a:p>
            <a:pPr lvl="1" eaLnBrk="1" latinLnBrk="1" hangingPunct="1"/>
            <a:r>
              <a:rPr lang="zh-CN" altLang="en-US" dirty="0"/>
              <a:t>Women should have access to contraception, safe </a:t>
            </a:r>
            <a:r>
              <a:rPr lang="zh-CN" altLang="en-US" dirty="0" smtClean="0"/>
              <a:t>    abortion </a:t>
            </a:r>
            <a:r>
              <a:rPr lang="zh-CN" altLang="en-US" dirty="0"/>
              <a:t>services, antenatal intrapartum and </a:t>
            </a:r>
            <a:r>
              <a:rPr lang="zh-CN" altLang="en-US" dirty="0" smtClean="0"/>
              <a:t>           postpartum </a:t>
            </a:r>
            <a:r>
              <a:rPr lang="zh-CN" altLang="en-US" dirty="0"/>
              <a:t>care </a:t>
            </a:r>
          </a:p>
          <a:p>
            <a:pPr lvl="0" eaLnBrk="1" latinLnBrk="1" hangingPunct="1"/>
            <a:endParaRPr lang="zh-CN" altLang="en-US" dirty="0"/>
          </a:p>
          <a:p>
            <a:pPr lvl="0" eaLnBrk="1" latinLnBrk="1" hangingPunct="1"/>
            <a:endParaRPr lang="zh-CN" altLang="en-US" dirty="0"/>
          </a:p>
          <a:p>
            <a:pPr lvl="0" eaLnBrk="1" latinLnBrk="1" hangingPunct="1"/>
            <a:endParaRPr lang="zh-CN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11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6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>
            <a:normAutofit fontScale="90000"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/>
              <a:t>Management of infertility</a:t>
            </a:r>
          </a:p>
        </p:txBody>
      </p:sp>
      <p:sp>
        <p:nvSpPr>
          <p:cNvPr id="1048620" name="Content Placeholder 1048619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4064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dirty="0"/>
              <a:t>Health care providers need to </a:t>
            </a:r>
            <a:r>
              <a:rPr lang="zh-CN" altLang="en-US" dirty="0" smtClean="0"/>
              <a:t>differentiate their    personal </a:t>
            </a:r>
            <a:r>
              <a:rPr lang="zh-CN" altLang="en-US" dirty="0"/>
              <a:t>and professional responsibilities; </a:t>
            </a:r>
            <a:r>
              <a:rPr lang="zh-CN" altLang="en-US" dirty="0" smtClean="0"/>
              <a:t>            conscientious </a:t>
            </a:r>
            <a:r>
              <a:rPr lang="zh-CN" altLang="en-US" dirty="0"/>
              <a:t>objection</a:t>
            </a:r>
          </a:p>
          <a:p>
            <a:pPr lvl="0" eaLnBrk="1" latinLnBrk="1" hangingPunct="1"/>
            <a:r>
              <a:rPr lang="zh-CN" altLang="en-US" dirty="0"/>
              <a:t>Assisted reproductive technology (ART)</a:t>
            </a:r>
          </a:p>
          <a:p>
            <a:pPr lvl="0" eaLnBrk="1" latinLnBrk="1" hangingPunct="1"/>
            <a:r>
              <a:rPr lang="zh-CN" altLang="en-US" dirty="0"/>
              <a:t>Artificial insemination by husband or donor</a:t>
            </a:r>
          </a:p>
          <a:p>
            <a:pPr lvl="0" eaLnBrk="1" latinLnBrk="1" hangingPunct="1"/>
            <a:r>
              <a:rPr lang="zh-CN" altLang="en-US" i="1" dirty="0"/>
              <a:t>In vitro </a:t>
            </a:r>
            <a:r>
              <a:rPr lang="zh-CN" altLang="en-US" dirty="0"/>
              <a:t>fertilization and embryo-transfer IVF-ET; selective embryo reduction</a:t>
            </a:r>
          </a:p>
          <a:p>
            <a:pPr lvl="0" eaLnBrk="1" latinLnBrk="1" hangingPunct="1"/>
            <a:r>
              <a:rPr lang="zh-CN" altLang="en-US" dirty="0"/>
              <a:t>Surrogacy: “renting womb” with husband or </a:t>
            </a:r>
            <a:r>
              <a:rPr lang="zh-CN" altLang="en-US" dirty="0" smtClean="0"/>
              <a:t>    donor </a:t>
            </a:r>
            <a:r>
              <a:rPr lang="zh-CN" altLang="en-US" dirty="0"/>
              <a:t>sperm </a:t>
            </a:r>
          </a:p>
          <a:p>
            <a:pPr lvl="0" eaLnBrk="1" latinLnBrk="1" hangingPunct="1"/>
            <a:endParaRPr lang="zh-CN" altLang="en-US" i="1" dirty="0"/>
          </a:p>
          <a:p>
            <a:pPr lvl="0" eaLnBrk="1" latinLnBrk="1" hangingPunct="1"/>
            <a:endParaRPr lang="zh-CN" altLang="en-US" dirty="0"/>
          </a:p>
          <a:p>
            <a:pPr lvl="0" eaLnBrk="1" latinLnBrk="1" hangingPunct="1"/>
            <a:endParaRPr lang="zh-CN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12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0486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/>
              <a:t>Abortion</a:t>
            </a:r>
          </a:p>
        </p:txBody>
      </p:sp>
      <p:sp>
        <p:nvSpPr>
          <p:cNvPr id="1048622" name="Content Placeholder 1048621"/>
          <p:cNvSpPr>
            <a:spLocks noGrp="1"/>
          </p:cNvSpPr>
          <p:nvPr>
            <p:ph idx="1"/>
          </p:nvPr>
        </p:nvSpPr>
        <p:spPr>
          <a:xfrm>
            <a:off x="864382" y="2286000"/>
            <a:ext cx="7822418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fontScale="92500"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dirty="0"/>
              <a:t>Definitions: </a:t>
            </a:r>
            <a:r>
              <a:rPr lang="en-US" altLang="zh-CN" dirty="0" smtClean="0"/>
              <a:t>TOP (</a:t>
            </a:r>
            <a:r>
              <a:rPr lang="en-US" altLang="zh-CN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termination of pregnancy</a:t>
            </a:r>
            <a:r>
              <a:rPr lang="en-US" altLang="zh-CN" dirty="0" smtClean="0"/>
              <a:t>)</a:t>
            </a:r>
            <a:r>
              <a:rPr lang="zh-CN" altLang="en-US" dirty="0" smtClean="0"/>
              <a:t>,  abortion</a:t>
            </a:r>
            <a:r>
              <a:rPr lang="zh-CN" altLang="en-US" dirty="0"/>
              <a:t>, spontaneous, induced, </a:t>
            </a:r>
            <a:r>
              <a:rPr lang="zh-CN" altLang="en-US" dirty="0" smtClean="0"/>
              <a:t> safe </a:t>
            </a:r>
            <a:r>
              <a:rPr lang="zh-CN" altLang="en-US" dirty="0"/>
              <a:t>abortion,  unsafe abortion</a:t>
            </a:r>
          </a:p>
          <a:p>
            <a:pPr lvl="0" eaLnBrk="1" latinLnBrk="1" hangingPunct="1"/>
            <a:r>
              <a:rPr lang="zh-CN" altLang="en-US" dirty="0"/>
              <a:t>Medical ethics/rationale of providing safe abortion </a:t>
            </a:r>
            <a:r>
              <a:rPr lang="zh-CN" altLang="en-US" dirty="0" smtClean="0"/>
              <a:t>services</a:t>
            </a:r>
            <a:r>
              <a:rPr lang="en-US" altLang="zh-CN" dirty="0" smtClean="0"/>
              <a:t>- </a:t>
            </a:r>
            <a:r>
              <a:rPr lang="en-US" altLang="zh-CN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save the mother over the fetus</a:t>
            </a:r>
            <a:r>
              <a:rPr lang="zh-CN" alt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zh-CN" altLang="en-US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 eaLnBrk="1" latinLnBrk="1" hangingPunct="1"/>
            <a:r>
              <a:rPr lang="zh-CN" altLang="en-US" dirty="0"/>
              <a:t>Only 3 countries in the world prohibit abortion </a:t>
            </a:r>
            <a:r>
              <a:rPr lang="zh-CN" altLang="en-US" dirty="0" smtClean="0"/>
              <a:t>all          together</a:t>
            </a:r>
            <a:endParaRPr lang="zh-CN" altLang="en-US" dirty="0"/>
          </a:p>
          <a:p>
            <a:pPr lvl="0"/>
            <a:r>
              <a:rPr lang="zh-CN" altLang="en-US" dirty="0"/>
              <a:t>All other countries permit for one or more of  </a:t>
            </a:r>
            <a:r>
              <a:rPr lang="zh-CN" altLang="en-US" dirty="0" smtClean="0"/>
              <a:t>                  indications</a:t>
            </a:r>
            <a:r>
              <a:rPr lang="zh-CN" altLang="en-US" dirty="0"/>
              <a:t>: emergency, life, </a:t>
            </a:r>
            <a:r>
              <a:rPr lang="zh-CN" altLang="en-US" dirty="0" smtClean="0"/>
              <a:t>health, fetal </a:t>
            </a:r>
            <a:r>
              <a:rPr lang="en-US" altLang="zh-CN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congenital </a:t>
            </a:r>
            <a:r>
              <a:rPr lang="en-US" altLang="zh-CN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abnormalities</a:t>
            </a:r>
            <a:r>
              <a:rPr lang="zh-CN" altLang="en-US" dirty="0" smtClean="0"/>
              <a:t>, sexual violence</a:t>
            </a:r>
            <a:r>
              <a:rPr lang="zh-CN" altLang="en-US" dirty="0"/>
              <a:t>, </a:t>
            </a:r>
            <a:r>
              <a:rPr lang="zh-CN" altLang="en-US" dirty="0" smtClean="0"/>
              <a:t>socioeconomic </a:t>
            </a:r>
            <a:r>
              <a:rPr lang="en-US" altLang="zh-CN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if they     cant bring up the next child</a:t>
            </a:r>
            <a:r>
              <a:rPr lang="zh-CN" altLang="en-US" dirty="0" smtClean="0"/>
              <a:t>, </a:t>
            </a:r>
            <a:r>
              <a:rPr lang="zh-CN" altLang="en-US"/>
              <a:t>on </a:t>
            </a:r>
            <a:r>
              <a:rPr lang="zh-CN" altLang="en-US" smtClean="0"/>
              <a:t>request</a:t>
            </a:r>
            <a:endParaRPr lang="zh-CN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13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0486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/>
              <a:t>Unsafe abortion</a:t>
            </a:r>
          </a:p>
        </p:txBody>
      </p:sp>
      <p:sp>
        <p:nvSpPr>
          <p:cNvPr id="1048628" name="Content Placeholder 1048627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38354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dirty="0"/>
              <a:t>WHO defines unsafe abortion as </a:t>
            </a:r>
            <a:r>
              <a:rPr lang="ja-JP" altLang="en-US" dirty="0">
                <a:ea typeface="HGP明朝E"/>
              </a:rPr>
              <a:t>“</a:t>
            </a:r>
            <a:r>
              <a:rPr lang="en-US" altLang="ja-JP" b="1" i="1" dirty="0">
                <a:ea typeface="HGP明朝E"/>
              </a:rPr>
              <a:t>a procedure </a:t>
            </a:r>
            <a:r>
              <a:rPr lang="en-US" altLang="ja-JP" b="1" i="1" dirty="0" smtClean="0">
                <a:ea typeface="HGP明朝E"/>
              </a:rPr>
              <a:t>     for </a:t>
            </a:r>
            <a:r>
              <a:rPr lang="en-US" altLang="ja-JP" b="1" i="1" dirty="0">
                <a:ea typeface="HGP明朝E"/>
              </a:rPr>
              <a:t>terminating an unwanted pregnancy </a:t>
            </a:r>
            <a:r>
              <a:rPr lang="en-US" altLang="ja-JP" b="1" i="1" dirty="0" smtClean="0">
                <a:ea typeface="HGP明朝E"/>
              </a:rPr>
              <a:t>          either </a:t>
            </a:r>
            <a:r>
              <a:rPr lang="en-US" altLang="ja-JP" b="1" i="1" dirty="0">
                <a:ea typeface="HGP明朝E"/>
              </a:rPr>
              <a:t>by persons lacking the necessary skills </a:t>
            </a:r>
            <a:r>
              <a:rPr lang="en-US" altLang="ja-JP" b="1" i="1" u="sng" dirty="0">
                <a:ea typeface="HGP明朝E"/>
              </a:rPr>
              <a:t>or</a:t>
            </a:r>
            <a:r>
              <a:rPr lang="en-US" altLang="ja-JP" b="1" i="1" dirty="0">
                <a:ea typeface="HGP明朝E"/>
              </a:rPr>
              <a:t> in an environment lacking the minimal medical standards </a:t>
            </a:r>
            <a:r>
              <a:rPr lang="en-US" altLang="ja-JP" b="1" i="1" u="sng" dirty="0">
                <a:ea typeface="HGP明朝E"/>
              </a:rPr>
              <a:t>or</a:t>
            </a:r>
            <a:r>
              <a:rPr lang="en-US" altLang="ja-JP" b="1" i="1" dirty="0">
                <a:ea typeface="HGP明朝E"/>
              </a:rPr>
              <a:t> both</a:t>
            </a:r>
            <a:r>
              <a:rPr lang="ja-JP" altLang="en-US" i="1" dirty="0">
                <a:ea typeface="HGP明朝E"/>
              </a:rPr>
              <a:t>.”</a:t>
            </a:r>
          </a:p>
          <a:p>
            <a:pPr lvl="0" eaLnBrk="1" latinLnBrk="1" hangingPunct="1"/>
            <a:endParaRPr lang="zh-CN" altLang="en-US" dirty="0"/>
          </a:p>
          <a:p>
            <a:pPr lvl="0" eaLnBrk="1" latinLnBrk="1" hangingPunct="1"/>
            <a:r>
              <a:rPr lang="zh-CN" altLang="en-US" dirty="0"/>
              <a:t>Unsafe abortion is one of the BIG FIVE CAUSES of maternal death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14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0486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>
            <a:normAutofit fontScale="90000"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 sz="4500"/>
              <a:t>Unsafe abortion is a preventable problem</a:t>
            </a:r>
          </a:p>
        </p:txBody>
      </p:sp>
      <p:sp>
        <p:nvSpPr>
          <p:cNvPr id="1048637" name="Content Placeholder 1048636"/>
          <p:cNvSpPr>
            <a:spLocks noGrp="1"/>
          </p:cNvSpPr>
          <p:nvPr>
            <p:ph idx="1"/>
          </p:nvPr>
        </p:nvSpPr>
        <p:spPr>
          <a:xfrm>
            <a:off x="864382" y="2489200"/>
            <a:ext cx="7365218" cy="3302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fontScale="92500" lnSpcReduction="10000"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zh-CN" altLang="en-US" b="1" dirty="0"/>
              <a:t>    </a:t>
            </a:r>
          </a:p>
          <a:p>
            <a:pPr lvl="0" eaLnBrk="1" latin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zh-CN" altLang="en-US" dirty="0"/>
              <a:t>Unsafe Abortion is</a:t>
            </a:r>
            <a:r>
              <a:rPr lang="zh-CN" altLang="en-US" i="1" dirty="0"/>
              <a:t>    “ ......... </a:t>
            </a:r>
            <a:r>
              <a:rPr lang="zh-CN" altLang="en-US" b="1" i="1" dirty="0"/>
              <a:t>an important cause of maternal death that can, and should, be </a:t>
            </a:r>
            <a:r>
              <a:rPr lang="zh-CN" altLang="en-US" b="1" i="1" dirty="0" smtClean="0"/>
              <a:t>               prevented </a:t>
            </a:r>
            <a:r>
              <a:rPr lang="zh-CN" altLang="en-US" b="1" i="1" dirty="0"/>
              <a:t>through the promotion of sexuality </a:t>
            </a:r>
            <a:r>
              <a:rPr lang="zh-CN" altLang="en-US" b="1" i="1" dirty="0" smtClean="0"/>
              <a:t>   education</a:t>
            </a:r>
            <a:r>
              <a:rPr lang="zh-CN" altLang="en-US" b="1" i="1" dirty="0"/>
              <a:t>, family planning, safe abortion </a:t>
            </a:r>
            <a:r>
              <a:rPr lang="zh-CN" altLang="en-US" b="1" i="1" dirty="0" smtClean="0"/>
              <a:t>              services </a:t>
            </a:r>
            <a:r>
              <a:rPr lang="zh-CN" altLang="en-US" b="1" i="1" dirty="0"/>
              <a:t>to the full extent of the law, and </a:t>
            </a:r>
            <a:r>
              <a:rPr lang="zh-CN" altLang="en-US" b="1" i="1" dirty="0" smtClean="0"/>
              <a:t>              post-abortion </a:t>
            </a:r>
            <a:r>
              <a:rPr lang="zh-CN" altLang="en-US" b="1" i="1" dirty="0"/>
              <a:t>care in all cases</a:t>
            </a:r>
            <a:r>
              <a:rPr lang="ja-JP" altLang="en-US" b="1" i="1" dirty="0">
                <a:ea typeface="HGP明朝E"/>
              </a:rPr>
              <a:t>”</a:t>
            </a:r>
          </a:p>
          <a:p>
            <a:pPr lvl="0" eaLnBrk="1" latinLnBrk="1" hangingPunct="1">
              <a:lnSpc>
                <a:spcPct val="90000"/>
              </a:lnSpc>
            </a:pPr>
            <a:endParaRPr lang="zh-CN" altLang="en-US" i="1" dirty="0"/>
          </a:p>
          <a:p>
            <a:pPr lvl="0" algn="ctr" eaLnBrk="1" latin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zh-CN" altLang="en-US" sz="2400" b="1" i="1" dirty="0"/>
              <a:t>   </a:t>
            </a:r>
            <a:r>
              <a:rPr lang="zh-CN" altLang="en-US" sz="1800" i="1" dirty="0"/>
              <a:t>Safe Abortion - Technical and Policy Guidance for Health Systems (WHO, 2012)</a:t>
            </a:r>
          </a:p>
          <a:p>
            <a:pPr lvl="0" eaLnBrk="1" latinLnBrk="1" hangingPunct="1"/>
            <a:endParaRPr lang="zh-CN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15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048637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43800" cy="1252537"/>
          </a:xfrm>
          <a:prstGeom prst="rect">
            <a:avLst/>
          </a:prstGeom>
          <a:noFill/>
          <a:ln>
            <a:noFill/>
          </a:ln>
        </p:spPr>
        <p:txBody>
          <a:bodyPr lIns="0" tIns="45720" rIns="0" bIns="0" anchor="b">
            <a:norm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 sz="4500"/>
              <a:t>        Legal Framework for TOP</a:t>
            </a:r>
          </a:p>
        </p:txBody>
      </p:sp>
      <p:sp>
        <p:nvSpPr>
          <p:cNvPr id="1048639" name="Content Placeholder 1048638"/>
          <p:cNvSpPr>
            <a:spLocks noGrp="1"/>
          </p:cNvSpPr>
          <p:nvPr>
            <p:ph idx="1"/>
          </p:nvPr>
        </p:nvSpPr>
        <p:spPr>
          <a:xfrm>
            <a:off x="871537" y="2133600"/>
            <a:ext cx="7408862" cy="45275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zh-CN" altLang="en-US" b="1" dirty="0"/>
              <a:t>Article 26 (4) of Constitution of Kenya 2010 </a:t>
            </a:r>
            <a:r>
              <a:rPr lang="zh-CN" altLang="en-US" b="1" dirty="0" smtClean="0"/>
              <a:t>     allows </a:t>
            </a:r>
            <a:r>
              <a:rPr lang="zh-CN" altLang="en-US" b="1" dirty="0"/>
              <a:t>abortion in the following </a:t>
            </a:r>
            <a:r>
              <a:rPr lang="zh-CN" altLang="en-US" b="1" dirty="0" smtClean="0"/>
              <a:t>                       circumstances</a:t>
            </a:r>
            <a:r>
              <a:rPr lang="zh-CN" altLang="en-US" b="1" dirty="0"/>
              <a:t>:</a:t>
            </a:r>
          </a:p>
          <a:p>
            <a:pPr lvl="0" eaLnBrk="1" latinLnBrk="1" hangingPunct="1">
              <a:lnSpc>
                <a:spcPct val="80000"/>
              </a:lnSpc>
            </a:pPr>
            <a:r>
              <a:rPr lang="zh-CN" altLang="en-US" b="1" dirty="0"/>
              <a:t>In an emergency situation</a:t>
            </a:r>
          </a:p>
          <a:p>
            <a:pPr lvl="0" eaLnBrk="1" latinLnBrk="1" hangingPunct="1">
              <a:lnSpc>
                <a:spcPct val="80000"/>
              </a:lnSpc>
            </a:pPr>
            <a:r>
              <a:rPr lang="zh-CN" altLang="en-US" b="1" dirty="0"/>
              <a:t>When pregnancy threatens the life of the </a:t>
            </a:r>
            <a:r>
              <a:rPr lang="zh-CN" altLang="en-US" b="1" dirty="0" smtClean="0"/>
              <a:t>    woman</a:t>
            </a:r>
            <a:endParaRPr lang="zh-CN" altLang="en-US" b="1" dirty="0"/>
          </a:p>
          <a:p>
            <a:pPr lvl="0" eaLnBrk="1" latinLnBrk="1" hangingPunct="1">
              <a:lnSpc>
                <a:spcPct val="80000"/>
              </a:lnSpc>
            </a:pPr>
            <a:r>
              <a:rPr lang="zh-CN" altLang="en-US" b="1" dirty="0"/>
              <a:t>When pregnancy threatens the health of the woman</a:t>
            </a:r>
          </a:p>
          <a:p>
            <a:pPr lvl="0" eaLnBrk="1" latinLnBrk="1" hangingPunct="1">
              <a:lnSpc>
                <a:spcPct val="80000"/>
              </a:lnSpc>
            </a:pPr>
            <a:r>
              <a:rPr lang="zh-CN" altLang="en-US" b="1" dirty="0"/>
              <a:t>If allowed by any other written </a:t>
            </a:r>
            <a:r>
              <a:rPr lang="zh-CN" altLang="en-US" b="1" dirty="0" smtClean="0"/>
              <a:t>law </a:t>
            </a:r>
            <a:r>
              <a:rPr lang="en-GB" altLang="zh-CN" b="1" dirty="0" err="1" smtClean="0"/>
              <a:t>eg</a:t>
            </a:r>
            <a:r>
              <a:rPr lang="en-GB" altLang="zh-CN" b="1" dirty="0" smtClean="0"/>
              <a:t> the     Health Act 2017</a:t>
            </a:r>
            <a:endParaRPr lang="zh-CN" altLang="en-US" b="1" dirty="0"/>
          </a:p>
          <a:p>
            <a:pPr lvl="0" eaLnBrk="1" latinLnBrk="1" hangingPunct="1">
              <a:lnSpc>
                <a:spcPct val="80000"/>
              </a:lnSpc>
              <a:buFont typeface="Symbol" pitchFamily="18" charset="2"/>
              <a:buNone/>
            </a:pPr>
            <a:endParaRPr lang="zh-CN" altLang="en-US" dirty="0"/>
          </a:p>
          <a:p>
            <a:pPr lvl="0" eaLnBrk="1" latinLnBrk="1" hangingPunct="1">
              <a:lnSpc>
                <a:spcPct val="80000"/>
              </a:lnSpc>
            </a:pPr>
            <a:endParaRPr lang="zh-CN" altLang="en-US" dirty="0"/>
          </a:p>
          <a:p>
            <a:pPr lvl="0" eaLnBrk="1" latinLnBrk="1" hangingPunct="1">
              <a:lnSpc>
                <a:spcPct val="80000"/>
              </a:lnSpc>
            </a:pPr>
            <a:endParaRPr lang="zh-CN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16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sp>
        <p:nvSpPr>
          <p:cNvPr id="1048640" name="TextBox 1048639"/>
          <p:cNvSpPr txBox="1"/>
          <p:nvPr/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sz="1200">
                <a:solidFill>
                  <a:srgbClr val="045C75"/>
                </a:solidFill>
              </a:rPr>
              <a:t>University of Nairobi                                 ISO 9001:2008       </a:t>
            </a:r>
            <a:fld id="{566ABCEB-ACFC-4714-9973-3DA970169C29}" type="slidenum">
              <a:rPr lang="zh-CN" altLang="en-US" sz="1200">
                <a:solidFill>
                  <a:srgbClr val="045C75"/>
                </a:solidFill>
              </a:rPr>
              <a:pPr lvl="0" eaLnBrk="1" latinLnBrk="1" hangingPunct="1"/>
              <a:t>16</a:t>
            </a:fld>
            <a:r>
              <a:rPr lang="zh-CN" altLang="en-US" sz="1200">
                <a:solidFill>
                  <a:srgbClr val="045C75"/>
                </a:solidFill>
              </a:rPr>
              <a:t>	 Certified 		http://www.uonbi.ac.ke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048640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1435102"/>
          </a:xfrm>
          <a:prstGeom prst="rect">
            <a:avLst/>
          </a:prstGeom>
          <a:noFill/>
          <a:ln>
            <a:noFill/>
          </a:ln>
        </p:spPr>
        <p:txBody>
          <a:bodyPr lIns="0" tIns="45720" rIns="0" bIns="0" anchor="b">
            <a:normAutofit fontScale="90000"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 dirty="0"/>
              <a:t>Abortion debate </a:t>
            </a:r>
            <a:r>
              <a:rPr lang="zh-CN" altLang="en-US" dirty="0" smtClean="0"/>
              <a:t>unendin</a:t>
            </a:r>
            <a:r>
              <a:rPr lang="en-GB" altLang="zh-CN" dirty="0"/>
              <a:t>g</a:t>
            </a:r>
            <a:r>
              <a:rPr lang="zh-CN" altLang="en-US" dirty="0" smtClean="0"/>
              <a:t>g </a:t>
            </a:r>
            <a:r>
              <a:rPr lang="zh-CN" altLang="en-US" dirty="0"/>
              <a:t>…</a:t>
            </a:r>
          </a:p>
        </p:txBody>
      </p:sp>
      <p:sp>
        <p:nvSpPr>
          <p:cNvPr id="1048642" name="Content Placeholder 1048641"/>
          <p:cNvSpPr>
            <a:spLocks noGrp="1"/>
          </p:cNvSpPr>
          <p:nvPr>
            <p:ph idx="1"/>
          </p:nvPr>
        </p:nvSpPr>
        <p:spPr>
          <a:xfrm>
            <a:off x="864382" y="2590800"/>
            <a:ext cx="7670018" cy="3886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fontScale="92500" lnSpcReduction="20000"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sz="3100" dirty="0"/>
              <a:t>“Abortion is an ancient and controversial </a:t>
            </a:r>
            <a:r>
              <a:rPr lang="zh-CN" altLang="en-US" sz="3100" dirty="0" smtClean="0"/>
              <a:t>    issue </a:t>
            </a:r>
            <a:r>
              <a:rPr lang="zh-CN" altLang="en-US" sz="3100" dirty="0"/>
              <a:t>that will remain with us as long as </a:t>
            </a:r>
            <a:r>
              <a:rPr lang="zh-CN" altLang="en-US" sz="3100" dirty="0" smtClean="0"/>
              <a:t>        women  continue </a:t>
            </a:r>
            <a:r>
              <a:rPr lang="zh-CN" altLang="en-US" sz="3100" dirty="0"/>
              <a:t>to conceive. It includes the tragedy of </a:t>
            </a:r>
            <a:r>
              <a:rPr lang="zh-CN" altLang="en-US" sz="3100" dirty="0" smtClean="0"/>
              <a:t>  parental </a:t>
            </a:r>
            <a:r>
              <a:rPr lang="zh-CN" altLang="en-US" sz="3100" dirty="0"/>
              <a:t>anguish and the death of a living embryo. As a result it has become a highly charged </a:t>
            </a:r>
            <a:r>
              <a:rPr lang="zh-CN" altLang="en-US" sz="3100" dirty="0" smtClean="0"/>
              <a:t>issue</a:t>
            </a:r>
            <a:r>
              <a:rPr lang="zh-CN" altLang="en-US" sz="3100" dirty="0"/>
              <a:t>, a political football </a:t>
            </a:r>
            <a:r>
              <a:rPr lang="zh-CN" altLang="en-US" sz="3100" dirty="0" smtClean="0"/>
              <a:t>            associated </a:t>
            </a:r>
            <a:r>
              <a:rPr lang="zh-CN" altLang="en-US" sz="3100" dirty="0"/>
              <a:t>with half </a:t>
            </a:r>
            <a:r>
              <a:rPr lang="zh-CN" altLang="en-US" sz="3100" dirty="0" smtClean="0"/>
              <a:t>truths</a:t>
            </a:r>
            <a:r>
              <a:rPr lang="zh-CN" altLang="en-US" sz="3100" dirty="0"/>
              <a:t>, distorted truths and vitriolic accusations” </a:t>
            </a:r>
          </a:p>
          <a:p>
            <a:pPr lvl="0" eaLnBrk="1" latinLnBrk="1" hangingPunct="1">
              <a:buNone/>
            </a:pPr>
            <a:r>
              <a:rPr lang="zh-CN" altLang="en-US" sz="3100" dirty="0"/>
              <a:t>      </a:t>
            </a:r>
            <a:r>
              <a:rPr lang="zh-CN" altLang="en-US" sz="3100" b="1" dirty="0"/>
              <a:t>Milton D. Heifetz</a:t>
            </a:r>
            <a:r>
              <a:rPr lang="zh-CN" altLang="en-US" sz="3100" dirty="0"/>
              <a:t>, </a:t>
            </a:r>
            <a:r>
              <a:rPr lang="en-GB" altLang="zh-CN" sz="3100" dirty="0" smtClean="0"/>
              <a:t>a </a:t>
            </a:r>
            <a:r>
              <a:rPr lang="zh-CN" altLang="en-US" sz="3100" dirty="0" smtClean="0"/>
              <a:t>noted </a:t>
            </a:r>
            <a:r>
              <a:rPr lang="zh-CN" altLang="en-US" sz="3100" dirty="0"/>
              <a:t>neurosurgeon, </a:t>
            </a:r>
            <a:r>
              <a:rPr lang="en-GB" altLang="zh-CN" sz="3100" dirty="0" smtClean="0"/>
              <a:t>and</a:t>
            </a:r>
            <a:r>
              <a:rPr lang="zh-CN" altLang="en-US" sz="3100" dirty="0" smtClean="0"/>
              <a:t> author  </a:t>
            </a:r>
            <a:r>
              <a:rPr lang="zh-CN" altLang="en-US" sz="3100" dirty="0"/>
              <a:t>of </a:t>
            </a:r>
            <a:r>
              <a:rPr lang="zh-CN" altLang="en-US" sz="3100" i="1" dirty="0"/>
              <a:t>E</a:t>
            </a:r>
            <a:r>
              <a:rPr lang="zh-CN" altLang="en-US" sz="3100" b="1" i="1" dirty="0"/>
              <a:t>thics in Medicine</a:t>
            </a:r>
            <a:r>
              <a:rPr lang="zh-CN" altLang="en-US" sz="3100" dirty="0"/>
              <a:t> </a:t>
            </a:r>
          </a:p>
          <a:p>
            <a:pPr lvl="0" eaLnBrk="1" latinLnBrk="1" hangingPunct="1"/>
            <a:endParaRPr lang="zh-CN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17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048645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901702"/>
          </a:xfrm>
          <a:prstGeom prst="rect">
            <a:avLst/>
          </a:prstGeom>
          <a:noFill/>
          <a:ln>
            <a:noFill/>
          </a:ln>
        </p:spPr>
        <p:txBody>
          <a:bodyPr lIns="0" tIns="45720" rIns="0" bIns="0" anchor="b">
            <a:normAutofit fontScale="90000"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 dirty="0"/>
              <a:t>Principles of Good </a:t>
            </a:r>
            <a:r>
              <a:rPr lang="en-GB" altLang="zh-CN" dirty="0" smtClean="0"/>
              <a:t>Medical </a:t>
            </a:r>
            <a:r>
              <a:rPr lang="zh-CN" altLang="en-US" dirty="0" smtClean="0"/>
              <a:t>Practice</a:t>
            </a:r>
            <a:endParaRPr lang="zh-CN" altLang="en-US" dirty="0"/>
          </a:p>
        </p:txBody>
      </p:sp>
      <p:sp>
        <p:nvSpPr>
          <p:cNvPr id="1048647" name="Content Placeholder 1048646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fontScale="85000" lnSpcReduction="10000"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marL="514350" lvl="0" indent="-514350" eaLnBrk="1" latin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zh-CN" altLang="en-US" i="1"/>
              <a:t>Make the care of your patient your first concern</a:t>
            </a:r>
          </a:p>
          <a:p>
            <a:pPr marL="514350" lvl="0" indent="-514350" eaLnBrk="1" latin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zh-CN" altLang="en-US" i="1"/>
              <a:t>Treat every patient politely and considerately</a:t>
            </a:r>
          </a:p>
          <a:p>
            <a:pPr marL="514350" lvl="0" indent="-514350" eaLnBrk="1" latin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zh-CN" altLang="en-US" i="1"/>
              <a:t>Respect patients’ dignity and privacy</a:t>
            </a:r>
          </a:p>
          <a:p>
            <a:pPr marL="514350" lvl="0" indent="-514350" eaLnBrk="1" latin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zh-CN" altLang="en-US" i="1"/>
              <a:t>Listen to patients and respect their views</a:t>
            </a:r>
          </a:p>
          <a:p>
            <a:pPr marL="514350" lvl="0" indent="-514350" eaLnBrk="1" latin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zh-CN" altLang="en-US" i="1"/>
              <a:t>Give patients information in a way they can understand</a:t>
            </a:r>
          </a:p>
          <a:p>
            <a:pPr marL="514350" lvl="0" indent="-514350" eaLnBrk="1" latin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zh-CN" altLang="en-US" i="1"/>
              <a:t>Respect the right of patients to be fully involved in decisions about their care</a:t>
            </a:r>
          </a:p>
          <a:p>
            <a:pPr marL="514350" lvl="0" indent="-514350" eaLnBrk="1" latin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zh-CN" altLang="en-US" i="1"/>
              <a:t>Keep your professional knowledge and skills up to date</a:t>
            </a:r>
          </a:p>
          <a:p>
            <a:pPr marL="514350" lvl="0" indent="-514350" eaLnBrk="1" latinLnBrk="1" hangingPunct="1">
              <a:lnSpc>
                <a:spcPct val="90000"/>
              </a:lnSpc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18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048647"/>
          <p:cNvSpPr>
            <a:spLocks noGrp="1"/>
          </p:cNvSpPr>
          <p:nvPr>
            <p:ph type="title"/>
          </p:nvPr>
        </p:nvSpPr>
        <p:spPr>
          <a:xfrm>
            <a:off x="892128" y="762000"/>
            <a:ext cx="6343672" cy="1243265"/>
          </a:xfrm>
          <a:prstGeom prst="rect">
            <a:avLst/>
          </a:prstGeom>
          <a:noFill/>
          <a:ln>
            <a:noFill/>
          </a:ln>
        </p:spPr>
        <p:txBody>
          <a:bodyPr lIns="0" tIns="45720" rIns="0" bIns="0" anchor="b">
            <a:normAutofit fontScale="90000"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 sz="4500" dirty="0"/>
              <a:t>Good Professional practice, </a:t>
            </a:r>
            <a:r>
              <a:rPr lang="zh-CN" altLang="en-US" sz="4500" dirty="0" smtClean="0"/>
              <a:t>   cont </a:t>
            </a:r>
            <a:r>
              <a:rPr lang="zh-CN" altLang="en-US" sz="4500" dirty="0"/>
              <a:t>…</a:t>
            </a:r>
          </a:p>
        </p:txBody>
      </p:sp>
      <p:sp>
        <p:nvSpPr>
          <p:cNvPr id="1048649" name="Content Placeholder 1048648"/>
          <p:cNvSpPr>
            <a:spLocks noGrp="1"/>
          </p:cNvSpPr>
          <p:nvPr>
            <p:ph idx="1"/>
          </p:nvPr>
        </p:nvSpPr>
        <p:spPr>
          <a:xfrm>
            <a:off x="864382" y="2489200"/>
            <a:ext cx="7822418" cy="3987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marL="514350" lvl="0" indent="-514350" eaLnBrk="1" latinLnBrk="1" hangingPunct="1">
              <a:buFont typeface="Arial" pitchFamily="34" charset="0"/>
              <a:buNone/>
            </a:pPr>
            <a:r>
              <a:rPr lang="zh-CN" altLang="en-US" i="1" dirty="0"/>
              <a:t>8. Recognize the limits of your </a:t>
            </a:r>
            <a:r>
              <a:rPr lang="zh-CN" altLang="en-US" i="1" dirty="0" smtClean="0"/>
              <a:t>professional                    competence</a:t>
            </a:r>
            <a:endParaRPr lang="zh-CN" altLang="en-US" i="1" dirty="0"/>
          </a:p>
          <a:p>
            <a:pPr marL="514350" lvl="0" indent="-514350" eaLnBrk="1" latinLnBrk="1" hangingPunct="1">
              <a:buFont typeface="Arial" pitchFamily="34" charset="0"/>
              <a:buNone/>
            </a:pPr>
            <a:r>
              <a:rPr lang="zh-CN" altLang="en-US" i="1" dirty="0"/>
              <a:t>9. Be honest and trustworthy</a:t>
            </a:r>
          </a:p>
          <a:p>
            <a:pPr marL="514350" lvl="0" indent="-514350" eaLnBrk="1" latinLnBrk="1" hangingPunct="1">
              <a:buFont typeface="Arial" pitchFamily="34" charset="0"/>
              <a:buNone/>
            </a:pPr>
            <a:r>
              <a:rPr lang="zh-CN" altLang="en-US" i="1" dirty="0"/>
              <a:t>10. Respect and protect confidential information</a:t>
            </a:r>
          </a:p>
          <a:p>
            <a:pPr marL="514350" lvl="0" indent="-514350" eaLnBrk="1" latinLnBrk="1" hangingPunct="1">
              <a:buFont typeface="Arial" pitchFamily="34" charset="0"/>
              <a:buNone/>
            </a:pPr>
            <a:r>
              <a:rPr lang="zh-CN" altLang="en-US" i="1" dirty="0"/>
              <a:t>11. Make sure your professional beliefs do not prejudice your </a:t>
            </a:r>
            <a:r>
              <a:rPr lang="zh-CN" altLang="en-US" i="1" dirty="0" smtClean="0"/>
              <a:t>patients care</a:t>
            </a:r>
            <a:endParaRPr lang="zh-CN" altLang="en-US" i="1" dirty="0"/>
          </a:p>
          <a:p>
            <a:pPr marL="514350" lvl="0" indent="-514350" eaLnBrk="1" latinLnBrk="1" hangingPunct="1">
              <a:buFont typeface="Arial" pitchFamily="34" charset="0"/>
              <a:buNone/>
            </a:pPr>
            <a:r>
              <a:rPr lang="zh-CN" altLang="en-US" i="1" dirty="0"/>
              <a:t>12. Act quickly to protect patients from risk if you have good reason to believe that you or a colleague may not be fit to practice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19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0485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/>
              <a:t>Outline </a:t>
            </a:r>
          </a:p>
        </p:txBody>
      </p:sp>
      <p:sp>
        <p:nvSpPr>
          <p:cNvPr id="1048598" name="Content Placeholder 1048597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fontScale="92500" lnSpcReduction="10000"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zh-CN" altLang="en-US" sz="2400"/>
              <a:t>Definitions of ethics, bioethics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 sz="2400"/>
              <a:t>Contributing disciplines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 sz="2400"/>
              <a:t>Bioethics in Reproductive Health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 sz="2400"/>
              <a:t>Principles of Bioethics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 sz="2400"/>
              <a:t>Management of Infertility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 sz="2400"/>
              <a:t>Contraception, sex selection, abortion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 sz="2400"/>
              <a:t>Privacy and confidentiality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 sz="2400"/>
              <a:t>Doctor-patient Relationship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 sz="2400"/>
              <a:t>Research: genetic, stem cell, cloning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 sz="2400"/>
              <a:t>Euthanasia: “mercy killing”</a:t>
            </a:r>
          </a:p>
          <a:p>
            <a:pPr lvl="0" eaLnBrk="1" latinLnBrk="1" hangingPunct="1">
              <a:lnSpc>
                <a:spcPct val="90000"/>
              </a:lnSpc>
            </a:pPr>
            <a:endParaRPr lang="zh-CN" altLang="en-US" sz="2400"/>
          </a:p>
          <a:p>
            <a:pPr lvl="0" eaLnBrk="1" latinLnBrk="1" hangingPunct="1">
              <a:lnSpc>
                <a:spcPct val="90000"/>
              </a:lnSpc>
            </a:pPr>
            <a:endParaRPr lang="zh-CN" alt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2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048649"/>
          <p:cNvSpPr>
            <a:spLocks noGrp="1"/>
          </p:cNvSpPr>
          <p:nvPr>
            <p:ph type="title"/>
          </p:nvPr>
        </p:nvSpPr>
        <p:spPr>
          <a:xfrm>
            <a:off x="865970" y="609600"/>
            <a:ext cx="6343672" cy="1027363"/>
          </a:xfrm>
          <a:prstGeom prst="rect">
            <a:avLst/>
          </a:prstGeom>
          <a:noFill/>
          <a:ln>
            <a:noFill/>
          </a:ln>
        </p:spPr>
        <p:txBody>
          <a:bodyPr lIns="0" tIns="45720" rIns="0" bIns="0" anchor="b">
            <a:normAutofit fontScale="90000"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 sz="4500" dirty="0"/>
              <a:t>Good Professional practice, </a:t>
            </a:r>
            <a:r>
              <a:rPr lang="en-GB" altLang="zh-CN" sz="4500" dirty="0" smtClean="0"/>
              <a:t>   c</a:t>
            </a:r>
            <a:r>
              <a:rPr lang="zh-CN" altLang="en-US" sz="4500" dirty="0" smtClean="0"/>
              <a:t>ont </a:t>
            </a:r>
            <a:r>
              <a:rPr lang="zh-CN" altLang="en-US" sz="4500" dirty="0"/>
              <a:t>…</a:t>
            </a:r>
          </a:p>
        </p:txBody>
      </p:sp>
      <p:sp>
        <p:nvSpPr>
          <p:cNvPr id="1048651" name="Content Placeholder 1048650"/>
          <p:cNvSpPr>
            <a:spLocks noGrp="1"/>
          </p:cNvSpPr>
          <p:nvPr>
            <p:ph idx="1"/>
          </p:nvPr>
        </p:nvSpPr>
        <p:spPr>
          <a:xfrm>
            <a:off x="864382" y="2489200"/>
            <a:ext cx="6908018" cy="3530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>
              <a:buFont typeface="Arial" pitchFamily="34" charset="0"/>
              <a:buNone/>
            </a:pPr>
            <a:r>
              <a:rPr lang="zh-CN" altLang="en-US" i="1" dirty="0"/>
              <a:t>13. Avoid abusing your position as a </a:t>
            </a:r>
            <a:r>
              <a:rPr lang="zh-CN" altLang="en-US" i="1" dirty="0" smtClean="0"/>
              <a:t>health         </a:t>
            </a:r>
            <a:r>
              <a:rPr lang="zh-CN" altLang="en-US" i="1" dirty="0"/>
              <a:t>professional</a:t>
            </a:r>
          </a:p>
          <a:p>
            <a:pPr lvl="0" eaLnBrk="1" latinLnBrk="1" hangingPunct="1">
              <a:buFont typeface="Arial" pitchFamily="34" charset="0"/>
              <a:buNone/>
            </a:pPr>
            <a:endParaRPr lang="zh-CN" altLang="en-US" i="1" dirty="0"/>
          </a:p>
          <a:p>
            <a:pPr lvl="0" eaLnBrk="1" latinLnBrk="1" hangingPunct="1">
              <a:buFont typeface="Arial" pitchFamily="34" charset="0"/>
              <a:buNone/>
            </a:pPr>
            <a:r>
              <a:rPr lang="zh-CN" altLang="en-US" i="1" dirty="0"/>
              <a:t>14. Work with colleagues in ways that best </a:t>
            </a:r>
            <a:r>
              <a:rPr lang="en-GB" altLang="zh-CN" i="1" dirty="0" smtClean="0"/>
              <a:t>s</a:t>
            </a:r>
            <a:r>
              <a:rPr lang="zh-CN" altLang="en-US" i="1" dirty="0" smtClean="0"/>
              <a:t>erve </a:t>
            </a:r>
            <a:r>
              <a:rPr lang="zh-CN" altLang="en-US" i="1" dirty="0"/>
              <a:t>patients interests</a:t>
            </a:r>
          </a:p>
          <a:p>
            <a:pPr lvl="0" eaLnBrk="1" latinLnBrk="1" hangingPunct="1"/>
            <a:endParaRPr lang="zh-CN" altLang="en-US" dirty="0"/>
          </a:p>
          <a:p>
            <a:pPr lvl="0" eaLnBrk="1" latinLnBrk="1" hangingPunct="1">
              <a:buFont typeface="Arial" pitchFamily="34" charset="0"/>
              <a:buNone/>
            </a:pPr>
            <a:r>
              <a:rPr lang="zh-CN" altLang="en-US" dirty="0"/>
              <a:t>          Adapted from </a:t>
            </a:r>
            <a:r>
              <a:rPr lang="zh-CN" altLang="en-US" i="1" dirty="0"/>
              <a:t>British Medical Council</a:t>
            </a:r>
            <a:r>
              <a:rPr lang="zh-CN" alt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20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02101"/>
            <a:ext cx="6343672" cy="1888699"/>
          </a:xfrm>
        </p:spPr>
        <p:txBody>
          <a:bodyPr>
            <a:normAutofit/>
          </a:bodyPr>
          <a:lstStyle/>
          <a:p>
            <a:r>
              <a:rPr lang="en-US" dirty="0" smtClean="0"/>
              <a:t>Beneficial Cultural Practices in RH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SimSun-ExtB" panose="02010609060101010101" pitchFamily="49" charset="-122"/>
                <a:ea typeface="SimSun-ExtB" panose="02010609060101010101" pitchFamily="49" charset="-122"/>
              </a:rPr>
              <a:t>Encouraging abstinence till marriage</a:t>
            </a:r>
          </a:p>
          <a:p>
            <a:r>
              <a:rPr lang="en-US" sz="2000" b="1" dirty="0" smtClean="0">
                <a:latin typeface="SimSun-ExtB" panose="02010609060101010101" pitchFamily="49" charset="-122"/>
                <a:ea typeface="SimSun-ExtB" panose="02010609060101010101" pitchFamily="49" charset="-122"/>
              </a:rPr>
              <a:t>Discouraging teenage marriages and extramarital sex</a:t>
            </a:r>
          </a:p>
          <a:p>
            <a:r>
              <a:rPr lang="en-US" sz="2000" b="1" dirty="0" smtClean="0">
                <a:latin typeface="SimSun-ExtB" panose="02010609060101010101" pitchFamily="49" charset="-122"/>
                <a:ea typeface="SimSun-ExtB" panose="02010609060101010101" pitchFamily="49" charset="-122"/>
              </a:rPr>
              <a:t>Avoiding harmful applications on umbilical cord</a:t>
            </a:r>
          </a:p>
          <a:p>
            <a:r>
              <a:rPr lang="en-US" sz="2000" b="1" dirty="0" smtClean="0">
                <a:latin typeface="SimSun-ExtB" panose="02010609060101010101" pitchFamily="49" charset="-122"/>
                <a:ea typeface="SimSun-ExtB" panose="02010609060101010101" pitchFamily="49" charset="-122"/>
              </a:rPr>
              <a:t>Encouraging breast feeding for 1-2 years</a:t>
            </a:r>
          </a:p>
          <a:p>
            <a:r>
              <a:rPr lang="en-US" sz="2000" b="1" dirty="0" smtClean="0">
                <a:latin typeface="SimSun-ExtB" panose="02010609060101010101" pitchFamily="49" charset="-122"/>
                <a:ea typeface="SimSun-ExtB" panose="02010609060101010101" pitchFamily="49" charset="-122"/>
              </a:rPr>
              <a:t>Encouraging education and training for girls and boys</a:t>
            </a:r>
          </a:p>
          <a:p>
            <a:r>
              <a:rPr lang="en-US" sz="2000" b="1" dirty="0" smtClean="0">
                <a:latin typeface="SimSun-ExtB" panose="02010609060101010101" pitchFamily="49" charset="-122"/>
                <a:ea typeface="SimSun-ExtB" panose="02010609060101010101" pitchFamily="49" charset="-122"/>
              </a:rPr>
              <a:t>Encouraging gender equality and equity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21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0487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Harmful cultural practices</a:t>
            </a:r>
          </a:p>
        </p:txBody>
      </p:sp>
      <p:sp>
        <p:nvSpPr>
          <p:cNvPr id="1048702" name="Content Placeholder 104870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FGM</a:t>
            </a:r>
          </a:p>
          <a:p>
            <a:r>
              <a:rPr lang="en-US" b="1" dirty="0"/>
              <a:t>Child marriages</a:t>
            </a:r>
          </a:p>
          <a:p>
            <a:r>
              <a:rPr lang="en-US" b="1" dirty="0"/>
              <a:t>Forced </a:t>
            </a:r>
            <a:r>
              <a:rPr lang="en-US" b="1" dirty="0" smtClean="0"/>
              <a:t>marriage</a:t>
            </a:r>
          </a:p>
          <a:p>
            <a:r>
              <a:rPr lang="en-GB" b="1" dirty="0" smtClean="0"/>
              <a:t>Sexual and gender </a:t>
            </a:r>
            <a:r>
              <a:rPr lang="en-GB" b="1" smtClean="0"/>
              <a:t>based </a:t>
            </a:r>
            <a:r>
              <a:rPr lang="en-GB" b="1" smtClean="0"/>
              <a:t>violence</a:t>
            </a:r>
            <a:endParaRPr lang="en-GB" b="1" dirty="0" smtClean="0"/>
          </a:p>
          <a:p>
            <a:r>
              <a:rPr lang="en-GB" b="1" dirty="0" smtClean="0"/>
              <a:t>Incest, defilement, sexual slavery</a:t>
            </a:r>
            <a:endParaRPr lang="en-US" b="1" dirty="0"/>
          </a:p>
          <a:p>
            <a:r>
              <a:rPr lang="en-US" b="1" dirty="0"/>
              <a:t>Food taboos</a:t>
            </a:r>
          </a:p>
          <a:p>
            <a:r>
              <a:rPr lang="en-US" b="1" dirty="0"/>
              <a:t>Wife </a:t>
            </a:r>
            <a:r>
              <a:rPr lang="en-US" b="1" dirty="0" smtClean="0"/>
              <a:t>inheritance</a:t>
            </a:r>
          </a:p>
          <a:p>
            <a:r>
              <a:rPr lang="en-US" b="1" dirty="0" smtClean="0"/>
              <a:t>Gender discrimination</a:t>
            </a:r>
            <a:endParaRPr lang="en-US" b="1" dirty="0"/>
          </a:p>
          <a:p>
            <a:r>
              <a:rPr lang="en-US" b="1" dirty="0"/>
              <a:t>Others???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22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Female Genital Mutilation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0" y="2929871"/>
            <a:ext cx="6346825" cy="26492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23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REASONS FOR FGM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Reasons given to Justify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FGM may include: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custom and tradition 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social acceptance, especially for marriage 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family honor 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a sense of belonging to the group and conversely the fear of social exclusion </a:t>
            </a:r>
          </a:p>
          <a:p>
            <a:pPr lvl="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000000"/>
                </a:solidFill>
                <a:latin typeface="Arial"/>
                <a:cs typeface="Arial"/>
              </a:rPr>
              <a:t>cultural identity – a tribal initiation into adulthood</a:t>
            </a:r>
          </a:p>
          <a:p>
            <a:pPr lvl="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religion, in the mistaken belief that it is a religious requirement </a:t>
            </a:r>
          </a:p>
          <a:p>
            <a:pPr lvl="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preserving virginity / chastity </a:t>
            </a:r>
          </a:p>
          <a:p>
            <a:pPr lvl="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hygiene and cleanliness</a:t>
            </a:r>
          </a:p>
          <a:p>
            <a:pPr lvl="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enhancing fertility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24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AT RISK OF FGM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altLang="en-US" sz="2800" kern="0" dirty="0">
                <a:solidFill>
                  <a:srgbClr val="000000"/>
                </a:solidFill>
                <a:latin typeface="Arial"/>
                <a:cs typeface="Arial"/>
              </a:rPr>
              <a:t>it is estimated 2 million girls around the world every year are affected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altLang="en-US" sz="2800" kern="0" dirty="0">
                <a:solidFill>
                  <a:srgbClr val="000000"/>
                </a:solidFill>
                <a:latin typeface="Arial"/>
                <a:cs typeface="Arial"/>
              </a:rPr>
              <a:t>mainly girls from Africa and the Middle East, but also some girls in the immigrant population of Europe, America and Australia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altLang="en-US" sz="2800" kern="0" dirty="0">
                <a:solidFill>
                  <a:srgbClr val="000000"/>
                </a:solidFill>
                <a:latin typeface="Arial"/>
                <a:cs typeface="Arial"/>
              </a:rPr>
              <a:t>girls aged between 4 and 14 are most at risk but older or younger girls could also be at risk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25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Pevalence</a:t>
            </a:r>
            <a:r>
              <a:rPr lang="en-GB" dirty="0" smtClean="0"/>
              <a:t> of in Africa and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26</a:t>
            </a:fld>
            <a:endParaRPr lang="zh-CN" altLang="en-US" sz="1200">
              <a:solidFill>
                <a:srgbClr val="045C75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50181"/>
            <a:ext cx="9144001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9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Complications </a:t>
            </a:r>
            <a:r>
              <a:rPr lang="en-GB" dirty="0" err="1" smtClean="0"/>
              <a:t>fgm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Haemorrhage</a:t>
            </a:r>
          </a:p>
          <a:p>
            <a:pPr marL="0" indent="0">
              <a:buNone/>
            </a:pPr>
            <a:r>
              <a:rPr lang="en-GB" dirty="0" smtClean="0"/>
              <a:t>Infection </a:t>
            </a:r>
          </a:p>
          <a:p>
            <a:pPr marL="0" indent="0">
              <a:buNone/>
            </a:pPr>
            <a:r>
              <a:rPr lang="en-GB" dirty="0" smtClean="0"/>
              <a:t>Trauma to genital organs and surrounding organs</a:t>
            </a:r>
          </a:p>
          <a:p>
            <a:pPr marL="0" indent="0">
              <a:buNone/>
            </a:pPr>
            <a:r>
              <a:rPr lang="en-GB" dirty="0" smtClean="0"/>
              <a:t>Difficulties in labour and delivery</a:t>
            </a:r>
          </a:p>
          <a:p>
            <a:pPr marL="0" indent="0">
              <a:buNone/>
            </a:pPr>
            <a:r>
              <a:rPr lang="en-GB" dirty="0" smtClean="0"/>
              <a:t>Dyspareunia,,    </a:t>
            </a:r>
          </a:p>
          <a:p>
            <a:pPr marL="0" indent="0">
              <a:buNone/>
            </a:pPr>
            <a:r>
              <a:rPr lang="en-GB" dirty="0" smtClean="0"/>
              <a:t>Urinary retention</a:t>
            </a:r>
          </a:p>
          <a:p>
            <a:pPr marL="0" indent="0">
              <a:buNone/>
            </a:pPr>
            <a:r>
              <a:rPr lang="en-GB" dirty="0" err="1" smtClean="0"/>
              <a:t>Haematocolpos</a:t>
            </a:r>
            <a:r>
              <a:rPr lang="en-GB" dirty="0" smtClean="0"/>
              <a:t>. </a:t>
            </a:r>
            <a:r>
              <a:rPr lang="en-GB" dirty="0" err="1" smtClean="0"/>
              <a:t>Haematometra</a:t>
            </a:r>
            <a:r>
              <a:rPr lang="en-GB" dirty="0" smtClean="0"/>
              <a:t>, </a:t>
            </a:r>
            <a:r>
              <a:rPr lang="en-GB" dirty="0" err="1" smtClean="0"/>
              <a:t>haematosalpinges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err="1" smtClean="0"/>
              <a:t>Haemoperitoneum</a:t>
            </a:r>
            <a:r>
              <a:rPr lang="en-GB" dirty="0" smtClean="0"/>
              <a:t>,</a:t>
            </a:r>
          </a:p>
          <a:p>
            <a:pPr marL="0" indent="0">
              <a:buNone/>
            </a:pPr>
            <a:r>
              <a:rPr lang="en-GB" dirty="0" smtClean="0"/>
              <a:t>Infertility</a:t>
            </a:r>
          </a:p>
          <a:p>
            <a:pPr marL="0" indent="0">
              <a:buNone/>
            </a:pPr>
            <a:r>
              <a:rPr lang="en-GB" dirty="0" smtClean="0"/>
              <a:t>Tetanus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27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0486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 sz="3200"/>
              <a:t>Resources for further reading:</a:t>
            </a:r>
            <a:r>
              <a:t/>
            </a:r>
            <a:br/>
            <a:r>
              <a:rPr lang="zh-CN" altLang="en-US" sz="3200"/>
              <a:t>Bioethical Declarations</a:t>
            </a:r>
          </a:p>
        </p:txBody>
      </p:sp>
      <p:sp>
        <p:nvSpPr>
          <p:cNvPr id="1048653" name="Content Placeholder 104865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fontScale="85000" lnSpcReduction="20000"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sz="2800" i="1" dirty="0"/>
              <a:t>The Nuremberg Code 1947</a:t>
            </a:r>
          </a:p>
          <a:p>
            <a:pPr lvl="0" eaLnBrk="1" latinLnBrk="1" hangingPunct="1"/>
            <a:r>
              <a:rPr lang="zh-CN" altLang="en-US" sz="2800" i="1" dirty="0"/>
              <a:t>The Geneva Declaration (modern version of Hippocratic Oath)</a:t>
            </a:r>
          </a:p>
          <a:p>
            <a:pPr lvl="0" eaLnBrk="1" latinLnBrk="1" hangingPunct="1"/>
            <a:r>
              <a:rPr lang="zh-CN" altLang="en-US" sz="2800" i="1" dirty="0"/>
              <a:t>International Code of Medical Ethics</a:t>
            </a:r>
            <a:r>
              <a:rPr lang="zh-CN" altLang="en-US" sz="2800" i="1" dirty="0" smtClean="0"/>
              <a:t>,        </a:t>
            </a:r>
            <a:r>
              <a:rPr lang="zh-CN" altLang="en-US" sz="2800" i="1" dirty="0"/>
              <a:t>1949</a:t>
            </a:r>
          </a:p>
          <a:p>
            <a:pPr lvl="0" eaLnBrk="1" latinLnBrk="1" hangingPunct="1"/>
            <a:r>
              <a:rPr lang="zh-CN" altLang="en-US" sz="2800" i="1" dirty="0"/>
              <a:t>Declaration of Helsinki on human experimentation, 5</a:t>
            </a:r>
            <a:r>
              <a:rPr lang="zh-CN" altLang="en-US" sz="2800" i="1" baseline="30000" dirty="0"/>
              <a:t>th</a:t>
            </a:r>
            <a:r>
              <a:rPr lang="zh-CN" altLang="en-US" sz="2800" i="1" dirty="0"/>
              <a:t> amendment, October 2000</a:t>
            </a:r>
          </a:p>
          <a:p>
            <a:pPr lvl="0" eaLnBrk="1" latinLnBrk="1" hangingPunct="1"/>
            <a:r>
              <a:rPr lang="zh-CN" altLang="en-US" sz="2800" i="1" dirty="0"/>
              <a:t>Code of Professional Conduct and Discipline, Kenya MPDB, 6</a:t>
            </a:r>
            <a:r>
              <a:rPr lang="zh-CN" altLang="en-US" sz="2800" i="1" baseline="30000" dirty="0"/>
              <a:t>th</a:t>
            </a:r>
            <a:r>
              <a:rPr lang="zh-CN" altLang="en-US" sz="2800" i="1" dirty="0"/>
              <a:t> edition, </a:t>
            </a:r>
            <a:r>
              <a:rPr lang="zh-CN" altLang="en-US" sz="2800" i="1" dirty="0" smtClean="0"/>
              <a:t>2012</a:t>
            </a:r>
            <a:endParaRPr lang="en-GB" altLang="zh-CN" sz="2800" i="1" dirty="0" smtClean="0"/>
          </a:p>
          <a:p>
            <a:pPr lvl="0" eaLnBrk="1" latinLnBrk="1" hangingPunct="1"/>
            <a:r>
              <a:rPr lang="en-GB" altLang="zh-CN" sz="2800" i="1" dirty="0" smtClean="0"/>
              <a:t>On FGM</a:t>
            </a:r>
            <a:r>
              <a:rPr lang="zh-CN" altLang="en-US" sz="2800" i="1" dirty="0" smtClean="0"/>
              <a:t> </a:t>
            </a:r>
            <a:r>
              <a:rPr lang="en-GB" altLang="zh-CN" sz="2800" i="1" dirty="0" smtClean="0"/>
              <a:t>: </a:t>
            </a:r>
            <a:r>
              <a:rPr lang="en-GB" altLang="zh-CN" sz="2800" i="1" dirty="0" err="1" smtClean="0"/>
              <a:t>Prohbition</a:t>
            </a:r>
            <a:r>
              <a:rPr lang="en-GB" altLang="zh-CN" sz="2800" i="1" dirty="0" smtClean="0"/>
              <a:t> of </a:t>
            </a:r>
            <a:r>
              <a:rPr lang="en-GB" altLang="zh-CN" sz="2800" i="1" dirty="0" err="1" smtClean="0"/>
              <a:t>fgm</a:t>
            </a:r>
            <a:r>
              <a:rPr lang="en-GB" altLang="zh-CN" sz="2800" i="1" dirty="0" smtClean="0"/>
              <a:t>  Act {of Kenya)</a:t>
            </a:r>
            <a:endParaRPr lang="zh-CN" altLang="en-US" sz="2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28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0486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/>
              <a:t>                     THE END </a:t>
            </a:r>
          </a:p>
        </p:txBody>
      </p:sp>
      <p:sp>
        <p:nvSpPr>
          <p:cNvPr id="1048655" name="Content Placeholder 104865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>
              <a:buNone/>
            </a:pPr>
            <a:r>
              <a:rPr lang="zh-CN" altLang="en-US"/>
              <a:t>                                 </a:t>
            </a:r>
          </a:p>
          <a:p>
            <a:pPr lvl="0" eaLnBrk="1" latinLnBrk="1" hangingPunct="1">
              <a:buNone/>
            </a:pPr>
            <a:endParaRPr lang="zh-CN" altLang="en-US"/>
          </a:p>
          <a:p>
            <a:pPr lvl="0" eaLnBrk="1" latinLnBrk="1" hangingPunct="1">
              <a:buNone/>
            </a:pPr>
            <a:endParaRPr lang="zh-CN" altLang="en-US"/>
          </a:p>
          <a:p>
            <a:pPr lvl="0" eaLnBrk="1" latinLnBrk="1" hangingPunct="1">
              <a:buNone/>
            </a:pPr>
            <a:r>
              <a:rPr lang="zh-CN" altLang="en-US"/>
              <a:t>                                     </a:t>
            </a:r>
            <a:r>
              <a:rPr lang="zh-CN" altLang="en-US" sz="4000" b="1"/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29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0486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 dirty="0" smtClean="0"/>
              <a:t>Definition </a:t>
            </a:r>
            <a:r>
              <a:rPr lang="en-GB" altLang="zh-CN" dirty="0" smtClean="0"/>
              <a:t>of ETHICS</a:t>
            </a:r>
            <a:endParaRPr lang="zh-CN" altLang="en-US" dirty="0"/>
          </a:p>
        </p:txBody>
      </p:sp>
      <p:sp>
        <p:nvSpPr>
          <p:cNvPr id="1048602" name="Content Placeholder 1048601"/>
          <p:cNvSpPr>
            <a:spLocks noGrp="1"/>
          </p:cNvSpPr>
          <p:nvPr>
            <p:ph idx="1"/>
          </p:nvPr>
        </p:nvSpPr>
        <p:spPr>
          <a:xfrm>
            <a:off x="864382" y="2489200"/>
            <a:ext cx="7289018" cy="3530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fontScale="92500"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algn="just" eaLnBrk="1" latinLnBrk="1" hangingPunct="1"/>
            <a:r>
              <a:rPr lang="zh-CN" altLang="en-US" dirty="0"/>
              <a:t>A discipline of moral principles that include values and judgments applicable to medical practice</a:t>
            </a:r>
          </a:p>
          <a:p>
            <a:pPr lvl="0" algn="just" eaLnBrk="1" latinLnBrk="1" hangingPunct="1"/>
            <a:r>
              <a:rPr lang="zh-CN" altLang="en-US" dirty="0"/>
              <a:t>Ethics and law are different but they often </a:t>
            </a:r>
            <a:r>
              <a:rPr lang="en-US" altLang="zh-CN" dirty="0" smtClean="0"/>
              <a:t>m</a:t>
            </a:r>
            <a:r>
              <a:rPr lang="zh-CN" altLang="en-US" dirty="0" smtClean="0"/>
              <a:t>ay         interact</a:t>
            </a:r>
            <a:endParaRPr lang="zh-CN" altLang="en-US" dirty="0"/>
          </a:p>
          <a:p>
            <a:pPr lvl="0" algn="just" eaLnBrk="1" latinLnBrk="1" hangingPunct="1"/>
            <a:r>
              <a:rPr lang="zh-CN" altLang="en-US" dirty="0"/>
              <a:t>Law addresses what must be done, may be done, </a:t>
            </a:r>
            <a:r>
              <a:rPr lang="zh-CN" altLang="en-US" dirty="0" smtClean="0"/>
              <a:t>   must </a:t>
            </a:r>
            <a:r>
              <a:rPr lang="zh-CN" altLang="en-US" dirty="0"/>
              <a:t>not be done</a:t>
            </a:r>
          </a:p>
          <a:p>
            <a:pPr lvl="0" algn="just" eaLnBrk="1" latinLnBrk="1" hangingPunct="1"/>
            <a:r>
              <a:rPr lang="zh-CN" altLang="en-US" dirty="0"/>
              <a:t>Legal choices are often guided by ethical considerations </a:t>
            </a:r>
          </a:p>
          <a:p>
            <a:pPr lvl="0" eaLnBrk="1" latinLnBrk="1" hangingPunct="1"/>
            <a:endParaRPr lang="zh-CN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3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0486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/>
              <a:t>Bioethics </a:t>
            </a:r>
          </a:p>
        </p:txBody>
      </p:sp>
      <p:sp>
        <p:nvSpPr>
          <p:cNvPr id="1048604" name="Content Placeholder 104860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lnSpcReduction="10000"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/>
              <a:t>Combines “bio” = biological knowledge or science of living systems and “ethics” = knowledge of human value systems</a:t>
            </a:r>
          </a:p>
          <a:p>
            <a:pPr lvl="0" eaLnBrk="1" latinLnBrk="1" hangingPunct="1"/>
            <a:r>
              <a:rPr lang="zh-CN" altLang="en-US"/>
              <a:t>A multidisplinary field of enquiry both academic and professional that addresses ethical issues in clinical practice and health care, biomedical research involving humans and animals, health policy and environment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4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0486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>
            <a:normAutofit fontScale="90000"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 sz="4500"/>
              <a:t>Ethics is multidiscipline or interdiscipline</a:t>
            </a:r>
          </a:p>
        </p:txBody>
      </p:sp>
      <p:sp>
        <p:nvSpPr>
          <p:cNvPr id="1048606" name="Content Placeholder 1048605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fontScale="92500" lnSpcReduction="20000"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>
              <a:buFont typeface="Arial" pitchFamily="34" charset="0"/>
              <a:buNone/>
            </a:pPr>
            <a:r>
              <a:rPr lang="zh-CN" altLang="en-US"/>
              <a:t>Has contributions from:</a:t>
            </a:r>
          </a:p>
          <a:p>
            <a:pPr lvl="0" eaLnBrk="1" latinLnBrk="1" hangingPunct="1"/>
            <a:r>
              <a:rPr lang="zh-CN" altLang="en-US"/>
              <a:t>Philosophy</a:t>
            </a:r>
          </a:p>
          <a:p>
            <a:pPr lvl="0" eaLnBrk="1" latinLnBrk="1" hangingPunct="1"/>
            <a:r>
              <a:rPr lang="zh-CN" altLang="en-US"/>
              <a:t>Biology</a:t>
            </a:r>
          </a:p>
          <a:p>
            <a:pPr lvl="0" eaLnBrk="1" latinLnBrk="1" hangingPunct="1"/>
            <a:r>
              <a:rPr lang="zh-CN" altLang="en-US"/>
              <a:t>Medicine</a:t>
            </a:r>
          </a:p>
          <a:p>
            <a:pPr lvl="0" eaLnBrk="1" latinLnBrk="1" hangingPunct="1"/>
            <a:r>
              <a:rPr lang="zh-CN" altLang="en-US"/>
              <a:t>Nursing</a:t>
            </a:r>
          </a:p>
          <a:p>
            <a:pPr lvl="0" eaLnBrk="1" latinLnBrk="1" hangingPunct="1"/>
            <a:r>
              <a:rPr lang="zh-CN" altLang="en-US"/>
              <a:t>Health care science</a:t>
            </a:r>
          </a:p>
          <a:p>
            <a:pPr lvl="0" eaLnBrk="1" latinLnBrk="1" hangingPunct="1"/>
            <a:r>
              <a:rPr lang="zh-CN" altLang="en-US"/>
              <a:t>Law</a:t>
            </a:r>
          </a:p>
          <a:p>
            <a:pPr lvl="0" eaLnBrk="1" latinLnBrk="1" hangingPunct="1"/>
            <a:r>
              <a:rPr lang="zh-CN" altLang="en-US"/>
              <a:t>Human rights</a:t>
            </a:r>
          </a:p>
          <a:p>
            <a:pPr lvl="0" eaLnBrk="1" latinLnBrk="1" hangingPunct="1"/>
            <a:r>
              <a:rPr lang="zh-CN" altLang="en-US"/>
              <a:t>Religious studies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5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0486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>
            <a:normAutofit fontScale="90000"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 sz="4500"/>
              <a:t>Bioethics in Reproductive Health </a:t>
            </a:r>
          </a:p>
        </p:txBody>
      </p:sp>
      <p:sp>
        <p:nvSpPr>
          <p:cNvPr id="1048608" name="Content Placeholder 1048607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fontScale="92500" lnSpcReduction="20000"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/>
              <a:t>Reproductive health care often presents medical, ethical and bioethical issues in particularly challenging forms:</a:t>
            </a:r>
          </a:p>
          <a:p>
            <a:pPr lvl="1" eaLnBrk="1" latinLnBrk="1" hangingPunct="1"/>
            <a:r>
              <a:rPr lang="zh-CN" altLang="en-US"/>
              <a:t>Confidentiality and privacy</a:t>
            </a:r>
          </a:p>
          <a:p>
            <a:pPr lvl="1" eaLnBrk="1" latinLnBrk="1" hangingPunct="1"/>
            <a:r>
              <a:rPr lang="zh-CN" altLang="en-US"/>
              <a:t>Contraception</a:t>
            </a:r>
          </a:p>
          <a:p>
            <a:pPr lvl="1" eaLnBrk="1" latinLnBrk="1" hangingPunct="1"/>
            <a:r>
              <a:rPr lang="zh-CN" altLang="en-US"/>
              <a:t>Abortion</a:t>
            </a:r>
          </a:p>
          <a:p>
            <a:pPr lvl="1" eaLnBrk="1" latinLnBrk="1" hangingPunct="1"/>
            <a:r>
              <a:rPr lang="zh-CN" altLang="en-US"/>
              <a:t>Assisted Reproductive Technology: AID (H/D); IVF-ET; selective embryo reduction, surrogacy</a:t>
            </a:r>
          </a:p>
          <a:p>
            <a:pPr lvl="1" eaLnBrk="1" latinLnBrk="1" hangingPunct="1"/>
            <a:r>
              <a:rPr lang="zh-CN" altLang="en-US"/>
              <a:t>Treating minors for sensitive conditions; Informed consent; involving parents or guardians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6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0486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/>
              <a:t>Principles of Bioethics</a:t>
            </a:r>
          </a:p>
        </p:txBody>
      </p:sp>
      <p:sp>
        <p:nvSpPr>
          <p:cNvPr id="1048610" name="Content Placeholder 1048609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dirty="0"/>
              <a:t>Respect for persons</a:t>
            </a:r>
          </a:p>
          <a:p>
            <a:pPr lvl="1" eaLnBrk="1" latinLnBrk="1" hangingPunct="1"/>
            <a:r>
              <a:rPr lang="zh-CN" altLang="en-US" dirty="0"/>
              <a:t>Autonomy of capable persons</a:t>
            </a:r>
          </a:p>
          <a:p>
            <a:pPr lvl="1" eaLnBrk="1" latinLnBrk="1" hangingPunct="1"/>
            <a:r>
              <a:rPr lang="zh-CN" altLang="en-US" dirty="0"/>
              <a:t>Protection of persons incapable of </a:t>
            </a:r>
            <a:r>
              <a:rPr lang="zh-CN" altLang="en-US" dirty="0" smtClean="0"/>
              <a:t>autonomy</a:t>
            </a:r>
            <a:r>
              <a:rPr lang="en-US" altLang="zh-CN" dirty="0" smtClean="0"/>
              <a:t>- </a:t>
            </a:r>
            <a:r>
              <a:rPr lang="en-US" altLang="zh-CN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vulnerable groups such as children,    </a:t>
            </a:r>
            <a:r>
              <a:rPr lang="en-US" altLang="zh-CN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ppl</a:t>
            </a:r>
            <a:r>
              <a:rPr lang="en-US" altLang="zh-CN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with disability</a:t>
            </a:r>
            <a:endParaRPr lang="zh-CN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 eaLnBrk="1" latinLnBrk="1" hangingPunct="1"/>
            <a:r>
              <a:rPr lang="zh-CN" altLang="en-US" dirty="0"/>
              <a:t>Beneficence </a:t>
            </a:r>
          </a:p>
          <a:p>
            <a:pPr lvl="0" eaLnBrk="1" latinLnBrk="1" hangingPunct="1"/>
            <a:r>
              <a:rPr lang="zh-CN" altLang="en-US" dirty="0"/>
              <a:t>Non-Maleficence</a:t>
            </a:r>
          </a:p>
          <a:p>
            <a:pPr lvl="0" eaLnBrk="1" latinLnBrk="1" hangingPunct="1"/>
            <a:r>
              <a:rPr lang="zh-CN" altLang="en-US" dirty="0"/>
              <a:t>Justice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7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0486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>
            <a:normAutofit fontScale="90000"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/>
              <a:t>Protection of Autonomy</a:t>
            </a:r>
          </a:p>
        </p:txBody>
      </p:sp>
      <p:sp>
        <p:nvSpPr>
          <p:cNvPr id="1048612" name="Content Placeholder 1048611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3378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lnSpcReduction="10000"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algn="just" eaLnBrk="1" latinLnBrk="1" hangingPunct="1">
              <a:buFont typeface="Arial" pitchFamily="34" charset="0"/>
              <a:buNone/>
            </a:pPr>
            <a:r>
              <a:rPr lang="zh-CN" altLang="en-US" dirty="0"/>
              <a:t>Protection of autonomy of capable persons:</a:t>
            </a:r>
          </a:p>
          <a:p>
            <a:pPr lvl="0" algn="just" eaLnBrk="1" latinLnBrk="1" hangingPunct="1"/>
            <a:r>
              <a:rPr lang="zh-CN" altLang="en-US" dirty="0"/>
              <a:t>Informed choices offered</a:t>
            </a:r>
          </a:p>
          <a:p>
            <a:pPr lvl="0" algn="just" eaLnBrk="1" latinLnBrk="1" hangingPunct="1"/>
            <a:r>
              <a:rPr lang="zh-CN" altLang="en-US" dirty="0"/>
              <a:t>Voluntary Informed consent – without undue pressure or inducement</a:t>
            </a:r>
          </a:p>
          <a:p>
            <a:pPr lvl="0" algn="just" eaLnBrk="1" latinLnBrk="1" hangingPunct="1">
              <a:buFont typeface="Arial" pitchFamily="34" charset="0"/>
              <a:buNone/>
            </a:pPr>
            <a:r>
              <a:rPr lang="zh-CN" altLang="en-US" dirty="0"/>
              <a:t>Protection of autonomy of incapable persons:</a:t>
            </a:r>
          </a:p>
          <a:p>
            <a:pPr lvl="0" algn="just" eaLnBrk="1" latinLnBrk="1" hangingPunct="1">
              <a:buFont typeface="Arial" pitchFamily="34" charset="0"/>
              <a:buNone/>
            </a:pPr>
            <a:r>
              <a:rPr lang="zh-CN" altLang="en-US" dirty="0"/>
              <a:t>against harm or distress in children; however reasonable pressure acceptable eg to allow vaccination, FGM not acceptable </a:t>
            </a:r>
          </a:p>
          <a:p>
            <a:pPr lvl="0" eaLnBrk="1" latinLnBrk="1" hangingPunct="1">
              <a:buFont typeface="Arial" pitchFamily="34" charset="0"/>
              <a:buNone/>
            </a:pPr>
            <a:endParaRPr lang="zh-CN" altLang="en-US" dirty="0"/>
          </a:p>
          <a:p>
            <a:pPr lvl="0" eaLnBrk="1" latinLnBrk="1" hangingPunct="1"/>
            <a:endParaRPr lang="zh-CN" altLang="en-US" dirty="0"/>
          </a:p>
          <a:p>
            <a:pPr lvl="0" eaLnBrk="1" latinLnBrk="1" hangingPunct="1"/>
            <a:endParaRPr lang="zh-CN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8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0486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20" rIns="0" bIns="0" anchor="b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5000" b="0" i="0" u="none" baseline="0">
                <a:solidFill>
                  <a:schemeClr val="lt2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zh-CN" altLang="en-US"/>
              <a:t>Beneficence </a:t>
            </a:r>
          </a:p>
        </p:txBody>
      </p:sp>
      <p:sp>
        <p:nvSpPr>
          <p:cNvPr id="1048614" name="Content Placeholder 1048613"/>
          <p:cNvSpPr>
            <a:spLocks noGrp="1"/>
          </p:cNvSpPr>
          <p:nvPr>
            <p:ph idx="1"/>
          </p:nvPr>
        </p:nvSpPr>
        <p:spPr>
          <a:xfrm>
            <a:off x="864382" y="2489200"/>
            <a:ext cx="7898618" cy="3987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>
            <a:lvl1pPr marL="273050" indent="-2730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1pPr>
            <a:lvl2pPr marL="639762" indent="-246062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2pPr>
            <a:lvl3pPr marL="914400" indent="-246063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3pPr>
            <a:lvl4pPr marL="1187450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4pPr>
            <a:lvl5pPr marL="1462087" indent="-2095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b="0" i="0" u="none" baseline="0">
                <a:solidFill>
                  <a:schemeClr val="dk1"/>
                </a:solidFill>
                <a:latin typeface="Constantia" pitchFamily="18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b="1" i="1" dirty="0"/>
              <a:t>Do good; maximize good</a:t>
            </a:r>
          </a:p>
          <a:p>
            <a:pPr lvl="0" eaLnBrk="1" latinLnBrk="1" hangingPunct="1"/>
            <a:r>
              <a:rPr lang="zh-CN" altLang="en-US" dirty="0"/>
              <a:t>Make health care available, accessible and affordable for all</a:t>
            </a:r>
          </a:p>
          <a:p>
            <a:pPr lvl="0" eaLnBrk="1" latinLnBrk="1" hangingPunct="1"/>
            <a:r>
              <a:rPr lang="zh-CN" altLang="en-US" dirty="0"/>
              <a:t>Maternal-foetal conflict</a:t>
            </a:r>
          </a:p>
          <a:p>
            <a:pPr lvl="0" eaLnBrk="1" latinLnBrk="1" hangingPunct="1"/>
            <a:r>
              <a:rPr lang="zh-CN" altLang="en-US" dirty="0"/>
              <a:t>Special precaution and considerations for medical </a:t>
            </a:r>
            <a:r>
              <a:rPr lang="zh-CN" altLang="en-US" dirty="0" smtClean="0"/>
              <a:t>   research </a:t>
            </a:r>
            <a:r>
              <a:rPr lang="zh-CN" altLang="en-US" dirty="0"/>
              <a:t>on pregnant women to develop therapies beneficial to women</a:t>
            </a:r>
          </a:p>
          <a:p>
            <a:pPr lvl="0" eaLnBrk="1" latinLnBrk="1" hangingPunct="1"/>
            <a:r>
              <a:rPr lang="zh-CN" altLang="en-US" dirty="0"/>
              <a:t>Adequate information to help women make decision</a:t>
            </a:r>
          </a:p>
          <a:p>
            <a:pPr lvl="0" eaLnBrk="1" latinLnBrk="1" hangingPunct="1"/>
            <a:endParaRPr lang="zh-CN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045C75"/>
                </a:solidFill>
              </a:rPr>
              <a:pPr lvl="0" algn="r" eaLnBrk="1" latinLnBrk="1" hangingPunct="1"/>
              <a:t>9</a:t>
            </a:fld>
            <a:endParaRPr lang="zh-CN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233</TotalTime>
  <Words>1380</Words>
  <Application>Microsoft Office PowerPoint</Application>
  <PresentationFormat>On-screen Show (4:3)</PresentationFormat>
  <Paragraphs>214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宋体</vt:lpstr>
      <vt:lpstr>SimSun-ExtB</vt:lpstr>
      <vt:lpstr>Arial</vt:lpstr>
      <vt:lpstr>Calibri</vt:lpstr>
      <vt:lpstr>Century Gothic</vt:lpstr>
      <vt:lpstr>Constantia</vt:lpstr>
      <vt:lpstr>HGP明朝E</vt:lpstr>
      <vt:lpstr>Symbol</vt:lpstr>
      <vt:lpstr>Wingdings 2</vt:lpstr>
      <vt:lpstr>Wingdings 3</vt:lpstr>
      <vt:lpstr>Ion Boardroom</vt:lpstr>
      <vt:lpstr>MEDICAL ETHICS AND HARMFUL TRADITIONAL PRACTICES IN RH</vt:lpstr>
      <vt:lpstr>Outline </vt:lpstr>
      <vt:lpstr>Definition of ETHICS</vt:lpstr>
      <vt:lpstr>Bioethics </vt:lpstr>
      <vt:lpstr>Ethics is multidiscipline or interdiscipline</vt:lpstr>
      <vt:lpstr>Bioethics in Reproductive Health </vt:lpstr>
      <vt:lpstr>Principles of Bioethics</vt:lpstr>
      <vt:lpstr>Protection of Autonomy</vt:lpstr>
      <vt:lpstr>Beneficence </vt:lpstr>
      <vt:lpstr>Non-Maleficence</vt:lpstr>
      <vt:lpstr>Justice </vt:lpstr>
      <vt:lpstr>Management of infertility</vt:lpstr>
      <vt:lpstr>Abortion</vt:lpstr>
      <vt:lpstr>Unsafe abortion</vt:lpstr>
      <vt:lpstr>Unsafe abortion is a preventable problem</vt:lpstr>
      <vt:lpstr>        Legal Framework for TOP</vt:lpstr>
      <vt:lpstr>Abortion debate unendingg …</vt:lpstr>
      <vt:lpstr>Principles of Good Medical Practice</vt:lpstr>
      <vt:lpstr>Good Professional practice,    cont …</vt:lpstr>
      <vt:lpstr>Good Professional practice,    cont …</vt:lpstr>
      <vt:lpstr>Beneficial Cultural Practices in RH</vt:lpstr>
      <vt:lpstr>Harmful cultural practices</vt:lpstr>
      <vt:lpstr>Female Genital Mutilation</vt:lpstr>
      <vt:lpstr>REASONS FOR FGM</vt:lpstr>
      <vt:lpstr>WHO IS AT RISK OF FGM</vt:lpstr>
      <vt:lpstr>Pevalence of in Africa and ME</vt:lpstr>
      <vt:lpstr>Complications fgm </vt:lpstr>
      <vt:lpstr>Resources for further reading: Bioethical Declarations</vt:lpstr>
      <vt:lpstr>                     THE END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Ethics in Obstetrics and Gynaecology</dc:title>
  <dc:creator>RHS</dc:creator>
  <cp:lastModifiedBy>harvirsinghsehmi@gmail.com</cp:lastModifiedBy>
  <cp:revision>30</cp:revision>
  <dcterms:created xsi:type="dcterms:W3CDTF">2006-08-15T21:00:00Z</dcterms:created>
  <dcterms:modified xsi:type="dcterms:W3CDTF">2020-08-27T21:05:00Z</dcterms:modified>
</cp:coreProperties>
</file>