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7" r:id="rId3"/>
    <p:sldId id="298" r:id="rId4"/>
    <p:sldId id="299" r:id="rId5"/>
    <p:sldId id="300" r:id="rId6"/>
    <p:sldId id="264" r:id="rId7"/>
    <p:sldId id="284" r:id="rId8"/>
    <p:sldId id="285" r:id="rId9"/>
    <p:sldId id="266" r:id="rId10"/>
    <p:sldId id="267" r:id="rId11"/>
    <p:sldId id="268" r:id="rId12"/>
    <p:sldId id="269" r:id="rId13"/>
    <p:sldId id="270" r:id="rId14"/>
    <p:sldId id="271" r:id="rId15"/>
    <p:sldId id="275" r:id="rId16"/>
    <p:sldId id="272" r:id="rId17"/>
    <p:sldId id="302" r:id="rId18"/>
    <p:sldId id="273" r:id="rId19"/>
    <p:sldId id="301" r:id="rId20"/>
    <p:sldId id="274" r:id="rId21"/>
    <p:sldId id="303" r:id="rId22"/>
    <p:sldId id="276" r:id="rId23"/>
    <p:sldId id="291" r:id="rId24"/>
    <p:sldId id="277" r:id="rId25"/>
    <p:sldId id="286" r:id="rId26"/>
    <p:sldId id="278" r:id="rId27"/>
    <p:sldId id="279" r:id="rId28"/>
    <p:sldId id="280" r:id="rId29"/>
    <p:sldId id="281" r:id="rId30"/>
    <p:sldId id="288" r:id="rId31"/>
    <p:sldId id="282" r:id="rId32"/>
    <p:sldId id="283" r:id="rId33"/>
    <p:sldId id="287" r:id="rId34"/>
    <p:sldId id="293" r:id="rId35"/>
    <p:sldId id="294" r:id="rId36"/>
    <p:sldId id="295" r:id="rId37"/>
    <p:sldId id="296" r:id="rId38"/>
    <p:sldId id="29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8/28/2020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8/28/2020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ADOLESCENT REPRODUCTIVE HEALTH</a:t>
            </a:r>
            <a:endParaRPr lang="en-US" dirty="0"/>
          </a:p>
        </p:txBody>
      </p:sp>
      <p:sp>
        <p:nvSpPr>
          <p:cNvPr id="3" name="Subtitle 2"/>
          <p:cNvSpPr>
            <a:spLocks noGrp="1"/>
          </p:cNvSpPr>
          <p:nvPr>
            <p:ph type="subTitle" idx="1"/>
          </p:nvPr>
        </p:nvSpPr>
        <p:spPr/>
        <p:txBody>
          <a:bodyPr/>
          <a:lstStyle/>
          <a:p>
            <a:r>
              <a:rPr lang="en-US" dirty="0" smtClean="0"/>
              <a:t>DR MAUREEN OWITI</a:t>
            </a:r>
          </a:p>
          <a:p>
            <a:r>
              <a:rPr lang="en-US" dirty="0" smtClean="0"/>
              <a:t>MEDICAL SPECIALIST KNH</a:t>
            </a:r>
          </a:p>
          <a:p>
            <a:r>
              <a:rPr lang="en-US" dirty="0" smtClean="0"/>
              <a:t>HONORARY LECTURER UON</a:t>
            </a:r>
            <a:endParaRPr lang="en-US" dirty="0"/>
          </a:p>
        </p:txBody>
      </p:sp>
      <p:pic>
        <p:nvPicPr>
          <p:cNvPr id="4" name="Picture 3"/>
          <p:cNvPicPr>
            <a:picLocks noChangeAspect="1"/>
          </p:cNvPicPr>
          <p:nvPr/>
        </p:nvPicPr>
        <p:blipFill>
          <a:blip r:embed="rId2"/>
          <a:stretch>
            <a:fillRect/>
          </a:stretch>
        </p:blipFill>
        <p:spPr>
          <a:xfrm>
            <a:off x="5879004" y="2923504"/>
            <a:ext cx="3335914" cy="2334296"/>
          </a:xfrm>
          <a:prstGeom prst="rect">
            <a:avLst/>
          </a:prstGeom>
        </p:spPr>
      </p:pic>
      <p:sp>
        <p:nvSpPr>
          <p:cNvPr id="5" name="TextBox 4"/>
          <p:cNvSpPr txBox="1"/>
          <p:nvPr/>
        </p:nvSpPr>
        <p:spPr>
          <a:xfrm>
            <a:off x="9648202" y="6016239"/>
            <a:ext cx="1897166" cy="923330"/>
          </a:xfrm>
          <a:prstGeom prst="rect">
            <a:avLst/>
          </a:prstGeom>
          <a:noFill/>
        </p:spPr>
        <p:txBody>
          <a:bodyPr wrap="square" rtlCol="0">
            <a:spAutoFit/>
          </a:bodyPr>
          <a:lstStyle/>
          <a:p>
            <a:r>
              <a:rPr lang="en-GB" dirty="0" smtClean="0"/>
              <a:t>I didn’t pay attention…. YOLO</a:t>
            </a:r>
          </a:p>
          <a:p>
            <a:endParaRPr lang="en-GB" dirty="0"/>
          </a:p>
        </p:txBody>
      </p:sp>
    </p:spTree>
    <p:extLst>
      <p:ext uri="{BB962C8B-B14F-4D97-AF65-F5344CB8AC3E}">
        <p14:creationId xmlns:p14="http://schemas.microsoft.com/office/powerpoint/2010/main" val="317299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FERTILITY</a:t>
            </a:r>
            <a:endParaRPr lang="en-US" dirty="0"/>
          </a:p>
        </p:txBody>
      </p:sp>
      <p:sp>
        <p:nvSpPr>
          <p:cNvPr id="3" name="Content Placeholder 2"/>
          <p:cNvSpPr>
            <a:spLocks noGrp="1"/>
          </p:cNvSpPr>
          <p:nvPr>
            <p:ph idx="1"/>
          </p:nvPr>
        </p:nvSpPr>
        <p:spPr/>
        <p:txBody>
          <a:bodyPr/>
          <a:lstStyle/>
          <a:p>
            <a:r>
              <a:rPr lang="en-US" dirty="0"/>
              <a:t>The Age Specific Fertility Rate (ASFR) for women in Kenya aged 15-19 is 96 births per 1,000 </a:t>
            </a:r>
            <a:r>
              <a:rPr lang="en-US" dirty="0" smtClean="0"/>
              <a:t>women </a:t>
            </a:r>
            <a:r>
              <a:rPr lang="en-US" dirty="0"/>
              <a:t>and most recently it is estimated to have increased to 121 births per 1,000 women</a:t>
            </a:r>
            <a:r>
              <a:rPr lang="en-US" dirty="0" smtClean="0"/>
              <a:t>.</a:t>
            </a:r>
          </a:p>
          <a:p>
            <a:r>
              <a:rPr lang="en-US" dirty="0"/>
              <a:t>Even though the ASFR for adolescents has declined over the years, the contribution of a large pool of young women to total fertility rate is significant and increasing because of their absolute numbers, early child </a:t>
            </a:r>
            <a:r>
              <a:rPr lang="en-US" dirty="0" smtClean="0"/>
              <a:t>bearing, marriage at </a:t>
            </a:r>
            <a:r>
              <a:rPr lang="en-US" dirty="0"/>
              <a:t>a young </a:t>
            </a:r>
            <a:r>
              <a:rPr lang="en-US" dirty="0" smtClean="0"/>
              <a:t>age an unfortunately sexual abuse.</a:t>
            </a:r>
            <a:endParaRPr lang="en-US" dirty="0"/>
          </a:p>
        </p:txBody>
      </p:sp>
    </p:spTree>
    <p:extLst>
      <p:ext uri="{BB962C8B-B14F-4D97-AF65-F5344CB8AC3E}">
        <p14:creationId xmlns:p14="http://schemas.microsoft.com/office/powerpoint/2010/main" val="3420791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PREGNANCY:</a:t>
            </a:r>
            <a:endParaRPr lang="en-US" dirty="0"/>
          </a:p>
        </p:txBody>
      </p:sp>
      <p:sp>
        <p:nvSpPr>
          <p:cNvPr id="3" name="Content Placeholder 2"/>
          <p:cNvSpPr>
            <a:spLocks noGrp="1"/>
          </p:cNvSpPr>
          <p:nvPr>
            <p:ph idx="1"/>
          </p:nvPr>
        </p:nvSpPr>
        <p:spPr/>
        <p:txBody>
          <a:bodyPr/>
          <a:lstStyle/>
          <a:p>
            <a:r>
              <a:rPr lang="en-US" dirty="0"/>
              <a:t>Adolescents face greater adverse complications during pregnancy because they are not fully physiologically and biologically prepared for pregnancy due to among other factors gynecological immaturity and incomplete pelvic growth. Other underlying factors include smoking, substance abuse, anemia, malaria, HIV and AIDS as well as other sexually transmitted infections.</a:t>
            </a:r>
          </a:p>
        </p:txBody>
      </p:sp>
    </p:spTree>
    <p:extLst>
      <p:ext uri="{BB962C8B-B14F-4D97-AF65-F5344CB8AC3E}">
        <p14:creationId xmlns:p14="http://schemas.microsoft.com/office/powerpoint/2010/main" val="14759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96546"/>
            <a:ext cx="9905998" cy="1478570"/>
          </a:xfrm>
        </p:spPr>
        <p:txBody>
          <a:bodyPr/>
          <a:lstStyle/>
          <a:p>
            <a:r>
              <a:rPr lang="en-US" dirty="0" smtClean="0"/>
              <a:t>Pregnancy cont.:</a:t>
            </a:r>
            <a:endParaRPr lang="en-US" dirty="0"/>
          </a:p>
        </p:txBody>
      </p:sp>
      <p:sp>
        <p:nvSpPr>
          <p:cNvPr id="3" name="Content Placeholder 2"/>
          <p:cNvSpPr>
            <a:spLocks noGrp="1"/>
          </p:cNvSpPr>
          <p:nvPr>
            <p:ph idx="1"/>
          </p:nvPr>
        </p:nvSpPr>
        <p:spPr>
          <a:xfrm>
            <a:off x="1141412" y="1674254"/>
            <a:ext cx="9905999" cy="4662152"/>
          </a:xfrm>
        </p:spPr>
        <p:txBody>
          <a:bodyPr>
            <a:normAutofit/>
          </a:bodyPr>
          <a:lstStyle/>
          <a:p>
            <a:r>
              <a:rPr lang="en-US" dirty="0"/>
              <a:t>Adolescents may be disadvantaged in maintaining a healthy pregnancy due to poor health education, inadequate access to antenatal care and skilled birth attendance among other healthcare services, or the inability to afford costs of pregnancy and childbirth. </a:t>
            </a:r>
            <a:endParaRPr lang="en-US" dirty="0" smtClean="0"/>
          </a:p>
          <a:p>
            <a:r>
              <a:rPr lang="en-US" dirty="0" smtClean="0"/>
              <a:t>Adolescent </a:t>
            </a:r>
            <a:r>
              <a:rPr lang="en-US" dirty="0"/>
              <a:t>pregnancy, whether intended or unintended, increases the risk of maternal mortality and morbidities including complications of unsafe abortion, prolonged labor, delivery and post-natal period. </a:t>
            </a:r>
          </a:p>
        </p:txBody>
      </p:sp>
    </p:spTree>
    <p:extLst>
      <p:ext uri="{BB962C8B-B14F-4D97-AF65-F5344CB8AC3E}">
        <p14:creationId xmlns:p14="http://schemas.microsoft.com/office/powerpoint/2010/main" val="955314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unintended pregnancy in adolescents</a:t>
            </a:r>
            <a:endParaRPr lang="en-US" dirty="0"/>
          </a:p>
        </p:txBody>
      </p:sp>
      <p:sp>
        <p:nvSpPr>
          <p:cNvPr id="3" name="Content Placeholder 2"/>
          <p:cNvSpPr>
            <a:spLocks noGrp="1"/>
          </p:cNvSpPr>
          <p:nvPr>
            <p:ph idx="1"/>
          </p:nvPr>
        </p:nvSpPr>
        <p:spPr/>
        <p:txBody>
          <a:bodyPr/>
          <a:lstStyle/>
          <a:p>
            <a:r>
              <a:rPr lang="en-US" dirty="0"/>
              <a:t>Pregnancy and delivery complications, including unsafe abortion, are the second leading causes of death for girls below 20 years.</a:t>
            </a:r>
          </a:p>
          <a:p>
            <a:r>
              <a:rPr lang="en-US" dirty="0" smtClean="0"/>
              <a:t>58 </a:t>
            </a:r>
            <a:r>
              <a:rPr lang="en-US" dirty="0"/>
              <a:t>percent to 80 percent of women with obstetric fistula are under the age of 20. </a:t>
            </a:r>
            <a:endParaRPr lang="en-US" dirty="0" smtClean="0"/>
          </a:p>
          <a:p>
            <a:r>
              <a:rPr lang="en-US" dirty="0" smtClean="0"/>
              <a:t>Approximately 13,000 </a:t>
            </a:r>
            <a:r>
              <a:rPr lang="en-US" dirty="0"/>
              <a:t>girls drop out of school annually in Kenya due to early and unintended pregnancy</a:t>
            </a:r>
            <a:endParaRPr lang="en-US" dirty="0" smtClean="0"/>
          </a:p>
          <a:p>
            <a:endParaRPr lang="en-US" dirty="0"/>
          </a:p>
        </p:txBody>
      </p:sp>
    </p:spTree>
    <p:extLst>
      <p:ext uri="{BB962C8B-B14F-4D97-AF65-F5344CB8AC3E}">
        <p14:creationId xmlns:p14="http://schemas.microsoft.com/office/powerpoint/2010/main" val="1084032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382" y="180636"/>
            <a:ext cx="9905998" cy="1478570"/>
          </a:xfrm>
        </p:spPr>
        <p:txBody>
          <a:bodyPr/>
          <a:lstStyle/>
          <a:p>
            <a:r>
              <a:rPr lang="en-US" dirty="0" err="1" smtClean="0"/>
              <a:t>Sti</a:t>
            </a:r>
            <a:r>
              <a:rPr lang="en-US" cap="none" dirty="0" err="1" smtClean="0"/>
              <a:t>s</a:t>
            </a:r>
            <a:r>
              <a:rPr lang="en-US" dirty="0" smtClean="0"/>
              <a:t>, HIV </a:t>
            </a:r>
            <a:r>
              <a:rPr lang="en-US" dirty="0"/>
              <a:t>and </a:t>
            </a:r>
            <a:r>
              <a:rPr lang="en-US" dirty="0" smtClean="0"/>
              <a:t>AIDS:</a:t>
            </a:r>
            <a:r>
              <a:rPr lang="en-US" b="1" i="1" dirty="0" smtClean="0"/>
              <a:t> </a:t>
            </a:r>
            <a:endParaRPr lang="en-US" dirty="0"/>
          </a:p>
        </p:txBody>
      </p:sp>
      <p:sp>
        <p:nvSpPr>
          <p:cNvPr id="3" name="Content Placeholder 2"/>
          <p:cNvSpPr>
            <a:spLocks noGrp="1"/>
          </p:cNvSpPr>
          <p:nvPr>
            <p:ph idx="1"/>
          </p:nvPr>
        </p:nvSpPr>
        <p:spPr>
          <a:xfrm>
            <a:off x="1141412" y="1529868"/>
            <a:ext cx="9905999" cy="5218662"/>
          </a:xfrm>
        </p:spPr>
        <p:txBody>
          <a:bodyPr>
            <a:normAutofit fontScale="92500" lnSpcReduction="10000"/>
          </a:bodyPr>
          <a:lstStyle/>
          <a:p>
            <a:r>
              <a:rPr lang="en-US" dirty="0"/>
              <a:t>HIV prevalence has decreased significantly among young people aged 15 to 19 years, declining from about 3.0 percent in 2003 to 1.1 percent in 2012. </a:t>
            </a:r>
            <a:endParaRPr lang="en-US" dirty="0" smtClean="0"/>
          </a:p>
          <a:p>
            <a:r>
              <a:rPr lang="en-US" dirty="0" smtClean="0"/>
              <a:t>The </a:t>
            </a:r>
            <a:r>
              <a:rPr lang="en-US" dirty="0"/>
              <a:t>HIV prevalence rate for adolescents aged 15-19 was almost similar for young women (1.1%) and young men (0.9%), while adolescents living in urban areas had higher HIV prevalence rates (2.2%) compared to their rural counterparts (0.5%). </a:t>
            </a:r>
          </a:p>
          <a:p>
            <a:r>
              <a:rPr lang="en-US" dirty="0" smtClean="0"/>
              <a:t>For </a:t>
            </a:r>
            <a:r>
              <a:rPr lang="en-US" dirty="0"/>
              <a:t>those who reported first sex before 15 years, HIV prevalence was 5.3 percent among young women and 0.3 percent among young </a:t>
            </a:r>
            <a:r>
              <a:rPr lang="en-US" dirty="0" smtClean="0"/>
              <a:t>men. </a:t>
            </a:r>
          </a:p>
          <a:p>
            <a:r>
              <a:rPr lang="en-US" dirty="0" smtClean="0"/>
              <a:t>Key populations </a:t>
            </a:r>
            <a:r>
              <a:rPr lang="en-US" dirty="0"/>
              <a:t>of adolescents such as men who have sex with men, injecting drug users and sex workers are at an increased risk of HIV infection. </a:t>
            </a:r>
            <a:endParaRPr lang="en-US" dirty="0" smtClean="0"/>
          </a:p>
          <a:p>
            <a:r>
              <a:rPr lang="en-US" dirty="0" smtClean="0"/>
              <a:t>An </a:t>
            </a:r>
            <a:r>
              <a:rPr lang="en-US" dirty="0"/>
              <a:t>estimated </a:t>
            </a:r>
            <a:r>
              <a:rPr lang="en-US" dirty="0" smtClean="0"/>
              <a:t>20-40% </a:t>
            </a:r>
            <a:r>
              <a:rPr lang="en-US" dirty="0"/>
              <a:t>of female sex workers began commercial sex work before the age of 18 and a recent study in Kenya found a baseline HIV prevalence of </a:t>
            </a:r>
            <a:r>
              <a:rPr lang="en-US" dirty="0" smtClean="0"/>
              <a:t>40% </a:t>
            </a:r>
            <a:r>
              <a:rPr lang="en-US" dirty="0"/>
              <a:t>among young MSM who sell sex in Nairobi.</a:t>
            </a:r>
          </a:p>
        </p:txBody>
      </p:sp>
      <p:pic>
        <p:nvPicPr>
          <p:cNvPr id="4" name="Picture 3"/>
          <p:cNvPicPr>
            <a:picLocks noChangeAspect="1"/>
          </p:cNvPicPr>
          <p:nvPr/>
        </p:nvPicPr>
        <p:blipFill>
          <a:blip r:embed="rId2"/>
          <a:stretch>
            <a:fillRect/>
          </a:stretch>
        </p:blipFill>
        <p:spPr>
          <a:xfrm>
            <a:off x="7652755" y="-22707"/>
            <a:ext cx="2943225" cy="1552575"/>
          </a:xfrm>
          <a:prstGeom prst="rect">
            <a:avLst/>
          </a:prstGeom>
        </p:spPr>
      </p:pic>
    </p:spTree>
    <p:extLst>
      <p:ext uri="{BB962C8B-B14F-4D97-AF65-F5344CB8AC3E}">
        <p14:creationId xmlns:p14="http://schemas.microsoft.com/office/powerpoint/2010/main" val="28050408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Harmful practices: </a:t>
            </a:r>
            <a:endParaRPr lang="en-US" dirty="0"/>
          </a:p>
        </p:txBody>
      </p:sp>
      <p:sp>
        <p:nvSpPr>
          <p:cNvPr id="3" name="Content Placeholder 2"/>
          <p:cNvSpPr>
            <a:spLocks noGrp="1"/>
          </p:cNvSpPr>
          <p:nvPr>
            <p:ph idx="1"/>
          </p:nvPr>
        </p:nvSpPr>
        <p:spPr/>
        <p:txBody>
          <a:bodyPr/>
          <a:lstStyle/>
          <a:p>
            <a:r>
              <a:rPr lang="en-US" dirty="0"/>
              <a:t>A number of social and cultural practices, some rooted in traditional attitudes and others evolving around modern times, have a direct impact on reproductive health activities and status of adolescents and young people. Among those of most urgent concern to the Policy are Female Genital Mutilation (FGM), sexual abuse and violence, drug and substance abuse as well as child marriage.</a:t>
            </a:r>
          </a:p>
        </p:txBody>
      </p:sp>
    </p:spTree>
    <p:extLst>
      <p:ext uri="{BB962C8B-B14F-4D97-AF65-F5344CB8AC3E}">
        <p14:creationId xmlns:p14="http://schemas.microsoft.com/office/powerpoint/2010/main" val="2698497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abuse and violence</a:t>
            </a:r>
            <a:endParaRPr lang="en-US" dirty="0"/>
          </a:p>
        </p:txBody>
      </p:sp>
      <p:sp>
        <p:nvSpPr>
          <p:cNvPr id="3" name="Content Placeholder 2"/>
          <p:cNvSpPr>
            <a:spLocks noGrp="1"/>
          </p:cNvSpPr>
          <p:nvPr>
            <p:ph idx="1"/>
          </p:nvPr>
        </p:nvSpPr>
        <p:spPr>
          <a:xfrm>
            <a:off x="1141412" y="2097088"/>
            <a:ext cx="9905999" cy="4329470"/>
          </a:xfrm>
        </p:spPr>
        <p:txBody>
          <a:bodyPr>
            <a:normAutofit/>
          </a:bodyPr>
          <a:lstStyle/>
          <a:p>
            <a:r>
              <a:rPr lang="en-US" dirty="0"/>
              <a:t>According to a national study by UNICEF (2012) on violence against children in Kenya, adolescent girls aged 13-17 were more likely to have experienced sexual violence in the previous 12 months (10.7%) compared with similar age group of boys (4.2</a:t>
            </a:r>
            <a:r>
              <a:rPr lang="en-US" dirty="0" smtClean="0"/>
              <a:t>%).</a:t>
            </a:r>
            <a:r>
              <a:rPr lang="en-US" dirty="0"/>
              <a:t> </a:t>
            </a:r>
            <a:r>
              <a:rPr lang="en-US" dirty="0" smtClean="0"/>
              <a:t> </a:t>
            </a:r>
          </a:p>
          <a:p>
            <a:r>
              <a:rPr lang="en-US" dirty="0"/>
              <a:t>N</a:t>
            </a:r>
            <a:r>
              <a:rPr lang="en-US" dirty="0" smtClean="0"/>
              <a:t>early </a:t>
            </a:r>
            <a:r>
              <a:rPr lang="en-US" dirty="0"/>
              <a:t>half of both adolescent girls and boys reported experiencing physical violence in the 12 months preceding the </a:t>
            </a:r>
            <a:r>
              <a:rPr lang="en-US" dirty="0" smtClean="0"/>
              <a:t>survey. </a:t>
            </a:r>
          </a:p>
          <a:p>
            <a:r>
              <a:rPr lang="en-US" dirty="0" smtClean="0"/>
              <a:t>Adolescents </a:t>
            </a:r>
            <a:r>
              <a:rPr lang="en-US" dirty="0"/>
              <a:t>who suffer sexual abuse are more likely to be exposed to unintended pregnancy, unsafe abortion and STIs including HIV.</a:t>
            </a:r>
          </a:p>
        </p:txBody>
      </p:sp>
    </p:spTree>
    <p:extLst>
      <p:ext uri="{BB962C8B-B14F-4D97-AF65-F5344CB8AC3E}">
        <p14:creationId xmlns:p14="http://schemas.microsoft.com/office/powerpoint/2010/main" val="1790116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915150"/>
          </a:xfrm>
          <a:prstGeom prst="rect">
            <a:avLst/>
          </a:prstGeom>
        </p:spPr>
      </p:pic>
    </p:spTree>
    <p:extLst>
      <p:ext uri="{BB962C8B-B14F-4D97-AF65-F5344CB8AC3E}">
        <p14:creationId xmlns:p14="http://schemas.microsoft.com/office/powerpoint/2010/main" val="2053870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7757"/>
            <a:ext cx="9905998" cy="1478570"/>
          </a:xfrm>
        </p:spPr>
        <p:txBody>
          <a:bodyPr/>
          <a:lstStyle/>
          <a:p>
            <a:r>
              <a:rPr lang="en-US" dirty="0" smtClean="0"/>
              <a:t>Drug and substance abuse</a:t>
            </a:r>
            <a:endParaRPr lang="en-US" dirty="0"/>
          </a:p>
        </p:txBody>
      </p:sp>
      <p:sp>
        <p:nvSpPr>
          <p:cNvPr id="3" name="Content Placeholder 2"/>
          <p:cNvSpPr>
            <a:spLocks noGrp="1"/>
          </p:cNvSpPr>
          <p:nvPr>
            <p:ph idx="1"/>
          </p:nvPr>
        </p:nvSpPr>
        <p:spPr>
          <a:xfrm>
            <a:off x="1141412" y="1519707"/>
            <a:ext cx="9905999" cy="4713668"/>
          </a:xfrm>
        </p:spPr>
        <p:txBody>
          <a:bodyPr>
            <a:normAutofit lnSpcReduction="10000"/>
          </a:bodyPr>
          <a:lstStyle/>
          <a:p>
            <a:r>
              <a:rPr lang="en-US" dirty="0"/>
              <a:t>According to a 2012 rapid assessment of drugs and substance use in Kenya, about </a:t>
            </a:r>
            <a:r>
              <a:rPr lang="en-US" dirty="0" smtClean="0"/>
              <a:t>18% of </a:t>
            </a:r>
            <a:r>
              <a:rPr lang="en-US" dirty="0"/>
              <a:t>adolescents aged 15-17 reported ever using any drug or substance, including tobacco, </a:t>
            </a:r>
            <a:r>
              <a:rPr lang="en-US" dirty="0" err="1"/>
              <a:t>Khat</a:t>
            </a:r>
            <a:r>
              <a:rPr lang="en-US" dirty="0"/>
              <a:t> </a:t>
            </a:r>
            <a:r>
              <a:rPr lang="en-US" i="1" dirty="0"/>
              <a:t>(</a:t>
            </a:r>
            <a:r>
              <a:rPr lang="en-US" i="1" dirty="0" err="1"/>
              <a:t>Miraa</a:t>
            </a:r>
            <a:r>
              <a:rPr lang="en-US" i="1" dirty="0"/>
              <a:t>)</a:t>
            </a:r>
            <a:r>
              <a:rPr lang="en-US" dirty="0"/>
              <a:t>, narcotics and </a:t>
            </a:r>
            <a:r>
              <a:rPr lang="en-US" dirty="0" smtClean="0"/>
              <a:t>inhalants. </a:t>
            </a:r>
          </a:p>
          <a:p>
            <a:r>
              <a:rPr lang="en-US" dirty="0" smtClean="0"/>
              <a:t>Specifically</a:t>
            </a:r>
            <a:r>
              <a:rPr lang="en-US" dirty="0"/>
              <a:t>, about </a:t>
            </a:r>
            <a:r>
              <a:rPr lang="en-US" dirty="0" smtClean="0"/>
              <a:t>2% </a:t>
            </a:r>
            <a:r>
              <a:rPr lang="en-US" dirty="0"/>
              <a:t>of females and </a:t>
            </a:r>
            <a:r>
              <a:rPr lang="en-US" dirty="0" smtClean="0"/>
              <a:t>4% </a:t>
            </a:r>
            <a:r>
              <a:rPr lang="en-US" dirty="0"/>
              <a:t>of males aged 10-14 and about </a:t>
            </a:r>
            <a:r>
              <a:rPr lang="en-US" dirty="0" smtClean="0"/>
              <a:t>11% </a:t>
            </a:r>
            <a:r>
              <a:rPr lang="en-US" dirty="0"/>
              <a:t>of 15-17 year olds reported ever using alcohol. </a:t>
            </a:r>
            <a:endParaRPr lang="en-US" dirty="0" smtClean="0"/>
          </a:p>
          <a:p>
            <a:r>
              <a:rPr lang="en-US" dirty="0" smtClean="0"/>
              <a:t>Despite </a:t>
            </a:r>
            <a:r>
              <a:rPr lang="en-US" dirty="0"/>
              <a:t>the need for services to address substance abuse, very few drug rehabilitation programs and counseling centers are available for adolescents in Kenya and these tend to be </a:t>
            </a:r>
            <a:r>
              <a:rPr lang="en-US" dirty="0" smtClean="0"/>
              <a:t>urban-based. </a:t>
            </a:r>
          </a:p>
          <a:p>
            <a:r>
              <a:rPr lang="en-US" dirty="0" smtClean="0"/>
              <a:t>For </a:t>
            </a:r>
            <a:r>
              <a:rPr lang="en-US" dirty="0"/>
              <a:t>adolescents, substance use and abuse is associated with increased risk for early sexual debut, multiple sexual partners and early childbearing.</a:t>
            </a:r>
          </a:p>
        </p:txBody>
      </p:sp>
    </p:spTree>
    <p:extLst>
      <p:ext uri="{BB962C8B-B14F-4D97-AF65-F5344CB8AC3E}">
        <p14:creationId xmlns:p14="http://schemas.microsoft.com/office/powerpoint/2010/main" val="3513404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59866" y="1626497"/>
            <a:ext cx="7624292" cy="4574575"/>
          </a:xfrm>
          <a:prstGeom prst="rect">
            <a:avLst/>
          </a:prstGeom>
        </p:spPr>
      </p:pic>
    </p:spTree>
    <p:extLst>
      <p:ext uri="{BB962C8B-B14F-4D97-AF65-F5344CB8AC3E}">
        <p14:creationId xmlns:p14="http://schemas.microsoft.com/office/powerpoint/2010/main" val="149490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a:t>
            </a:r>
            <a:endParaRPr lang="en-US" dirty="0"/>
          </a:p>
        </p:txBody>
      </p:sp>
      <p:sp>
        <p:nvSpPr>
          <p:cNvPr id="3" name="Content Placeholder 2"/>
          <p:cNvSpPr>
            <a:spLocks noGrp="1"/>
          </p:cNvSpPr>
          <p:nvPr>
            <p:ph idx="1"/>
          </p:nvPr>
        </p:nvSpPr>
        <p:spPr/>
        <p:txBody>
          <a:bodyPr/>
          <a:lstStyle/>
          <a:p>
            <a:r>
              <a:rPr lang="en-US" dirty="0" smtClean="0"/>
              <a:t>ANY PERSON AGED BETWEWN 10-19 YEARS</a:t>
            </a:r>
          </a:p>
          <a:p>
            <a:r>
              <a:rPr lang="en-US" dirty="0" smtClean="0"/>
              <a:t>24%  of Kenyan population are aged between 10-19 years, so a huge chunk of the population are adolescents. </a:t>
            </a:r>
            <a:r>
              <a:rPr lang="en-US" i="1" dirty="0" smtClean="0"/>
              <a:t>2009 Kenya Population and Housing Census</a:t>
            </a:r>
            <a:endParaRPr lang="en-US" i="1" dirty="0"/>
          </a:p>
        </p:txBody>
      </p:sp>
      <p:pic>
        <p:nvPicPr>
          <p:cNvPr id="4" name="Picture 3"/>
          <p:cNvPicPr>
            <a:picLocks noChangeAspect="1"/>
          </p:cNvPicPr>
          <p:nvPr/>
        </p:nvPicPr>
        <p:blipFill>
          <a:blip r:embed="rId2"/>
          <a:stretch>
            <a:fillRect/>
          </a:stretch>
        </p:blipFill>
        <p:spPr>
          <a:xfrm>
            <a:off x="4706716" y="3925471"/>
            <a:ext cx="4089553" cy="2996924"/>
          </a:xfrm>
          <a:prstGeom prst="rect">
            <a:avLst/>
          </a:prstGeom>
        </p:spPr>
      </p:pic>
      <p:pic>
        <p:nvPicPr>
          <p:cNvPr id="5" name="Picture 4"/>
          <p:cNvPicPr>
            <a:picLocks noChangeAspect="1"/>
          </p:cNvPicPr>
          <p:nvPr/>
        </p:nvPicPr>
        <p:blipFill>
          <a:blip r:embed="rId3"/>
          <a:stretch>
            <a:fillRect/>
          </a:stretch>
        </p:blipFill>
        <p:spPr>
          <a:xfrm>
            <a:off x="9399586" y="3851501"/>
            <a:ext cx="1755664" cy="2841537"/>
          </a:xfrm>
          <a:prstGeom prst="rect">
            <a:avLst/>
          </a:prstGeom>
        </p:spPr>
      </p:pic>
      <p:pic>
        <p:nvPicPr>
          <p:cNvPr id="6" name="Picture 5"/>
          <p:cNvPicPr>
            <a:picLocks noChangeAspect="1"/>
          </p:cNvPicPr>
          <p:nvPr/>
        </p:nvPicPr>
        <p:blipFill>
          <a:blip r:embed="rId4"/>
          <a:stretch>
            <a:fillRect/>
          </a:stretch>
        </p:blipFill>
        <p:spPr>
          <a:xfrm>
            <a:off x="1249251" y="3861076"/>
            <a:ext cx="3264802" cy="2831961"/>
          </a:xfrm>
          <a:prstGeom prst="rect">
            <a:avLst/>
          </a:prstGeom>
        </p:spPr>
      </p:pic>
    </p:spTree>
    <p:extLst>
      <p:ext uri="{BB962C8B-B14F-4D97-AF65-F5344CB8AC3E}">
        <p14:creationId xmlns:p14="http://schemas.microsoft.com/office/powerpoint/2010/main" val="4212598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9273"/>
            <a:ext cx="9905998" cy="1478570"/>
          </a:xfrm>
        </p:spPr>
        <p:txBody>
          <a:bodyPr/>
          <a:lstStyle/>
          <a:p>
            <a:r>
              <a:rPr lang="en-US" dirty="0" smtClean="0"/>
              <a:t>Female genital cut/mutilation (</a:t>
            </a:r>
            <a:r>
              <a:rPr lang="en-US" dirty="0" err="1" smtClean="0"/>
              <a:t>fgc</a:t>
            </a:r>
            <a:r>
              <a:rPr lang="en-US" dirty="0" smtClean="0"/>
              <a:t>/</a:t>
            </a:r>
            <a:r>
              <a:rPr lang="en-US" dirty="0" err="1" smtClean="0"/>
              <a:t>fgm</a:t>
            </a:r>
            <a:r>
              <a:rPr lang="en-US" dirty="0" smtClean="0"/>
              <a:t>):</a:t>
            </a:r>
            <a:endParaRPr lang="en-US" dirty="0"/>
          </a:p>
        </p:txBody>
      </p:sp>
      <p:sp>
        <p:nvSpPr>
          <p:cNvPr id="3" name="Content Placeholder 2"/>
          <p:cNvSpPr>
            <a:spLocks noGrp="1"/>
          </p:cNvSpPr>
          <p:nvPr>
            <p:ph idx="1"/>
          </p:nvPr>
        </p:nvSpPr>
        <p:spPr>
          <a:xfrm>
            <a:off x="1141412" y="1697842"/>
            <a:ext cx="9905999" cy="4793109"/>
          </a:xfrm>
        </p:spPr>
        <p:txBody>
          <a:bodyPr>
            <a:normAutofit lnSpcReduction="10000"/>
          </a:bodyPr>
          <a:lstStyle/>
          <a:p>
            <a:r>
              <a:rPr lang="en-US" b="1" i="1" dirty="0" smtClean="0"/>
              <a:t>Female </a:t>
            </a:r>
            <a:r>
              <a:rPr lang="en-US" b="1" i="1" dirty="0"/>
              <a:t>Genital Mutilation (FGM) </a:t>
            </a:r>
            <a:r>
              <a:rPr lang="en-US" dirty="0"/>
              <a:t>is a deeply rooted cultural practice that remains prevalent in Kenya despite being outlawed in 2001 by the Children’s Act and Prohibition of FGM Act 2011, and being a violation of </a:t>
            </a:r>
            <a:r>
              <a:rPr lang="en-US" dirty="0" smtClean="0"/>
              <a:t>rights. </a:t>
            </a:r>
          </a:p>
          <a:p>
            <a:r>
              <a:rPr lang="en-US" dirty="0" smtClean="0"/>
              <a:t>Female </a:t>
            </a:r>
            <a:r>
              <a:rPr lang="en-US" dirty="0"/>
              <a:t>Genital Mutilation is associated with immediate and long term social, physical, psychological and health </a:t>
            </a:r>
            <a:r>
              <a:rPr lang="en-US" dirty="0" smtClean="0"/>
              <a:t>consequence.</a:t>
            </a:r>
          </a:p>
          <a:p>
            <a:r>
              <a:rPr lang="en-US" dirty="0" smtClean="0"/>
              <a:t>Among </a:t>
            </a:r>
            <a:r>
              <a:rPr lang="en-US" dirty="0"/>
              <a:t>young girls aged 15-19, FGM declined from </a:t>
            </a:r>
            <a:r>
              <a:rPr lang="en-US" dirty="0" smtClean="0"/>
              <a:t>15% </a:t>
            </a:r>
            <a:r>
              <a:rPr lang="en-US" dirty="0"/>
              <a:t>in 2008 to </a:t>
            </a:r>
            <a:r>
              <a:rPr lang="en-US" dirty="0" smtClean="0"/>
              <a:t>11% </a:t>
            </a:r>
            <a:r>
              <a:rPr lang="en-US" dirty="0"/>
              <a:t>in </a:t>
            </a:r>
            <a:r>
              <a:rPr lang="en-US" dirty="0" smtClean="0"/>
              <a:t>2014, however in </a:t>
            </a:r>
            <a:r>
              <a:rPr lang="en-US" dirty="0"/>
              <a:t>some communities the practice is nearly universal, for example, the North Eastern region (98%). </a:t>
            </a:r>
            <a:endParaRPr lang="en-US" dirty="0" smtClean="0"/>
          </a:p>
          <a:p>
            <a:r>
              <a:rPr lang="en-US" dirty="0" smtClean="0"/>
              <a:t>Girls </a:t>
            </a:r>
            <a:r>
              <a:rPr lang="en-US" dirty="0"/>
              <a:t>who have undergone FGM as a rite of passage are likely to drop out of school, experience child marriage and early child bearing. </a:t>
            </a:r>
          </a:p>
          <a:p>
            <a:endParaRPr lang="en-US" dirty="0"/>
          </a:p>
        </p:txBody>
      </p:sp>
    </p:spTree>
    <p:extLst>
      <p:ext uri="{BB962C8B-B14F-4D97-AF65-F5344CB8AC3E}">
        <p14:creationId xmlns:p14="http://schemas.microsoft.com/office/powerpoint/2010/main" val="2792531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879273" y="2331076"/>
            <a:ext cx="5526206" cy="3094675"/>
          </a:xfrm>
          <a:prstGeom prst="rect">
            <a:avLst/>
          </a:prstGeom>
        </p:spPr>
      </p:pic>
      <p:pic>
        <p:nvPicPr>
          <p:cNvPr id="5" name="Picture 4"/>
          <p:cNvPicPr>
            <a:picLocks noChangeAspect="1"/>
          </p:cNvPicPr>
          <p:nvPr/>
        </p:nvPicPr>
        <p:blipFill>
          <a:blip r:embed="rId3"/>
          <a:stretch>
            <a:fillRect/>
          </a:stretch>
        </p:blipFill>
        <p:spPr>
          <a:xfrm>
            <a:off x="6727640" y="2318197"/>
            <a:ext cx="4631525" cy="3082070"/>
          </a:xfrm>
          <a:prstGeom prst="rect">
            <a:avLst/>
          </a:prstGeom>
        </p:spPr>
      </p:pic>
    </p:spTree>
    <p:extLst>
      <p:ext uri="{BB962C8B-B14F-4D97-AF65-F5344CB8AC3E}">
        <p14:creationId xmlns:p14="http://schemas.microsoft.com/office/powerpoint/2010/main" val="351799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smtClean="0"/>
              <a:t>Child marriage:</a:t>
            </a:r>
            <a:endParaRPr lang="en-US" dirty="0"/>
          </a:p>
        </p:txBody>
      </p:sp>
      <p:sp>
        <p:nvSpPr>
          <p:cNvPr id="3" name="Content Placeholder 2"/>
          <p:cNvSpPr>
            <a:spLocks noGrp="1"/>
          </p:cNvSpPr>
          <p:nvPr>
            <p:ph idx="1"/>
          </p:nvPr>
        </p:nvSpPr>
        <p:spPr>
          <a:xfrm>
            <a:off x="1141412" y="1478570"/>
            <a:ext cx="9905999" cy="4819199"/>
          </a:xfrm>
        </p:spPr>
        <p:txBody>
          <a:bodyPr>
            <a:normAutofit lnSpcReduction="10000"/>
          </a:bodyPr>
          <a:lstStyle/>
          <a:p>
            <a:r>
              <a:rPr lang="en-US" dirty="0" smtClean="0"/>
              <a:t>According </a:t>
            </a:r>
            <a:r>
              <a:rPr lang="en-US" dirty="0"/>
              <a:t>to KDHS 2008-2009, </a:t>
            </a:r>
            <a:r>
              <a:rPr lang="en-US" dirty="0" smtClean="0"/>
              <a:t>6% </a:t>
            </a:r>
            <a:r>
              <a:rPr lang="en-US" dirty="0"/>
              <a:t>of females were married by age 15 and </a:t>
            </a:r>
            <a:r>
              <a:rPr lang="en-US" dirty="0" smtClean="0"/>
              <a:t>26% </a:t>
            </a:r>
            <a:r>
              <a:rPr lang="en-US" dirty="0"/>
              <a:t>by age 18. </a:t>
            </a:r>
            <a:endParaRPr lang="en-US" dirty="0" smtClean="0"/>
          </a:p>
          <a:p>
            <a:r>
              <a:rPr lang="en-US" dirty="0" smtClean="0"/>
              <a:t>Estimates </a:t>
            </a:r>
            <a:r>
              <a:rPr lang="en-US" dirty="0"/>
              <a:t>of child marriage in Kenya generally vary by place of residence and region, with higher prevalence in rural areas (31%) relative to urban areas (16%). It is highest in North Eastern (56%) and Coast (41%); and lowest in Nairobi (7</a:t>
            </a:r>
            <a:r>
              <a:rPr lang="en-US" dirty="0" smtClean="0"/>
              <a:t>%). </a:t>
            </a:r>
          </a:p>
          <a:p>
            <a:r>
              <a:rPr lang="en-US" dirty="0" smtClean="0"/>
              <a:t>Child </a:t>
            </a:r>
            <a:r>
              <a:rPr lang="en-US" dirty="0"/>
              <a:t>marriage is associated with termination of education (dropping out of school), low labor force participation, increased risk of HIV infection, heightened risk of gender-based violence (GBV), early childbearing as well as high fertility rates. There is also a risk of high infant mortality as well as maternal morbidity and mortality.</a:t>
            </a:r>
          </a:p>
          <a:p>
            <a:endParaRPr lang="en-US" dirty="0"/>
          </a:p>
        </p:txBody>
      </p:sp>
    </p:spTree>
    <p:extLst>
      <p:ext uri="{BB962C8B-B14F-4D97-AF65-F5344CB8AC3E}">
        <p14:creationId xmlns:p14="http://schemas.microsoft.com/office/powerpoint/2010/main" val="3395851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910"/>
            <a:ext cx="12192000" cy="6855089"/>
          </a:xfrm>
          <a:prstGeom prst="rect">
            <a:avLst/>
          </a:prstGeom>
        </p:spPr>
      </p:pic>
    </p:spTree>
    <p:extLst>
      <p:ext uri="{BB962C8B-B14F-4D97-AF65-F5344CB8AC3E}">
        <p14:creationId xmlns:p14="http://schemas.microsoft.com/office/powerpoint/2010/main" val="1063607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r>
              <a:rPr lang="en-US" dirty="0" smtClean="0"/>
              <a:t>MARGINALIZED AND Vulnerable adolescents:</a:t>
            </a:r>
            <a:endParaRPr lang="en-US" dirty="0"/>
          </a:p>
        </p:txBody>
      </p:sp>
      <p:sp>
        <p:nvSpPr>
          <p:cNvPr id="3" name="Content Placeholder 2"/>
          <p:cNvSpPr>
            <a:spLocks noGrp="1"/>
          </p:cNvSpPr>
          <p:nvPr>
            <p:ph idx="1"/>
          </p:nvPr>
        </p:nvSpPr>
        <p:spPr>
          <a:xfrm>
            <a:off x="1141412" y="1249251"/>
            <a:ext cx="9905999" cy="5125791"/>
          </a:xfrm>
        </p:spPr>
        <p:txBody>
          <a:bodyPr/>
          <a:lstStyle/>
          <a:p>
            <a:r>
              <a:rPr lang="en-US" dirty="0" smtClean="0"/>
              <a:t>Adolescents </a:t>
            </a:r>
            <a:r>
              <a:rPr lang="en-US" dirty="0"/>
              <a:t>living in informal </a:t>
            </a:r>
            <a:r>
              <a:rPr lang="en-US" dirty="0" smtClean="0"/>
              <a:t>settlements:</a:t>
            </a:r>
          </a:p>
          <a:p>
            <a:r>
              <a:rPr lang="en-US" dirty="0" smtClean="0"/>
              <a:t>Adolescents in the </a:t>
            </a:r>
            <a:r>
              <a:rPr lang="en-US" dirty="0" smtClean="0"/>
              <a:t>labor </a:t>
            </a:r>
            <a:r>
              <a:rPr lang="en-US" dirty="0" smtClean="0"/>
              <a:t>market</a:t>
            </a:r>
          </a:p>
          <a:p>
            <a:r>
              <a:rPr lang="en-US" dirty="0" smtClean="0"/>
              <a:t>Adolescents with disabilities</a:t>
            </a:r>
            <a:r>
              <a:rPr lang="en-US" dirty="0"/>
              <a:t> </a:t>
            </a:r>
            <a:endParaRPr lang="en-US" dirty="0" smtClean="0"/>
          </a:p>
          <a:p>
            <a:r>
              <a:rPr lang="en-US" dirty="0" smtClean="0"/>
              <a:t>Adolescents </a:t>
            </a:r>
            <a:r>
              <a:rPr lang="en-US" dirty="0"/>
              <a:t>living with </a:t>
            </a:r>
            <a:r>
              <a:rPr lang="en-US" dirty="0" smtClean="0"/>
              <a:t>HIV</a:t>
            </a:r>
          </a:p>
          <a:p>
            <a:r>
              <a:rPr lang="en-US" dirty="0" smtClean="0"/>
              <a:t>Married adolescents</a:t>
            </a:r>
          </a:p>
          <a:p>
            <a:r>
              <a:rPr lang="en-US" dirty="0" smtClean="0"/>
              <a:t>Orphaned adolescents</a:t>
            </a:r>
            <a:r>
              <a:rPr lang="en-US" dirty="0"/>
              <a:t> </a:t>
            </a:r>
            <a:endParaRPr lang="en-US" dirty="0" smtClean="0"/>
          </a:p>
          <a:p>
            <a:r>
              <a:rPr lang="en-US" dirty="0" smtClean="0"/>
              <a:t>Adolescents </a:t>
            </a:r>
            <a:r>
              <a:rPr lang="en-US" dirty="0"/>
              <a:t>in humanitarian/emergency situations: </a:t>
            </a:r>
            <a:endParaRPr lang="en-US" dirty="0" smtClean="0"/>
          </a:p>
          <a:p>
            <a:r>
              <a:rPr lang="en-US" b="1" i="1" dirty="0" smtClean="0"/>
              <a:t> </a:t>
            </a:r>
            <a:endParaRPr lang="en-US" dirty="0" smtClean="0"/>
          </a:p>
          <a:p>
            <a:endParaRPr lang="en-US" dirty="0" smtClean="0"/>
          </a:p>
          <a:p>
            <a:endParaRPr lang="en-US" dirty="0" smtClean="0"/>
          </a:p>
          <a:p>
            <a:endParaRPr lang="en-US" dirty="0"/>
          </a:p>
          <a:p>
            <a:endParaRPr lang="en-US" b="1" i="1" dirty="0"/>
          </a:p>
          <a:p>
            <a:endParaRPr lang="en-US" dirty="0"/>
          </a:p>
          <a:p>
            <a:pPr marL="457200" indent="-457200">
              <a:buFont typeface="+mj-lt"/>
              <a:buAutoNum type="alphaLcParenR"/>
            </a:pPr>
            <a:endParaRPr lang="en-US" dirty="0"/>
          </a:p>
        </p:txBody>
      </p:sp>
    </p:spTree>
    <p:extLst>
      <p:ext uri="{BB962C8B-B14F-4D97-AF65-F5344CB8AC3E}">
        <p14:creationId xmlns:p14="http://schemas.microsoft.com/office/powerpoint/2010/main" val="1384612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Adolescents living in informal settlements</a:t>
            </a:r>
            <a:endParaRPr lang="en-US" dirty="0"/>
          </a:p>
        </p:txBody>
      </p:sp>
      <p:sp>
        <p:nvSpPr>
          <p:cNvPr id="3" name="Content Placeholder 2"/>
          <p:cNvSpPr>
            <a:spLocks noGrp="1"/>
          </p:cNvSpPr>
          <p:nvPr>
            <p:ph idx="1"/>
          </p:nvPr>
        </p:nvSpPr>
        <p:spPr/>
        <p:txBody>
          <a:bodyPr/>
          <a:lstStyle/>
          <a:p>
            <a:r>
              <a:rPr lang="en-US" dirty="0"/>
              <a:t>31% of Kenyan population live in informal settlements or slums.  Heightened poverty and limited opportunities, expose young people to risky sexual behaviors including early sexual debut, low contraceptive use, transactional sex, sexual coercion/abuse, high burden of unintended pregnancies, and drug and alcohol abuse.</a:t>
            </a:r>
          </a:p>
        </p:txBody>
      </p:sp>
    </p:spTree>
    <p:extLst>
      <p:ext uri="{BB962C8B-B14F-4D97-AF65-F5344CB8AC3E}">
        <p14:creationId xmlns:p14="http://schemas.microsoft.com/office/powerpoint/2010/main" val="12112434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smtClean="0"/>
              <a:t>Adolescents in the </a:t>
            </a:r>
            <a:r>
              <a:rPr lang="en-US" dirty="0" err="1" smtClean="0"/>
              <a:t>labour</a:t>
            </a:r>
            <a:r>
              <a:rPr lang="en-US" dirty="0" smtClean="0"/>
              <a:t> market</a:t>
            </a:r>
            <a:endParaRPr lang="en-US" dirty="0"/>
          </a:p>
        </p:txBody>
      </p:sp>
      <p:sp>
        <p:nvSpPr>
          <p:cNvPr id="3" name="Content Placeholder 2"/>
          <p:cNvSpPr>
            <a:spLocks noGrp="1"/>
          </p:cNvSpPr>
          <p:nvPr>
            <p:ph idx="1"/>
          </p:nvPr>
        </p:nvSpPr>
        <p:spPr>
          <a:xfrm>
            <a:off x="1141412" y="1262130"/>
            <a:ext cx="9905999" cy="4765183"/>
          </a:xfrm>
        </p:spPr>
        <p:txBody>
          <a:bodyPr>
            <a:normAutofit fontScale="92500" lnSpcReduction="20000"/>
          </a:bodyPr>
          <a:lstStyle/>
          <a:p>
            <a:r>
              <a:rPr lang="en-US" dirty="0" smtClean="0"/>
              <a:t>Child </a:t>
            </a:r>
            <a:r>
              <a:rPr lang="en-US" dirty="0"/>
              <a:t>labor is internationally considered work undertaken by children between the ages of five and 17 years that prevents them from attending school, is exploitative, hazardous or inappropriate for their </a:t>
            </a:r>
            <a:r>
              <a:rPr lang="en-US" dirty="0" smtClean="0"/>
              <a:t>age. </a:t>
            </a:r>
          </a:p>
          <a:p>
            <a:r>
              <a:rPr lang="en-US" dirty="0" smtClean="0"/>
              <a:t>In </a:t>
            </a:r>
            <a:r>
              <a:rPr lang="en-US" dirty="0"/>
              <a:t>the International Labor Convention No. 182, the worst forms of child labor are defined as trafficking, prostitution, pornography, recruitment of children for armed conflicts and use of children for illicit </a:t>
            </a:r>
            <a:r>
              <a:rPr lang="en-US" dirty="0" smtClean="0"/>
              <a:t>activities. </a:t>
            </a:r>
          </a:p>
          <a:p>
            <a:r>
              <a:rPr lang="en-US" dirty="0" smtClean="0"/>
              <a:t>In </a:t>
            </a:r>
            <a:r>
              <a:rPr lang="en-US" dirty="0"/>
              <a:t>Kenya, the law recognizes the age of employment as 16 years and above (</a:t>
            </a:r>
            <a:r>
              <a:rPr lang="en-US" dirty="0" err="1"/>
              <a:t>GoK</a:t>
            </a:r>
            <a:r>
              <a:rPr lang="en-US" dirty="0"/>
              <a:t> Employment Act, 2007). </a:t>
            </a:r>
            <a:endParaRPr lang="en-US" dirty="0" smtClean="0"/>
          </a:p>
          <a:p>
            <a:r>
              <a:rPr lang="en-US" dirty="0" smtClean="0"/>
              <a:t>According </a:t>
            </a:r>
            <a:r>
              <a:rPr lang="en-US" dirty="0"/>
              <a:t>to the Kenya Integrated Household and Budget Survey 2005-2006, approximately one million children aged between five and 17 years were </a:t>
            </a:r>
            <a:r>
              <a:rPr lang="en-US" dirty="0" smtClean="0"/>
              <a:t>working. More </a:t>
            </a:r>
            <a:r>
              <a:rPr lang="en-US" dirty="0"/>
              <a:t>than half of the working children were boys (53%) and the majority (90%) were found in rural areas. </a:t>
            </a:r>
          </a:p>
          <a:p>
            <a:endParaRPr lang="en-US" dirty="0"/>
          </a:p>
        </p:txBody>
      </p:sp>
    </p:spTree>
    <p:extLst>
      <p:ext uri="{BB962C8B-B14F-4D97-AF65-F5344CB8AC3E}">
        <p14:creationId xmlns:p14="http://schemas.microsoft.com/office/powerpoint/2010/main" val="31433540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Adolescents with disabilities</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smtClean="0"/>
              <a:t>Adolescents </a:t>
            </a:r>
            <a:r>
              <a:rPr lang="en-US" b="1" i="1" dirty="0"/>
              <a:t>with disabilities</a:t>
            </a:r>
            <a:r>
              <a:rPr lang="en-US" dirty="0"/>
              <a:t>: The declaration of an African Decade of Persons with Disabilities (1999-2009) recognizes that disability severely affects chances of gaining an education. In addition people with disabilities cannot easily access health services, and this has implications on their sexual and reproductive health. </a:t>
            </a:r>
            <a:endParaRPr lang="en-US" dirty="0" smtClean="0"/>
          </a:p>
          <a:p>
            <a:r>
              <a:rPr lang="en-US" dirty="0" smtClean="0"/>
              <a:t>The </a:t>
            </a:r>
            <a:r>
              <a:rPr lang="en-US" dirty="0"/>
              <a:t>prevalence of disability among adolescents 10-19 years in Kenya is estimated at about four percent with one out </a:t>
            </a:r>
            <a:r>
              <a:rPr lang="en-US" dirty="0" smtClean="0"/>
              <a:t>of six </a:t>
            </a:r>
            <a:r>
              <a:rPr lang="en-US" dirty="0"/>
              <a:t>reporting their first pregnancy by age </a:t>
            </a:r>
            <a:r>
              <a:rPr lang="en-US" dirty="0" smtClean="0"/>
              <a:t>20.</a:t>
            </a:r>
          </a:p>
          <a:p>
            <a:r>
              <a:rPr lang="en-US" dirty="0" smtClean="0"/>
              <a:t>While </a:t>
            </a:r>
            <a:r>
              <a:rPr lang="en-US" dirty="0"/>
              <a:t>in Kenya data is not available specifically for adolescents with disability, estimates for youth (15-24 years) show that about 87 percent were married or in a relationship but only 12 percent were using a modern contraceptive method.</a:t>
            </a:r>
          </a:p>
          <a:p>
            <a:endParaRPr lang="en-US" dirty="0"/>
          </a:p>
        </p:txBody>
      </p:sp>
    </p:spTree>
    <p:extLst>
      <p:ext uri="{BB962C8B-B14F-4D97-AF65-F5344CB8AC3E}">
        <p14:creationId xmlns:p14="http://schemas.microsoft.com/office/powerpoint/2010/main" val="1802345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Adloescents</a:t>
            </a:r>
            <a:r>
              <a:rPr lang="en-US" dirty="0" smtClean="0"/>
              <a:t> living with </a:t>
            </a:r>
            <a:r>
              <a:rPr lang="en-US" dirty="0" err="1" smtClean="0"/>
              <a:t>hiv</a:t>
            </a:r>
            <a:endParaRPr lang="en-US" dirty="0"/>
          </a:p>
        </p:txBody>
      </p:sp>
      <p:sp>
        <p:nvSpPr>
          <p:cNvPr id="3" name="Content Placeholder 2"/>
          <p:cNvSpPr>
            <a:spLocks noGrp="1"/>
          </p:cNvSpPr>
          <p:nvPr>
            <p:ph idx="1"/>
          </p:nvPr>
        </p:nvSpPr>
        <p:spPr>
          <a:xfrm>
            <a:off x="1141412" y="1893194"/>
            <a:ext cx="9905999" cy="4314423"/>
          </a:xfrm>
        </p:spPr>
        <p:txBody>
          <a:bodyPr>
            <a:normAutofit fontScale="92500" lnSpcReduction="10000"/>
          </a:bodyPr>
          <a:lstStyle/>
          <a:p>
            <a:r>
              <a:rPr lang="en-US" dirty="0" smtClean="0"/>
              <a:t>Adolescents </a:t>
            </a:r>
            <a:r>
              <a:rPr lang="en-US" dirty="0"/>
              <a:t>living with HIV face unique challenges as they transition to adulthood because they are less likely to be in school, </a:t>
            </a:r>
            <a:r>
              <a:rPr lang="en-US" dirty="0" smtClean="0"/>
              <a:t>more likely </a:t>
            </a:r>
            <a:r>
              <a:rPr lang="en-US" dirty="0"/>
              <a:t>to be orphaned, lack appropriate services and are often unable to negotiate contraceptive use or even access contraceptive </a:t>
            </a:r>
            <a:r>
              <a:rPr lang="en-US" dirty="0" smtClean="0"/>
              <a:t>methods. </a:t>
            </a:r>
          </a:p>
          <a:p>
            <a:r>
              <a:rPr lang="en-US" dirty="0" smtClean="0"/>
              <a:t>Of </a:t>
            </a:r>
            <a:r>
              <a:rPr lang="en-US" dirty="0"/>
              <a:t>the approximately 1.6 million Kenyans living with HIV in 2013, about 16 percent were children and adolescents (0-19 years</a:t>
            </a:r>
            <a:r>
              <a:rPr lang="en-US" dirty="0" smtClean="0"/>
              <a:t>). </a:t>
            </a:r>
          </a:p>
          <a:p>
            <a:r>
              <a:rPr lang="en-US" dirty="0" smtClean="0"/>
              <a:t>About </a:t>
            </a:r>
            <a:r>
              <a:rPr lang="en-US" dirty="0"/>
              <a:t>half of adolescents (15-19 years) had ever been tested and only a quarter of those knew their HIV status (24%). </a:t>
            </a:r>
            <a:endParaRPr lang="en-US" dirty="0" smtClean="0"/>
          </a:p>
          <a:p>
            <a:r>
              <a:rPr lang="en-US" dirty="0" smtClean="0"/>
              <a:t>Among </a:t>
            </a:r>
            <a:r>
              <a:rPr lang="en-US" dirty="0"/>
              <a:t>sexually active HIV positive adolescents, only a quarter reported using condoms at their first sexual intercourse. </a:t>
            </a:r>
          </a:p>
          <a:p>
            <a:endParaRPr lang="en-US" dirty="0"/>
          </a:p>
        </p:txBody>
      </p:sp>
    </p:spTree>
    <p:extLst>
      <p:ext uri="{BB962C8B-B14F-4D97-AF65-F5344CB8AC3E}">
        <p14:creationId xmlns:p14="http://schemas.microsoft.com/office/powerpoint/2010/main" val="1097549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412456"/>
            <a:ext cx="9905998" cy="1478570"/>
          </a:xfrm>
        </p:spPr>
        <p:txBody>
          <a:bodyPr/>
          <a:lstStyle/>
          <a:p>
            <a:r>
              <a:rPr lang="en-US" dirty="0" smtClean="0"/>
              <a:t>Married adolescents</a:t>
            </a:r>
            <a:endParaRPr lang="en-US" dirty="0"/>
          </a:p>
        </p:txBody>
      </p:sp>
      <p:sp>
        <p:nvSpPr>
          <p:cNvPr id="3" name="Content Placeholder 2"/>
          <p:cNvSpPr>
            <a:spLocks noGrp="1"/>
          </p:cNvSpPr>
          <p:nvPr>
            <p:ph idx="1"/>
          </p:nvPr>
        </p:nvSpPr>
        <p:spPr>
          <a:xfrm>
            <a:off x="1141412" y="2097088"/>
            <a:ext cx="9905999" cy="3981740"/>
          </a:xfrm>
        </p:spPr>
        <p:txBody>
          <a:bodyPr>
            <a:normAutofit lnSpcReduction="10000"/>
          </a:bodyPr>
          <a:lstStyle/>
          <a:p>
            <a:r>
              <a:rPr lang="en-US" dirty="0" smtClean="0"/>
              <a:t>Married </a:t>
            </a:r>
            <a:r>
              <a:rPr lang="en-US" dirty="0"/>
              <a:t>adolescents experience sexual intercourse more frequently compared with girls who are not married, with very limited condom use despite a higher risk of </a:t>
            </a:r>
            <a:r>
              <a:rPr lang="en-US" dirty="0" smtClean="0"/>
              <a:t>HIV. </a:t>
            </a:r>
          </a:p>
          <a:p>
            <a:r>
              <a:rPr lang="en-US" dirty="0" smtClean="0"/>
              <a:t>Evidence </a:t>
            </a:r>
            <a:r>
              <a:rPr lang="en-US" dirty="0"/>
              <a:t>suggests that the age gap between married adolescents and their partners tends to be large, while marriage to peers is often a coping mechanism usually in the context of an unintended </a:t>
            </a:r>
            <a:r>
              <a:rPr lang="en-US" dirty="0" smtClean="0"/>
              <a:t>pregnancy.</a:t>
            </a:r>
          </a:p>
          <a:p>
            <a:r>
              <a:rPr lang="en-US" dirty="0" smtClean="0"/>
              <a:t>Partly </a:t>
            </a:r>
            <a:r>
              <a:rPr lang="en-US" dirty="0"/>
              <a:t>due to limited education, married adolescents have less access to SRH information and services, while power imbalance within relationships increases their odds to intimate partner violence.</a:t>
            </a:r>
          </a:p>
          <a:p>
            <a:endParaRPr lang="en-US" dirty="0"/>
          </a:p>
        </p:txBody>
      </p:sp>
    </p:spTree>
    <p:extLst>
      <p:ext uri="{BB962C8B-B14F-4D97-AF65-F5344CB8AC3E}">
        <p14:creationId xmlns:p14="http://schemas.microsoft.com/office/powerpoint/2010/main" val="395546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Reproductive health</a:t>
            </a:r>
            <a:endParaRPr lang="en-US" dirty="0"/>
          </a:p>
        </p:txBody>
      </p:sp>
      <p:sp>
        <p:nvSpPr>
          <p:cNvPr id="3" name="Content Placeholder 2"/>
          <p:cNvSpPr>
            <a:spLocks noGrp="1"/>
          </p:cNvSpPr>
          <p:nvPr>
            <p:ph idx="1"/>
          </p:nvPr>
        </p:nvSpPr>
        <p:spPr/>
        <p:txBody>
          <a:bodyPr/>
          <a:lstStyle/>
          <a:p>
            <a:r>
              <a:rPr lang="en-US" b="1" dirty="0"/>
              <a:t>Reproductive Health: </a:t>
            </a:r>
            <a:r>
              <a:rPr lang="en-US" dirty="0"/>
              <a:t>This is a state of complete physical, mental and social well-being, and not merely the absence of disease or infirmity, in all matters relating to the reproductive system, its functions and processes. </a:t>
            </a:r>
          </a:p>
        </p:txBody>
      </p:sp>
    </p:spTree>
    <p:extLst>
      <p:ext uri="{BB962C8B-B14F-4D97-AF65-F5344CB8AC3E}">
        <p14:creationId xmlns:p14="http://schemas.microsoft.com/office/powerpoint/2010/main" val="752249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p:cNvPicPr>
            <a:picLocks noGrp="1" noChangeAspect="1"/>
          </p:cNvPicPr>
          <p:nvPr>
            <p:ph sz="half" idx="1"/>
          </p:nvPr>
        </p:nvPicPr>
        <p:blipFill>
          <a:blip r:embed="rId2"/>
          <a:stretch>
            <a:fillRect/>
          </a:stretch>
        </p:blipFill>
        <p:spPr>
          <a:xfrm>
            <a:off x="2270919" y="3148806"/>
            <a:ext cx="2619375" cy="1743075"/>
          </a:xfrm>
          <a:prstGeom prst="rect">
            <a:avLst/>
          </a:prstGeom>
        </p:spPr>
      </p:pic>
      <p:pic>
        <p:nvPicPr>
          <p:cNvPr id="8" name="Content Placeholder 7"/>
          <p:cNvPicPr>
            <a:picLocks noGrp="1" noChangeAspect="1"/>
          </p:cNvPicPr>
          <p:nvPr>
            <p:ph sz="half" idx="2"/>
          </p:nvPr>
        </p:nvPicPr>
        <p:blipFill>
          <a:blip r:embed="rId3"/>
          <a:stretch>
            <a:fillRect/>
          </a:stretch>
        </p:blipFill>
        <p:spPr>
          <a:xfrm>
            <a:off x="7242969" y="3182144"/>
            <a:ext cx="2733675" cy="1676400"/>
          </a:xfrm>
          <a:prstGeom prst="rect">
            <a:avLst/>
          </a:prstGeom>
        </p:spPr>
      </p:pic>
    </p:spTree>
    <p:extLst>
      <p:ext uri="{BB962C8B-B14F-4D97-AF65-F5344CB8AC3E}">
        <p14:creationId xmlns:p14="http://schemas.microsoft.com/office/powerpoint/2010/main" val="233181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smtClean="0"/>
              <a:t>Orphaned adolescents</a:t>
            </a:r>
            <a:endParaRPr lang="en-US" dirty="0"/>
          </a:p>
        </p:txBody>
      </p:sp>
      <p:sp>
        <p:nvSpPr>
          <p:cNvPr id="3" name="Content Placeholder 2"/>
          <p:cNvSpPr>
            <a:spLocks noGrp="1"/>
          </p:cNvSpPr>
          <p:nvPr>
            <p:ph idx="1"/>
          </p:nvPr>
        </p:nvSpPr>
        <p:spPr>
          <a:xfrm>
            <a:off x="1141412" y="1478570"/>
            <a:ext cx="9905999" cy="4312631"/>
          </a:xfrm>
        </p:spPr>
        <p:txBody>
          <a:bodyPr>
            <a:normAutofit/>
          </a:bodyPr>
          <a:lstStyle/>
          <a:p>
            <a:r>
              <a:rPr lang="en-US" dirty="0" smtClean="0"/>
              <a:t>According </a:t>
            </a:r>
            <a:r>
              <a:rPr lang="en-US" dirty="0"/>
              <a:t>to KAIS 2012, there are about 1.8 million orphans aged zero to 17 years in Kenya, with a higher proportion among 10 to 17 year olds (66%). Estimates range from about 30 percent in Nyanza to about four percent in Nairobi. </a:t>
            </a:r>
            <a:endParaRPr lang="en-US" dirty="0" smtClean="0"/>
          </a:p>
          <a:p>
            <a:r>
              <a:rPr lang="en-US" dirty="0" smtClean="0"/>
              <a:t>Nearly </a:t>
            </a:r>
            <a:r>
              <a:rPr lang="en-US" dirty="0"/>
              <a:t>half of the estimated number of orphans in Kenya is as a result of the HIV and AIDS epidemic. </a:t>
            </a:r>
            <a:endParaRPr lang="en-US" dirty="0" smtClean="0"/>
          </a:p>
          <a:p>
            <a:r>
              <a:rPr lang="en-US" dirty="0" smtClean="0"/>
              <a:t>Orphans </a:t>
            </a:r>
            <a:r>
              <a:rPr lang="en-US" dirty="0"/>
              <a:t>tend to lack guidance and support which is associated with increased vulnerability to risky behaviors among children.</a:t>
            </a:r>
          </a:p>
          <a:p>
            <a:endParaRPr lang="en-US" dirty="0"/>
          </a:p>
        </p:txBody>
      </p:sp>
    </p:spTree>
    <p:extLst>
      <p:ext uri="{BB962C8B-B14F-4D97-AF65-F5344CB8AC3E}">
        <p14:creationId xmlns:p14="http://schemas.microsoft.com/office/powerpoint/2010/main" val="255971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21821"/>
            <a:ext cx="9905998" cy="1221959"/>
          </a:xfrm>
        </p:spPr>
        <p:txBody>
          <a:bodyPr/>
          <a:lstStyle/>
          <a:p>
            <a:r>
              <a:rPr lang="en-US" dirty="0"/>
              <a:t>Adolescents in humanitarian/emergency situations:</a:t>
            </a:r>
          </a:p>
        </p:txBody>
      </p:sp>
      <p:sp>
        <p:nvSpPr>
          <p:cNvPr id="3" name="Content Placeholder 2"/>
          <p:cNvSpPr>
            <a:spLocks noGrp="1"/>
          </p:cNvSpPr>
          <p:nvPr>
            <p:ph idx="1"/>
          </p:nvPr>
        </p:nvSpPr>
        <p:spPr>
          <a:xfrm>
            <a:off x="1141412" y="1648496"/>
            <a:ext cx="9905999" cy="4142705"/>
          </a:xfrm>
        </p:spPr>
        <p:txBody>
          <a:bodyPr>
            <a:normAutofit lnSpcReduction="10000"/>
          </a:bodyPr>
          <a:lstStyle/>
          <a:p>
            <a:r>
              <a:rPr lang="en-US" dirty="0" smtClean="0"/>
              <a:t>In </a:t>
            </a:r>
            <a:r>
              <a:rPr lang="en-US" dirty="0"/>
              <a:t>2012, the number of internally displaced persons (IDPs) in Kenya was estimated at between 250,000 and 300,000 </a:t>
            </a:r>
            <a:r>
              <a:rPr lang="en-US" dirty="0" smtClean="0"/>
              <a:t>people. </a:t>
            </a:r>
          </a:p>
          <a:p>
            <a:r>
              <a:rPr lang="en-US" dirty="0" smtClean="0"/>
              <a:t>Kenya </a:t>
            </a:r>
            <a:r>
              <a:rPr lang="en-US" dirty="0"/>
              <a:t>also hosts one of the largest refugee populations in Sub-Saharan Africa, with an estimated 580,111 registered refugees and asylum seekers resident in the </a:t>
            </a:r>
            <a:r>
              <a:rPr lang="en-US" dirty="0" smtClean="0"/>
              <a:t>country.</a:t>
            </a:r>
          </a:p>
          <a:p>
            <a:r>
              <a:rPr lang="en-US" dirty="0" smtClean="0"/>
              <a:t>Evidence </a:t>
            </a:r>
            <a:r>
              <a:rPr lang="en-US" dirty="0"/>
              <a:t>shows that displaced women </a:t>
            </a:r>
            <a:r>
              <a:rPr lang="en-US" dirty="0" smtClean="0"/>
              <a:t>and more so adolescents face </a:t>
            </a:r>
            <a:r>
              <a:rPr lang="en-US" dirty="0"/>
              <a:t>particularly high levels of maternal mortality, unmet need for family planning, complications following unsafe abortion and increased gender-based violence as well as sexually transmitted infections, including </a:t>
            </a:r>
            <a:r>
              <a:rPr lang="en-US" dirty="0" smtClean="0"/>
              <a:t>HIV.</a:t>
            </a:r>
            <a:endParaRPr lang="en-US" dirty="0"/>
          </a:p>
          <a:p>
            <a:endParaRPr lang="en-US" dirty="0"/>
          </a:p>
        </p:txBody>
      </p:sp>
    </p:spTree>
    <p:extLst>
      <p:ext uri="{BB962C8B-B14F-4D97-AF65-F5344CB8AC3E}">
        <p14:creationId xmlns:p14="http://schemas.microsoft.com/office/powerpoint/2010/main" val="3442951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Adolescents in humanitarian/emergency situations:</a:t>
            </a:r>
          </a:p>
        </p:txBody>
      </p:sp>
      <p:pic>
        <p:nvPicPr>
          <p:cNvPr id="7" name="Content Placeholder 6"/>
          <p:cNvPicPr>
            <a:picLocks noGrp="1" noChangeAspect="1"/>
          </p:cNvPicPr>
          <p:nvPr>
            <p:ph sz="half" idx="1"/>
          </p:nvPr>
        </p:nvPicPr>
        <p:blipFill>
          <a:blip r:embed="rId2"/>
          <a:stretch>
            <a:fillRect/>
          </a:stretch>
        </p:blipFill>
        <p:spPr>
          <a:xfrm>
            <a:off x="1436311" y="2352274"/>
            <a:ext cx="4294788" cy="3095489"/>
          </a:xfrm>
          <a:prstGeom prst="rect">
            <a:avLst/>
          </a:prstGeom>
        </p:spPr>
      </p:pic>
      <p:pic>
        <p:nvPicPr>
          <p:cNvPr id="9" name="Content Placeholder 8"/>
          <p:cNvPicPr>
            <a:picLocks noGrp="1" noChangeAspect="1"/>
          </p:cNvPicPr>
          <p:nvPr>
            <p:ph sz="half" idx="2"/>
          </p:nvPr>
        </p:nvPicPr>
        <p:blipFill>
          <a:blip r:embed="rId3"/>
          <a:stretch>
            <a:fillRect/>
          </a:stretch>
        </p:blipFill>
        <p:spPr>
          <a:xfrm>
            <a:off x="6230776" y="2352274"/>
            <a:ext cx="5001294" cy="3095489"/>
          </a:xfrm>
          <a:prstGeom prst="rect">
            <a:avLst/>
          </a:prstGeom>
        </p:spPr>
      </p:pic>
    </p:spTree>
    <p:extLst>
      <p:ext uri="{BB962C8B-B14F-4D97-AF65-F5344CB8AC3E}">
        <p14:creationId xmlns:p14="http://schemas.microsoft.com/office/powerpoint/2010/main" val="1710349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Menstrual hygiene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Menstrual hygiene not covered in policy however cause for many young girls not attending school for several days.</a:t>
            </a:r>
          </a:p>
          <a:p>
            <a:r>
              <a:rPr lang="en-US" dirty="0" smtClean="0"/>
              <a:t>Huge campaigns on providing sanitary towels</a:t>
            </a:r>
          </a:p>
          <a:p>
            <a:r>
              <a:rPr lang="en-US" dirty="0" smtClean="0"/>
              <a:t>Need for implementation of newer more cost effective technologies e.g. menstrual cap – need for access to safe water</a:t>
            </a:r>
            <a:endParaRPr lang="en-US" dirty="0"/>
          </a:p>
        </p:txBody>
      </p:sp>
      <p:pic>
        <p:nvPicPr>
          <p:cNvPr id="8" name="Content Placeholder 7"/>
          <p:cNvPicPr>
            <a:picLocks noGrp="1" noChangeAspect="1"/>
          </p:cNvPicPr>
          <p:nvPr>
            <p:ph sz="half" idx="2"/>
          </p:nvPr>
        </p:nvPicPr>
        <p:blipFill>
          <a:blip r:embed="rId2"/>
          <a:stretch>
            <a:fillRect/>
          </a:stretch>
        </p:blipFill>
        <p:spPr>
          <a:xfrm>
            <a:off x="7313762" y="618518"/>
            <a:ext cx="3733649" cy="2507268"/>
          </a:xfrm>
          <a:prstGeom prst="rect">
            <a:avLst/>
          </a:prstGeom>
        </p:spPr>
      </p:pic>
      <p:pic>
        <p:nvPicPr>
          <p:cNvPr id="9" name="Picture 8"/>
          <p:cNvPicPr>
            <a:picLocks noChangeAspect="1"/>
          </p:cNvPicPr>
          <p:nvPr/>
        </p:nvPicPr>
        <p:blipFill>
          <a:blip r:embed="rId3"/>
          <a:stretch>
            <a:fillRect/>
          </a:stretch>
        </p:blipFill>
        <p:spPr>
          <a:xfrm>
            <a:off x="7313762" y="3741102"/>
            <a:ext cx="3733649" cy="2595511"/>
          </a:xfrm>
          <a:prstGeom prst="rect">
            <a:avLst/>
          </a:prstGeom>
        </p:spPr>
      </p:pic>
    </p:spTree>
    <p:extLst>
      <p:ext uri="{BB962C8B-B14F-4D97-AF65-F5344CB8AC3E}">
        <p14:creationId xmlns:p14="http://schemas.microsoft.com/office/powerpoint/2010/main" val="672049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IMPERFORATE HYMEN</a:t>
            </a:r>
            <a:endParaRPr lang="en-US" dirty="0"/>
          </a:p>
        </p:txBody>
      </p:sp>
      <p:pic>
        <p:nvPicPr>
          <p:cNvPr id="10" name="Content Placeholder 9"/>
          <p:cNvPicPr>
            <a:picLocks noGrp="1" noChangeAspect="1"/>
          </p:cNvPicPr>
          <p:nvPr>
            <p:ph idx="1"/>
          </p:nvPr>
        </p:nvPicPr>
        <p:blipFill>
          <a:blip r:embed="rId2"/>
          <a:stretch>
            <a:fillRect/>
          </a:stretch>
        </p:blipFill>
        <p:spPr>
          <a:xfrm>
            <a:off x="6630070" y="3273423"/>
            <a:ext cx="3338177" cy="3338177"/>
          </a:xfrm>
          <a:prstGeom prst="rect">
            <a:avLst/>
          </a:prstGeom>
        </p:spPr>
      </p:pic>
      <p:sp>
        <p:nvSpPr>
          <p:cNvPr id="9" name="Text Placeholder 8"/>
          <p:cNvSpPr>
            <a:spLocks noGrp="1"/>
          </p:cNvSpPr>
          <p:nvPr>
            <p:ph type="body" sz="half" idx="2"/>
          </p:nvPr>
        </p:nvSpPr>
        <p:spPr>
          <a:xfrm>
            <a:off x="1146705" y="2249486"/>
            <a:ext cx="5241216" cy="3541714"/>
          </a:xfrm>
        </p:spPr>
        <p:txBody>
          <a:bodyPr>
            <a:normAutofit/>
          </a:bodyPr>
          <a:lstStyle/>
          <a:p>
            <a:pPr marL="342900" indent="-342900">
              <a:buFont typeface="Arial" panose="020B0604020202020204" pitchFamily="34" charset="0"/>
              <a:buChar char="•"/>
            </a:pPr>
            <a:r>
              <a:rPr lang="en-US" sz="2400" dirty="0" smtClean="0"/>
              <a:t>Common causes of in-patient management of adolescent girls</a:t>
            </a:r>
          </a:p>
          <a:p>
            <a:pPr marL="342900" indent="-342900">
              <a:buFont typeface="Arial" panose="020B0604020202020204" pitchFamily="34" charset="0"/>
              <a:buChar char="•"/>
            </a:pPr>
            <a:r>
              <a:rPr lang="en-US" sz="2400" dirty="0" smtClean="0"/>
              <a:t>Debilitating leading to lost school/work hours</a:t>
            </a:r>
          </a:p>
          <a:p>
            <a:pPr marL="342900" indent="-342900">
              <a:buFont typeface="Arial" panose="020B0604020202020204" pitchFamily="34" charset="0"/>
              <a:buChar char="•"/>
            </a:pPr>
            <a:r>
              <a:rPr lang="en-US" sz="2400" dirty="0" smtClean="0"/>
              <a:t>Requires surgical intervention</a:t>
            </a:r>
          </a:p>
          <a:p>
            <a:pPr marL="342900" indent="-342900">
              <a:buFont typeface="Arial" panose="020B0604020202020204" pitchFamily="34" charset="0"/>
              <a:buChar char="•"/>
            </a:pPr>
            <a:endParaRPr lang="en-US" sz="2400" dirty="0"/>
          </a:p>
        </p:txBody>
      </p:sp>
      <p:pic>
        <p:nvPicPr>
          <p:cNvPr id="7" name="Picture 6"/>
          <p:cNvPicPr>
            <a:picLocks noChangeAspect="1"/>
          </p:cNvPicPr>
          <p:nvPr/>
        </p:nvPicPr>
        <p:blipFill>
          <a:blip r:embed="rId3"/>
          <a:stretch>
            <a:fillRect/>
          </a:stretch>
        </p:blipFill>
        <p:spPr>
          <a:xfrm>
            <a:off x="6630070" y="206295"/>
            <a:ext cx="3338177" cy="3067128"/>
          </a:xfrm>
          <a:prstGeom prst="rect">
            <a:avLst/>
          </a:prstGeom>
        </p:spPr>
      </p:pic>
    </p:spTree>
    <p:extLst>
      <p:ext uri="{BB962C8B-B14F-4D97-AF65-F5344CB8AC3E}">
        <p14:creationId xmlns:p14="http://schemas.microsoft.com/office/powerpoint/2010/main" val="2137245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Reproductive tract cancers</a:t>
            </a:r>
            <a:endParaRPr lang="en-US" dirty="0"/>
          </a:p>
        </p:txBody>
      </p:sp>
      <p:sp>
        <p:nvSpPr>
          <p:cNvPr id="6" name="Content Placeholder 5"/>
          <p:cNvSpPr>
            <a:spLocks noGrp="1"/>
          </p:cNvSpPr>
          <p:nvPr>
            <p:ph idx="1"/>
          </p:nvPr>
        </p:nvSpPr>
        <p:spPr/>
        <p:txBody>
          <a:bodyPr/>
          <a:lstStyle/>
          <a:p>
            <a:r>
              <a:rPr lang="en-US" dirty="0" err="1" smtClean="0"/>
              <a:t>Teratomas</a:t>
            </a:r>
            <a:r>
              <a:rPr lang="en-US" dirty="0" smtClean="0"/>
              <a:t> and ovarian malignancies</a:t>
            </a:r>
          </a:p>
          <a:p>
            <a:r>
              <a:rPr lang="en-US" dirty="0" smtClean="0"/>
              <a:t>Cervical cancer</a:t>
            </a:r>
          </a:p>
          <a:p>
            <a:r>
              <a:rPr lang="en-US" dirty="0" smtClean="0"/>
              <a:t>Cancer of the vulva</a:t>
            </a:r>
          </a:p>
          <a:p>
            <a:r>
              <a:rPr lang="en-US" dirty="0" err="1" smtClean="0"/>
              <a:t>Choriocarcinoma</a:t>
            </a:r>
            <a:endParaRPr lang="en-US" dirty="0" smtClean="0"/>
          </a:p>
          <a:p>
            <a:endParaRPr lang="en-US" dirty="0" smtClean="0"/>
          </a:p>
          <a:p>
            <a:endParaRPr lang="en-US" dirty="0"/>
          </a:p>
        </p:txBody>
      </p:sp>
    </p:spTree>
    <p:extLst>
      <p:ext uri="{BB962C8B-B14F-4D97-AF65-F5344CB8AC3E}">
        <p14:creationId xmlns:p14="http://schemas.microsoft.com/office/powerpoint/2010/main" val="3807710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Cervical cancer prevention</a:t>
            </a:r>
            <a:endParaRPr lang="en-US" dirty="0"/>
          </a:p>
        </p:txBody>
      </p:sp>
      <p:pic>
        <p:nvPicPr>
          <p:cNvPr id="4" name="Content Placeholder 3"/>
          <p:cNvPicPr>
            <a:picLocks noGrp="1" noChangeAspect="1"/>
          </p:cNvPicPr>
          <p:nvPr>
            <p:ph idx="1"/>
          </p:nvPr>
        </p:nvPicPr>
        <p:blipFill>
          <a:blip r:embed="rId2"/>
          <a:stretch>
            <a:fillRect/>
          </a:stretch>
        </p:blipFill>
        <p:spPr>
          <a:xfrm>
            <a:off x="1505375" y="2351951"/>
            <a:ext cx="4882546" cy="3278790"/>
          </a:xfrm>
          <a:prstGeom prst="rect">
            <a:avLst/>
          </a:prstGeom>
        </p:spPr>
      </p:pic>
      <p:pic>
        <p:nvPicPr>
          <p:cNvPr id="5" name="Picture 4"/>
          <p:cNvPicPr>
            <a:picLocks noChangeAspect="1"/>
          </p:cNvPicPr>
          <p:nvPr/>
        </p:nvPicPr>
        <p:blipFill>
          <a:blip r:embed="rId3"/>
          <a:stretch>
            <a:fillRect/>
          </a:stretch>
        </p:blipFill>
        <p:spPr>
          <a:xfrm>
            <a:off x="7580424" y="2356904"/>
            <a:ext cx="2452218" cy="3273837"/>
          </a:xfrm>
          <a:prstGeom prst="rect">
            <a:avLst/>
          </a:prstGeom>
        </p:spPr>
      </p:pic>
    </p:spTree>
    <p:extLst>
      <p:ext uri="{BB962C8B-B14F-4D97-AF65-F5344CB8AC3E}">
        <p14:creationId xmlns:p14="http://schemas.microsoft.com/office/powerpoint/2010/main" val="11156337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2114" y="561456"/>
            <a:ext cx="6001554" cy="3858143"/>
          </a:xfrm>
          <a:prstGeom prst="rect">
            <a:avLst/>
          </a:prstGeom>
        </p:spPr>
      </p:pic>
      <p:sp>
        <p:nvSpPr>
          <p:cNvPr id="4" name="Text Placeholder 3"/>
          <p:cNvSpPr>
            <a:spLocks noGrp="1"/>
          </p:cNvSpPr>
          <p:nvPr>
            <p:ph type="body" sz="half" idx="2"/>
          </p:nvPr>
        </p:nvSpPr>
        <p:spPr/>
        <p:txBody>
          <a:bodyPr/>
          <a:lstStyle/>
          <a:p>
            <a:pPr algn="ctr"/>
            <a:r>
              <a:rPr lang="en-US" sz="4800" dirty="0" smtClean="0"/>
              <a:t>THANK YOU!!!</a:t>
            </a:r>
            <a:endParaRPr lang="en-US" dirty="0"/>
          </a:p>
        </p:txBody>
      </p:sp>
    </p:spTree>
    <p:extLst>
      <p:ext uri="{BB962C8B-B14F-4D97-AF65-F5344CB8AC3E}">
        <p14:creationId xmlns:p14="http://schemas.microsoft.com/office/powerpoint/2010/main" val="3138618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91781"/>
          </a:xfrm>
        </p:spPr>
        <p:txBody>
          <a:bodyPr/>
          <a:lstStyle/>
          <a:p>
            <a:r>
              <a:rPr lang="en-US" b="1" dirty="0"/>
              <a:t>Sexual, Reproductive Health and Rights: </a:t>
            </a:r>
            <a:endParaRPr lang="en-US" dirty="0"/>
          </a:p>
        </p:txBody>
      </p:sp>
      <p:sp>
        <p:nvSpPr>
          <p:cNvPr id="3" name="Content Placeholder 2"/>
          <p:cNvSpPr>
            <a:spLocks noGrp="1"/>
          </p:cNvSpPr>
          <p:nvPr>
            <p:ph idx="1"/>
          </p:nvPr>
        </p:nvSpPr>
        <p:spPr>
          <a:xfrm>
            <a:off x="1141412" y="1229932"/>
            <a:ext cx="9905999" cy="5628068"/>
          </a:xfrm>
        </p:spPr>
        <p:txBody>
          <a:bodyPr>
            <a:noAutofit/>
          </a:bodyPr>
          <a:lstStyle/>
          <a:p>
            <a:pPr marL="0" indent="0">
              <a:buNone/>
            </a:pPr>
            <a:r>
              <a:rPr lang="en-US" sz="2200" dirty="0"/>
              <a:t>The exercise of control over one’s sexual and reproductive health linked to human rights and includes the right to: </a:t>
            </a:r>
          </a:p>
          <a:p>
            <a:r>
              <a:rPr lang="en-US" sz="2200" dirty="0"/>
              <a:t>Reproductive health as a component of overall health, throughout life cycle, for both men and women; </a:t>
            </a:r>
          </a:p>
          <a:p>
            <a:r>
              <a:rPr lang="en-US" sz="2200" dirty="0"/>
              <a:t>Reproductive health decision-making, including voluntary choice in marriage, family formation, determination of the number, timing and spacing of one’s children, right to access information and means needed to exercise voluntary choice; </a:t>
            </a:r>
          </a:p>
          <a:p>
            <a:r>
              <a:rPr lang="en-US" sz="2200" dirty="0"/>
              <a:t>Equality and equity for men and women, to enable individuals to make free and informed choices in all spheres of life, free from discrimination based on gender; and </a:t>
            </a:r>
          </a:p>
          <a:p>
            <a:r>
              <a:rPr lang="en-US" sz="2200" dirty="0"/>
              <a:t>Sexual and reproductive health security, including freedom from sexual violence and coercion, and the right to privacy. </a:t>
            </a:r>
          </a:p>
        </p:txBody>
      </p:sp>
    </p:spTree>
    <p:extLst>
      <p:ext uri="{BB962C8B-B14F-4D97-AF65-F5344CB8AC3E}">
        <p14:creationId xmlns:p14="http://schemas.microsoft.com/office/powerpoint/2010/main" val="4106838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health:</a:t>
            </a:r>
            <a:endParaRPr lang="en-US" dirty="0"/>
          </a:p>
        </p:txBody>
      </p:sp>
      <p:sp>
        <p:nvSpPr>
          <p:cNvPr id="3" name="Content Placeholder 2"/>
          <p:cNvSpPr>
            <a:spLocks noGrp="1"/>
          </p:cNvSpPr>
          <p:nvPr>
            <p:ph idx="1"/>
          </p:nvPr>
        </p:nvSpPr>
        <p:spPr/>
        <p:txBody>
          <a:bodyPr/>
          <a:lstStyle/>
          <a:p>
            <a:pPr marL="0" indent="0">
              <a:buNone/>
            </a:pPr>
            <a:r>
              <a:rPr lang="en-US" dirty="0"/>
              <a:t>A state of physical, emotional, mental and social well-being in relation to sexuality; it is not merely the absence of disease, dysfunction or infirmity. Sexual health requires a positive and respectful approach to sexuality and sexual relationships, as well as the possibility of having pleasurable and safe sexual experiences, free of coercion, discrimination and violence. For sexual health to be attained and maintained, the sexual rights of all persons must be respected, protected and fulfilled. </a:t>
            </a:r>
          </a:p>
        </p:txBody>
      </p:sp>
    </p:spTree>
    <p:extLst>
      <p:ext uri="{BB962C8B-B14F-4D97-AF65-F5344CB8AC3E}">
        <p14:creationId xmlns:p14="http://schemas.microsoft.com/office/powerpoint/2010/main" val="1037156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Kenya national adolescent reproductive health policy</a:t>
            </a:r>
            <a:endParaRPr lang="en-US" dirty="0"/>
          </a:p>
        </p:txBody>
      </p:sp>
      <p:sp>
        <p:nvSpPr>
          <p:cNvPr id="3" name="Content Placeholder 2"/>
          <p:cNvSpPr>
            <a:spLocks noGrp="1"/>
          </p:cNvSpPr>
          <p:nvPr>
            <p:ph idx="1"/>
          </p:nvPr>
        </p:nvSpPr>
        <p:spPr>
          <a:xfrm>
            <a:off x="1141413" y="2634783"/>
            <a:ext cx="9905999" cy="3541714"/>
          </a:xfrm>
        </p:spPr>
        <p:txBody>
          <a:bodyPr>
            <a:normAutofit lnSpcReduction="10000"/>
          </a:bodyPr>
          <a:lstStyle/>
          <a:p>
            <a:endParaRPr lang="en-US" dirty="0" smtClean="0"/>
          </a:p>
          <a:p>
            <a:r>
              <a:rPr lang="en-US" dirty="0" smtClean="0"/>
              <a:t>First policy made in 2003</a:t>
            </a:r>
          </a:p>
          <a:p>
            <a:r>
              <a:rPr lang="en-US" dirty="0" smtClean="0"/>
              <a:t>Current policy made in 2015</a:t>
            </a:r>
            <a:endParaRPr lang="en-US" dirty="0"/>
          </a:p>
          <a:p>
            <a:r>
              <a:rPr lang="en-US" dirty="0"/>
              <a:t>The aim of the ASRH </a:t>
            </a:r>
            <a:r>
              <a:rPr lang="en-US" dirty="0" smtClean="0"/>
              <a:t>Policy </a:t>
            </a:r>
            <a:r>
              <a:rPr lang="en-US" dirty="0"/>
              <a:t>is to enhance the SRH status of adolescents in Kenya and contribute towards realization of their full potential in national development. The Policy intends to bring Adolescent Sexual and Reproductive Health and Rights issues into the mainstream of health and development. </a:t>
            </a:r>
          </a:p>
        </p:txBody>
      </p:sp>
      <p:pic>
        <p:nvPicPr>
          <p:cNvPr id="4" name="Picture 3"/>
          <p:cNvPicPr>
            <a:picLocks noChangeAspect="1"/>
          </p:cNvPicPr>
          <p:nvPr/>
        </p:nvPicPr>
        <p:blipFill>
          <a:blip r:embed="rId2"/>
          <a:stretch>
            <a:fillRect/>
          </a:stretch>
        </p:blipFill>
        <p:spPr>
          <a:xfrm>
            <a:off x="8347857" y="1357803"/>
            <a:ext cx="1781175" cy="2562225"/>
          </a:xfrm>
          <a:prstGeom prst="rect">
            <a:avLst/>
          </a:prstGeom>
        </p:spPr>
      </p:pic>
    </p:spTree>
    <p:extLst>
      <p:ext uri="{BB962C8B-B14F-4D97-AF65-F5344CB8AC3E}">
        <p14:creationId xmlns:p14="http://schemas.microsoft.com/office/powerpoint/2010/main" val="4206828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0484"/>
            <a:ext cx="9905998" cy="1478570"/>
          </a:xfrm>
        </p:spPr>
        <p:txBody>
          <a:bodyPr/>
          <a:lstStyle/>
          <a:p>
            <a:r>
              <a:rPr lang="en-US" dirty="0" smtClean="0"/>
              <a:t>Broad objective of the policy:</a:t>
            </a:r>
            <a:endParaRPr lang="en-US" dirty="0"/>
          </a:p>
        </p:txBody>
      </p:sp>
      <p:sp>
        <p:nvSpPr>
          <p:cNvPr id="3" name="Content Placeholder 2"/>
          <p:cNvSpPr>
            <a:spLocks noGrp="1"/>
          </p:cNvSpPr>
          <p:nvPr>
            <p:ph idx="1"/>
          </p:nvPr>
        </p:nvSpPr>
        <p:spPr>
          <a:xfrm>
            <a:off x="1141412" y="1455312"/>
            <a:ext cx="9905999" cy="4623515"/>
          </a:xfrm>
        </p:spPr>
        <p:txBody>
          <a:bodyPr>
            <a:normAutofit fontScale="92500" lnSpcReduction="20000"/>
          </a:bodyPr>
          <a:lstStyle/>
          <a:p>
            <a:pPr marL="457200" indent="-457200">
              <a:buFont typeface="+mj-lt"/>
              <a:buAutoNum type="arabicPeriod"/>
            </a:pPr>
            <a:r>
              <a:rPr lang="en-US" dirty="0" smtClean="0"/>
              <a:t>Promote </a:t>
            </a:r>
            <a:r>
              <a:rPr lang="en-US" dirty="0"/>
              <a:t>an enabling legal and socio-cultural environment for provision of SRH information and services for adolescents; </a:t>
            </a:r>
          </a:p>
          <a:p>
            <a:pPr marL="457200" indent="-457200">
              <a:buFont typeface="+mj-lt"/>
              <a:buAutoNum type="arabicPeriod"/>
            </a:pPr>
            <a:r>
              <a:rPr lang="en-US" dirty="0"/>
              <a:t>Enhance equitable access to high quality, efficient and effective adolescent friendly ASRH information and services; </a:t>
            </a:r>
          </a:p>
          <a:p>
            <a:pPr marL="457200" indent="-457200">
              <a:buFont typeface="+mj-lt"/>
              <a:buAutoNum type="arabicPeriod"/>
            </a:pPr>
            <a:r>
              <a:rPr lang="en-US" dirty="0"/>
              <a:t>Increase gender equity and equality in SRH amongst adolescents; </a:t>
            </a:r>
          </a:p>
          <a:p>
            <a:pPr marL="457200" indent="-457200">
              <a:buFont typeface="+mj-lt"/>
              <a:buAutoNum type="arabicPeriod"/>
            </a:pPr>
            <a:r>
              <a:rPr lang="en-US" dirty="0"/>
              <a:t>Strengthen inter-</a:t>
            </a:r>
            <a:r>
              <a:rPr lang="en-US" dirty="0" err="1"/>
              <a:t>sectoral</a:t>
            </a:r>
            <a:r>
              <a:rPr lang="en-US" dirty="0"/>
              <a:t> coordination and networking, partnership and community participation in adolescent SRH; </a:t>
            </a:r>
          </a:p>
          <a:p>
            <a:pPr marL="457200" indent="-457200">
              <a:buFont typeface="+mj-lt"/>
              <a:buAutoNum type="arabicPeriod"/>
            </a:pPr>
            <a:r>
              <a:rPr lang="en-US" dirty="0"/>
              <a:t>Support adolescent participation and leadership in SRH planning and programming at all levels; and </a:t>
            </a:r>
          </a:p>
          <a:p>
            <a:pPr marL="457200" indent="-457200">
              <a:buFont typeface="+mj-lt"/>
              <a:buAutoNum type="arabicPeriod"/>
            </a:pPr>
            <a:r>
              <a:rPr lang="en-US" dirty="0"/>
              <a:t>Strengthen collection, analysis, and utilization of age and sex disaggregated data on adolescents. </a:t>
            </a:r>
          </a:p>
          <a:p>
            <a:endParaRPr lang="en-US" dirty="0"/>
          </a:p>
        </p:txBody>
      </p:sp>
    </p:spTree>
    <p:extLst>
      <p:ext uri="{BB962C8B-B14F-4D97-AF65-F5344CB8AC3E}">
        <p14:creationId xmlns:p14="http://schemas.microsoft.com/office/powerpoint/2010/main" val="736329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0"/>
            <a:ext cx="9905998" cy="1478570"/>
          </a:xfrm>
        </p:spPr>
        <p:txBody>
          <a:bodyPr/>
          <a:lstStyle/>
          <a:p>
            <a:r>
              <a:rPr lang="en-US" dirty="0" smtClean="0"/>
              <a:t>Specific objectives of the policy:</a:t>
            </a:r>
            <a:endParaRPr lang="en-US" dirty="0"/>
          </a:p>
        </p:txBody>
      </p:sp>
      <p:sp>
        <p:nvSpPr>
          <p:cNvPr id="3" name="Content Placeholder 2"/>
          <p:cNvSpPr>
            <a:spLocks noGrp="1"/>
          </p:cNvSpPr>
          <p:nvPr>
            <p:ph idx="1"/>
          </p:nvPr>
        </p:nvSpPr>
        <p:spPr>
          <a:xfrm>
            <a:off x="1141412" y="1107584"/>
            <a:ext cx="9905999" cy="5280338"/>
          </a:xfrm>
        </p:spPr>
        <p:txBody>
          <a:bodyPr>
            <a:normAutofit fontScale="92500" lnSpcReduction="20000"/>
          </a:bodyPr>
          <a:lstStyle/>
          <a:p>
            <a:pPr marL="457200" indent="-457200">
              <a:buFont typeface="+mj-lt"/>
              <a:buAutoNum type="arabicPeriod"/>
            </a:pPr>
            <a:r>
              <a:rPr lang="en-US" dirty="0" smtClean="0"/>
              <a:t>Promote </a:t>
            </a:r>
            <a:r>
              <a:rPr lang="en-US" dirty="0"/>
              <a:t>adolescent sexual reproductive health and rights; </a:t>
            </a:r>
          </a:p>
          <a:p>
            <a:pPr marL="457200" indent="-457200">
              <a:buFont typeface="+mj-lt"/>
              <a:buAutoNum type="arabicPeriod"/>
            </a:pPr>
            <a:r>
              <a:rPr lang="en-US" dirty="0"/>
              <a:t>Contribute to increased access to ASRH information and age appropriate comprehensive sexuality education (AACSE); </a:t>
            </a:r>
          </a:p>
          <a:p>
            <a:pPr marL="457200" indent="-457200">
              <a:buFont typeface="+mj-lt"/>
              <a:buAutoNum type="arabicPeriod"/>
            </a:pPr>
            <a:r>
              <a:rPr lang="en-US" dirty="0"/>
              <a:t>Contribute to reduction of STIs burden, including HPV and HIV as well as improvement of appropriate response for infected adolescents; </a:t>
            </a:r>
          </a:p>
          <a:p>
            <a:pPr marL="457200" indent="-457200">
              <a:buFont typeface="+mj-lt"/>
              <a:buAutoNum type="arabicPeriod"/>
            </a:pPr>
            <a:r>
              <a:rPr lang="en-US" dirty="0"/>
              <a:t>Reduce early and unintended pregnancies; </a:t>
            </a:r>
          </a:p>
          <a:p>
            <a:pPr marL="457200" indent="-457200">
              <a:buFont typeface="+mj-lt"/>
              <a:buAutoNum type="arabicPeriod"/>
            </a:pPr>
            <a:r>
              <a:rPr lang="en-US" dirty="0"/>
              <a:t>Reduction of harmful traditional practices; </a:t>
            </a:r>
          </a:p>
          <a:p>
            <a:pPr marL="457200" indent="-457200">
              <a:buFont typeface="+mj-lt"/>
              <a:buAutoNum type="arabicPeriod"/>
            </a:pPr>
            <a:r>
              <a:rPr lang="en-US" dirty="0"/>
              <a:t>Reduce drug and substance abuse; </a:t>
            </a:r>
          </a:p>
          <a:p>
            <a:pPr marL="457200" indent="-457200">
              <a:buFont typeface="+mj-lt"/>
              <a:buAutoNum type="arabicPeriod"/>
            </a:pPr>
            <a:r>
              <a:rPr lang="en-US" dirty="0"/>
              <a:t>Reduce Sexual and Gender-Based Violence (SGBV) incidences amongst adolescents to improve response; and </a:t>
            </a:r>
          </a:p>
          <a:p>
            <a:pPr marL="457200" indent="-457200">
              <a:buFont typeface="+mj-lt"/>
              <a:buAutoNum type="arabicPeriod"/>
            </a:pPr>
            <a:r>
              <a:rPr lang="en-US" dirty="0"/>
              <a:t>Address the special SRHR-related needs of marginalized and vulnerable adolescents.</a:t>
            </a:r>
          </a:p>
          <a:p>
            <a:endParaRPr lang="en-US" dirty="0"/>
          </a:p>
        </p:txBody>
      </p:sp>
    </p:spTree>
    <p:extLst>
      <p:ext uri="{BB962C8B-B14F-4D97-AF65-F5344CB8AC3E}">
        <p14:creationId xmlns:p14="http://schemas.microsoft.com/office/powerpoint/2010/main" val="1299561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90484"/>
            <a:ext cx="9905998" cy="1478570"/>
          </a:xfrm>
        </p:spPr>
        <p:txBody>
          <a:bodyPr/>
          <a:lstStyle/>
          <a:p>
            <a:r>
              <a:rPr lang="en-US" dirty="0"/>
              <a:t>Sexual Debut, </a:t>
            </a:r>
            <a:r>
              <a:rPr lang="en-US" dirty="0" smtClean="0"/>
              <a:t>Contraception:</a:t>
            </a:r>
            <a:r>
              <a:rPr lang="en-US" b="1" dirty="0" smtClean="0"/>
              <a:t> </a:t>
            </a:r>
            <a:endParaRPr lang="en-US" dirty="0"/>
          </a:p>
        </p:txBody>
      </p:sp>
      <p:sp>
        <p:nvSpPr>
          <p:cNvPr id="3" name="Content Placeholder 2"/>
          <p:cNvSpPr>
            <a:spLocks noGrp="1"/>
          </p:cNvSpPr>
          <p:nvPr>
            <p:ph idx="1"/>
          </p:nvPr>
        </p:nvSpPr>
        <p:spPr>
          <a:xfrm>
            <a:off x="1141412" y="1674254"/>
            <a:ext cx="9905999" cy="4675031"/>
          </a:xfrm>
        </p:spPr>
        <p:txBody>
          <a:bodyPr>
            <a:normAutofit fontScale="92500"/>
          </a:bodyPr>
          <a:lstStyle/>
          <a:p>
            <a:r>
              <a:rPr lang="en-US" dirty="0"/>
              <a:t>T</a:t>
            </a:r>
            <a:r>
              <a:rPr lang="en-US" dirty="0" smtClean="0"/>
              <a:t>he </a:t>
            </a:r>
            <a:r>
              <a:rPr lang="en-US" dirty="0"/>
              <a:t>median age at first sexual intercourse in Kenya was 18.2 years for women and 17.6 years for </a:t>
            </a:r>
            <a:r>
              <a:rPr lang="en-US" dirty="0" smtClean="0"/>
              <a:t>men</a:t>
            </a:r>
            <a:r>
              <a:rPr lang="en-US" dirty="0"/>
              <a:t> </a:t>
            </a:r>
            <a:r>
              <a:rPr lang="en-US" i="1" dirty="0" smtClean="0"/>
              <a:t>(KDHS 2008-2009)</a:t>
            </a:r>
          </a:p>
          <a:p>
            <a:r>
              <a:rPr lang="en-US" dirty="0" smtClean="0"/>
              <a:t>12% </a:t>
            </a:r>
            <a:r>
              <a:rPr lang="en-US" dirty="0"/>
              <a:t>of girls and </a:t>
            </a:r>
            <a:r>
              <a:rPr lang="en-US" dirty="0" smtClean="0"/>
              <a:t>22% </a:t>
            </a:r>
            <a:r>
              <a:rPr lang="en-US" dirty="0"/>
              <a:t>of boys reported to have had sex by the age of 15</a:t>
            </a:r>
            <a:r>
              <a:rPr lang="en-US" dirty="0" smtClean="0"/>
              <a:t>.</a:t>
            </a:r>
          </a:p>
          <a:p>
            <a:r>
              <a:rPr lang="en-US" dirty="0" smtClean="0"/>
              <a:t>37% </a:t>
            </a:r>
            <a:r>
              <a:rPr lang="en-US" dirty="0"/>
              <a:t>of girls and </a:t>
            </a:r>
            <a:r>
              <a:rPr lang="en-US" dirty="0" smtClean="0"/>
              <a:t>44% </a:t>
            </a:r>
            <a:r>
              <a:rPr lang="en-US" dirty="0"/>
              <a:t>of boys aged 15 to 19 years have had sex. </a:t>
            </a:r>
            <a:endParaRPr lang="en-US" dirty="0" smtClean="0"/>
          </a:p>
          <a:p>
            <a:r>
              <a:rPr lang="en-US" dirty="0" smtClean="0"/>
              <a:t>Among </a:t>
            </a:r>
            <a:r>
              <a:rPr lang="en-US" dirty="0"/>
              <a:t>married adolescent women aged 15-19, </a:t>
            </a:r>
            <a:r>
              <a:rPr lang="en-US" dirty="0" smtClean="0"/>
              <a:t>40% </a:t>
            </a:r>
            <a:r>
              <a:rPr lang="en-US" dirty="0"/>
              <a:t>were currently using any method of contraception and 37 percent were using a modern method. </a:t>
            </a:r>
            <a:endParaRPr lang="en-US" dirty="0" smtClean="0"/>
          </a:p>
          <a:p>
            <a:r>
              <a:rPr lang="en-US" dirty="0" smtClean="0"/>
              <a:t>Notably</a:t>
            </a:r>
            <a:r>
              <a:rPr lang="en-US" dirty="0"/>
              <a:t>, contraceptive use among adolescents varies by region, residence, education, household wealth and marital </a:t>
            </a:r>
            <a:r>
              <a:rPr lang="en-US" dirty="0" smtClean="0"/>
              <a:t>status.</a:t>
            </a:r>
          </a:p>
          <a:p>
            <a:r>
              <a:rPr lang="en-US" dirty="0" smtClean="0"/>
              <a:t>One </a:t>
            </a:r>
            <a:r>
              <a:rPr lang="en-US" dirty="0"/>
              <a:t>in three adolescent married girls (30%) had an unmet need for family </a:t>
            </a:r>
            <a:r>
              <a:rPr lang="en-US" dirty="0" smtClean="0"/>
              <a:t>planning. </a:t>
            </a:r>
            <a:endParaRPr lang="en-US" dirty="0"/>
          </a:p>
        </p:txBody>
      </p:sp>
    </p:spTree>
    <p:extLst>
      <p:ext uri="{BB962C8B-B14F-4D97-AF65-F5344CB8AC3E}">
        <p14:creationId xmlns:p14="http://schemas.microsoft.com/office/powerpoint/2010/main" val="10271856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2515</TotalTime>
  <Words>2550</Words>
  <Application>Microsoft Office PowerPoint</Application>
  <PresentationFormat>Widescreen</PresentationFormat>
  <Paragraphs>141</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Trebuchet MS</vt:lpstr>
      <vt:lpstr>Tw Cen MT</vt:lpstr>
      <vt:lpstr>Circuit</vt:lpstr>
      <vt:lpstr>ADOLESCENT REPRODUCTIVE HEALTH</vt:lpstr>
      <vt:lpstr>ADOLESCENT</vt:lpstr>
      <vt:lpstr>Reproductive health</vt:lpstr>
      <vt:lpstr>Sexual, Reproductive Health and Rights: </vt:lpstr>
      <vt:lpstr>Sexual health:</vt:lpstr>
      <vt:lpstr>Kenya national adolescent reproductive health policy</vt:lpstr>
      <vt:lpstr>Broad objective of the policy:</vt:lpstr>
      <vt:lpstr>Specific objectives of the policy:</vt:lpstr>
      <vt:lpstr>Sexual Debut, Contraception: </vt:lpstr>
      <vt:lpstr>FERTILITY</vt:lpstr>
      <vt:lpstr>PREGNANCY:</vt:lpstr>
      <vt:lpstr>Pregnancy cont.:</vt:lpstr>
      <vt:lpstr>Consequences unintended pregnancy in adolescents</vt:lpstr>
      <vt:lpstr>Stis, HIV and AIDS: </vt:lpstr>
      <vt:lpstr>Harmful practices: </vt:lpstr>
      <vt:lpstr>Sexual abuse and violence</vt:lpstr>
      <vt:lpstr>PowerPoint Presentation</vt:lpstr>
      <vt:lpstr>Drug and substance abuse</vt:lpstr>
      <vt:lpstr>PowerPoint Presentation</vt:lpstr>
      <vt:lpstr>Female genital cut/mutilation (fgc/fgm):</vt:lpstr>
      <vt:lpstr>PowerPoint Presentation</vt:lpstr>
      <vt:lpstr>Child marriage:</vt:lpstr>
      <vt:lpstr>PowerPoint Presentation</vt:lpstr>
      <vt:lpstr>MARGINALIZED AND Vulnerable adolescents:</vt:lpstr>
      <vt:lpstr>Adolescents living in informal settlements</vt:lpstr>
      <vt:lpstr>Adolescents in the labour market</vt:lpstr>
      <vt:lpstr>Adolescents with disabilities</vt:lpstr>
      <vt:lpstr>Adloescents living with hiv</vt:lpstr>
      <vt:lpstr>Married adolescents</vt:lpstr>
      <vt:lpstr>PowerPoint Presentation</vt:lpstr>
      <vt:lpstr>Orphaned adolescents</vt:lpstr>
      <vt:lpstr>Adolescents in humanitarian/emergency situations:</vt:lpstr>
      <vt:lpstr>Adolescents in humanitarian/emergency situations:</vt:lpstr>
      <vt:lpstr>Menstrual hygiene</vt:lpstr>
      <vt:lpstr>IMPERFORATE HYMEN</vt:lpstr>
      <vt:lpstr>Reproductive tract cancers</vt:lpstr>
      <vt:lpstr>Cervical cancer prevention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REPRODUCTIVE HEALTH</dc:title>
  <dc:creator>Windows User</dc:creator>
  <cp:lastModifiedBy>harvirsinghsehmi@gmail.com</cp:lastModifiedBy>
  <cp:revision>31</cp:revision>
  <dcterms:created xsi:type="dcterms:W3CDTF">2019-02-14T03:08:56Z</dcterms:created>
  <dcterms:modified xsi:type="dcterms:W3CDTF">2020-08-27T21:06:28Z</dcterms:modified>
</cp:coreProperties>
</file>