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83" r:id="rId3"/>
    <p:sldId id="257" r:id="rId4"/>
    <p:sldId id="282" r:id="rId5"/>
    <p:sldId id="300" r:id="rId6"/>
    <p:sldId id="270" r:id="rId7"/>
    <p:sldId id="263" r:id="rId8"/>
    <p:sldId id="273" r:id="rId9"/>
    <p:sldId id="272" r:id="rId10"/>
    <p:sldId id="274" r:id="rId11"/>
    <p:sldId id="281" r:id="rId12"/>
    <p:sldId id="276" r:id="rId13"/>
    <p:sldId id="275" r:id="rId14"/>
    <p:sldId id="277" r:id="rId15"/>
    <p:sldId id="284" r:id="rId16"/>
    <p:sldId id="285" r:id="rId17"/>
    <p:sldId id="306" r:id="rId18"/>
    <p:sldId id="286" r:id="rId19"/>
    <p:sldId id="287" r:id="rId20"/>
    <p:sldId id="288" r:id="rId21"/>
    <p:sldId id="289" r:id="rId22"/>
    <p:sldId id="295" r:id="rId23"/>
    <p:sldId id="290" r:id="rId24"/>
    <p:sldId id="291" r:id="rId25"/>
    <p:sldId id="292" r:id="rId26"/>
    <p:sldId id="293" r:id="rId27"/>
    <p:sldId id="298" r:id="rId28"/>
    <p:sldId id="266" r:id="rId29"/>
    <p:sldId id="302" r:id="rId30"/>
    <p:sldId id="304" r:id="rId31"/>
    <p:sldId id="297" r:id="rId32"/>
    <p:sldId id="280" r:id="rId33"/>
  </p:sldIdLst>
  <p:sldSz cx="12192000" cy="6858000"/>
  <p:notesSz cx="6858000" cy="9144000"/>
  <p:defaultText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2H>
      <a:tcStyle>
        <a:tcBdr/>
      </a:tcStyle>
    </a:band2H>
    <a:band1V>
      <a:tcStyle>
        <a:tcBdr/>
        <a:fill>
          <a:solidFill>
            <a:srgbClr val="D2DEEF"/>
          </a:solidFill>
        </a:fill>
      </a:tcStyle>
    </a:band1V>
    <a:band2V>
      <a:tcStyle>
        <a:tcBdr/>
      </a:tcStyle>
    </a:band2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B9B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8"/>
  </p:normalViewPr>
  <p:slideViewPr>
    <p:cSldViewPr snapToGrid="0" snapToObjects="1">
      <p:cViewPr varScale="1">
        <p:scale>
          <a:sx n="121" d="100"/>
          <a:sy n="121" d="100"/>
        </p:scale>
        <p:origin x="200"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80A0EE-25F4-1246-87E2-81621C2B83FA}"/>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4879BC3A-A087-D246-85C9-C34710016E1B}"/>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3CE92089-9741-AC40-929F-0823AB936026}" type="datetime1">
              <a:rPr lang="en-GB"/>
              <a:pPr lvl="0"/>
              <a:t>09/06/2020</a:t>
            </a:fld>
            <a:endParaRPr lang="en-GB"/>
          </a:p>
        </p:txBody>
      </p:sp>
      <p:sp>
        <p:nvSpPr>
          <p:cNvPr id="4" name="Slide Image Placeholder 3">
            <a:extLst>
              <a:ext uri="{FF2B5EF4-FFF2-40B4-BE49-F238E27FC236}">
                <a16:creationId xmlns:a16="http://schemas.microsoft.com/office/drawing/2014/main" id="{361157C4-6F7B-0A48-A1B3-3F9E38279200}"/>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3E47F9C6-1744-0C49-8F22-026EAD31728A}"/>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BCC46884-939D-B345-B4B6-4B21627A54FF}"/>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C0EB3074-2F6F-724D-ACB7-7B7BFC898275}"/>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A17AEDE6-12F6-DF41-BB79-76CE089C1D14}" type="slidenum">
              <a:t>‹#›</a:t>
            </a:fld>
            <a:endParaRPr lang="en-GB"/>
          </a:p>
        </p:txBody>
      </p:sp>
    </p:spTree>
    <p:extLst>
      <p:ext uri="{BB962C8B-B14F-4D97-AF65-F5344CB8AC3E}">
        <p14:creationId xmlns:p14="http://schemas.microsoft.com/office/powerpoint/2010/main" val="175102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036725F-0049-C142-984D-D172A198932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1697D7-BE5D-B243-9CAF-2BD64B1A6324}" type="slidenum">
              <a:t>5</a:t>
            </a:fld>
            <a:endParaRPr lang="en-US" sz="1200" b="0" i="0" u="none" strike="noStrike" kern="1200" cap="none" spc="0" baseline="0">
              <a:solidFill>
                <a:srgbClr val="000000"/>
              </a:solidFill>
              <a:uFillTx/>
              <a:latin typeface="Calibri"/>
            </a:endParaRPr>
          </a:p>
        </p:txBody>
      </p:sp>
      <p:sp>
        <p:nvSpPr>
          <p:cNvPr id="3" name="Slide Image Placeholder 2">
            <a:extLst>
              <a:ext uri="{FF2B5EF4-FFF2-40B4-BE49-F238E27FC236}">
                <a16:creationId xmlns:a16="http://schemas.microsoft.com/office/drawing/2014/main" id="{AA0307C3-B39E-0442-A9F0-89112B87E96B}"/>
              </a:ext>
            </a:extLst>
          </p:cNvPr>
          <p:cNvSpPr>
            <a:spLocks noGrp="1" noRot="1" noChangeAspect="1"/>
          </p:cNvSpPr>
          <p:nvPr>
            <p:ph type="sldImg"/>
          </p:nvPr>
        </p:nvSpPr>
        <p:spPr>
          <a:xfrm>
            <a:off x="390521" y="693736"/>
            <a:ext cx="6153153" cy="3462339"/>
          </a:xfrm>
          <a:solidFill>
            <a:srgbClr val="FFFFFF"/>
          </a:solidFill>
          <a:ln w="12701">
            <a:solidFill>
              <a:srgbClr val="000000"/>
            </a:solidFill>
            <a:prstDash val="solid"/>
            <a:miter/>
          </a:ln>
        </p:spPr>
      </p:sp>
      <p:sp>
        <p:nvSpPr>
          <p:cNvPr id="4" name="Rectangle 3">
            <a:extLst>
              <a:ext uri="{FF2B5EF4-FFF2-40B4-BE49-F238E27FC236}">
                <a16:creationId xmlns:a16="http://schemas.microsoft.com/office/drawing/2014/main" id="{FD758E07-6183-DA42-9538-634032FF3BCD}"/>
              </a:ext>
            </a:extLst>
          </p:cNvPr>
          <p:cNvSpPr txBox="1">
            <a:spLocks noGrp="1"/>
          </p:cNvSpPr>
          <p:nvPr>
            <p:ph type="body" sz="quarter" idx="1"/>
          </p:nvPr>
        </p:nvSpPr>
        <p:spPr>
          <a:xfrm>
            <a:off x="693736" y="4386267"/>
            <a:ext cx="5546722" cy="4154484"/>
          </a:xfrm>
          <a:solidFill>
            <a:srgbClr val="FFFFFF"/>
          </a:solidFill>
          <a:ln w="9528">
            <a:solidFill>
              <a:srgbClr val="000000"/>
            </a:solidFill>
            <a:prstDash val="solid"/>
            <a:miter/>
          </a:ln>
        </p:spPr>
        <p:txBody>
          <a:bodyPr lIns="92317" tIns="46158" rIns="92317" bIns="46158"/>
          <a:lstStyle/>
          <a:p>
            <a:pPr lvl="0"/>
            <a:r>
              <a:rPr lang="en-US" b="1"/>
              <a:t>Suggested Narrative:</a:t>
            </a:r>
          </a:p>
          <a:p>
            <a:pPr lvl="0"/>
            <a:r>
              <a:rPr lang="en-US" i="1"/>
              <a:t>GBV has been linked to many serious health problems, both immediate and long-term. More often than recognized, gender-based violence can be fatal, as in the case of femicide or killing of women, usually after escalating bouts of violence. Other nonfatal problems include injury, chronic pain syndromes, and gastrointestinal disorders; and a range of mental health problems, including anxiety and depression. The often chronic nature of gender-based violence also increases a variety of negative behaviors, such as smoking and alcohol and drug abuse.</a:t>
            </a:r>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395CD40A-77E4-254C-B4FA-BB17D7DB91E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23361CB-25B7-3A4A-86CC-E57C4949BADB}" type="slidenum">
              <a:t>6</a:t>
            </a:fld>
            <a:endParaRPr lang="en-US" sz="1200" b="0" i="0" u="none" strike="noStrike" kern="1200" cap="none" spc="0" baseline="0">
              <a:solidFill>
                <a:srgbClr val="000000"/>
              </a:solidFill>
              <a:uFillTx/>
              <a:latin typeface="Calibri"/>
            </a:endParaRPr>
          </a:p>
        </p:txBody>
      </p:sp>
      <p:sp>
        <p:nvSpPr>
          <p:cNvPr id="3" name="Slide Image Placeholder 2">
            <a:extLst>
              <a:ext uri="{FF2B5EF4-FFF2-40B4-BE49-F238E27FC236}">
                <a16:creationId xmlns:a16="http://schemas.microsoft.com/office/drawing/2014/main" id="{965AA1A4-6EF7-CB4B-8990-18D28BDFBF62}"/>
              </a:ext>
            </a:extLst>
          </p:cNvPr>
          <p:cNvSpPr>
            <a:spLocks noGrp="1" noRot="1" noChangeAspect="1"/>
          </p:cNvSpPr>
          <p:nvPr>
            <p:ph type="sldImg"/>
          </p:nvPr>
        </p:nvSpPr>
        <p:spPr>
          <a:xfrm>
            <a:off x="404814" y="696909"/>
            <a:ext cx="6188073" cy="3481385"/>
          </a:xfrm>
        </p:spPr>
      </p:sp>
      <p:sp>
        <p:nvSpPr>
          <p:cNvPr id="4" name="Rectangle 3">
            <a:extLst>
              <a:ext uri="{FF2B5EF4-FFF2-40B4-BE49-F238E27FC236}">
                <a16:creationId xmlns:a16="http://schemas.microsoft.com/office/drawing/2014/main" id="{C7FD2C8D-6518-7949-8F88-11AA289BE60C}"/>
              </a:ext>
            </a:extLst>
          </p:cNvPr>
          <p:cNvSpPr txBox="1">
            <a:spLocks noGrp="1"/>
          </p:cNvSpPr>
          <p:nvPr>
            <p:ph type="body" sz="quarter" idx="1"/>
          </p:nvPr>
        </p:nvSpPr>
        <p:spPr>
          <a:xfrm>
            <a:off x="700092" y="4410078"/>
            <a:ext cx="5597527" cy="4176714"/>
          </a:xfrm>
        </p:spPr>
        <p:txBody>
          <a:bodyPr/>
          <a:lstStyle/>
          <a:p>
            <a:pPr lvl="0"/>
            <a:r>
              <a:rPr lang="en-GB"/>
              <a:t>Social protection is concerned with preventing, managing, and overcoming situations that adversely affect people's well being.</a:t>
            </a:r>
          </a:p>
          <a:p>
            <a:pPr lvl="0"/>
            <a:r>
              <a:rPr lang="en-GB"/>
              <a:t>Ministry of labour  and social protection – community services; inua jamii, child protection , registry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D81AA3-7B9A-5F49-81BB-94C188F923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76A879-0992-744F-8CAF-2F62C1179D94}"/>
              </a:ext>
            </a:extLst>
          </p:cNvPr>
          <p:cNvSpPr txBox="1">
            <a:spLocks noGrp="1"/>
          </p:cNvSpPr>
          <p:nvPr>
            <p:ph type="body" sz="quarter" idx="1"/>
          </p:nvPr>
        </p:nvSpPr>
        <p:spPr/>
        <p:txBody>
          <a:bodyPr/>
          <a:lstStyle/>
          <a:p>
            <a:pPr lvl="0">
              <a:lnSpc>
                <a:spcPct val="80000"/>
              </a:lnSpc>
            </a:pPr>
            <a:r>
              <a:rPr lang="en-GB" b="1"/>
              <a:t>End all forms of discrimination against all women and girls everywhere.</a:t>
            </a:r>
            <a:endParaRPr lang="en-GB"/>
          </a:p>
          <a:p>
            <a:pPr lvl="0">
              <a:lnSpc>
                <a:spcPct val="80000"/>
              </a:lnSpc>
            </a:pPr>
            <a:r>
              <a:rPr lang="en-GB" b="1"/>
              <a:t>Eliminate all forms of violence against all women and girls in the public and private spheres, including trafficking and sexual and other types of exploitation.</a:t>
            </a:r>
          </a:p>
          <a:p>
            <a:pPr lvl="0"/>
            <a:endParaRPr lang="en-GB"/>
          </a:p>
        </p:txBody>
      </p:sp>
      <p:sp>
        <p:nvSpPr>
          <p:cNvPr id="4" name="Slide Number Placeholder 3">
            <a:extLst>
              <a:ext uri="{FF2B5EF4-FFF2-40B4-BE49-F238E27FC236}">
                <a16:creationId xmlns:a16="http://schemas.microsoft.com/office/drawing/2014/main" id="{D6035287-82A3-1E43-9EBE-9DD9C4B69E1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F4DC0E3-4CC5-1242-BB08-BDEBB2A911B7}" type="slidenum">
              <a:t>12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E8B0D7-4AF7-6246-B2DF-08161BF9F0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8A2B02-7CA4-8244-9F16-623629A57870}"/>
              </a:ext>
            </a:extLst>
          </p:cNvPr>
          <p:cNvSpPr txBox="1">
            <a:spLocks noGrp="1"/>
          </p:cNvSpPr>
          <p:nvPr>
            <p:ph type="body" sz="quarter" idx="1"/>
          </p:nvPr>
        </p:nvSpPr>
        <p:spPr/>
        <p:txBody>
          <a:bodyPr/>
          <a:lstStyle/>
          <a:p>
            <a:pPr lvl="0"/>
            <a:r>
              <a:rPr lang="en-GB"/>
              <a:t>Women’s economic empowerment https://www.oecd.org/dac/gender-development/womenseconomicempowerment.htm</a:t>
            </a:r>
          </a:p>
        </p:txBody>
      </p:sp>
      <p:sp>
        <p:nvSpPr>
          <p:cNvPr id="4" name="Slide Number Placeholder 3">
            <a:extLst>
              <a:ext uri="{FF2B5EF4-FFF2-40B4-BE49-F238E27FC236}">
                <a16:creationId xmlns:a16="http://schemas.microsoft.com/office/drawing/2014/main" id="{037F967E-6EF3-2344-9B64-B26D6EBC9A2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A1D0DF4-6D41-BB4A-A216-E1DD50D6A9CD}" type="slidenum">
              <a:t>13</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9F616-1514-8249-93CF-418B835074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5A3E4E-96E0-9F47-B7C4-4EC6E0C44FCA}"/>
              </a:ext>
            </a:extLst>
          </p:cNvPr>
          <p:cNvSpPr txBox="1">
            <a:spLocks noGrp="1"/>
          </p:cNvSpPr>
          <p:nvPr>
            <p:ph type="body" sz="quarter" idx="1"/>
          </p:nvPr>
        </p:nvSpPr>
        <p:spPr/>
        <p:txBody>
          <a:bodyPr/>
          <a:lstStyle/>
          <a:p>
            <a:endParaRPr lang="en-KE"/>
          </a:p>
        </p:txBody>
      </p:sp>
      <p:sp>
        <p:nvSpPr>
          <p:cNvPr id="4" name="Slide Number Placeholder 3">
            <a:extLst>
              <a:ext uri="{FF2B5EF4-FFF2-40B4-BE49-F238E27FC236}">
                <a16:creationId xmlns:a16="http://schemas.microsoft.com/office/drawing/2014/main" id="{6B14FF10-83B5-D246-BA83-EC239E23C70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F49BA8-9929-5042-999D-63494AA58468}" type="slidenum">
              <a:t>26</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B68FDEB-D5D8-BE47-A8FA-E8CDD207827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2C20A8B-FFCE-B64F-B41C-ED3483C2E425}" type="slidenum">
              <a:t>29</a:t>
            </a:fld>
            <a:endParaRPr lang="en-US" sz="1200" b="0" i="0" u="none" strike="noStrike" kern="1200" cap="none" spc="0" baseline="0">
              <a:solidFill>
                <a:srgbClr val="000000"/>
              </a:solidFill>
              <a:uFillTx/>
              <a:latin typeface="Calibri"/>
            </a:endParaRPr>
          </a:p>
        </p:txBody>
      </p:sp>
      <p:sp>
        <p:nvSpPr>
          <p:cNvPr id="3" name="Slide Image Placeholder 2">
            <a:extLst>
              <a:ext uri="{FF2B5EF4-FFF2-40B4-BE49-F238E27FC236}">
                <a16:creationId xmlns:a16="http://schemas.microsoft.com/office/drawing/2014/main" id="{CFA00618-A040-0642-9AA0-24543FB5C9DB}"/>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57606CA8-E5AF-8C4C-8850-136964F5BEAA}"/>
              </a:ext>
            </a:extLst>
          </p:cNvPr>
          <p:cNvSpPr txBox="1">
            <a:spLocks noGrp="1"/>
          </p:cNvSpPr>
          <p:nvPr>
            <p:ph type="body" sz="quarter" idx="1"/>
          </p:nvPr>
        </p:nvSpPr>
        <p:spPr/>
        <p:txBody>
          <a:bodyPr/>
          <a:lstStyle/>
          <a:p>
            <a:pPr lvl="0"/>
            <a:r>
              <a:rPr lang="en-US" b="1"/>
              <a:t>Frame discussion around specific legal reform and policy change necessary in your country.</a:t>
            </a:r>
            <a:r>
              <a:rPr lang="en-US"/>
              <a:t> </a:t>
            </a:r>
            <a:endParaRPr lang="en-US" b="1"/>
          </a:p>
          <a:p>
            <a:pPr lvl="0"/>
            <a:endParaRPr lang="en-US" b="1" i="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0C342CF2-FFD5-5B4E-BDD0-2BD6D150AA1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0A11C4A-1BD0-E143-AFFB-81BA5ACCF53F}" type="slidenum">
              <a:t>30</a:t>
            </a:fld>
            <a:endParaRPr lang="en-US" sz="1200" b="0" i="0" u="none" strike="noStrike" kern="1200" cap="none" spc="0" baseline="0">
              <a:solidFill>
                <a:srgbClr val="000000"/>
              </a:solidFill>
              <a:uFillTx/>
              <a:latin typeface="Calibri"/>
            </a:endParaRPr>
          </a:p>
        </p:txBody>
      </p:sp>
      <p:sp>
        <p:nvSpPr>
          <p:cNvPr id="3" name="Slide Image Placeholder 2">
            <a:extLst>
              <a:ext uri="{FF2B5EF4-FFF2-40B4-BE49-F238E27FC236}">
                <a16:creationId xmlns:a16="http://schemas.microsoft.com/office/drawing/2014/main" id="{3AC8C33B-06DF-4E4C-9170-3DE81357B895}"/>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35E1A3BF-CD71-724A-9ABD-8F24C209EACD}"/>
              </a:ext>
            </a:extLst>
          </p:cNvPr>
          <p:cNvSpPr txBox="1">
            <a:spLocks noGrp="1"/>
          </p:cNvSpPr>
          <p:nvPr>
            <p:ph type="body" sz="quarter" idx="1"/>
          </p:nvPr>
        </p:nvSpPr>
        <p:spPr/>
        <p:txBody>
          <a:bodyPr/>
          <a:lstStyle/>
          <a:p>
            <a:pPr lvl="0"/>
            <a:r>
              <a:rPr lang="en-US" b="1"/>
              <a:t>Suggested Narrative:  </a:t>
            </a:r>
            <a:r>
              <a:rPr lang="en-US" i="1"/>
              <a:t>Current interventions to address GBV in </a:t>
            </a:r>
            <a:r>
              <a:rPr lang="en-US"/>
              <a:t>[fill in country]</a:t>
            </a:r>
            <a:r>
              <a:rPr lang="en-US" i="1"/>
              <a:t> include those we see here</a:t>
            </a:r>
            <a:r>
              <a:rPr lang="en-US"/>
              <a:t>. [Read from slide.] </a:t>
            </a:r>
            <a:r>
              <a:rPr lang="en-US" i="1"/>
              <a:t>These are for the most part small-scale, underfunded initiatives that are present in select institutions/cities. </a:t>
            </a:r>
            <a:r>
              <a:rPr lang="en-US"/>
              <a:t>[Adapt according to the most pressing and relevant gaps emphasized in the slide.]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B0FE8-996A-C741-9050-3DAF78F88EAE}"/>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1A92DCF1-0A62-AE42-9549-CBFB1955D8CD}"/>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1DDFC027-2FA4-6F43-8E98-B36C2DB86D92}"/>
              </a:ext>
            </a:extLst>
          </p:cNvPr>
          <p:cNvSpPr txBox="1">
            <a:spLocks noGrp="1"/>
          </p:cNvSpPr>
          <p:nvPr>
            <p:ph type="dt" sz="half" idx="7"/>
          </p:nvPr>
        </p:nvSpPr>
        <p:spPr/>
        <p:txBody>
          <a:bodyPr/>
          <a:lstStyle>
            <a:lvl1pPr>
              <a:defRPr/>
            </a:lvl1pPr>
          </a:lstStyle>
          <a:p>
            <a:pPr lvl="0"/>
            <a:fld id="{7358BF87-3964-EF4B-98FD-3835324CE4FB}" type="datetime1">
              <a:rPr lang="en-GB"/>
              <a:pPr lvl="0"/>
              <a:t>09/06/2020</a:t>
            </a:fld>
            <a:endParaRPr lang="en-GB"/>
          </a:p>
        </p:txBody>
      </p:sp>
      <p:sp>
        <p:nvSpPr>
          <p:cNvPr id="5" name="Footer Placeholder 4">
            <a:extLst>
              <a:ext uri="{FF2B5EF4-FFF2-40B4-BE49-F238E27FC236}">
                <a16:creationId xmlns:a16="http://schemas.microsoft.com/office/drawing/2014/main" id="{8F7D1867-9840-C347-8C59-8C36DE455569}"/>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B8BD9AC0-3559-9B4D-A55E-F6F37B913240}"/>
              </a:ext>
            </a:extLst>
          </p:cNvPr>
          <p:cNvSpPr txBox="1">
            <a:spLocks noGrp="1"/>
          </p:cNvSpPr>
          <p:nvPr>
            <p:ph type="sldNum" sz="quarter" idx="8"/>
          </p:nvPr>
        </p:nvSpPr>
        <p:spPr/>
        <p:txBody>
          <a:bodyPr/>
          <a:lstStyle>
            <a:lvl1pPr>
              <a:defRPr/>
            </a:lvl1pPr>
          </a:lstStyle>
          <a:p>
            <a:pPr lvl="0"/>
            <a:fld id="{DEE6F781-54CF-AC4D-9E58-4DB7693D7581}" type="slidenum">
              <a:t>‹#›</a:t>
            </a:fld>
            <a:endParaRPr lang="en-GB"/>
          </a:p>
        </p:txBody>
      </p:sp>
    </p:spTree>
    <p:extLst>
      <p:ext uri="{BB962C8B-B14F-4D97-AF65-F5344CB8AC3E}">
        <p14:creationId xmlns:p14="http://schemas.microsoft.com/office/powerpoint/2010/main" val="393620165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0051E-CE1F-0A4B-850E-D99AB23416D7}"/>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1D1B9D69-1CC8-B648-823B-0DF6A55FECB6}"/>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9573E6-EA93-4043-B3F9-0490DF281E64}"/>
              </a:ext>
            </a:extLst>
          </p:cNvPr>
          <p:cNvSpPr txBox="1">
            <a:spLocks noGrp="1"/>
          </p:cNvSpPr>
          <p:nvPr>
            <p:ph type="dt" sz="half" idx="7"/>
          </p:nvPr>
        </p:nvSpPr>
        <p:spPr/>
        <p:txBody>
          <a:bodyPr/>
          <a:lstStyle>
            <a:lvl1pPr>
              <a:defRPr/>
            </a:lvl1pPr>
          </a:lstStyle>
          <a:p>
            <a:pPr lvl="0"/>
            <a:fld id="{EC0C384D-897B-5341-98A4-B277D7EE9184}" type="datetime1">
              <a:rPr lang="en-GB"/>
              <a:pPr lvl="0"/>
              <a:t>09/06/2020</a:t>
            </a:fld>
            <a:endParaRPr lang="en-GB"/>
          </a:p>
        </p:txBody>
      </p:sp>
      <p:sp>
        <p:nvSpPr>
          <p:cNvPr id="5" name="Footer Placeholder 4">
            <a:extLst>
              <a:ext uri="{FF2B5EF4-FFF2-40B4-BE49-F238E27FC236}">
                <a16:creationId xmlns:a16="http://schemas.microsoft.com/office/drawing/2014/main" id="{76654978-AAA0-3A4F-AD34-46E7680B7172}"/>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D8F9F981-E076-FD44-AAD2-22F70BDFADFC}"/>
              </a:ext>
            </a:extLst>
          </p:cNvPr>
          <p:cNvSpPr txBox="1">
            <a:spLocks noGrp="1"/>
          </p:cNvSpPr>
          <p:nvPr>
            <p:ph type="sldNum" sz="quarter" idx="8"/>
          </p:nvPr>
        </p:nvSpPr>
        <p:spPr/>
        <p:txBody>
          <a:bodyPr/>
          <a:lstStyle>
            <a:lvl1pPr>
              <a:defRPr/>
            </a:lvl1pPr>
          </a:lstStyle>
          <a:p>
            <a:pPr lvl="0"/>
            <a:fld id="{AC54DD30-A0FF-F545-9610-B53461F1487A}" type="slidenum">
              <a:t>‹#›</a:t>
            </a:fld>
            <a:endParaRPr lang="en-GB"/>
          </a:p>
        </p:txBody>
      </p:sp>
    </p:spTree>
    <p:extLst>
      <p:ext uri="{BB962C8B-B14F-4D97-AF65-F5344CB8AC3E}">
        <p14:creationId xmlns:p14="http://schemas.microsoft.com/office/powerpoint/2010/main" val="2185231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7DDEC6-742D-C44E-B74D-59964126EDD9}"/>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FDDA5693-A0DC-9A44-8743-06009DF58798}"/>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BCCCF3-69E6-E74D-89C0-D7FB09C2EB65}"/>
              </a:ext>
            </a:extLst>
          </p:cNvPr>
          <p:cNvSpPr txBox="1">
            <a:spLocks noGrp="1"/>
          </p:cNvSpPr>
          <p:nvPr>
            <p:ph type="dt" sz="half" idx="7"/>
          </p:nvPr>
        </p:nvSpPr>
        <p:spPr/>
        <p:txBody>
          <a:bodyPr/>
          <a:lstStyle>
            <a:lvl1pPr>
              <a:defRPr/>
            </a:lvl1pPr>
          </a:lstStyle>
          <a:p>
            <a:pPr lvl="0"/>
            <a:fld id="{FED86896-9BFF-694F-BD19-1E32B80B91B8}" type="datetime1">
              <a:rPr lang="en-GB"/>
              <a:pPr lvl="0"/>
              <a:t>09/06/2020</a:t>
            </a:fld>
            <a:endParaRPr lang="en-GB"/>
          </a:p>
        </p:txBody>
      </p:sp>
      <p:sp>
        <p:nvSpPr>
          <p:cNvPr id="5" name="Footer Placeholder 4">
            <a:extLst>
              <a:ext uri="{FF2B5EF4-FFF2-40B4-BE49-F238E27FC236}">
                <a16:creationId xmlns:a16="http://schemas.microsoft.com/office/drawing/2014/main" id="{85DD87D0-5440-8B4C-B570-83E0D309C670}"/>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9A9ADF0-F5C2-F048-A6A5-FB686C716D30}"/>
              </a:ext>
            </a:extLst>
          </p:cNvPr>
          <p:cNvSpPr txBox="1">
            <a:spLocks noGrp="1"/>
          </p:cNvSpPr>
          <p:nvPr>
            <p:ph type="sldNum" sz="quarter" idx="8"/>
          </p:nvPr>
        </p:nvSpPr>
        <p:spPr/>
        <p:txBody>
          <a:bodyPr/>
          <a:lstStyle>
            <a:lvl1pPr>
              <a:defRPr/>
            </a:lvl1pPr>
          </a:lstStyle>
          <a:p>
            <a:pPr lvl="0"/>
            <a:fld id="{A7BE2F31-43DF-4048-AF71-62146BAAF29E}" type="slidenum">
              <a:t>‹#›</a:t>
            </a:fld>
            <a:endParaRPr lang="en-GB"/>
          </a:p>
        </p:txBody>
      </p:sp>
    </p:spTree>
    <p:extLst>
      <p:ext uri="{BB962C8B-B14F-4D97-AF65-F5344CB8AC3E}">
        <p14:creationId xmlns:p14="http://schemas.microsoft.com/office/powerpoint/2010/main" val="3803080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6_Title Slide">
    <p:spTree>
      <p:nvGrpSpPr>
        <p:cNvPr id="1" name=""/>
        <p:cNvGrpSpPr/>
        <p:nvPr/>
      </p:nvGrpSpPr>
      <p:grpSpPr>
        <a:xfrm>
          <a:off x="0" y="0"/>
          <a:ext cx="0" cy="0"/>
          <a:chOff x="0" y="0"/>
          <a:chExt cx="0" cy="0"/>
        </a:xfrm>
      </p:grpSpPr>
      <p:sp>
        <p:nvSpPr>
          <p:cNvPr id="2" name="Rectangle 33">
            <a:extLst>
              <a:ext uri="{FF2B5EF4-FFF2-40B4-BE49-F238E27FC236}">
                <a16:creationId xmlns:a16="http://schemas.microsoft.com/office/drawing/2014/main" id="{E53A1566-DB86-6240-8F87-7E9352A776D4}"/>
              </a:ext>
            </a:extLst>
          </p:cNvPr>
          <p:cNvSpPr/>
          <p:nvPr/>
        </p:nvSpPr>
        <p:spPr>
          <a:xfrm>
            <a:off x="0" y="6096003"/>
            <a:ext cx="12191996" cy="761996"/>
          </a:xfrm>
          <a:prstGeom prst="rect">
            <a:avLst/>
          </a:prstGeom>
          <a:solidFill>
            <a:srgbClr val="791E77"/>
          </a:solidFill>
          <a:ln w="6345" cap="flat">
            <a:solidFill>
              <a:srgbClr val="5B9BD5"/>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16CE3107-A0AF-634A-BFB1-1D61F2C4B48B}"/>
              </a:ext>
            </a:extLst>
          </p:cNvPr>
          <p:cNvSpPr txBox="1">
            <a:spLocks noGrp="1"/>
          </p:cNvSpPr>
          <p:nvPr>
            <p:ph type="title"/>
          </p:nvPr>
        </p:nvSpPr>
        <p:spPr>
          <a:xfrm>
            <a:off x="649864" y="577077"/>
            <a:ext cx="7577852" cy="812801"/>
          </a:xfrm>
        </p:spPr>
        <p:txBody>
          <a:bodyPr anchor="t"/>
          <a:lstStyle>
            <a:lvl1pPr>
              <a:defRPr lang="en-CA" sz="4000">
                <a:solidFill>
                  <a:srgbClr val="791E77"/>
                </a:solidFill>
                <a:cs typeface="Calibri"/>
              </a:defRPr>
            </a:lvl1pPr>
          </a:lstStyle>
          <a:p>
            <a:pPr lvl="0"/>
            <a:r>
              <a:rPr lang="en-CA"/>
              <a:t>Click to edit title</a:t>
            </a:r>
            <a:endParaRPr lang="en-US"/>
          </a:p>
        </p:txBody>
      </p:sp>
      <p:pic>
        <p:nvPicPr>
          <p:cNvPr id="4" name="Picture 14" descr="bkgd.png">
            <a:extLst>
              <a:ext uri="{FF2B5EF4-FFF2-40B4-BE49-F238E27FC236}">
                <a16:creationId xmlns:a16="http://schemas.microsoft.com/office/drawing/2014/main" id="{1BF22128-C823-564C-BDD1-26F29C9F7FE2}"/>
              </a:ext>
            </a:extLst>
          </p:cNvPr>
          <p:cNvPicPr>
            <a:picLocks noChangeAspect="1"/>
          </p:cNvPicPr>
          <p:nvPr/>
        </p:nvPicPr>
        <p:blipFill>
          <a:blip r:embed="rId2"/>
          <a:stretch>
            <a:fillRect/>
          </a:stretch>
        </p:blipFill>
        <p:spPr>
          <a:xfrm>
            <a:off x="863595" y="1549395"/>
            <a:ext cx="12192006" cy="6858000"/>
          </a:xfrm>
          <a:prstGeom prst="rect">
            <a:avLst/>
          </a:prstGeom>
          <a:noFill/>
          <a:ln cap="flat">
            <a:noFill/>
          </a:ln>
        </p:spPr>
      </p:pic>
      <p:sp>
        <p:nvSpPr>
          <p:cNvPr id="5" name="TextBox 21">
            <a:extLst>
              <a:ext uri="{FF2B5EF4-FFF2-40B4-BE49-F238E27FC236}">
                <a16:creationId xmlns:a16="http://schemas.microsoft.com/office/drawing/2014/main" id="{DE6D9D2C-A008-C342-87CD-D0DEA93388F0}"/>
              </a:ext>
            </a:extLst>
          </p:cNvPr>
          <p:cNvSpPr txBox="1"/>
          <p:nvPr/>
        </p:nvSpPr>
        <p:spPr>
          <a:xfrm>
            <a:off x="1862669" y="6320817"/>
            <a:ext cx="9008531"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FFFFFF"/>
                </a:solidFill>
                <a:uFillTx/>
                <a:latin typeface="Calibri Light"/>
              </a:rPr>
              <a:t>Guidelines for Integrating Gender-based Violence Interventions in Humanitarian Action</a:t>
            </a:r>
          </a:p>
        </p:txBody>
      </p:sp>
      <p:pic>
        <p:nvPicPr>
          <p:cNvPr id="6" name="Picture 25" descr="GPC_logo-transparent.png">
            <a:extLst>
              <a:ext uri="{FF2B5EF4-FFF2-40B4-BE49-F238E27FC236}">
                <a16:creationId xmlns:a16="http://schemas.microsoft.com/office/drawing/2014/main" id="{1068D535-D573-2C4E-AD66-7D44284F5F70}"/>
              </a:ext>
            </a:extLst>
          </p:cNvPr>
          <p:cNvPicPr>
            <a:picLocks noChangeAspect="1"/>
          </p:cNvPicPr>
          <p:nvPr/>
        </p:nvPicPr>
        <p:blipFill>
          <a:blip r:embed="rId3"/>
          <a:stretch>
            <a:fillRect/>
          </a:stretch>
        </p:blipFill>
        <p:spPr>
          <a:xfrm>
            <a:off x="345067" y="6166933"/>
            <a:ext cx="1382133" cy="691066"/>
          </a:xfrm>
          <a:prstGeom prst="rect">
            <a:avLst/>
          </a:prstGeom>
          <a:noFill/>
          <a:ln cap="flat">
            <a:noFill/>
          </a:ln>
        </p:spPr>
      </p:pic>
    </p:spTree>
    <p:extLst>
      <p:ext uri="{BB962C8B-B14F-4D97-AF65-F5344CB8AC3E}">
        <p14:creationId xmlns:p14="http://schemas.microsoft.com/office/powerpoint/2010/main" val="1463859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5CCC6-2B26-C148-B39A-CEF297B0311D}"/>
              </a:ext>
            </a:extLst>
          </p:cNvPr>
          <p:cNvSpPr txBox="1">
            <a:spLocks noGrp="1"/>
          </p:cNvSpPr>
          <p:nvPr>
            <p:ph type="title"/>
          </p:nvPr>
        </p:nvSpPr>
        <p:spPr>
          <a:xfrm>
            <a:off x="292105" y="227008"/>
            <a:ext cx="9969502" cy="1143000"/>
          </a:xfrm>
        </p:spPr>
        <p:txBody>
          <a:bodyPr/>
          <a:lstStyle>
            <a:lvl1pPr>
              <a:defRPr/>
            </a:lvl1pPr>
          </a:lstStyle>
          <a:p>
            <a:pPr lvl="0"/>
            <a:r>
              <a:rPr lang="en-US"/>
              <a:t>Click to edit Master title style</a:t>
            </a:r>
            <a:endParaRPr lang="en-GB"/>
          </a:p>
        </p:txBody>
      </p:sp>
      <p:sp>
        <p:nvSpPr>
          <p:cNvPr id="3" name="Online Image Placeholder 2">
            <a:extLst>
              <a:ext uri="{FF2B5EF4-FFF2-40B4-BE49-F238E27FC236}">
                <a16:creationId xmlns:a16="http://schemas.microsoft.com/office/drawing/2014/main" id="{993B3288-C6DE-ED48-B2E3-1FB35FDB6E65}"/>
              </a:ext>
            </a:extLst>
          </p:cNvPr>
          <p:cNvSpPr txBox="1">
            <a:spLocks noGrp="1"/>
          </p:cNvSpPr>
          <p:nvPr>
            <p:ph type="pic" idx="4294967295"/>
          </p:nvPr>
        </p:nvSpPr>
        <p:spPr>
          <a:xfrm>
            <a:off x="351367" y="1598608"/>
            <a:ext cx="4821768" cy="4497384"/>
          </a:xfrm>
        </p:spPr>
        <p:txBody>
          <a:bodyPr/>
          <a:lstStyle>
            <a:lvl1pPr>
              <a:defRPr lang="en-GB"/>
            </a:lvl1pPr>
          </a:lstStyle>
          <a:p>
            <a:pPr lvl="0"/>
            <a:endParaRPr lang="en-GB"/>
          </a:p>
        </p:txBody>
      </p:sp>
      <p:sp>
        <p:nvSpPr>
          <p:cNvPr id="4" name="Text Placeholder 3">
            <a:extLst>
              <a:ext uri="{FF2B5EF4-FFF2-40B4-BE49-F238E27FC236}">
                <a16:creationId xmlns:a16="http://schemas.microsoft.com/office/drawing/2014/main" id="{5FC367C8-7E3F-054B-95B4-B914FC944E04}"/>
              </a:ext>
            </a:extLst>
          </p:cNvPr>
          <p:cNvSpPr txBox="1">
            <a:spLocks noGrp="1"/>
          </p:cNvSpPr>
          <p:nvPr>
            <p:ph type="body" idx="2"/>
          </p:nvPr>
        </p:nvSpPr>
        <p:spPr>
          <a:xfrm>
            <a:off x="5376333" y="1598608"/>
            <a:ext cx="4823880" cy="449738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EAEF883-50CF-1248-A033-C933A61D31CB}"/>
              </a:ext>
            </a:extLst>
          </p:cNvPr>
          <p:cNvSpPr txBox="1">
            <a:spLocks noGrp="1"/>
          </p:cNvSpPr>
          <p:nvPr>
            <p:ph type="dt" sz="half" idx="7"/>
          </p:nvPr>
        </p:nvSpPr>
        <p:spPr>
          <a:xfrm>
            <a:off x="402171" y="6242051"/>
            <a:ext cx="2377019" cy="474665"/>
          </a:xfrm>
        </p:spPr>
        <p:txBody>
          <a:bodyPr/>
          <a:lstStyle>
            <a:lvl1pPr>
              <a:defRPr lang="fr-FR"/>
            </a:lvl1pPr>
          </a:lstStyle>
          <a:p>
            <a:pPr lvl="0"/>
            <a:endParaRPr lang="fr-FR"/>
          </a:p>
        </p:txBody>
      </p:sp>
      <p:sp>
        <p:nvSpPr>
          <p:cNvPr id="6" name="Footer Placeholder 5">
            <a:extLst>
              <a:ext uri="{FF2B5EF4-FFF2-40B4-BE49-F238E27FC236}">
                <a16:creationId xmlns:a16="http://schemas.microsoft.com/office/drawing/2014/main" id="{40240255-02F6-E646-AED3-7906FACB97BE}"/>
              </a:ext>
            </a:extLst>
          </p:cNvPr>
          <p:cNvSpPr txBox="1">
            <a:spLocks noGrp="1"/>
          </p:cNvSpPr>
          <p:nvPr>
            <p:ph type="ftr" sz="quarter" idx="9"/>
          </p:nvPr>
        </p:nvSpPr>
        <p:spPr>
          <a:xfrm>
            <a:off x="3009903" y="6248396"/>
            <a:ext cx="4607981" cy="474665"/>
          </a:xfrm>
        </p:spPr>
        <p:txBody>
          <a:bodyPr/>
          <a:lstStyle>
            <a:lvl1pPr>
              <a:defRPr lang="fr-FR"/>
            </a:lvl1pPr>
          </a:lstStyle>
          <a:p>
            <a:pPr lvl="0"/>
            <a:endParaRPr lang="fr-FR"/>
          </a:p>
        </p:txBody>
      </p:sp>
      <p:sp>
        <p:nvSpPr>
          <p:cNvPr id="7" name="Slide Number Placeholder 6">
            <a:extLst>
              <a:ext uri="{FF2B5EF4-FFF2-40B4-BE49-F238E27FC236}">
                <a16:creationId xmlns:a16="http://schemas.microsoft.com/office/drawing/2014/main" id="{C7352ED2-5961-4546-BD9A-3F9484B638CB}"/>
              </a:ext>
            </a:extLst>
          </p:cNvPr>
          <p:cNvSpPr txBox="1">
            <a:spLocks noGrp="1"/>
          </p:cNvSpPr>
          <p:nvPr>
            <p:ph type="sldNum" sz="quarter" idx="8"/>
          </p:nvPr>
        </p:nvSpPr>
        <p:spPr>
          <a:xfrm>
            <a:off x="7823204" y="6248396"/>
            <a:ext cx="2341028" cy="474665"/>
          </a:xfrm>
        </p:spPr>
        <p:txBody>
          <a:bodyPr/>
          <a:lstStyle>
            <a:lvl1pPr>
              <a:defRPr lang="fr-FR"/>
            </a:lvl1pPr>
          </a:lstStyle>
          <a:p>
            <a:pPr lvl="0"/>
            <a:fld id="{5C5611FB-0BE9-534D-B00B-AF0D7D47391A}" type="slidenum">
              <a:t>‹#›</a:t>
            </a:fld>
            <a:endParaRPr lang="fr-FR"/>
          </a:p>
        </p:txBody>
      </p:sp>
    </p:spTree>
    <p:extLst>
      <p:ext uri="{BB962C8B-B14F-4D97-AF65-F5344CB8AC3E}">
        <p14:creationId xmlns:p14="http://schemas.microsoft.com/office/powerpoint/2010/main" val="18332850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42DFB-1894-3548-A219-328672EA386A}"/>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871BE7B9-63D8-DD47-A3B0-1390370BFEA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5938A5-4638-3D46-B59A-01300ED3B684}"/>
              </a:ext>
            </a:extLst>
          </p:cNvPr>
          <p:cNvSpPr txBox="1">
            <a:spLocks noGrp="1"/>
          </p:cNvSpPr>
          <p:nvPr>
            <p:ph type="dt" sz="half" idx="7"/>
          </p:nvPr>
        </p:nvSpPr>
        <p:spPr/>
        <p:txBody>
          <a:bodyPr/>
          <a:lstStyle>
            <a:lvl1pPr>
              <a:defRPr/>
            </a:lvl1pPr>
          </a:lstStyle>
          <a:p>
            <a:pPr lvl="0"/>
            <a:fld id="{7C43E769-6996-A34D-AD43-22C315722969}" type="datetime1">
              <a:rPr lang="en-GB"/>
              <a:pPr lvl="0"/>
              <a:t>09/06/2020</a:t>
            </a:fld>
            <a:endParaRPr lang="en-GB"/>
          </a:p>
        </p:txBody>
      </p:sp>
      <p:sp>
        <p:nvSpPr>
          <p:cNvPr id="5" name="Footer Placeholder 4">
            <a:extLst>
              <a:ext uri="{FF2B5EF4-FFF2-40B4-BE49-F238E27FC236}">
                <a16:creationId xmlns:a16="http://schemas.microsoft.com/office/drawing/2014/main" id="{BA3B3E50-6921-AF4D-91D6-A354D5218273}"/>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06CAF4A9-F71C-BE48-AA3A-AA26FC46E0E6}"/>
              </a:ext>
            </a:extLst>
          </p:cNvPr>
          <p:cNvSpPr txBox="1">
            <a:spLocks noGrp="1"/>
          </p:cNvSpPr>
          <p:nvPr>
            <p:ph type="sldNum" sz="quarter" idx="8"/>
          </p:nvPr>
        </p:nvSpPr>
        <p:spPr/>
        <p:txBody>
          <a:bodyPr/>
          <a:lstStyle>
            <a:lvl1pPr>
              <a:defRPr/>
            </a:lvl1pPr>
          </a:lstStyle>
          <a:p>
            <a:pPr lvl="0"/>
            <a:fld id="{7CC705EE-BE40-B746-B07D-25CCA3AEA5AE}" type="slidenum">
              <a:t>‹#›</a:t>
            </a:fld>
            <a:endParaRPr lang="en-GB"/>
          </a:p>
        </p:txBody>
      </p:sp>
    </p:spTree>
    <p:extLst>
      <p:ext uri="{BB962C8B-B14F-4D97-AF65-F5344CB8AC3E}">
        <p14:creationId xmlns:p14="http://schemas.microsoft.com/office/powerpoint/2010/main" val="268731310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32304-CF93-B240-98CB-5D4EF26AB5AA}"/>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BCE1E7FF-839F-4C49-8C83-E1C51994AEEB}"/>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Edit Master text styles</a:t>
            </a:r>
          </a:p>
        </p:txBody>
      </p:sp>
      <p:sp>
        <p:nvSpPr>
          <p:cNvPr id="4" name="Date Placeholder 3">
            <a:extLst>
              <a:ext uri="{FF2B5EF4-FFF2-40B4-BE49-F238E27FC236}">
                <a16:creationId xmlns:a16="http://schemas.microsoft.com/office/drawing/2014/main" id="{B250C317-6718-834E-AC50-C899AFD11CD9}"/>
              </a:ext>
            </a:extLst>
          </p:cNvPr>
          <p:cNvSpPr txBox="1">
            <a:spLocks noGrp="1"/>
          </p:cNvSpPr>
          <p:nvPr>
            <p:ph type="dt" sz="half" idx="7"/>
          </p:nvPr>
        </p:nvSpPr>
        <p:spPr/>
        <p:txBody>
          <a:bodyPr/>
          <a:lstStyle>
            <a:lvl1pPr>
              <a:defRPr/>
            </a:lvl1pPr>
          </a:lstStyle>
          <a:p>
            <a:pPr lvl="0"/>
            <a:fld id="{6EB0ABC3-3A09-784F-A0A4-23E5F90EFD3A}" type="datetime1">
              <a:rPr lang="en-GB"/>
              <a:pPr lvl="0"/>
              <a:t>09/06/2020</a:t>
            </a:fld>
            <a:endParaRPr lang="en-GB"/>
          </a:p>
        </p:txBody>
      </p:sp>
      <p:sp>
        <p:nvSpPr>
          <p:cNvPr id="5" name="Footer Placeholder 4">
            <a:extLst>
              <a:ext uri="{FF2B5EF4-FFF2-40B4-BE49-F238E27FC236}">
                <a16:creationId xmlns:a16="http://schemas.microsoft.com/office/drawing/2014/main" id="{E11A6F1A-1D71-8B40-97F9-78D0130EE83D}"/>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EA00D4D8-5DEC-AD4A-9C8F-8C27508F5D56}"/>
              </a:ext>
            </a:extLst>
          </p:cNvPr>
          <p:cNvSpPr txBox="1">
            <a:spLocks noGrp="1"/>
          </p:cNvSpPr>
          <p:nvPr>
            <p:ph type="sldNum" sz="quarter" idx="8"/>
          </p:nvPr>
        </p:nvSpPr>
        <p:spPr/>
        <p:txBody>
          <a:bodyPr/>
          <a:lstStyle>
            <a:lvl1pPr>
              <a:defRPr/>
            </a:lvl1pPr>
          </a:lstStyle>
          <a:p>
            <a:pPr lvl="0"/>
            <a:fld id="{9083E6A7-27C7-364D-9288-A79589E9559F}" type="slidenum">
              <a:t>‹#›</a:t>
            </a:fld>
            <a:endParaRPr lang="en-GB"/>
          </a:p>
        </p:txBody>
      </p:sp>
    </p:spTree>
    <p:extLst>
      <p:ext uri="{BB962C8B-B14F-4D97-AF65-F5344CB8AC3E}">
        <p14:creationId xmlns:p14="http://schemas.microsoft.com/office/powerpoint/2010/main" val="1995767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A3409-5068-7F46-A4AE-4BFDD14667EE}"/>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59DC124B-4CB5-C740-B356-513E45D1E5B6}"/>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95B2B74-8D49-C342-B611-E4CB5D8DD216}"/>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B87A8F-3621-5048-9D29-19C84F819258}"/>
              </a:ext>
            </a:extLst>
          </p:cNvPr>
          <p:cNvSpPr txBox="1">
            <a:spLocks noGrp="1"/>
          </p:cNvSpPr>
          <p:nvPr>
            <p:ph type="dt" sz="half" idx="7"/>
          </p:nvPr>
        </p:nvSpPr>
        <p:spPr/>
        <p:txBody>
          <a:bodyPr/>
          <a:lstStyle>
            <a:lvl1pPr>
              <a:defRPr/>
            </a:lvl1pPr>
          </a:lstStyle>
          <a:p>
            <a:pPr lvl="0"/>
            <a:fld id="{376405C2-256A-454A-B7AF-1BAD4DE34BFD}" type="datetime1">
              <a:rPr lang="en-GB"/>
              <a:pPr lvl="0"/>
              <a:t>09/06/2020</a:t>
            </a:fld>
            <a:endParaRPr lang="en-GB"/>
          </a:p>
        </p:txBody>
      </p:sp>
      <p:sp>
        <p:nvSpPr>
          <p:cNvPr id="6" name="Footer Placeholder 5">
            <a:extLst>
              <a:ext uri="{FF2B5EF4-FFF2-40B4-BE49-F238E27FC236}">
                <a16:creationId xmlns:a16="http://schemas.microsoft.com/office/drawing/2014/main" id="{E3394725-01A2-8B41-9D85-C72A5D107202}"/>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3A4AC368-B55F-6C4B-B617-C36162375710}"/>
              </a:ext>
            </a:extLst>
          </p:cNvPr>
          <p:cNvSpPr txBox="1">
            <a:spLocks noGrp="1"/>
          </p:cNvSpPr>
          <p:nvPr>
            <p:ph type="sldNum" sz="quarter" idx="8"/>
          </p:nvPr>
        </p:nvSpPr>
        <p:spPr/>
        <p:txBody>
          <a:bodyPr/>
          <a:lstStyle>
            <a:lvl1pPr>
              <a:defRPr/>
            </a:lvl1pPr>
          </a:lstStyle>
          <a:p>
            <a:pPr lvl="0"/>
            <a:fld id="{7AF52768-6651-FE43-8D9E-208D0BBDBA8B}" type="slidenum">
              <a:t>‹#›</a:t>
            </a:fld>
            <a:endParaRPr lang="en-GB"/>
          </a:p>
        </p:txBody>
      </p:sp>
    </p:spTree>
    <p:extLst>
      <p:ext uri="{BB962C8B-B14F-4D97-AF65-F5344CB8AC3E}">
        <p14:creationId xmlns:p14="http://schemas.microsoft.com/office/powerpoint/2010/main" val="3016616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DDE9-2D1B-9346-B1D3-52A2BD262EA3}"/>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FACFCCEC-A131-364A-B17A-697C874278DC}"/>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Edit Master text styles</a:t>
            </a:r>
          </a:p>
        </p:txBody>
      </p:sp>
      <p:sp>
        <p:nvSpPr>
          <p:cNvPr id="4" name="Content Placeholder 3">
            <a:extLst>
              <a:ext uri="{FF2B5EF4-FFF2-40B4-BE49-F238E27FC236}">
                <a16:creationId xmlns:a16="http://schemas.microsoft.com/office/drawing/2014/main" id="{1129541E-4B2A-4E41-90D7-1C02D61DF082}"/>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0D4E49F-C3D2-A647-A3A8-5D7CA103007E}"/>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Edit Master text styles</a:t>
            </a:r>
          </a:p>
        </p:txBody>
      </p:sp>
      <p:sp>
        <p:nvSpPr>
          <p:cNvPr id="6" name="Content Placeholder 5">
            <a:extLst>
              <a:ext uri="{FF2B5EF4-FFF2-40B4-BE49-F238E27FC236}">
                <a16:creationId xmlns:a16="http://schemas.microsoft.com/office/drawing/2014/main" id="{BDC0BE61-FC1C-4540-A5D6-D3A97CC76E6F}"/>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87CC32-15E9-D649-9BF7-AF571F26C003}"/>
              </a:ext>
            </a:extLst>
          </p:cNvPr>
          <p:cNvSpPr txBox="1">
            <a:spLocks noGrp="1"/>
          </p:cNvSpPr>
          <p:nvPr>
            <p:ph type="dt" sz="half" idx="7"/>
          </p:nvPr>
        </p:nvSpPr>
        <p:spPr/>
        <p:txBody>
          <a:bodyPr/>
          <a:lstStyle>
            <a:lvl1pPr>
              <a:defRPr/>
            </a:lvl1pPr>
          </a:lstStyle>
          <a:p>
            <a:pPr lvl="0"/>
            <a:fld id="{41B76331-D8F8-0842-A241-FA6888FEE684}" type="datetime1">
              <a:rPr lang="en-GB"/>
              <a:pPr lvl="0"/>
              <a:t>09/06/2020</a:t>
            </a:fld>
            <a:endParaRPr lang="en-GB"/>
          </a:p>
        </p:txBody>
      </p:sp>
      <p:sp>
        <p:nvSpPr>
          <p:cNvPr id="8" name="Footer Placeholder 7">
            <a:extLst>
              <a:ext uri="{FF2B5EF4-FFF2-40B4-BE49-F238E27FC236}">
                <a16:creationId xmlns:a16="http://schemas.microsoft.com/office/drawing/2014/main" id="{F89802EC-0674-F944-8E37-E93639A9829C}"/>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FD3BB697-3C98-844B-8907-25C35A7B2253}"/>
              </a:ext>
            </a:extLst>
          </p:cNvPr>
          <p:cNvSpPr txBox="1">
            <a:spLocks noGrp="1"/>
          </p:cNvSpPr>
          <p:nvPr>
            <p:ph type="sldNum" sz="quarter" idx="8"/>
          </p:nvPr>
        </p:nvSpPr>
        <p:spPr/>
        <p:txBody>
          <a:bodyPr/>
          <a:lstStyle>
            <a:lvl1pPr>
              <a:defRPr/>
            </a:lvl1pPr>
          </a:lstStyle>
          <a:p>
            <a:pPr lvl="0"/>
            <a:fld id="{2D2102D8-677F-324B-851F-2A4FB07D841A}" type="slidenum">
              <a:t>‹#›</a:t>
            </a:fld>
            <a:endParaRPr lang="en-GB"/>
          </a:p>
        </p:txBody>
      </p:sp>
    </p:spTree>
    <p:extLst>
      <p:ext uri="{BB962C8B-B14F-4D97-AF65-F5344CB8AC3E}">
        <p14:creationId xmlns:p14="http://schemas.microsoft.com/office/powerpoint/2010/main" val="988054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4D1A-0D0A-8940-B522-FFF59646C1DA}"/>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8FBDC44B-5EDE-3947-862A-87711BBF8323}"/>
              </a:ext>
            </a:extLst>
          </p:cNvPr>
          <p:cNvSpPr txBox="1">
            <a:spLocks noGrp="1"/>
          </p:cNvSpPr>
          <p:nvPr>
            <p:ph type="dt" sz="half" idx="7"/>
          </p:nvPr>
        </p:nvSpPr>
        <p:spPr/>
        <p:txBody>
          <a:bodyPr/>
          <a:lstStyle>
            <a:lvl1pPr>
              <a:defRPr/>
            </a:lvl1pPr>
          </a:lstStyle>
          <a:p>
            <a:pPr lvl="0"/>
            <a:fld id="{E136432F-B4AF-EF49-A759-5883BB360267}" type="datetime1">
              <a:rPr lang="en-GB"/>
              <a:pPr lvl="0"/>
              <a:t>09/06/2020</a:t>
            </a:fld>
            <a:endParaRPr lang="en-GB"/>
          </a:p>
        </p:txBody>
      </p:sp>
      <p:sp>
        <p:nvSpPr>
          <p:cNvPr id="4" name="Footer Placeholder 3">
            <a:extLst>
              <a:ext uri="{FF2B5EF4-FFF2-40B4-BE49-F238E27FC236}">
                <a16:creationId xmlns:a16="http://schemas.microsoft.com/office/drawing/2014/main" id="{3905B4C9-D0A9-BD47-88AA-570B8938E96C}"/>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3B165AEA-D518-4547-9F70-AC85FFF26546}"/>
              </a:ext>
            </a:extLst>
          </p:cNvPr>
          <p:cNvSpPr txBox="1">
            <a:spLocks noGrp="1"/>
          </p:cNvSpPr>
          <p:nvPr>
            <p:ph type="sldNum" sz="quarter" idx="8"/>
          </p:nvPr>
        </p:nvSpPr>
        <p:spPr/>
        <p:txBody>
          <a:bodyPr/>
          <a:lstStyle>
            <a:lvl1pPr>
              <a:defRPr/>
            </a:lvl1pPr>
          </a:lstStyle>
          <a:p>
            <a:pPr lvl="0"/>
            <a:fld id="{10A64BE2-58F1-284C-A5EB-FD4C4125E98B}" type="slidenum">
              <a:t>‹#›</a:t>
            </a:fld>
            <a:endParaRPr lang="en-GB"/>
          </a:p>
        </p:txBody>
      </p:sp>
    </p:spTree>
    <p:extLst>
      <p:ext uri="{BB962C8B-B14F-4D97-AF65-F5344CB8AC3E}">
        <p14:creationId xmlns:p14="http://schemas.microsoft.com/office/powerpoint/2010/main" val="24009582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F14614-3E5D-8943-B98D-737AEB3C6C7E}"/>
              </a:ext>
            </a:extLst>
          </p:cNvPr>
          <p:cNvSpPr txBox="1">
            <a:spLocks noGrp="1"/>
          </p:cNvSpPr>
          <p:nvPr>
            <p:ph type="dt" sz="half" idx="7"/>
          </p:nvPr>
        </p:nvSpPr>
        <p:spPr/>
        <p:txBody>
          <a:bodyPr/>
          <a:lstStyle>
            <a:lvl1pPr>
              <a:defRPr/>
            </a:lvl1pPr>
          </a:lstStyle>
          <a:p>
            <a:pPr lvl="0"/>
            <a:fld id="{CD7BB124-C8DE-3145-9A5F-7ECA7CEF46C5}" type="datetime1">
              <a:rPr lang="en-GB"/>
              <a:pPr lvl="0"/>
              <a:t>09/06/2020</a:t>
            </a:fld>
            <a:endParaRPr lang="en-GB"/>
          </a:p>
        </p:txBody>
      </p:sp>
      <p:sp>
        <p:nvSpPr>
          <p:cNvPr id="3" name="Footer Placeholder 2">
            <a:extLst>
              <a:ext uri="{FF2B5EF4-FFF2-40B4-BE49-F238E27FC236}">
                <a16:creationId xmlns:a16="http://schemas.microsoft.com/office/drawing/2014/main" id="{C9913E41-EE39-A04A-B805-41D344BDA040}"/>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DFBCA671-ADE0-9142-A7B5-464E7224659A}"/>
              </a:ext>
            </a:extLst>
          </p:cNvPr>
          <p:cNvSpPr txBox="1">
            <a:spLocks noGrp="1"/>
          </p:cNvSpPr>
          <p:nvPr>
            <p:ph type="sldNum" sz="quarter" idx="8"/>
          </p:nvPr>
        </p:nvSpPr>
        <p:spPr/>
        <p:txBody>
          <a:bodyPr/>
          <a:lstStyle>
            <a:lvl1pPr>
              <a:defRPr/>
            </a:lvl1pPr>
          </a:lstStyle>
          <a:p>
            <a:pPr lvl="0"/>
            <a:fld id="{E4532542-EEE9-FF43-AB8A-3E0058762902}" type="slidenum">
              <a:t>‹#›</a:t>
            </a:fld>
            <a:endParaRPr lang="en-GB"/>
          </a:p>
        </p:txBody>
      </p:sp>
    </p:spTree>
    <p:extLst>
      <p:ext uri="{BB962C8B-B14F-4D97-AF65-F5344CB8AC3E}">
        <p14:creationId xmlns:p14="http://schemas.microsoft.com/office/powerpoint/2010/main" val="69686409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C0AAC-3051-F449-A21A-40342FF31E9E}"/>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05FF77D1-8511-FB47-99C3-902D9D8EED62}"/>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F37A35-0295-CF49-868E-8C8405C41852}"/>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68E2025B-7C20-A145-925A-A6BB8392A7C1}"/>
              </a:ext>
            </a:extLst>
          </p:cNvPr>
          <p:cNvSpPr txBox="1">
            <a:spLocks noGrp="1"/>
          </p:cNvSpPr>
          <p:nvPr>
            <p:ph type="dt" sz="half" idx="7"/>
          </p:nvPr>
        </p:nvSpPr>
        <p:spPr/>
        <p:txBody>
          <a:bodyPr/>
          <a:lstStyle>
            <a:lvl1pPr>
              <a:defRPr/>
            </a:lvl1pPr>
          </a:lstStyle>
          <a:p>
            <a:pPr lvl="0"/>
            <a:fld id="{AFF189F1-30FA-9543-84F8-558F33E4F7FA}" type="datetime1">
              <a:rPr lang="en-GB"/>
              <a:pPr lvl="0"/>
              <a:t>09/06/2020</a:t>
            </a:fld>
            <a:endParaRPr lang="en-GB"/>
          </a:p>
        </p:txBody>
      </p:sp>
      <p:sp>
        <p:nvSpPr>
          <p:cNvPr id="6" name="Footer Placeholder 5">
            <a:extLst>
              <a:ext uri="{FF2B5EF4-FFF2-40B4-BE49-F238E27FC236}">
                <a16:creationId xmlns:a16="http://schemas.microsoft.com/office/drawing/2014/main" id="{D35E56C9-9508-1048-87D6-CFA08A2642FF}"/>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5B9C6A87-9647-974E-A63F-B3D68D1E56AE}"/>
              </a:ext>
            </a:extLst>
          </p:cNvPr>
          <p:cNvSpPr txBox="1">
            <a:spLocks noGrp="1"/>
          </p:cNvSpPr>
          <p:nvPr>
            <p:ph type="sldNum" sz="quarter" idx="8"/>
          </p:nvPr>
        </p:nvSpPr>
        <p:spPr/>
        <p:txBody>
          <a:bodyPr/>
          <a:lstStyle>
            <a:lvl1pPr>
              <a:defRPr/>
            </a:lvl1pPr>
          </a:lstStyle>
          <a:p>
            <a:pPr lvl="0"/>
            <a:fld id="{B43574E5-ABAC-7141-ADBC-245C7DB434C4}" type="slidenum">
              <a:t>‹#›</a:t>
            </a:fld>
            <a:endParaRPr lang="en-GB"/>
          </a:p>
        </p:txBody>
      </p:sp>
    </p:spTree>
    <p:extLst>
      <p:ext uri="{BB962C8B-B14F-4D97-AF65-F5344CB8AC3E}">
        <p14:creationId xmlns:p14="http://schemas.microsoft.com/office/powerpoint/2010/main" val="239941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183ED-1DCB-8F42-9ACF-18E6963AD1B5}"/>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D1110219-C970-6746-90C1-B9D9263AB59C}"/>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9D20D39A-C29E-204B-AC54-4136D24829A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B48C5BD5-46C8-5F44-8E67-7251D8538CB3}"/>
              </a:ext>
            </a:extLst>
          </p:cNvPr>
          <p:cNvSpPr txBox="1">
            <a:spLocks noGrp="1"/>
          </p:cNvSpPr>
          <p:nvPr>
            <p:ph type="dt" sz="half" idx="7"/>
          </p:nvPr>
        </p:nvSpPr>
        <p:spPr/>
        <p:txBody>
          <a:bodyPr/>
          <a:lstStyle>
            <a:lvl1pPr>
              <a:defRPr/>
            </a:lvl1pPr>
          </a:lstStyle>
          <a:p>
            <a:pPr lvl="0"/>
            <a:fld id="{BB91D783-3956-294B-86C8-E91691E2CCFE}" type="datetime1">
              <a:rPr lang="en-GB"/>
              <a:pPr lvl="0"/>
              <a:t>09/06/2020</a:t>
            </a:fld>
            <a:endParaRPr lang="en-GB"/>
          </a:p>
        </p:txBody>
      </p:sp>
      <p:sp>
        <p:nvSpPr>
          <p:cNvPr id="6" name="Footer Placeholder 5">
            <a:extLst>
              <a:ext uri="{FF2B5EF4-FFF2-40B4-BE49-F238E27FC236}">
                <a16:creationId xmlns:a16="http://schemas.microsoft.com/office/drawing/2014/main" id="{ACD4313F-6A0D-5F43-89CF-6E07873CDA60}"/>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251B230A-3815-3441-B4C3-417AB9A37FB7}"/>
              </a:ext>
            </a:extLst>
          </p:cNvPr>
          <p:cNvSpPr txBox="1">
            <a:spLocks noGrp="1"/>
          </p:cNvSpPr>
          <p:nvPr>
            <p:ph type="sldNum" sz="quarter" idx="8"/>
          </p:nvPr>
        </p:nvSpPr>
        <p:spPr/>
        <p:txBody>
          <a:bodyPr/>
          <a:lstStyle>
            <a:lvl1pPr>
              <a:defRPr/>
            </a:lvl1pPr>
          </a:lstStyle>
          <a:p>
            <a:pPr lvl="0"/>
            <a:fld id="{A8777E3E-A611-A641-A15E-3BA29FD50BC3}" type="slidenum">
              <a:t>‹#›</a:t>
            </a:fld>
            <a:endParaRPr lang="en-GB"/>
          </a:p>
        </p:txBody>
      </p:sp>
    </p:spTree>
    <p:extLst>
      <p:ext uri="{BB962C8B-B14F-4D97-AF65-F5344CB8AC3E}">
        <p14:creationId xmlns:p14="http://schemas.microsoft.com/office/powerpoint/2010/main" val="2641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7AC22B-9932-1042-B5EC-9D7E3B7B5E83}"/>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0455ED6B-672A-DC4B-9FF2-889972B5FCE3}"/>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67EB28-021D-024F-824E-0AE9138DEE8C}"/>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11D096F8-87AB-3A4D-9AB1-B55507434539}" type="datetime1">
              <a:rPr lang="en-GB"/>
              <a:pPr lvl="0"/>
              <a:t>09/06/2020</a:t>
            </a:fld>
            <a:endParaRPr lang="en-GB"/>
          </a:p>
        </p:txBody>
      </p:sp>
      <p:sp>
        <p:nvSpPr>
          <p:cNvPr id="5" name="Footer Placeholder 4">
            <a:extLst>
              <a:ext uri="{FF2B5EF4-FFF2-40B4-BE49-F238E27FC236}">
                <a16:creationId xmlns:a16="http://schemas.microsoft.com/office/drawing/2014/main" id="{0C4F6C03-43B7-5640-B50D-25701A11BD41}"/>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19314B9A-8805-C044-8325-7C028440BEF5}"/>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7C538B6F-AB97-7848-B66A-C7ECE61EDC4A}"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53F8B-1E42-F941-97C9-9C5DE25A1DCC}"/>
              </a:ext>
            </a:extLst>
          </p:cNvPr>
          <p:cNvSpPr txBox="1">
            <a:spLocks noGrp="1"/>
          </p:cNvSpPr>
          <p:nvPr>
            <p:ph type="ctrTitle"/>
          </p:nvPr>
        </p:nvSpPr>
        <p:spPr>
          <a:xfrm>
            <a:off x="1524003" y="432620"/>
            <a:ext cx="9144000" cy="2123767"/>
          </a:xfrm>
        </p:spPr>
        <p:txBody>
          <a:bodyPr/>
          <a:lstStyle/>
          <a:p>
            <a:pPr lvl="0"/>
            <a:r>
              <a:rPr lang="en-GB" sz="4400">
                <a:latin typeface="Arial Black" pitchFamily="34"/>
              </a:rPr>
              <a:t>Gender based violence(IPV) the pentavalent jeopardy for the victim/ survivor </a:t>
            </a:r>
          </a:p>
        </p:txBody>
      </p:sp>
      <p:sp>
        <p:nvSpPr>
          <p:cNvPr id="3" name="Subtitle 2">
            <a:extLst>
              <a:ext uri="{FF2B5EF4-FFF2-40B4-BE49-F238E27FC236}">
                <a16:creationId xmlns:a16="http://schemas.microsoft.com/office/drawing/2014/main" id="{A4F54DB9-5AE8-A04D-AE5A-D9764E59B47E}"/>
              </a:ext>
            </a:extLst>
          </p:cNvPr>
          <p:cNvSpPr txBox="1">
            <a:spLocks noGrp="1"/>
          </p:cNvSpPr>
          <p:nvPr>
            <p:ph type="subTitle" idx="1"/>
          </p:nvPr>
        </p:nvSpPr>
        <p:spPr/>
        <p:txBody>
          <a:bodyPr/>
          <a:lstStyle/>
          <a:p>
            <a:pPr lvl="0">
              <a:lnSpc>
                <a:spcPct val="70000"/>
              </a:lnSpc>
            </a:pPr>
            <a:r>
              <a:rPr lang="en-GB" sz="1900" b="1"/>
              <a:t>By Dr Kihara Anne B</a:t>
            </a:r>
          </a:p>
          <a:p>
            <a:pPr lvl="0">
              <a:lnSpc>
                <a:spcPct val="70000"/>
              </a:lnSpc>
            </a:pPr>
            <a:r>
              <a:rPr lang="en-GB" sz="1900"/>
              <a:t>President of AFOG and EMR</a:t>
            </a:r>
          </a:p>
          <a:p>
            <a:pPr lvl="0">
              <a:lnSpc>
                <a:spcPct val="70000"/>
              </a:lnSpc>
            </a:pPr>
            <a:r>
              <a:rPr lang="en-GB" sz="1900"/>
              <a:t>President Emeritus KOGS </a:t>
            </a:r>
          </a:p>
          <a:p>
            <a:pPr lvl="0">
              <a:lnSpc>
                <a:spcPct val="70000"/>
              </a:lnSpc>
            </a:pPr>
            <a:r>
              <a:rPr lang="en-GB" sz="1900"/>
              <a:t>Senior Lecturer UON, Dept. Obs/ Gyn</a:t>
            </a:r>
          </a:p>
          <a:p>
            <a:pPr lvl="0">
              <a:lnSpc>
                <a:spcPct val="70000"/>
              </a:lnSpc>
            </a:pPr>
            <a:r>
              <a:rPr lang="en-GB" sz="1900"/>
              <a:t>Consultant Obs/ Gyn </a:t>
            </a:r>
          </a:p>
          <a:p>
            <a:pPr lvl="0">
              <a:lnSpc>
                <a:spcPct val="70000"/>
              </a:lnSpc>
            </a:pPr>
            <a:endParaRPr lang="en-GB" sz="1900"/>
          </a:p>
          <a:p>
            <a:pPr lvl="0">
              <a:lnSpc>
                <a:spcPct val="70000"/>
              </a:lnSpc>
            </a:pPr>
            <a:endParaRPr lang="en-GB" sz="1900"/>
          </a:p>
        </p:txBody>
      </p:sp>
      <p:pic>
        <p:nvPicPr>
          <p:cNvPr id="4" name="Picture 7">
            <a:extLst>
              <a:ext uri="{FF2B5EF4-FFF2-40B4-BE49-F238E27FC236}">
                <a16:creationId xmlns:a16="http://schemas.microsoft.com/office/drawing/2014/main" id="{D8AA1FE7-D42B-444C-8BD2-C1E79AEFE19A}"/>
              </a:ext>
            </a:extLst>
          </p:cNvPr>
          <p:cNvPicPr>
            <a:picLocks noChangeAspect="1"/>
          </p:cNvPicPr>
          <p:nvPr/>
        </p:nvPicPr>
        <p:blipFill>
          <a:blip r:embed="rId2"/>
          <a:stretch>
            <a:fillRect/>
          </a:stretch>
        </p:blipFill>
        <p:spPr>
          <a:xfrm>
            <a:off x="358874" y="3077495"/>
            <a:ext cx="3377382" cy="3460958"/>
          </a:xfrm>
          <a:prstGeom prst="rect">
            <a:avLst/>
          </a:prstGeom>
          <a:noFill/>
          <a:ln cap="flat">
            <a:noFill/>
          </a:ln>
        </p:spPr>
      </p:pic>
      <p:pic>
        <p:nvPicPr>
          <p:cNvPr id="5" name="Picture 6">
            <a:extLst>
              <a:ext uri="{FF2B5EF4-FFF2-40B4-BE49-F238E27FC236}">
                <a16:creationId xmlns:a16="http://schemas.microsoft.com/office/drawing/2014/main" id="{64E81ABF-C60D-3C40-8B0B-016932E39645}"/>
              </a:ext>
            </a:extLst>
          </p:cNvPr>
          <p:cNvPicPr>
            <a:picLocks noChangeAspect="1"/>
          </p:cNvPicPr>
          <p:nvPr/>
        </p:nvPicPr>
        <p:blipFill>
          <a:blip r:embed="rId3"/>
          <a:stretch>
            <a:fillRect/>
          </a:stretch>
        </p:blipFill>
        <p:spPr>
          <a:xfrm>
            <a:off x="8393341" y="2744178"/>
            <a:ext cx="3009610" cy="2066928"/>
          </a:xfrm>
          <a:prstGeom prst="rect">
            <a:avLst/>
          </a:prstGeom>
          <a:noFill/>
          <a:ln cap="flat">
            <a:noFill/>
          </a:ln>
        </p:spPr>
      </p:pic>
      <p:pic>
        <p:nvPicPr>
          <p:cNvPr id="6" name="Picture 6">
            <a:extLst>
              <a:ext uri="{FF2B5EF4-FFF2-40B4-BE49-F238E27FC236}">
                <a16:creationId xmlns:a16="http://schemas.microsoft.com/office/drawing/2014/main" id="{BAA510BE-8162-5A4C-8A38-6B9EBC262269}"/>
              </a:ext>
            </a:extLst>
          </p:cNvPr>
          <p:cNvPicPr>
            <a:picLocks noChangeAspect="1"/>
          </p:cNvPicPr>
          <p:nvPr/>
        </p:nvPicPr>
        <p:blipFill>
          <a:blip r:embed="rId4"/>
          <a:stretch>
            <a:fillRect/>
          </a:stretch>
        </p:blipFill>
        <p:spPr>
          <a:xfrm>
            <a:off x="8326380" y="5144423"/>
            <a:ext cx="3076571" cy="1533521"/>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2F26-71D6-8743-B4C6-96457C2818F9}"/>
              </a:ext>
            </a:extLst>
          </p:cNvPr>
          <p:cNvSpPr txBox="1">
            <a:spLocks noGrp="1"/>
          </p:cNvSpPr>
          <p:nvPr>
            <p:ph type="title"/>
          </p:nvPr>
        </p:nvSpPr>
        <p:spPr/>
        <p:txBody>
          <a:bodyPr/>
          <a:lstStyle/>
          <a:p>
            <a:pPr lvl="0"/>
            <a:r>
              <a:rPr lang="en-GB"/>
              <a:t>Percentage distribution of girls who have undergone FGM </a:t>
            </a:r>
          </a:p>
        </p:txBody>
      </p:sp>
      <p:pic>
        <p:nvPicPr>
          <p:cNvPr id="3" name="Content Placeholder 4">
            <a:extLst>
              <a:ext uri="{FF2B5EF4-FFF2-40B4-BE49-F238E27FC236}">
                <a16:creationId xmlns:a16="http://schemas.microsoft.com/office/drawing/2014/main" id="{2730038D-07A8-184C-82E0-996209D5ACDB}"/>
              </a:ext>
            </a:extLst>
          </p:cNvPr>
          <p:cNvPicPr>
            <a:picLocks noGrp="1" noChangeAspect="1"/>
          </p:cNvPicPr>
          <p:nvPr>
            <p:ph idx="1"/>
          </p:nvPr>
        </p:nvPicPr>
        <p:blipFill>
          <a:blip r:embed="rId2"/>
          <a:stretch>
            <a:fillRect/>
          </a:stretch>
        </p:blipFill>
        <p:spPr>
          <a:xfrm>
            <a:off x="2585886" y="1825627"/>
            <a:ext cx="6715435" cy="474232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EB705-25EE-5042-BE6D-A3891203F977}"/>
              </a:ext>
            </a:extLst>
          </p:cNvPr>
          <p:cNvSpPr txBox="1">
            <a:spLocks noGrp="1"/>
          </p:cNvSpPr>
          <p:nvPr>
            <p:ph type="title"/>
          </p:nvPr>
        </p:nvSpPr>
        <p:spPr>
          <a:xfrm>
            <a:off x="838203" y="365129"/>
            <a:ext cx="10515600" cy="1070378"/>
          </a:xfrm>
        </p:spPr>
        <p:txBody>
          <a:bodyPr/>
          <a:lstStyle/>
          <a:p>
            <a:pPr lvl="0"/>
            <a:r>
              <a:rPr lang="en-GB"/>
              <a:t>Other health consequences of GBV  </a:t>
            </a:r>
          </a:p>
        </p:txBody>
      </p:sp>
      <p:sp>
        <p:nvSpPr>
          <p:cNvPr id="3" name="Content Placeholder 2">
            <a:extLst>
              <a:ext uri="{FF2B5EF4-FFF2-40B4-BE49-F238E27FC236}">
                <a16:creationId xmlns:a16="http://schemas.microsoft.com/office/drawing/2014/main" id="{402E06A6-C320-4B47-B117-C6A84346DCF1}"/>
              </a:ext>
            </a:extLst>
          </p:cNvPr>
          <p:cNvSpPr txBox="1">
            <a:spLocks noGrp="1"/>
          </p:cNvSpPr>
          <p:nvPr>
            <p:ph idx="1"/>
          </p:nvPr>
        </p:nvSpPr>
        <p:spPr/>
        <p:txBody>
          <a:bodyPr/>
          <a:lstStyle/>
          <a:p>
            <a:pPr lvl="0">
              <a:lnSpc>
                <a:spcPct val="60000"/>
              </a:lnSpc>
            </a:pPr>
            <a:r>
              <a:rPr lang="en-GB" sz="2600"/>
              <a:t>Unplanned pregnancies and sequelae thereof </a:t>
            </a:r>
          </a:p>
          <a:p>
            <a:pPr lvl="0">
              <a:lnSpc>
                <a:spcPct val="60000"/>
              </a:lnSpc>
            </a:pPr>
            <a:endParaRPr lang="en-GB" sz="2600"/>
          </a:p>
          <a:p>
            <a:pPr lvl="0">
              <a:lnSpc>
                <a:spcPct val="60000"/>
              </a:lnSpc>
            </a:pPr>
            <a:r>
              <a:rPr lang="en-GB" sz="2600"/>
              <a:t>Unsafe motherhood</a:t>
            </a:r>
          </a:p>
          <a:p>
            <a:pPr lvl="0">
              <a:lnSpc>
                <a:spcPct val="60000"/>
              </a:lnSpc>
            </a:pPr>
            <a:endParaRPr lang="en-GB" sz="2600"/>
          </a:p>
          <a:p>
            <a:pPr lvl="0">
              <a:lnSpc>
                <a:spcPct val="60000"/>
              </a:lnSpc>
            </a:pPr>
            <a:r>
              <a:rPr lang="en-GB" sz="2600"/>
              <a:t>STI/ HIV</a:t>
            </a:r>
          </a:p>
          <a:p>
            <a:pPr lvl="0">
              <a:lnSpc>
                <a:spcPct val="60000"/>
              </a:lnSpc>
            </a:pPr>
            <a:endParaRPr lang="en-GB" sz="2600"/>
          </a:p>
          <a:p>
            <a:pPr lvl="0">
              <a:lnSpc>
                <a:spcPct val="60000"/>
              </a:lnSpc>
            </a:pPr>
            <a:r>
              <a:rPr lang="en-GB" sz="2600"/>
              <a:t>Psycho-social delinquency </a:t>
            </a:r>
          </a:p>
          <a:p>
            <a:pPr lvl="0">
              <a:lnSpc>
                <a:spcPct val="60000"/>
              </a:lnSpc>
            </a:pPr>
            <a:endParaRPr lang="en-GB" sz="2600"/>
          </a:p>
          <a:p>
            <a:pPr lvl="0">
              <a:lnSpc>
                <a:spcPct val="60000"/>
              </a:lnSpc>
            </a:pPr>
            <a:r>
              <a:rPr lang="en-GB" sz="2600"/>
              <a:t>Mental illness  that can result to suicide </a:t>
            </a:r>
          </a:p>
          <a:p>
            <a:pPr lvl="0">
              <a:lnSpc>
                <a:spcPct val="60000"/>
              </a:lnSpc>
            </a:pPr>
            <a:endParaRPr lang="en-GB" sz="2600"/>
          </a:p>
          <a:p>
            <a:pPr lvl="0">
              <a:lnSpc>
                <a:spcPct val="60000"/>
              </a:lnSpc>
            </a:pPr>
            <a:r>
              <a:rPr lang="en-GB" sz="2600"/>
              <a:t>Socially unprotected;  insecure, not empowered  or gainfully participating in socio- economic development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CFD6D-A477-7C46-9973-959969AB7C2D}"/>
              </a:ext>
            </a:extLst>
          </p:cNvPr>
          <p:cNvSpPr txBox="1">
            <a:spLocks noGrp="1"/>
          </p:cNvSpPr>
          <p:nvPr>
            <p:ph type="title"/>
          </p:nvPr>
        </p:nvSpPr>
        <p:spPr/>
        <p:txBody>
          <a:bodyPr/>
          <a:lstStyle/>
          <a:p>
            <a:pPr lvl="0"/>
            <a:r>
              <a:rPr lang="en-GB" sz="3200" b="1"/>
              <a:t>GBV its the inequities and unattained demographic dividends and SDG 5 </a:t>
            </a:r>
          </a:p>
        </p:txBody>
      </p:sp>
      <p:pic>
        <p:nvPicPr>
          <p:cNvPr id="3" name="Content Placeholder 4">
            <a:extLst>
              <a:ext uri="{FF2B5EF4-FFF2-40B4-BE49-F238E27FC236}">
                <a16:creationId xmlns:a16="http://schemas.microsoft.com/office/drawing/2014/main" id="{7A0F7AD0-97BF-034E-924C-3B1EA7C61827}"/>
              </a:ext>
            </a:extLst>
          </p:cNvPr>
          <p:cNvPicPr>
            <a:picLocks noGrp="1" noChangeAspect="1"/>
          </p:cNvPicPr>
          <p:nvPr>
            <p:ph idx="1"/>
          </p:nvPr>
        </p:nvPicPr>
        <p:blipFill>
          <a:blip r:embed="rId3"/>
          <a:stretch>
            <a:fillRect/>
          </a:stretch>
        </p:blipFill>
        <p:spPr>
          <a:xfrm>
            <a:off x="1228725" y="1828800"/>
            <a:ext cx="9667878" cy="4581528"/>
          </a:xfrm>
        </p:spPr>
      </p:pic>
      <p:pic>
        <p:nvPicPr>
          <p:cNvPr id="4" name="Picture 3">
            <a:extLst>
              <a:ext uri="{FF2B5EF4-FFF2-40B4-BE49-F238E27FC236}">
                <a16:creationId xmlns:a16="http://schemas.microsoft.com/office/drawing/2014/main" id="{AA5AA068-CD81-3447-9EEC-EDD91CABDDC4}"/>
              </a:ext>
            </a:extLst>
          </p:cNvPr>
          <p:cNvPicPr>
            <a:picLocks noChangeAspect="1"/>
          </p:cNvPicPr>
          <p:nvPr/>
        </p:nvPicPr>
        <p:blipFill>
          <a:blip r:embed="rId4"/>
          <a:stretch>
            <a:fillRect/>
          </a:stretch>
        </p:blipFill>
        <p:spPr>
          <a:xfrm>
            <a:off x="109078" y="5053779"/>
            <a:ext cx="2850431" cy="1804220"/>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14CB-33F7-B844-8B6B-D266AD3BA4DD}"/>
              </a:ext>
            </a:extLst>
          </p:cNvPr>
          <p:cNvSpPr txBox="1">
            <a:spLocks noGrp="1"/>
          </p:cNvSpPr>
          <p:nvPr>
            <p:ph type="title"/>
          </p:nvPr>
        </p:nvSpPr>
        <p:spPr>
          <a:xfrm>
            <a:off x="838203" y="365129"/>
            <a:ext cx="10515600" cy="637766"/>
          </a:xfrm>
        </p:spPr>
        <p:txBody>
          <a:bodyPr/>
          <a:lstStyle/>
          <a:p>
            <a:pPr lvl="0"/>
            <a:r>
              <a:rPr lang="en-GB" sz="3600" b="1"/>
              <a:t>Economic empowerment  </a:t>
            </a:r>
          </a:p>
        </p:txBody>
      </p:sp>
      <p:sp>
        <p:nvSpPr>
          <p:cNvPr id="3" name="Content Placeholder 2">
            <a:extLst>
              <a:ext uri="{FF2B5EF4-FFF2-40B4-BE49-F238E27FC236}">
                <a16:creationId xmlns:a16="http://schemas.microsoft.com/office/drawing/2014/main" id="{2E09227C-69E3-1D41-A52D-7697A92648D9}"/>
              </a:ext>
            </a:extLst>
          </p:cNvPr>
          <p:cNvSpPr txBox="1">
            <a:spLocks noGrp="1"/>
          </p:cNvSpPr>
          <p:nvPr>
            <p:ph idx="1"/>
          </p:nvPr>
        </p:nvSpPr>
        <p:spPr>
          <a:xfrm>
            <a:off x="838203" y="1002886"/>
            <a:ext cx="10515600" cy="5174077"/>
          </a:xfrm>
        </p:spPr>
        <p:txBody>
          <a:bodyPr/>
          <a:lstStyle/>
          <a:p>
            <a:pPr lvl="0"/>
            <a:r>
              <a:rPr lang="en-GB"/>
              <a:t>Economic empowerment increases women’s access to economic resources and opportunities including jobs, financial services, property and other productive assets, skills development and job markets.</a:t>
            </a:r>
          </a:p>
        </p:txBody>
      </p:sp>
      <p:pic>
        <p:nvPicPr>
          <p:cNvPr id="4" name="Picture 4">
            <a:extLst>
              <a:ext uri="{FF2B5EF4-FFF2-40B4-BE49-F238E27FC236}">
                <a16:creationId xmlns:a16="http://schemas.microsoft.com/office/drawing/2014/main" id="{FA0B7A1B-51EB-3049-A18B-85CF5802EC98}"/>
              </a:ext>
            </a:extLst>
          </p:cNvPr>
          <p:cNvPicPr>
            <a:picLocks noChangeAspect="1"/>
          </p:cNvPicPr>
          <p:nvPr/>
        </p:nvPicPr>
        <p:blipFill>
          <a:blip r:embed="rId3"/>
          <a:stretch>
            <a:fillRect/>
          </a:stretch>
        </p:blipFill>
        <p:spPr>
          <a:xfrm>
            <a:off x="6793214" y="2812026"/>
            <a:ext cx="4478237" cy="3664970"/>
          </a:xfrm>
          <a:prstGeom prst="rect">
            <a:avLst/>
          </a:prstGeom>
          <a:noFill/>
          <a:ln cap="flat">
            <a:noFill/>
          </a:ln>
        </p:spPr>
      </p:pic>
      <p:pic>
        <p:nvPicPr>
          <p:cNvPr id="5" name="Picture 7">
            <a:extLst>
              <a:ext uri="{FF2B5EF4-FFF2-40B4-BE49-F238E27FC236}">
                <a16:creationId xmlns:a16="http://schemas.microsoft.com/office/drawing/2014/main" id="{53CCDE75-531D-2541-B166-709313020589}"/>
              </a:ext>
            </a:extLst>
          </p:cNvPr>
          <p:cNvPicPr>
            <a:picLocks noChangeAspect="1"/>
          </p:cNvPicPr>
          <p:nvPr/>
        </p:nvPicPr>
        <p:blipFill>
          <a:blip r:embed="rId4"/>
          <a:stretch>
            <a:fillRect/>
          </a:stretch>
        </p:blipFill>
        <p:spPr>
          <a:xfrm>
            <a:off x="920544" y="2743200"/>
            <a:ext cx="4478237" cy="3733796"/>
          </a:xfrm>
          <a:prstGeom prst="rect">
            <a:avLst/>
          </a:prstGeom>
          <a:noFill/>
          <a:ln cap="flat">
            <a:noFill/>
          </a:ln>
        </p:spPr>
      </p:pic>
      <p:pic>
        <p:nvPicPr>
          <p:cNvPr id="6" name="Picture 6">
            <a:extLst>
              <a:ext uri="{FF2B5EF4-FFF2-40B4-BE49-F238E27FC236}">
                <a16:creationId xmlns:a16="http://schemas.microsoft.com/office/drawing/2014/main" id="{7189BE6F-474B-A943-9B36-EEB21CADB9CB}"/>
              </a:ext>
            </a:extLst>
          </p:cNvPr>
          <p:cNvPicPr>
            <a:picLocks noChangeAspect="1"/>
          </p:cNvPicPr>
          <p:nvPr/>
        </p:nvPicPr>
        <p:blipFill>
          <a:blip r:embed="rId5"/>
          <a:stretch>
            <a:fillRect/>
          </a:stretch>
        </p:blipFill>
        <p:spPr>
          <a:xfrm>
            <a:off x="5153028" y="2743190"/>
            <a:ext cx="2228850" cy="4114809"/>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0FFB4B72-6EB5-7140-85FD-7144C7B0F790}"/>
              </a:ext>
            </a:extLst>
          </p:cNvPr>
          <p:cNvPicPr>
            <a:picLocks noGrp="1" noChangeAspect="1"/>
          </p:cNvPicPr>
          <p:nvPr>
            <p:ph type="pic" idx="4294967295"/>
          </p:nvPr>
        </p:nvPicPr>
        <p:blipFill>
          <a:blip r:embed="rId2"/>
          <a:stretch>
            <a:fillRect/>
          </a:stretch>
        </p:blipFill>
        <p:spPr>
          <a:xfrm>
            <a:off x="717758" y="501447"/>
            <a:ext cx="10294370" cy="5987847"/>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6817F-E34A-A54A-A806-855573730355}"/>
              </a:ext>
            </a:extLst>
          </p:cNvPr>
          <p:cNvSpPr txBox="1">
            <a:spLocks noGrp="1"/>
          </p:cNvSpPr>
          <p:nvPr>
            <p:ph type="title"/>
          </p:nvPr>
        </p:nvSpPr>
        <p:spPr/>
        <p:txBody>
          <a:bodyPr/>
          <a:lstStyle/>
          <a:p>
            <a:pPr lvl="0"/>
            <a:r>
              <a:rPr lang="en-GB"/>
              <a:t>Case management with GBV</a:t>
            </a:r>
          </a:p>
        </p:txBody>
      </p:sp>
      <p:sp>
        <p:nvSpPr>
          <p:cNvPr id="3" name="Content Placeholder 2">
            <a:extLst>
              <a:ext uri="{FF2B5EF4-FFF2-40B4-BE49-F238E27FC236}">
                <a16:creationId xmlns:a16="http://schemas.microsoft.com/office/drawing/2014/main" id="{79F3CD2D-2FC3-FF44-A754-BA74A4B9AC22}"/>
              </a:ext>
            </a:extLst>
          </p:cNvPr>
          <p:cNvSpPr txBox="1">
            <a:spLocks noGrp="1"/>
          </p:cNvSpPr>
          <p:nvPr>
            <p:ph idx="1"/>
          </p:nvPr>
        </p:nvSpPr>
        <p:spPr/>
        <p:txBody>
          <a:bodyPr/>
          <a:lstStyle/>
          <a:p>
            <a:pPr lvl="0"/>
            <a:r>
              <a:rPr lang="en-GB"/>
              <a:t>All patient MUST be treated empathetically, respectful and dignified care </a:t>
            </a:r>
          </a:p>
          <a:p>
            <a:pPr lvl="0"/>
            <a:r>
              <a:rPr lang="en-GB"/>
              <a:t>The patient MUST feel safe in the clinical environment .  Note amongst children the perpetrator may be known or even accompany the victim . Be on high alert and attentive to detail!</a:t>
            </a:r>
          </a:p>
          <a:p>
            <a:pPr lvl="0"/>
            <a:r>
              <a:rPr lang="en-GB"/>
              <a:t> Multidisciplinary approach :  medical . Psychosocial, legal , forensic  personnel </a:t>
            </a:r>
          </a:p>
          <a:p>
            <a:pPr lvl="0"/>
            <a:r>
              <a:rPr lang="en-GB"/>
              <a:t>HX, P/E, </a:t>
            </a:r>
            <a:r>
              <a:rPr lang="en-GB" b="1"/>
              <a:t>Documentation and forensic workup </a:t>
            </a:r>
            <a:r>
              <a:rPr lang="en-GB"/>
              <a:t>critical to the survivor legal case </a:t>
            </a:r>
          </a:p>
          <a:p>
            <a:pPr lvl="0"/>
            <a:endParaRPr lang="en-GB"/>
          </a:p>
          <a:p>
            <a:pPr lvl="0"/>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0398E-F01D-4143-BD3A-B6A8DD158CB0}"/>
              </a:ext>
            </a:extLst>
          </p:cNvPr>
          <p:cNvSpPr txBox="1">
            <a:spLocks noGrp="1"/>
          </p:cNvSpPr>
          <p:nvPr>
            <p:ph type="title"/>
          </p:nvPr>
        </p:nvSpPr>
        <p:spPr/>
        <p:txBody>
          <a:bodyPr/>
          <a:lstStyle/>
          <a:p>
            <a:pPr lvl="0"/>
            <a:r>
              <a:rPr lang="en-US" sz="4000"/>
              <a:t>General considerations for medical management </a:t>
            </a:r>
            <a:br>
              <a:rPr lang="en-GB" sz="4000"/>
            </a:br>
            <a:endParaRPr lang="en-GB" sz="4000"/>
          </a:p>
        </p:txBody>
      </p:sp>
      <p:sp>
        <p:nvSpPr>
          <p:cNvPr id="3" name="Content Placeholder 2">
            <a:extLst>
              <a:ext uri="{FF2B5EF4-FFF2-40B4-BE49-F238E27FC236}">
                <a16:creationId xmlns:a16="http://schemas.microsoft.com/office/drawing/2014/main" id="{1DD23981-8CBB-B840-83FB-8D435B1FAE5F}"/>
              </a:ext>
            </a:extLst>
          </p:cNvPr>
          <p:cNvSpPr txBox="1">
            <a:spLocks noGrp="1"/>
          </p:cNvSpPr>
          <p:nvPr>
            <p:ph idx="1"/>
          </p:nvPr>
        </p:nvSpPr>
        <p:spPr/>
        <p:txBody>
          <a:bodyPr/>
          <a:lstStyle/>
          <a:p>
            <a:pPr lvl="0">
              <a:lnSpc>
                <a:spcPct val="80000"/>
              </a:lnSpc>
            </a:pPr>
            <a:r>
              <a:rPr lang="en-US"/>
              <a:t>Introduce yourself to the survivor</a:t>
            </a:r>
          </a:p>
          <a:p>
            <a:pPr lvl="0">
              <a:lnSpc>
                <a:spcPct val="80000"/>
              </a:lnSpc>
            </a:pPr>
            <a:r>
              <a:rPr lang="en-US"/>
              <a:t>Obtain written informed consent</a:t>
            </a:r>
            <a:endParaRPr lang="en-GB"/>
          </a:p>
          <a:p>
            <a:pPr lvl="0">
              <a:lnSpc>
                <a:spcPct val="80000"/>
              </a:lnSpc>
            </a:pPr>
            <a:r>
              <a:rPr lang="en-US"/>
              <a:t>Obtain medical history</a:t>
            </a:r>
            <a:endParaRPr lang="en-GB"/>
          </a:p>
          <a:p>
            <a:pPr lvl="0">
              <a:lnSpc>
                <a:spcPct val="80000"/>
              </a:lnSpc>
            </a:pPr>
            <a:r>
              <a:rPr lang="en-US"/>
              <a:t>Examine the survivor from head to toe, including genito- anal examination</a:t>
            </a:r>
            <a:endParaRPr lang="en-GB"/>
          </a:p>
          <a:p>
            <a:pPr lvl="0">
              <a:lnSpc>
                <a:spcPct val="80000"/>
              </a:lnSpc>
            </a:pPr>
            <a:r>
              <a:rPr lang="en-US"/>
              <a:t>Take both medical and forensic specimens at the same time</a:t>
            </a:r>
            <a:endParaRPr lang="en-GB"/>
          </a:p>
          <a:p>
            <a:pPr lvl="0">
              <a:lnSpc>
                <a:spcPct val="80000"/>
              </a:lnSpc>
            </a:pPr>
            <a:r>
              <a:rPr lang="en-US"/>
              <a:t>Record your findings in the PRC form</a:t>
            </a:r>
            <a:endParaRPr lang="en-GB"/>
          </a:p>
          <a:p>
            <a:pPr lvl="0">
              <a:lnSpc>
                <a:spcPct val="80000"/>
              </a:lnSpc>
            </a:pPr>
            <a:r>
              <a:rPr lang="en-US"/>
              <a:t>Reassure the survivor that he/she is in a safe place now</a:t>
            </a:r>
            <a:endParaRPr lang="en-GB"/>
          </a:p>
          <a:p>
            <a:pPr lvl="0">
              <a:lnSpc>
                <a:spcPct val="80000"/>
              </a:lnSpc>
            </a:pPr>
            <a:r>
              <a:rPr lang="en-US" b="1"/>
              <a:t>Explain the steps of the procedures </a:t>
            </a:r>
            <a:r>
              <a:rPr lang="en-US"/>
              <a:t>you are about to undertake</a:t>
            </a:r>
            <a:endParaRPr lang="en-GB"/>
          </a:p>
          <a:p>
            <a:pPr lvl="0">
              <a:lnSpc>
                <a:spcPct val="80000"/>
              </a:lnSpc>
            </a:pPr>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9E9A-6DC2-C245-BBC9-649C716721BE}"/>
              </a:ext>
            </a:extLst>
          </p:cNvPr>
          <p:cNvSpPr txBox="1">
            <a:spLocks noGrp="1"/>
          </p:cNvSpPr>
          <p:nvPr>
            <p:ph type="title"/>
          </p:nvPr>
        </p:nvSpPr>
        <p:spPr/>
        <p:txBody>
          <a:bodyPr/>
          <a:lstStyle/>
          <a:p>
            <a:pPr lvl="0"/>
            <a:r>
              <a:rPr lang="en-GB" b="1"/>
              <a:t>Guiding principles for interviewing children survivors of violence( VAC)  </a:t>
            </a:r>
          </a:p>
        </p:txBody>
      </p:sp>
      <p:sp>
        <p:nvSpPr>
          <p:cNvPr id="3" name="Content Placeholder 2">
            <a:extLst>
              <a:ext uri="{FF2B5EF4-FFF2-40B4-BE49-F238E27FC236}">
                <a16:creationId xmlns:a16="http://schemas.microsoft.com/office/drawing/2014/main" id="{A1CA8E91-01B8-1E4B-8793-DE02EDE518CB}"/>
              </a:ext>
            </a:extLst>
          </p:cNvPr>
          <p:cNvSpPr txBox="1">
            <a:spLocks noGrp="1"/>
          </p:cNvSpPr>
          <p:nvPr>
            <p:ph idx="1"/>
          </p:nvPr>
        </p:nvSpPr>
        <p:spPr/>
        <p:txBody>
          <a:bodyPr/>
          <a:lstStyle/>
          <a:p>
            <a:pPr lvl="0">
              <a:lnSpc>
                <a:spcPct val="70000"/>
              </a:lnSpc>
            </a:pPr>
            <a:r>
              <a:rPr lang="en-GB" sz="2600"/>
              <a:t>Be nurturing, comforting, and supportive. </a:t>
            </a:r>
          </a:p>
          <a:p>
            <a:pPr lvl="0">
              <a:lnSpc>
                <a:spcPct val="70000"/>
              </a:lnSpc>
            </a:pPr>
            <a:r>
              <a:rPr lang="en-GB" sz="2600"/>
              <a:t>Reassure the child. </a:t>
            </a:r>
          </a:p>
          <a:p>
            <a:pPr lvl="0">
              <a:lnSpc>
                <a:spcPct val="70000"/>
              </a:lnSpc>
            </a:pPr>
            <a:r>
              <a:rPr lang="en-GB" sz="2600"/>
              <a:t>Do no harm: Be careful not to traumatize the child further. </a:t>
            </a:r>
          </a:p>
          <a:p>
            <a:pPr lvl="0">
              <a:lnSpc>
                <a:spcPct val="70000"/>
              </a:lnSpc>
            </a:pPr>
            <a:r>
              <a:rPr lang="en-GB" sz="2600"/>
              <a:t>Speak so the child understands. </a:t>
            </a:r>
          </a:p>
          <a:p>
            <a:pPr lvl="0">
              <a:lnSpc>
                <a:spcPct val="70000"/>
              </a:lnSpc>
            </a:pPr>
            <a:r>
              <a:rPr lang="en-GB" sz="2600"/>
              <a:t>Help the child feel safe. </a:t>
            </a:r>
          </a:p>
          <a:p>
            <a:pPr lvl="0">
              <a:lnSpc>
                <a:spcPct val="70000"/>
              </a:lnSpc>
            </a:pPr>
            <a:r>
              <a:rPr lang="en-GB" sz="2600"/>
              <a:t>Tell the child why you are talking with him/her. </a:t>
            </a:r>
          </a:p>
          <a:p>
            <a:pPr lvl="0">
              <a:lnSpc>
                <a:spcPct val="70000"/>
              </a:lnSpc>
            </a:pPr>
            <a:r>
              <a:rPr lang="en-GB" sz="2600"/>
              <a:t>Use appropriate people. </a:t>
            </a:r>
          </a:p>
          <a:p>
            <a:pPr lvl="0">
              <a:lnSpc>
                <a:spcPct val="70000"/>
              </a:lnSpc>
            </a:pPr>
            <a:r>
              <a:rPr lang="en-GB" sz="2600"/>
              <a:t>Use nonverbal communication and pay attention to body language. </a:t>
            </a:r>
          </a:p>
          <a:p>
            <a:pPr lvl="0">
              <a:lnSpc>
                <a:spcPct val="70000"/>
              </a:lnSpc>
            </a:pPr>
            <a:r>
              <a:rPr lang="en-GB" sz="2600"/>
              <a:t>Respect the child’s opinions, beliefs, and thoughts. </a:t>
            </a:r>
          </a:p>
          <a:p>
            <a:pPr lvl="0">
              <a:lnSpc>
                <a:spcPct val="70000"/>
              </a:lnSpc>
            </a:pPr>
            <a:r>
              <a:rPr lang="en-GB" sz="2600"/>
              <a:t>Empower the child. </a:t>
            </a:r>
          </a:p>
          <a:p>
            <a:pPr lvl="0">
              <a:lnSpc>
                <a:spcPct val="70000"/>
              </a:lnSpc>
            </a:pPr>
            <a:endParaRPr lang="en-GB" sz="2600"/>
          </a:p>
        </p:txBody>
      </p:sp>
      <p:pic>
        <p:nvPicPr>
          <p:cNvPr id="4" name="Picture 3">
            <a:extLst>
              <a:ext uri="{FF2B5EF4-FFF2-40B4-BE49-F238E27FC236}">
                <a16:creationId xmlns:a16="http://schemas.microsoft.com/office/drawing/2014/main" id="{F0F9666F-7FE7-284D-8BA2-1931AD36497D}"/>
              </a:ext>
            </a:extLst>
          </p:cNvPr>
          <p:cNvPicPr>
            <a:picLocks noChangeAspect="1"/>
          </p:cNvPicPr>
          <p:nvPr/>
        </p:nvPicPr>
        <p:blipFill>
          <a:blip r:embed="rId2"/>
          <a:stretch>
            <a:fillRect/>
          </a:stretch>
        </p:blipFill>
        <p:spPr>
          <a:xfrm>
            <a:off x="8731047" y="5063608"/>
            <a:ext cx="3274448" cy="1675784"/>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2EDA-ADCC-0047-BDC5-4D41742C7442}"/>
              </a:ext>
            </a:extLst>
          </p:cNvPr>
          <p:cNvSpPr txBox="1">
            <a:spLocks noGrp="1"/>
          </p:cNvSpPr>
          <p:nvPr>
            <p:ph type="title"/>
          </p:nvPr>
        </p:nvSpPr>
        <p:spPr/>
        <p:txBody>
          <a:bodyPr/>
          <a:lstStyle/>
          <a:p>
            <a:pPr lvl="0"/>
            <a:r>
              <a:rPr lang="en-GB"/>
              <a:t>Perform investigations </a:t>
            </a:r>
          </a:p>
        </p:txBody>
      </p:sp>
      <p:sp>
        <p:nvSpPr>
          <p:cNvPr id="3" name="Content Placeholder 2">
            <a:extLst>
              <a:ext uri="{FF2B5EF4-FFF2-40B4-BE49-F238E27FC236}">
                <a16:creationId xmlns:a16="http://schemas.microsoft.com/office/drawing/2014/main" id="{FF0E50B2-5A84-364B-86DA-19E3D7169978}"/>
              </a:ext>
            </a:extLst>
          </p:cNvPr>
          <p:cNvSpPr txBox="1">
            <a:spLocks noGrp="1"/>
          </p:cNvSpPr>
          <p:nvPr>
            <p:ph idx="1"/>
          </p:nvPr>
        </p:nvSpPr>
        <p:spPr/>
        <p:txBody>
          <a:bodyPr/>
          <a:lstStyle/>
          <a:p>
            <a:pPr lvl="0">
              <a:lnSpc>
                <a:spcPct val="80000"/>
              </a:lnSpc>
            </a:pPr>
            <a:r>
              <a:rPr lang="en-US"/>
              <a:t>Urinalysis – microscopy, for epithelial cells</a:t>
            </a:r>
            <a:endParaRPr lang="en-GB"/>
          </a:p>
          <a:p>
            <a:pPr lvl="0">
              <a:lnSpc>
                <a:spcPct val="80000"/>
              </a:lnSpc>
            </a:pPr>
            <a:r>
              <a:rPr lang="en-US"/>
              <a:t>Pregnancy test  </a:t>
            </a:r>
            <a:endParaRPr lang="en-GB"/>
          </a:p>
          <a:p>
            <a:pPr lvl="0">
              <a:lnSpc>
                <a:spcPct val="80000"/>
              </a:lnSpc>
            </a:pPr>
            <a:r>
              <a:rPr lang="en-US"/>
              <a:t>Blood </a:t>
            </a:r>
            <a:endParaRPr lang="en-GB"/>
          </a:p>
          <a:p>
            <a:pPr lvl="0">
              <a:lnSpc>
                <a:spcPct val="80000"/>
              </a:lnSpc>
            </a:pPr>
            <a:r>
              <a:rPr lang="en-US"/>
              <a:t>HIV Test </a:t>
            </a:r>
            <a:endParaRPr lang="en-GB"/>
          </a:p>
          <a:p>
            <a:pPr lvl="0">
              <a:lnSpc>
                <a:spcPct val="80000"/>
              </a:lnSpc>
            </a:pPr>
            <a:r>
              <a:rPr lang="en-US"/>
              <a:t>Haemoglobin level </a:t>
            </a:r>
            <a:endParaRPr lang="en-GB"/>
          </a:p>
          <a:p>
            <a:pPr lvl="0">
              <a:lnSpc>
                <a:spcPct val="80000"/>
              </a:lnSpc>
            </a:pPr>
            <a:r>
              <a:rPr lang="en-US"/>
              <a:t>Liver Function Tests</a:t>
            </a:r>
            <a:endParaRPr lang="en-GB"/>
          </a:p>
          <a:p>
            <a:pPr lvl="0">
              <a:lnSpc>
                <a:spcPct val="80000"/>
              </a:lnSpc>
            </a:pPr>
            <a:r>
              <a:rPr lang="en-US"/>
              <a:t>VDRL</a:t>
            </a:r>
            <a:endParaRPr lang="en-GB"/>
          </a:p>
          <a:p>
            <a:pPr lvl="0">
              <a:lnSpc>
                <a:spcPct val="80000"/>
              </a:lnSpc>
            </a:pPr>
            <a:r>
              <a:rPr lang="en-US"/>
              <a:t>High vaginal swab for evidence of spermatozoa</a:t>
            </a:r>
          </a:p>
          <a:p>
            <a:pPr lvl="0">
              <a:lnSpc>
                <a:spcPct val="80000"/>
              </a:lnSpc>
            </a:pPr>
            <a:r>
              <a:rPr lang="en-US"/>
              <a:t>Nail bed specimen collection </a:t>
            </a:r>
            <a:endParaRPr lang="en-GB"/>
          </a:p>
          <a:p>
            <a:pPr lvl="0">
              <a:lnSpc>
                <a:spcPct val="80000"/>
              </a:lnSpc>
            </a:pPr>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E46A4-26AC-5349-962E-3505A39CB968}"/>
              </a:ext>
            </a:extLst>
          </p:cNvPr>
          <p:cNvSpPr txBox="1">
            <a:spLocks noGrp="1"/>
          </p:cNvSpPr>
          <p:nvPr>
            <p:ph type="title"/>
          </p:nvPr>
        </p:nvSpPr>
        <p:spPr/>
        <p:txBody>
          <a:bodyPr/>
          <a:lstStyle/>
          <a:p>
            <a:endParaRPr lang="en-KE"/>
          </a:p>
        </p:txBody>
      </p:sp>
      <p:sp>
        <p:nvSpPr>
          <p:cNvPr id="3" name="Content Placeholder 2">
            <a:extLst>
              <a:ext uri="{FF2B5EF4-FFF2-40B4-BE49-F238E27FC236}">
                <a16:creationId xmlns:a16="http://schemas.microsoft.com/office/drawing/2014/main" id="{3300B8E7-17AE-1D4B-8830-C13786234352}"/>
              </a:ext>
            </a:extLst>
          </p:cNvPr>
          <p:cNvSpPr txBox="1">
            <a:spLocks noGrp="1"/>
          </p:cNvSpPr>
          <p:nvPr>
            <p:ph idx="1"/>
          </p:nvPr>
        </p:nvSpPr>
        <p:spPr/>
        <p:txBody>
          <a:bodyPr/>
          <a:lstStyle/>
          <a:p>
            <a:pPr lvl="0"/>
            <a:r>
              <a:rPr lang="en-US"/>
              <a:t>Post traumatic vaccination with tetanus toxoid  and address soft tissue injuries appropriately </a:t>
            </a:r>
          </a:p>
          <a:p>
            <a:pPr lvl="0"/>
            <a:r>
              <a:rPr lang="en-US"/>
              <a:t>Provide analgesics to relieve the survivor of physical pain.  May also need to give an anxiolytic </a:t>
            </a:r>
          </a:p>
          <a:p>
            <a:pPr lvl="0"/>
            <a:endParaRPr lang="en-GB"/>
          </a:p>
          <a:p>
            <a:pPr lvl="0"/>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FA8B7F37-9A1B-DE48-85A4-C42F9F55CA3C}"/>
              </a:ext>
            </a:extLst>
          </p:cNvPr>
          <p:cNvPicPr>
            <a:picLocks noChangeAspect="1"/>
          </p:cNvPicPr>
          <p:nvPr/>
        </p:nvPicPr>
        <p:blipFill>
          <a:blip r:embed="rId2"/>
          <a:stretch>
            <a:fillRect/>
          </a:stretch>
        </p:blipFill>
        <p:spPr>
          <a:xfrm>
            <a:off x="550605" y="803071"/>
            <a:ext cx="4495400" cy="4673498"/>
          </a:xfrm>
          <a:prstGeom prst="rect">
            <a:avLst/>
          </a:prstGeom>
          <a:noFill/>
          <a:ln cap="flat">
            <a:noFill/>
          </a:ln>
        </p:spPr>
      </p:pic>
      <p:sp>
        <p:nvSpPr>
          <p:cNvPr id="3" name="TextBox 4">
            <a:extLst>
              <a:ext uri="{FF2B5EF4-FFF2-40B4-BE49-F238E27FC236}">
                <a16:creationId xmlns:a16="http://schemas.microsoft.com/office/drawing/2014/main" id="{E1822773-B43F-B243-92D7-2196FC9C9AC7}"/>
              </a:ext>
            </a:extLst>
          </p:cNvPr>
          <p:cNvSpPr txBox="1"/>
          <p:nvPr/>
        </p:nvSpPr>
        <p:spPr>
          <a:xfrm>
            <a:off x="5191432" y="2477731"/>
            <a:ext cx="6302474"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Launched in December 2019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Author Lady Justice Ruth Sitati .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Great insights of on-goings in Kenya from the lens inside and outside of the courtroom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BD8C-4716-8E49-898E-703DB1DAE358}"/>
              </a:ext>
            </a:extLst>
          </p:cNvPr>
          <p:cNvSpPr txBox="1">
            <a:spLocks noGrp="1"/>
          </p:cNvSpPr>
          <p:nvPr>
            <p:ph type="title"/>
          </p:nvPr>
        </p:nvSpPr>
        <p:spPr/>
        <p:txBody>
          <a:bodyPr/>
          <a:lstStyle/>
          <a:p>
            <a:pPr lvl="0"/>
            <a:r>
              <a:rPr lang="en-GB"/>
              <a:t>Post exposure prophylaxis  </a:t>
            </a:r>
          </a:p>
        </p:txBody>
      </p:sp>
      <p:sp>
        <p:nvSpPr>
          <p:cNvPr id="3" name="Content Placeholder 2">
            <a:extLst>
              <a:ext uri="{FF2B5EF4-FFF2-40B4-BE49-F238E27FC236}">
                <a16:creationId xmlns:a16="http://schemas.microsoft.com/office/drawing/2014/main" id="{731B8C4A-2470-D340-9A62-2A30D5B65FE7}"/>
              </a:ext>
            </a:extLst>
          </p:cNvPr>
          <p:cNvSpPr txBox="1">
            <a:spLocks noGrp="1"/>
          </p:cNvSpPr>
          <p:nvPr>
            <p:ph idx="1"/>
          </p:nvPr>
        </p:nvSpPr>
        <p:spPr/>
        <p:txBody>
          <a:bodyPr/>
          <a:lstStyle/>
          <a:p>
            <a:pPr lvl="0"/>
            <a:r>
              <a:rPr lang="en-US" sz="2600"/>
              <a:t>Post Exposure Prophylaxis (PEP) for HIV is the administration of a combination of antiretroviral drugs (ARV’s) </a:t>
            </a:r>
            <a:r>
              <a:rPr lang="en-US" sz="2600" b="1"/>
              <a:t>for 28 days after the exposure to HIV that has to be started within 72 hours after the assault. </a:t>
            </a:r>
            <a:endParaRPr lang="en-GB" sz="2600" b="1"/>
          </a:p>
          <a:p>
            <a:pPr lvl="0"/>
            <a:r>
              <a:rPr lang="en-US" sz="2600"/>
              <a:t>Drugs for PEP for HIV: These guidelines make recommendations for the use of duo therapy (i.e. two ARV drugs) for 28 days. PEP is recommended for men, women, girls and boys at risk of HIV infection. Significant risk involves oral, vaginal and/or anal penetration </a:t>
            </a:r>
          </a:p>
          <a:p>
            <a:pPr lvl="0"/>
            <a:r>
              <a:rPr lang="en-US" sz="2600"/>
              <a:t>The efficacy of </a:t>
            </a:r>
            <a:r>
              <a:rPr lang="en-US" sz="2600" b="1"/>
              <a:t>PEP decreases with the length of time from exposure </a:t>
            </a:r>
            <a:r>
              <a:rPr lang="en-US" sz="2600"/>
              <a:t>to the first dose, therefore administering the first dose is a priority. People presenting later than 72 hours after assault should be offered all other aspects of post rape care, but not PEP.</a:t>
            </a:r>
            <a:endParaRPr lang="en-GB" sz="2600"/>
          </a:p>
          <a:p>
            <a:pPr lvl="0"/>
            <a:endParaRPr lang="en-GB" sz="2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B39BA-DB29-614F-914D-250B60AAB31C}"/>
              </a:ext>
            </a:extLst>
          </p:cNvPr>
          <p:cNvSpPr txBox="1">
            <a:spLocks noGrp="1"/>
          </p:cNvSpPr>
          <p:nvPr>
            <p:ph type="title"/>
          </p:nvPr>
        </p:nvSpPr>
        <p:spPr>
          <a:xfrm>
            <a:off x="838203" y="365129"/>
            <a:ext cx="10515600" cy="1031050"/>
          </a:xfrm>
        </p:spPr>
        <p:txBody>
          <a:bodyPr/>
          <a:lstStyle/>
          <a:p>
            <a:pPr lvl="0"/>
            <a:r>
              <a:rPr lang="en-GB"/>
              <a:t>Emergency contraception</a:t>
            </a:r>
          </a:p>
        </p:txBody>
      </p:sp>
      <p:sp>
        <p:nvSpPr>
          <p:cNvPr id="3" name="Content Placeholder 2">
            <a:extLst>
              <a:ext uri="{FF2B5EF4-FFF2-40B4-BE49-F238E27FC236}">
                <a16:creationId xmlns:a16="http://schemas.microsoft.com/office/drawing/2014/main" id="{589A1A07-A372-AB44-8DC1-9B0ECD58B873}"/>
              </a:ext>
            </a:extLst>
          </p:cNvPr>
          <p:cNvSpPr txBox="1">
            <a:spLocks noGrp="1"/>
          </p:cNvSpPr>
          <p:nvPr>
            <p:ph idx="1"/>
          </p:nvPr>
        </p:nvSpPr>
        <p:spPr>
          <a:xfrm>
            <a:off x="838203" y="1278194"/>
            <a:ext cx="10515600" cy="4898769"/>
          </a:xfrm>
        </p:spPr>
        <p:txBody>
          <a:bodyPr/>
          <a:lstStyle/>
          <a:p>
            <a:pPr lvl="0"/>
            <a:r>
              <a:rPr lang="en-US" sz="1800">
                <a:latin typeface="Calibri" pitchFamily="34"/>
                <a:cs typeface="Calibri" pitchFamily="34"/>
              </a:rPr>
              <a:t>EC can be given up to 120 hours after rape or defilement; </a:t>
            </a:r>
            <a:endParaRPr lang="en-GB" sz="1800">
              <a:latin typeface="Calibri" pitchFamily="34"/>
              <a:cs typeface="Calibri" pitchFamily="34"/>
            </a:endParaRPr>
          </a:p>
          <a:p>
            <a:pPr lvl="0"/>
            <a:r>
              <a:rPr lang="en-US" sz="1800">
                <a:latin typeface="Calibri" pitchFamily="34"/>
                <a:cs typeface="Calibri" pitchFamily="34"/>
              </a:rPr>
              <a:t>EC should be given to all females with secondary sexual characteristics or who have started menstruation; </a:t>
            </a:r>
            <a:endParaRPr lang="en-GB" sz="1800">
              <a:latin typeface="Calibri" pitchFamily="34"/>
              <a:cs typeface="Calibri" pitchFamily="34"/>
            </a:endParaRPr>
          </a:p>
          <a:p>
            <a:pPr lvl="0"/>
            <a:r>
              <a:rPr lang="en-US" sz="1800">
                <a:latin typeface="Calibri" pitchFamily="34"/>
                <a:cs typeface="Calibri" pitchFamily="34"/>
              </a:rPr>
              <a:t>EC should be available 24 hours a day; </a:t>
            </a:r>
            <a:endParaRPr lang="en-GB" sz="1800">
              <a:latin typeface="Calibri" pitchFamily="34"/>
              <a:cs typeface="Calibri" pitchFamily="34"/>
            </a:endParaRPr>
          </a:p>
          <a:p>
            <a:pPr lvl="0"/>
            <a:r>
              <a:rPr lang="en-US" sz="1800">
                <a:latin typeface="Calibri" pitchFamily="34"/>
                <a:cs typeface="Calibri" pitchFamily="34"/>
              </a:rPr>
              <a:t>EC does not harm an early pregnancy; </a:t>
            </a:r>
            <a:endParaRPr lang="en-GB" sz="1800">
              <a:latin typeface="Calibri" pitchFamily="34"/>
              <a:cs typeface="Calibri" pitchFamily="34"/>
            </a:endParaRPr>
          </a:p>
          <a:p>
            <a:pPr lvl="0"/>
            <a:r>
              <a:rPr lang="en-US" sz="1800">
                <a:latin typeface="Calibri" pitchFamily="34"/>
                <a:cs typeface="Calibri" pitchFamily="34"/>
              </a:rPr>
              <a:t>EC is not a form of abortion.</a:t>
            </a:r>
            <a:endParaRPr lang="en-GB" sz="1800">
              <a:latin typeface="Calibri" pitchFamily="34"/>
              <a:cs typeface="Calibri" pitchFamily="34"/>
            </a:endParaRPr>
          </a:p>
          <a:p>
            <a:pPr lvl="0"/>
            <a:endParaRPr lang="en-GB"/>
          </a:p>
        </p:txBody>
      </p:sp>
      <p:graphicFrame>
        <p:nvGraphicFramePr>
          <p:cNvPr id="4" name="Table 3">
            <a:extLst>
              <a:ext uri="{FF2B5EF4-FFF2-40B4-BE49-F238E27FC236}">
                <a16:creationId xmlns:a16="http://schemas.microsoft.com/office/drawing/2014/main" id="{089020A6-A3C6-C74D-BA4C-A738188DD799}"/>
              </a:ext>
            </a:extLst>
          </p:cNvPr>
          <p:cNvGraphicFramePr>
            <a:graphicFrameLocks noGrp="1"/>
          </p:cNvGraphicFramePr>
          <p:nvPr/>
        </p:nvGraphicFramePr>
        <p:xfrm>
          <a:off x="1032385" y="3264316"/>
          <a:ext cx="10569677" cy="3323304"/>
        </p:xfrm>
        <a:graphic>
          <a:graphicData uri="http://schemas.openxmlformats.org/drawingml/2006/table">
            <a:tbl>
              <a:tblPr firstRow="1" firstCol="1" bandRow="1">
                <a:effectLst/>
                <a:tableStyleId>{5C22544A-7EE6-4342-B048-85BDC9FD1C3A}</a:tableStyleId>
              </a:tblPr>
              <a:tblGrid>
                <a:gridCol w="4264276">
                  <a:extLst>
                    <a:ext uri="{9D8B030D-6E8A-4147-A177-3AD203B41FA5}">
                      <a16:colId xmlns:a16="http://schemas.microsoft.com/office/drawing/2014/main" val="3455686604"/>
                    </a:ext>
                  </a:extLst>
                </a:gridCol>
                <a:gridCol w="2782180">
                  <a:extLst>
                    <a:ext uri="{9D8B030D-6E8A-4147-A177-3AD203B41FA5}">
                      <a16:colId xmlns:a16="http://schemas.microsoft.com/office/drawing/2014/main" val="31242105"/>
                    </a:ext>
                  </a:extLst>
                </a:gridCol>
                <a:gridCol w="3523228">
                  <a:extLst>
                    <a:ext uri="{9D8B030D-6E8A-4147-A177-3AD203B41FA5}">
                      <a16:colId xmlns:a16="http://schemas.microsoft.com/office/drawing/2014/main" val="2535086139"/>
                    </a:ext>
                  </a:extLst>
                </a:gridCol>
              </a:tblGrid>
              <a:tr h="953545">
                <a:tc>
                  <a:txBody>
                    <a:bodyPr/>
                    <a:lstStyle/>
                    <a:p>
                      <a:pPr lvl="0" algn="just">
                        <a:lnSpc>
                          <a:spcPct val="115000"/>
                        </a:lnSpc>
                      </a:pPr>
                      <a:r>
                        <a:rPr lang="en-US" sz="1800"/>
                        <a:t>Progestin only pills</a:t>
                      </a:r>
                      <a:endParaRPr lang="en-GB" sz="1800">
                        <a:latin typeface="Times New Roman" pitchFamily="18"/>
                      </a:endParaRPr>
                    </a:p>
                  </a:txBody>
                  <a:tcPr marL="68580" marR="68580" marT="0" marB="0"/>
                </a:tc>
                <a:tc>
                  <a:txBody>
                    <a:bodyPr/>
                    <a:lstStyle/>
                    <a:p>
                      <a:pPr lvl="0" algn="just">
                        <a:lnSpc>
                          <a:spcPct val="115000"/>
                        </a:lnSpc>
                      </a:pPr>
                      <a:r>
                        <a:rPr lang="en-US" sz="1800"/>
                        <a:t>Postinor 2</a:t>
                      </a:r>
                      <a:endParaRPr lang="en-GB" sz="1800">
                        <a:latin typeface="Times New Roman" pitchFamily="18"/>
                      </a:endParaRPr>
                    </a:p>
                  </a:txBody>
                  <a:tcPr marL="68580" marR="68580" marT="0" marB="0"/>
                </a:tc>
                <a:tc>
                  <a:txBody>
                    <a:bodyPr/>
                    <a:lstStyle/>
                    <a:p>
                      <a:pPr lvl="0" algn="just">
                        <a:lnSpc>
                          <a:spcPct val="115000"/>
                        </a:lnSpc>
                      </a:pPr>
                      <a:r>
                        <a:rPr lang="en-US" sz="1800"/>
                        <a:t>1-tabs 12 hours apart (total 2 tabs) or 2-tabs at a go</a:t>
                      </a:r>
                      <a:endParaRPr lang="en-GB" sz="1800">
                        <a:latin typeface="Times New Roman" pitchFamily="18"/>
                      </a:endParaRPr>
                    </a:p>
                  </a:txBody>
                  <a:tcPr marL="68580" marR="68580" marT="0" marB="0"/>
                </a:tc>
                <a:extLst>
                  <a:ext uri="{0D108BD9-81ED-4DB2-BD59-A6C34878D82A}">
                    <a16:rowId xmlns:a16="http://schemas.microsoft.com/office/drawing/2014/main" val="3800462332"/>
                  </a:ext>
                </a:extLst>
              </a:tr>
              <a:tr h="1184879">
                <a:tc>
                  <a:txBody>
                    <a:bodyPr/>
                    <a:lstStyle/>
                    <a:p>
                      <a:pPr lvl="0" algn="just">
                        <a:lnSpc>
                          <a:spcPct val="115000"/>
                        </a:lnSpc>
                      </a:pPr>
                      <a:r>
                        <a:rPr lang="en-US" sz="1800"/>
                        <a:t>Combined oral contraceptive pills with high dose of oestrogen (50µg)</a:t>
                      </a:r>
                      <a:endParaRPr lang="en-GB" sz="1800">
                        <a:latin typeface="Times New Roman" pitchFamily="18"/>
                      </a:endParaRPr>
                    </a:p>
                  </a:txBody>
                  <a:tcPr marL="68580" marR="68580" marT="0" marB="0"/>
                </a:tc>
                <a:tc>
                  <a:txBody>
                    <a:bodyPr/>
                    <a:lstStyle/>
                    <a:p>
                      <a:pPr lvl="0" algn="just">
                        <a:lnSpc>
                          <a:spcPct val="115000"/>
                        </a:lnSpc>
                      </a:pPr>
                      <a:r>
                        <a:rPr lang="en-US" sz="1800"/>
                        <a:t>Oral</a:t>
                      </a:r>
                      <a:endParaRPr lang="en-GB" sz="1800">
                        <a:latin typeface="Times New Roman" pitchFamily="18"/>
                      </a:endParaRPr>
                    </a:p>
                  </a:txBody>
                  <a:tcPr marL="68580" marR="68580" marT="0" marB="0"/>
                </a:tc>
                <a:tc>
                  <a:txBody>
                    <a:bodyPr/>
                    <a:lstStyle/>
                    <a:p>
                      <a:pPr lvl="0" algn="just">
                        <a:lnSpc>
                          <a:spcPct val="115000"/>
                        </a:lnSpc>
                      </a:pPr>
                      <a:r>
                        <a:rPr lang="en-US" sz="1800"/>
                        <a:t>2-tabs 12 hours apart (total 4 tabs)</a:t>
                      </a:r>
                      <a:endParaRPr lang="en-GB" sz="1800">
                        <a:latin typeface="Times New Roman" pitchFamily="18"/>
                      </a:endParaRPr>
                    </a:p>
                  </a:txBody>
                  <a:tcPr marL="68580" marR="68580" marT="0" marB="0"/>
                </a:tc>
                <a:extLst>
                  <a:ext uri="{0D108BD9-81ED-4DB2-BD59-A6C34878D82A}">
                    <a16:rowId xmlns:a16="http://schemas.microsoft.com/office/drawing/2014/main" val="4138354826"/>
                  </a:ext>
                </a:extLst>
              </a:tr>
              <a:tr h="1184879">
                <a:tc>
                  <a:txBody>
                    <a:bodyPr/>
                    <a:lstStyle/>
                    <a:p>
                      <a:pPr lvl="0" algn="just">
                        <a:lnSpc>
                          <a:spcPct val="115000"/>
                        </a:lnSpc>
                      </a:pPr>
                      <a:r>
                        <a:rPr lang="en-US" sz="1800"/>
                        <a:t>Combined oral contraceptive pills with low dose of oestrogen (30µg)</a:t>
                      </a:r>
                      <a:endParaRPr lang="en-GB" sz="1800">
                        <a:latin typeface="Times New Roman" pitchFamily="18"/>
                      </a:endParaRPr>
                    </a:p>
                  </a:txBody>
                  <a:tcPr marL="68580" marR="68580" marT="0" marB="0"/>
                </a:tc>
                <a:tc>
                  <a:txBody>
                    <a:bodyPr/>
                    <a:lstStyle/>
                    <a:p>
                      <a:pPr lvl="0" algn="just">
                        <a:lnSpc>
                          <a:spcPct val="115000"/>
                        </a:lnSpc>
                      </a:pPr>
                      <a:r>
                        <a:rPr lang="en-US" sz="1800"/>
                        <a:t>Nordette</a:t>
                      </a:r>
                      <a:endParaRPr lang="en-GB" sz="1800">
                        <a:latin typeface="Times New Roman" pitchFamily="18"/>
                      </a:endParaRPr>
                    </a:p>
                  </a:txBody>
                  <a:tcPr marL="68580" marR="68580" marT="0" marB="0"/>
                </a:tc>
                <a:tc>
                  <a:txBody>
                    <a:bodyPr/>
                    <a:lstStyle/>
                    <a:p>
                      <a:pPr lvl="0" algn="just">
                        <a:lnSpc>
                          <a:spcPct val="115000"/>
                        </a:lnSpc>
                      </a:pPr>
                      <a:r>
                        <a:rPr lang="en-US" sz="1800"/>
                        <a:t>4-tabs 12 hours apart (total 8 tabs)</a:t>
                      </a:r>
                      <a:endParaRPr lang="en-GB" sz="1800">
                        <a:latin typeface="Times New Roman" pitchFamily="18"/>
                      </a:endParaRPr>
                    </a:p>
                  </a:txBody>
                  <a:tcPr marL="68580" marR="68580" marT="0" marB="0"/>
                </a:tc>
                <a:extLst>
                  <a:ext uri="{0D108BD9-81ED-4DB2-BD59-A6C34878D82A}">
                    <a16:rowId xmlns:a16="http://schemas.microsoft.com/office/drawing/2014/main" val="440306543"/>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73713-8710-2045-B143-488A92A64E33}"/>
              </a:ext>
            </a:extLst>
          </p:cNvPr>
          <p:cNvSpPr txBox="1">
            <a:spLocks noGrp="1"/>
          </p:cNvSpPr>
          <p:nvPr>
            <p:ph type="title"/>
          </p:nvPr>
        </p:nvSpPr>
        <p:spPr>
          <a:xfrm>
            <a:off x="838203" y="365129"/>
            <a:ext cx="10515600" cy="765581"/>
          </a:xfrm>
        </p:spPr>
        <p:txBody>
          <a:bodyPr/>
          <a:lstStyle/>
          <a:p>
            <a:pPr lvl="0"/>
            <a:r>
              <a:rPr lang="en-GB"/>
              <a:t>Emergency contraception cont….</a:t>
            </a:r>
          </a:p>
        </p:txBody>
      </p:sp>
      <p:sp>
        <p:nvSpPr>
          <p:cNvPr id="3" name="Content Placeholder 2">
            <a:extLst>
              <a:ext uri="{FF2B5EF4-FFF2-40B4-BE49-F238E27FC236}">
                <a16:creationId xmlns:a16="http://schemas.microsoft.com/office/drawing/2014/main" id="{2F611AB6-7755-C44D-A2B9-B6E934F5F0F8}"/>
              </a:ext>
            </a:extLst>
          </p:cNvPr>
          <p:cNvSpPr txBox="1">
            <a:spLocks noGrp="1"/>
          </p:cNvSpPr>
          <p:nvPr>
            <p:ph idx="1"/>
          </p:nvPr>
        </p:nvSpPr>
        <p:spPr>
          <a:xfrm>
            <a:off x="838203" y="1130710"/>
            <a:ext cx="10515600" cy="5046253"/>
          </a:xfrm>
        </p:spPr>
        <p:txBody>
          <a:bodyPr/>
          <a:lstStyle/>
          <a:p>
            <a:pPr lvl="0"/>
            <a:r>
              <a:rPr lang="en-GB" b="1"/>
              <a:t>IUD  insertion </a:t>
            </a:r>
            <a:r>
              <a:rPr lang="en-GB" u="sng"/>
              <a:t>within 5 days </a:t>
            </a:r>
            <a:r>
              <a:rPr lang="en-GB"/>
              <a:t>of the sexual assault and can be continued as a family planning method</a:t>
            </a:r>
          </a:p>
          <a:p>
            <a:pPr lvl="0"/>
            <a:r>
              <a:rPr lang="en-GB" b="1"/>
              <a:t>Antiprogestins</a:t>
            </a:r>
            <a:r>
              <a:rPr lang="en-GB"/>
              <a:t> </a:t>
            </a:r>
          </a:p>
          <a:p>
            <a:pPr lvl="1"/>
            <a:r>
              <a:rPr lang="en-GB"/>
              <a:t>Mifepristone ( RU 486) 10 mg within72 -120 hours </a:t>
            </a:r>
          </a:p>
          <a:p>
            <a:pPr lvl="1"/>
            <a:r>
              <a:rPr lang="en-GB"/>
              <a:t> Ulipristal acetate 30mg within 120 hours </a:t>
            </a:r>
          </a:p>
          <a:p>
            <a:pPr marL="0" lvl="0" indent="0">
              <a:buNone/>
            </a:pPr>
            <a:r>
              <a:rPr lang="en-GB"/>
              <a:t> </a:t>
            </a:r>
          </a:p>
        </p:txBody>
      </p:sp>
      <p:pic>
        <p:nvPicPr>
          <p:cNvPr id="4" name="Picture 3">
            <a:extLst>
              <a:ext uri="{FF2B5EF4-FFF2-40B4-BE49-F238E27FC236}">
                <a16:creationId xmlns:a16="http://schemas.microsoft.com/office/drawing/2014/main" id="{10AA1E59-A92C-1D4A-ACD1-F202E8B34514}"/>
              </a:ext>
            </a:extLst>
          </p:cNvPr>
          <p:cNvPicPr>
            <a:picLocks noChangeAspect="1"/>
          </p:cNvPicPr>
          <p:nvPr/>
        </p:nvPicPr>
        <p:blipFill>
          <a:blip r:embed="rId2"/>
          <a:stretch>
            <a:fillRect/>
          </a:stretch>
        </p:blipFill>
        <p:spPr>
          <a:xfrm>
            <a:off x="1160209" y="3283976"/>
            <a:ext cx="9920746" cy="3574023"/>
          </a:xfrm>
          <a:prstGeom prst="rect">
            <a:avLst/>
          </a:prstGeom>
          <a:noFill/>
          <a:ln cap="flat">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8188-A779-1B45-A964-35738826FA5C}"/>
              </a:ext>
            </a:extLst>
          </p:cNvPr>
          <p:cNvSpPr txBox="1">
            <a:spLocks noGrp="1"/>
          </p:cNvSpPr>
          <p:nvPr>
            <p:ph type="title"/>
          </p:nvPr>
        </p:nvSpPr>
        <p:spPr/>
        <p:txBody>
          <a:bodyPr/>
          <a:lstStyle/>
          <a:p>
            <a:pPr lvl="0"/>
            <a:r>
              <a:rPr lang="en-US"/>
              <a:t>Prophylaxis of Sexually Transmitted Infections</a:t>
            </a:r>
            <a:endParaRPr lang="en-GB"/>
          </a:p>
        </p:txBody>
      </p:sp>
      <p:sp>
        <p:nvSpPr>
          <p:cNvPr id="3" name="Content Placeholder 2">
            <a:extLst>
              <a:ext uri="{FF2B5EF4-FFF2-40B4-BE49-F238E27FC236}">
                <a16:creationId xmlns:a16="http://schemas.microsoft.com/office/drawing/2014/main" id="{7CE3AEE5-C269-B24D-BB1C-F578B1AEBE6C}"/>
              </a:ext>
            </a:extLst>
          </p:cNvPr>
          <p:cNvSpPr txBox="1">
            <a:spLocks noGrp="1"/>
          </p:cNvSpPr>
          <p:nvPr>
            <p:ph idx="1"/>
          </p:nvPr>
        </p:nvSpPr>
        <p:spPr>
          <a:xfrm>
            <a:off x="838203" y="1494504"/>
            <a:ext cx="10515600" cy="4682459"/>
          </a:xfrm>
        </p:spPr>
        <p:txBody>
          <a:bodyPr/>
          <a:lstStyle/>
          <a:p>
            <a:pPr lvl="0"/>
            <a:r>
              <a:rPr lang="en-US"/>
              <a:t>It should preferably be prescribed for the survivor and given for uptake within 24hours.</a:t>
            </a:r>
            <a:endParaRPr lang="en-GB"/>
          </a:p>
          <a:p>
            <a:pPr lvl="0"/>
            <a:endParaRPr lang="en-GB"/>
          </a:p>
        </p:txBody>
      </p:sp>
      <p:graphicFrame>
        <p:nvGraphicFramePr>
          <p:cNvPr id="4" name="Table 3">
            <a:extLst>
              <a:ext uri="{FF2B5EF4-FFF2-40B4-BE49-F238E27FC236}">
                <a16:creationId xmlns:a16="http://schemas.microsoft.com/office/drawing/2014/main" id="{A6496D1C-1F64-7940-9CB0-A0352B52A89E}"/>
              </a:ext>
            </a:extLst>
          </p:cNvPr>
          <p:cNvGraphicFramePr>
            <a:graphicFrameLocks noGrp="1"/>
          </p:cNvGraphicFramePr>
          <p:nvPr/>
        </p:nvGraphicFramePr>
        <p:xfrm>
          <a:off x="1120880" y="2379405"/>
          <a:ext cx="9979743" cy="2625214"/>
        </p:xfrm>
        <a:graphic>
          <a:graphicData uri="http://schemas.openxmlformats.org/drawingml/2006/table">
            <a:tbl>
              <a:tblPr firstRow="1" firstCol="1" bandRow="1">
                <a:effectLst/>
                <a:tableStyleId>{5C22544A-7EE6-4342-B048-85BDC9FD1C3A}</a:tableStyleId>
              </a:tblPr>
              <a:tblGrid>
                <a:gridCol w="3896057">
                  <a:extLst>
                    <a:ext uri="{9D8B030D-6E8A-4147-A177-3AD203B41FA5}">
                      <a16:colId xmlns:a16="http://schemas.microsoft.com/office/drawing/2014/main" val="3379120349"/>
                    </a:ext>
                  </a:extLst>
                </a:gridCol>
                <a:gridCol w="6083686">
                  <a:extLst>
                    <a:ext uri="{9D8B030D-6E8A-4147-A177-3AD203B41FA5}">
                      <a16:colId xmlns:a16="http://schemas.microsoft.com/office/drawing/2014/main" val="3058957901"/>
                    </a:ext>
                  </a:extLst>
                </a:gridCol>
              </a:tblGrid>
              <a:tr h="787152">
                <a:tc>
                  <a:txBody>
                    <a:bodyPr/>
                    <a:lstStyle/>
                    <a:p>
                      <a:pPr lvl="0">
                        <a:spcAft>
                          <a:spcPts val="0"/>
                        </a:spcAft>
                      </a:pPr>
                      <a:r>
                        <a:rPr lang="en-US" sz="2000"/>
                        <a:t>Non-pregnant adults male or female </a:t>
                      </a:r>
                      <a:endParaRPr lang="en-GB" sz="2000">
                        <a:latin typeface="Times New Roman" pitchFamily="18"/>
                        <a:ea typeface="Times New Roman" pitchFamily="18"/>
                      </a:endParaRPr>
                    </a:p>
                  </a:txBody>
                  <a:tcPr marL="68580" marR="68580" marT="0" marB="0"/>
                </a:tc>
                <a:tc>
                  <a:txBody>
                    <a:bodyPr/>
                    <a:lstStyle/>
                    <a:p>
                      <a:pPr lvl="0" algn="just">
                        <a:lnSpc>
                          <a:spcPct val="115000"/>
                        </a:lnSpc>
                      </a:pPr>
                      <a:r>
                        <a:rPr lang="en-US" sz="2000"/>
                        <a:t>Norfloxacin 800 mg Stat</a:t>
                      </a:r>
                      <a:endParaRPr lang="en-GB" sz="2000"/>
                    </a:p>
                    <a:p>
                      <a:pPr lvl="0" algn="just">
                        <a:lnSpc>
                          <a:spcPct val="115000"/>
                        </a:lnSpc>
                      </a:pPr>
                      <a:r>
                        <a:rPr lang="en-US" sz="2000"/>
                        <a:t>Doxycycline 100mg BD one week</a:t>
                      </a:r>
                      <a:endParaRPr lang="en-GB" sz="2000">
                        <a:latin typeface="Times New Roman" pitchFamily="18"/>
                      </a:endParaRPr>
                    </a:p>
                  </a:txBody>
                  <a:tcPr marL="68580" marR="68580" marT="0" marB="0"/>
                </a:tc>
                <a:extLst>
                  <a:ext uri="{0D108BD9-81ED-4DB2-BD59-A6C34878D82A}">
                    <a16:rowId xmlns:a16="http://schemas.microsoft.com/office/drawing/2014/main" val="750925651"/>
                  </a:ext>
                </a:extLst>
              </a:tr>
              <a:tr h="1107621">
                <a:tc>
                  <a:txBody>
                    <a:bodyPr/>
                    <a:lstStyle/>
                    <a:p>
                      <a:pPr lvl="0">
                        <a:spcAft>
                          <a:spcPts val="0"/>
                        </a:spcAft>
                      </a:pPr>
                      <a:r>
                        <a:rPr lang="en-US" sz="2000"/>
                        <a:t>Pregnant woman</a:t>
                      </a:r>
                      <a:endParaRPr lang="en-GB" sz="2000">
                        <a:latin typeface="Times New Roman" pitchFamily="18"/>
                        <a:ea typeface="Times New Roman" pitchFamily="18"/>
                      </a:endParaRPr>
                    </a:p>
                  </a:txBody>
                  <a:tcPr marL="68580" marR="68580" marT="0" marB="0"/>
                </a:tc>
                <a:tc>
                  <a:txBody>
                    <a:bodyPr/>
                    <a:lstStyle/>
                    <a:p>
                      <a:pPr lvl="0" algn="just">
                        <a:lnSpc>
                          <a:spcPct val="115000"/>
                        </a:lnSpc>
                      </a:pPr>
                      <a:r>
                        <a:rPr lang="en-US" sz="2000"/>
                        <a:t>Spectinomycin 2g Stat</a:t>
                      </a:r>
                      <a:endParaRPr lang="en-GB" sz="2000"/>
                    </a:p>
                    <a:p>
                      <a:pPr lvl="0" algn="just">
                        <a:lnSpc>
                          <a:spcPct val="115000"/>
                        </a:lnSpc>
                      </a:pPr>
                      <a:r>
                        <a:rPr lang="en-US" sz="2000"/>
                        <a:t>Amoxycillin 3g stat + Probenicid 1g Stat</a:t>
                      </a:r>
                      <a:endParaRPr lang="en-GB" sz="2000"/>
                    </a:p>
                    <a:p>
                      <a:pPr lvl="0" algn="just">
                        <a:lnSpc>
                          <a:spcPct val="115000"/>
                        </a:lnSpc>
                      </a:pPr>
                      <a:r>
                        <a:rPr lang="en-US" sz="2000"/>
                        <a:t>Erythromycin 500mg QDS one week</a:t>
                      </a:r>
                      <a:endParaRPr lang="en-GB" sz="2000">
                        <a:latin typeface="Times New Roman" pitchFamily="18"/>
                      </a:endParaRPr>
                    </a:p>
                  </a:txBody>
                  <a:tcPr marL="68580" marR="68580" marT="0" marB="0"/>
                </a:tc>
                <a:extLst>
                  <a:ext uri="{0D108BD9-81ED-4DB2-BD59-A6C34878D82A}">
                    <a16:rowId xmlns:a16="http://schemas.microsoft.com/office/drawing/2014/main" val="46937391"/>
                  </a:ext>
                </a:extLst>
              </a:tr>
              <a:tr h="730441">
                <a:tc>
                  <a:txBody>
                    <a:bodyPr/>
                    <a:lstStyle/>
                    <a:p>
                      <a:pPr lvl="0">
                        <a:spcAft>
                          <a:spcPts val="0"/>
                        </a:spcAft>
                      </a:pPr>
                      <a:r>
                        <a:rPr lang="en-US" sz="2000"/>
                        <a:t>Children </a:t>
                      </a:r>
                      <a:endParaRPr lang="en-GB" sz="2000">
                        <a:latin typeface="Times New Roman" pitchFamily="18"/>
                        <a:ea typeface="Times New Roman" pitchFamily="18"/>
                      </a:endParaRPr>
                    </a:p>
                  </a:txBody>
                  <a:tcPr marL="68580" marR="68580" marT="0" marB="0"/>
                </a:tc>
                <a:tc>
                  <a:txBody>
                    <a:bodyPr/>
                    <a:lstStyle/>
                    <a:p>
                      <a:pPr lvl="0" algn="just">
                        <a:lnSpc>
                          <a:spcPct val="115000"/>
                        </a:lnSpc>
                      </a:pPr>
                      <a:r>
                        <a:rPr lang="en-US" sz="2000"/>
                        <a:t>Amoxycillin 15mg/kg TDS one week</a:t>
                      </a:r>
                      <a:endParaRPr lang="en-GB" sz="2000"/>
                    </a:p>
                    <a:p>
                      <a:pPr lvl="0" algn="just">
                        <a:lnSpc>
                          <a:spcPct val="115000"/>
                        </a:lnSpc>
                      </a:pPr>
                      <a:r>
                        <a:rPr lang="en-US" sz="2000"/>
                        <a:t>Erythromycin 10mg/kg QDS one week</a:t>
                      </a:r>
                      <a:endParaRPr lang="en-GB" sz="2000">
                        <a:latin typeface="Times New Roman" pitchFamily="18"/>
                      </a:endParaRPr>
                    </a:p>
                  </a:txBody>
                  <a:tcPr marL="68580" marR="68580" marT="0" marB="0"/>
                </a:tc>
                <a:extLst>
                  <a:ext uri="{0D108BD9-81ED-4DB2-BD59-A6C34878D82A}">
                    <a16:rowId xmlns:a16="http://schemas.microsoft.com/office/drawing/2014/main" val="1820110267"/>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320F7-1215-8342-83AA-A2E7E7DF5A80}"/>
              </a:ext>
            </a:extLst>
          </p:cNvPr>
          <p:cNvSpPr txBox="1">
            <a:spLocks noGrp="1"/>
          </p:cNvSpPr>
          <p:nvPr>
            <p:ph type="title"/>
          </p:nvPr>
        </p:nvSpPr>
        <p:spPr/>
        <p:txBody>
          <a:bodyPr/>
          <a:lstStyle/>
          <a:p>
            <a:pPr lvl="0"/>
            <a:r>
              <a:rPr lang="en-GB"/>
              <a:t>Hepatitis B vaccination</a:t>
            </a:r>
          </a:p>
        </p:txBody>
      </p:sp>
      <p:graphicFrame>
        <p:nvGraphicFramePr>
          <p:cNvPr id="3" name="Content Placeholder 3">
            <a:extLst>
              <a:ext uri="{FF2B5EF4-FFF2-40B4-BE49-F238E27FC236}">
                <a16:creationId xmlns:a16="http://schemas.microsoft.com/office/drawing/2014/main" id="{3C520210-15FF-D24A-AEBA-3BD2BDBB91A3}"/>
              </a:ext>
            </a:extLst>
          </p:cNvPr>
          <p:cNvGraphicFramePr>
            <a:graphicFrameLocks noGrp="1"/>
          </p:cNvGraphicFramePr>
          <p:nvPr>
            <p:ph idx="1"/>
          </p:nvPr>
        </p:nvGraphicFramePr>
        <p:xfrm>
          <a:off x="838203" y="1406018"/>
          <a:ext cx="10144426" cy="1995952"/>
        </p:xfrm>
        <a:graphic>
          <a:graphicData uri="http://schemas.openxmlformats.org/drawingml/2006/table">
            <a:tbl>
              <a:tblPr firstRow="1" firstCol="1" bandRow="1">
                <a:effectLst/>
                <a:tableStyleId>{5C22544A-7EE6-4342-B048-85BDC9FD1C3A}</a:tableStyleId>
              </a:tblPr>
              <a:tblGrid>
                <a:gridCol w="2323984">
                  <a:extLst>
                    <a:ext uri="{9D8B030D-6E8A-4147-A177-3AD203B41FA5}">
                      <a16:colId xmlns:a16="http://schemas.microsoft.com/office/drawing/2014/main" val="1441735515"/>
                    </a:ext>
                  </a:extLst>
                </a:gridCol>
                <a:gridCol w="4162842">
                  <a:extLst>
                    <a:ext uri="{9D8B030D-6E8A-4147-A177-3AD203B41FA5}">
                      <a16:colId xmlns:a16="http://schemas.microsoft.com/office/drawing/2014/main" val="2062174482"/>
                    </a:ext>
                  </a:extLst>
                </a:gridCol>
                <a:gridCol w="3657600">
                  <a:extLst>
                    <a:ext uri="{9D8B030D-6E8A-4147-A177-3AD203B41FA5}">
                      <a16:colId xmlns:a16="http://schemas.microsoft.com/office/drawing/2014/main" val="2764893228"/>
                    </a:ext>
                  </a:extLst>
                </a:gridCol>
              </a:tblGrid>
              <a:tr h="498988">
                <a:tc>
                  <a:txBody>
                    <a:bodyPr/>
                    <a:lstStyle/>
                    <a:p>
                      <a:pPr lvl="0" algn="just">
                        <a:lnSpc>
                          <a:spcPct val="115000"/>
                        </a:lnSpc>
                      </a:pPr>
                      <a:r>
                        <a:rPr lang="en-US" sz="2000"/>
                        <a:t>Dosing Schedule</a:t>
                      </a:r>
                      <a:endParaRPr lang="en-GB" sz="2000">
                        <a:latin typeface="Times New Roman" pitchFamily="18"/>
                      </a:endParaRPr>
                    </a:p>
                  </a:txBody>
                  <a:tcPr marL="68580" marR="68580" marT="0" marB="0"/>
                </a:tc>
                <a:tc>
                  <a:txBody>
                    <a:bodyPr/>
                    <a:lstStyle/>
                    <a:p>
                      <a:pPr lvl="0" algn="just">
                        <a:lnSpc>
                          <a:spcPct val="115000"/>
                        </a:lnSpc>
                      </a:pPr>
                      <a:r>
                        <a:rPr lang="en-US" sz="2000"/>
                        <a:t>Administration Schedule</a:t>
                      </a:r>
                      <a:endParaRPr lang="en-GB" sz="2000">
                        <a:latin typeface="Times New Roman" pitchFamily="18"/>
                      </a:endParaRPr>
                    </a:p>
                  </a:txBody>
                  <a:tcPr marL="68580" marR="68580" marT="0" marB="0"/>
                </a:tc>
                <a:tc>
                  <a:txBody>
                    <a:bodyPr/>
                    <a:lstStyle/>
                    <a:p>
                      <a:pPr lvl="0" algn="just">
                        <a:lnSpc>
                          <a:spcPct val="115000"/>
                        </a:lnSpc>
                      </a:pPr>
                      <a:r>
                        <a:rPr lang="en-US" sz="2000"/>
                        <a:t>Duration of Immunity Conferred</a:t>
                      </a:r>
                      <a:endParaRPr lang="en-GB" sz="2000">
                        <a:latin typeface="Times New Roman" pitchFamily="18"/>
                      </a:endParaRPr>
                    </a:p>
                  </a:txBody>
                  <a:tcPr marL="68580" marR="68580" marT="0" marB="0"/>
                </a:tc>
                <a:extLst>
                  <a:ext uri="{0D108BD9-81ED-4DB2-BD59-A6C34878D82A}">
                    <a16:rowId xmlns:a16="http://schemas.microsoft.com/office/drawing/2014/main" val="1236011350"/>
                  </a:ext>
                </a:extLst>
              </a:tr>
              <a:tr h="498988">
                <a:tc>
                  <a:txBody>
                    <a:bodyPr/>
                    <a:lstStyle/>
                    <a:p>
                      <a:pPr lvl="0" algn="just">
                        <a:lnSpc>
                          <a:spcPct val="115000"/>
                        </a:lnSpc>
                      </a:pPr>
                      <a:r>
                        <a:rPr lang="en-US" sz="2000"/>
                        <a:t>1</a:t>
                      </a:r>
                      <a:r>
                        <a:rPr lang="en-US" sz="2000" baseline="30000"/>
                        <a:t>st</a:t>
                      </a:r>
                      <a:r>
                        <a:rPr lang="en-US" sz="2000"/>
                        <a:t> Hep B dose</a:t>
                      </a:r>
                      <a:endParaRPr lang="en-GB" sz="2000">
                        <a:latin typeface="Times New Roman" pitchFamily="18"/>
                      </a:endParaRPr>
                    </a:p>
                  </a:txBody>
                  <a:tcPr marL="68580" marR="68580" marT="0" marB="0"/>
                </a:tc>
                <a:tc>
                  <a:txBody>
                    <a:bodyPr/>
                    <a:lstStyle/>
                    <a:p>
                      <a:pPr lvl="0" algn="just">
                        <a:lnSpc>
                          <a:spcPct val="115000"/>
                        </a:lnSpc>
                      </a:pPr>
                      <a:r>
                        <a:rPr lang="en-US" sz="2000"/>
                        <a:t>At first contact</a:t>
                      </a:r>
                      <a:endParaRPr lang="en-GB" sz="2000">
                        <a:latin typeface="Times New Roman" pitchFamily="18"/>
                      </a:endParaRPr>
                    </a:p>
                  </a:txBody>
                  <a:tcPr marL="68580" marR="68580" marT="0" marB="0"/>
                </a:tc>
                <a:tc>
                  <a:txBody>
                    <a:bodyPr/>
                    <a:lstStyle/>
                    <a:p>
                      <a:pPr lvl="0" algn="just">
                        <a:lnSpc>
                          <a:spcPct val="115000"/>
                        </a:lnSpc>
                      </a:pPr>
                      <a:r>
                        <a:rPr lang="en-US" sz="2000"/>
                        <a:t>Nil </a:t>
                      </a:r>
                      <a:endParaRPr lang="en-GB" sz="2000">
                        <a:latin typeface="Times New Roman" pitchFamily="18"/>
                      </a:endParaRPr>
                    </a:p>
                  </a:txBody>
                  <a:tcPr marL="68580" marR="68580" marT="0" marB="0"/>
                </a:tc>
                <a:extLst>
                  <a:ext uri="{0D108BD9-81ED-4DB2-BD59-A6C34878D82A}">
                    <a16:rowId xmlns:a16="http://schemas.microsoft.com/office/drawing/2014/main" val="2493930159"/>
                  </a:ext>
                </a:extLst>
              </a:tr>
              <a:tr h="498988">
                <a:tc>
                  <a:txBody>
                    <a:bodyPr/>
                    <a:lstStyle/>
                    <a:p>
                      <a:pPr lvl="0" algn="just">
                        <a:lnSpc>
                          <a:spcPct val="115000"/>
                        </a:lnSpc>
                      </a:pPr>
                      <a:r>
                        <a:rPr lang="en-US" sz="2000"/>
                        <a:t>2</a:t>
                      </a:r>
                      <a:r>
                        <a:rPr lang="en-US" sz="2000" baseline="30000"/>
                        <a:t>nd</a:t>
                      </a:r>
                      <a:r>
                        <a:rPr lang="en-US" sz="2000"/>
                        <a:t>  Hep B dose</a:t>
                      </a:r>
                      <a:endParaRPr lang="en-GB" sz="2000">
                        <a:latin typeface="Times New Roman" pitchFamily="18"/>
                      </a:endParaRPr>
                    </a:p>
                  </a:txBody>
                  <a:tcPr marL="68580" marR="68580" marT="0" marB="0"/>
                </a:tc>
                <a:tc>
                  <a:txBody>
                    <a:bodyPr/>
                    <a:lstStyle/>
                    <a:p>
                      <a:pPr lvl="0" algn="just">
                        <a:lnSpc>
                          <a:spcPct val="115000"/>
                        </a:lnSpc>
                      </a:pPr>
                      <a:r>
                        <a:rPr lang="en-US" sz="2000"/>
                        <a:t>1 month after 1st Hep B dose</a:t>
                      </a:r>
                      <a:endParaRPr lang="en-GB" sz="2000">
                        <a:latin typeface="Times New Roman" pitchFamily="18"/>
                      </a:endParaRPr>
                    </a:p>
                  </a:txBody>
                  <a:tcPr marL="68580" marR="68580" marT="0" marB="0"/>
                </a:tc>
                <a:tc>
                  <a:txBody>
                    <a:bodyPr/>
                    <a:lstStyle/>
                    <a:p>
                      <a:pPr lvl="0" algn="just">
                        <a:lnSpc>
                          <a:spcPct val="115000"/>
                        </a:lnSpc>
                      </a:pPr>
                      <a:r>
                        <a:rPr lang="en-US" sz="2000"/>
                        <a:t>1-3 years </a:t>
                      </a:r>
                      <a:endParaRPr lang="en-GB" sz="2000">
                        <a:latin typeface="Times New Roman" pitchFamily="18"/>
                      </a:endParaRPr>
                    </a:p>
                  </a:txBody>
                  <a:tcPr marL="68580" marR="68580" marT="0" marB="0"/>
                </a:tc>
                <a:extLst>
                  <a:ext uri="{0D108BD9-81ED-4DB2-BD59-A6C34878D82A}">
                    <a16:rowId xmlns:a16="http://schemas.microsoft.com/office/drawing/2014/main" val="2134821863"/>
                  </a:ext>
                </a:extLst>
              </a:tr>
              <a:tr h="498988">
                <a:tc>
                  <a:txBody>
                    <a:bodyPr/>
                    <a:lstStyle/>
                    <a:p>
                      <a:pPr lvl="0" algn="just">
                        <a:lnSpc>
                          <a:spcPct val="115000"/>
                        </a:lnSpc>
                      </a:pPr>
                      <a:r>
                        <a:rPr lang="en-US" sz="2000"/>
                        <a:t>3</a:t>
                      </a:r>
                      <a:r>
                        <a:rPr lang="en-US" sz="2000" baseline="30000"/>
                        <a:t>rd</a:t>
                      </a:r>
                      <a:r>
                        <a:rPr lang="en-US" sz="2000"/>
                        <a:t> Hep B dose</a:t>
                      </a:r>
                      <a:endParaRPr lang="en-GB" sz="2000">
                        <a:latin typeface="Times New Roman" pitchFamily="18"/>
                      </a:endParaRPr>
                    </a:p>
                  </a:txBody>
                  <a:tcPr marL="68580" marR="68580" marT="0" marB="0"/>
                </a:tc>
                <a:tc>
                  <a:txBody>
                    <a:bodyPr/>
                    <a:lstStyle/>
                    <a:p>
                      <a:pPr lvl="0" algn="just">
                        <a:lnSpc>
                          <a:spcPct val="115000"/>
                        </a:lnSpc>
                      </a:pPr>
                      <a:r>
                        <a:rPr lang="en-US" sz="2000"/>
                        <a:t>5 months after 2nd Hep B dose</a:t>
                      </a:r>
                      <a:endParaRPr lang="en-GB" sz="2000">
                        <a:latin typeface="Times New Roman" pitchFamily="18"/>
                      </a:endParaRPr>
                    </a:p>
                  </a:txBody>
                  <a:tcPr marL="68580" marR="68580" marT="0" marB="0"/>
                </a:tc>
                <a:tc>
                  <a:txBody>
                    <a:bodyPr/>
                    <a:lstStyle/>
                    <a:p>
                      <a:pPr lvl="0" algn="just">
                        <a:lnSpc>
                          <a:spcPct val="115000"/>
                        </a:lnSpc>
                      </a:pPr>
                      <a:r>
                        <a:rPr lang="en-US" sz="2000"/>
                        <a:t>10 years </a:t>
                      </a:r>
                      <a:endParaRPr lang="en-GB" sz="2000">
                        <a:latin typeface="Times New Roman" pitchFamily="18"/>
                      </a:endParaRPr>
                    </a:p>
                  </a:txBody>
                  <a:tcPr marL="68580" marR="68580" marT="0" marB="0"/>
                </a:tc>
                <a:extLst>
                  <a:ext uri="{0D108BD9-81ED-4DB2-BD59-A6C34878D82A}">
                    <a16:rowId xmlns:a16="http://schemas.microsoft.com/office/drawing/2014/main" val="3705560547"/>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4B6CC-5910-2246-A110-B51C6E842896}"/>
              </a:ext>
            </a:extLst>
          </p:cNvPr>
          <p:cNvSpPr txBox="1">
            <a:spLocks noGrp="1"/>
          </p:cNvSpPr>
          <p:nvPr>
            <p:ph type="title"/>
          </p:nvPr>
        </p:nvSpPr>
        <p:spPr/>
        <p:txBody>
          <a:bodyPr/>
          <a:lstStyle/>
          <a:p>
            <a:pPr lvl="0"/>
            <a:r>
              <a:rPr lang="en-GB"/>
              <a:t>Psychosocial support </a:t>
            </a:r>
          </a:p>
        </p:txBody>
      </p:sp>
      <p:sp>
        <p:nvSpPr>
          <p:cNvPr id="3" name="Content Placeholder 2">
            <a:extLst>
              <a:ext uri="{FF2B5EF4-FFF2-40B4-BE49-F238E27FC236}">
                <a16:creationId xmlns:a16="http://schemas.microsoft.com/office/drawing/2014/main" id="{6E7AF87C-475E-784A-8EE0-B2BCC4207F1B}"/>
              </a:ext>
            </a:extLst>
          </p:cNvPr>
          <p:cNvSpPr txBox="1">
            <a:spLocks noGrp="1"/>
          </p:cNvSpPr>
          <p:nvPr>
            <p:ph idx="1"/>
          </p:nvPr>
        </p:nvSpPr>
        <p:spPr/>
        <p:txBody>
          <a:bodyPr/>
          <a:lstStyle/>
          <a:p>
            <a:pPr marL="0" lvl="0" indent="0">
              <a:buNone/>
            </a:pPr>
            <a:r>
              <a:rPr lang="en-GB"/>
              <a:t>Survivors  react differently following  violence .  There are the short term and long term consequences and the need to have follow up</a:t>
            </a:r>
          </a:p>
          <a:p>
            <a:pPr lvl="1"/>
            <a:r>
              <a:rPr lang="en-GB"/>
              <a:t> </a:t>
            </a:r>
            <a:r>
              <a:rPr lang="en-US"/>
              <a:t>Trauma Counselling </a:t>
            </a:r>
            <a:endParaRPr lang="en-GB"/>
          </a:p>
          <a:p>
            <a:pPr lvl="1"/>
            <a:r>
              <a:rPr lang="en-US"/>
              <a:t>Counselling relate to the possibility of a pregnancy </a:t>
            </a:r>
            <a:endParaRPr lang="en-GB"/>
          </a:p>
          <a:p>
            <a:pPr lvl="1"/>
            <a:r>
              <a:rPr lang="en-US"/>
              <a:t>Counselling related to possibility of STIs including HIV infection </a:t>
            </a:r>
            <a:endParaRPr lang="en-GB"/>
          </a:p>
          <a:p>
            <a:pPr lvl="1"/>
            <a:r>
              <a:rPr lang="en-US"/>
              <a:t>Follow up psycho social counseling </a:t>
            </a:r>
            <a:endParaRPr lang="en-GB"/>
          </a:p>
          <a:p>
            <a:pPr lvl="1"/>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3B05-09CA-FA48-9A53-6A16595B16A4}"/>
              </a:ext>
            </a:extLst>
          </p:cNvPr>
          <p:cNvSpPr txBox="1">
            <a:spLocks noGrp="1"/>
          </p:cNvSpPr>
          <p:nvPr>
            <p:ph type="title"/>
          </p:nvPr>
        </p:nvSpPr>
        <p:spPr/>
        <p:txBody>
          <a:bodyPr/>
          <a:lstStyle/>
          <a:p>
            <a:pPr lvl="0"/>
            <a:r>
              <a:rPr lang="en-GB"/>
              <a:t>Forensic management </a:t>
            </a:r>
          </a:p>
        </p:txBody>
      </p:sp>
      <p:sp>
        <p:nvSpPr>
          <p:cNvPr id="3" name="Content Placeholder 2">
            <a:extLst>
              <a:ext uri="{FF2B5EF4-FFF2-40B4-BE49-F238E27FC236}">
                <a16:creationId xmlns:a16="http://schemas.microsoft.com/office/drawing/2014/main" id="{B22CDB84-B084-1B49-B0FB-68913B49D7BE}"/>
              </a:ext>
            </a:extLst>
          </p:cNvPr>
          <p:cNvSpPr txBox="1">
            <a:spLocks noGrp="1"/>
          </p:cNvSpPr>
          <p:nvPr>
            <p:ph idx="1"/>
          </p:nvPr>
        </p:nvSpPr>
        <p:spPr/>
        <p:txBody>
          <a:bodyPr/>
          <a:lstStyle/>
          <a:p>
            <a:pPr marL="0" lvl="0" indent="0">
              <a:buNone/>
            </a:pPr>
            <a:r>
              <a:rPr lang="en-US"/>
              <a:t>The following practices must be followed when handling an exhibit</a:t>
            </a:r>
            <a:endParaRPr lang="en-GB"/>
          </a:p>
          <a:p>
            <a:pPr lvl="1"/>
            <a:r>
              <a:rPr lang="en-US"/>
              <a:t>Protect the exhibit from weather and contamination</a:t>
            </a:r>
            <a:endParaRPr lang="en-GB"/>
          </a:p>
          <a:p>
            <a:pPr lvl="1"/>
            <a:r>
              <a:rPr lang="en-US"/>
              <a:t>Use clean instruments and containers</a:t>
            </a:r>
            <a:endParaRPr lang="en-GB"/>
          </a:p>
          <a:p>
            <a:pPr lvl="1"/>
            <a:r>
              <a:rPr lang="en-US"/>
              <a:t>Wear gloves and the protective gear when appropriate</a:t>
            </a:r>
            <a:endParaRPr lang="en-GB"/>
          </a:p>
          <a:p>
            <a:pPr lvl="1"/>
            <a:r>
              <a:rPr lang="en-US" u="sng"/>
              <a:t>Package, transport and store exhibit safely and securely</a:t>
            </a:r>
          </a:p>
          <a:p>
            <a:pPr lvl="1"/>
            <a:r>
              <a:rPr lang="en-US"/>
              <a:t>Take special care with fragile and perishable exhibits</a:t>
            </a:r>
            <a:endParaRPr lang="en-GB"/>
          </a:p>
          <a:p>
            <a:pPr lvl="1"/>
            <a:r>
              <a:rPr lang="en-US" b="1"/>
              <a:t>Call on an expert if you lack adequate training </a:t>
            </a:r>
            <a:r>
              <a:rPr lang="en-US"/>
              <a:t>to handle a particular type of exhibit.</a:t>
            </a:r>
            <a:endParaRPr lang="en-GB"/>
          </a:p>
          <a:p>
            <a:pPr lvl="1"/>
            <a:r>
              <a:rPr lang="en-US" b="1"/>
              <a:t>Adequate documentation and Reporting including </a:t>
            </a:r>
            <a:r>
              <a:rPr lang="en-US"/>
              <a:t>filling of the post rape care form and the Kenya police medical examination (p3) form </a:t>
            </a:r>
            <a:endParaRPr lang="en-GB"/>
          </a:p>
          <a:p>
            <a:pPr lvl="1"/>
            <a:endParaRPr lang="en-GB"/>
          </a:p>
        </p:txBody>
      </p:sp>
      <p:pic>
        <p:nvPicPr>
          <p:cNvPr id="4" name="Picture 4">
            <a:extLst>
              <a:ext uri="{FF2B5EF4-FFF2-40B4-BE49-F238E27FC236}">
                <a16:creationId xmlns:a16="http://schemas.microsoft.com/office/drawing/2014/main" id="{6A53FC2F-71B4-E248-8E39-5104A3954875}"/>
              </a:ext>
            </a:extLst>
          </p:cNvPr>
          <p:cNvPicPr>
            <a:picLocks noChangeAspect="1"/>
          </p:cNvPicPr>
          <p:nvPr/>
        </p:nvPicPr>
        <p:blipFill>
          <a:blip r:embed="rId3"/>
          <a:stretch>
            <a:fillRect/>
          </a:stretch>
        </p:blipFill>
        <p:spPr>
          <a:xfrm>
            <a:off x="7914964" y="0"/>
            <a:ext cx="4031223" cy="1825627"/>
          </a:xfrm>
          <a:prstGeom prst="rect">
            <a:avLst/>
          </a:prstGeom>
          <a:noFill/>
          <a:ln cap="flat">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6882115-B750-0F4C-B514-DE43454F7AD7}"/>
              </a:ext>
            </a:extLst>
          </p:cNvPr>
          <p:cNvPicPr>
            <a:picLocks noChangeAspect="1"/>
          </p:cNvPicPr>
          <p:nvPr/>
        </p:nvPicPr>
        <p:blipFill>
          <a:blip r:embed="rId2"/>
          <a:stretch>
            <a:fillRect/>
          </a:stretch>
        </p:blipFill>
        <p:spPr>
          <a:xfrm>
            <a:off x="757086" y="226140"/>
            <a:ext cx="8396752" cy="6154990"/>
          </a:xfrm>
          <a:prstGeom prst="rect">
            <a:avLst/>
          </a:prstGeom>
          <a:noFill/>
          <a:ln cap="flat">
            <a:noFill/>
          </a:ln>
        </p:spPr>
      </p:pic>
      <p:sp>
        <p:nvSpPr>
          <p:cNvPr id="3" name="AutoShape 2" descr="2 - 10-103779_question-mark-png-question-mark • Albion Languages">
            <a:extLst>
              <a:ext uri="{FF2B5EF4-FFF2-40B4-BE49-F238E27FC236}">
                <a16:creationId xmlns:a16="http://schemas.microsoft.com/office/drawing/2014/main" id="{D1EEE9E4-7D83-104F-9ED3-D062507E70D0}"/>
              </a:ext>
            </a:extLst>
          </p:cNvPr>
          <p:cNvSpPr/>
          <p:nvPr/>
        </p:nvSpPr>
        <p:spPr>
          <a:xfrm>
            <a:off x="155576" y="-144466"/>
            <a:ext cx="304796" cy="304796"/>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4" name="Picture 5">
            <a:extLst>
              <a:ext uri="{FF2B5EF4-FFF2-40B4-BE49-F238E27FC236}">
                <a16:creationId xmlns:a16="http://schemas.microsoft.com/office/drawing/2014/main" id="{ABC46FEC-81F0-6F46-967E-699AFC8BFA43}"/>
              </a:ext>
            </a:extLst>
          </p:cNvPr>
          <p:cNvPicPr>
            <a:picLocks noChangeAspect="1"/>
          </p:cNvPicPr>
          <p:nvPr/>
        </p:nvPicPr>
        <p:blipFill>
          <a:blip r:embed="rId3"/>
          <a:stretch>
            <a:fillRect/>
          </a:stretch>
        </p:blipFill>
        <p:spPr>
          <a:xfrm>
            <a:off x="9153829" y="432620"/>
            <a:ext cx="2419346" cy="5132435"/>
          </a:xfrm>
          <a:prstGeom prst="rect">
            <a:avLst/>
          </a:prstGeom>
          <a:noFill/>
          <a:ln cap="flat">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D4F43-4EF7-D747-AAF0-48AE1D1436A0}"/>
              </a:ext>
            </a:extLst>
          </p:cNvPr>
          <p:cNvSpPr txBox="1">
            <a:spLocks noGrp="1"/>
          </p:cNvSpPr>
          <p:nvPr>
            <p:ph type="title"/>
          </p:nvPr>
        </p:nvSpPr>
        <p:spPr>
          <a:xfrm>
            <a:off x="838203" y="365129"/>
            <a:ext cx="10515600" cy="559100"/>
          </a:xfrm>
        </p:spPr>
        <p:txBody>
          <a:bodyPr/>
          <a:lstStyle/>
          <a:p>
            <a:pPr lvl="0"/>
            <a:r>
              <a:rPr lang="en-GB" sz="3200"/>
              <a:t>Potential areas towards home grow solutions</a:t>
            </a:r>
          </a:p>
        </p:txBody>
      </p:sp>
      <p:sp>
        <p:nvSpPr>
          <p:cNvPr id="3" name="Content Placeholder 2">
            <a:extLst>
              <a:ext uri="{FF2B5EF4-FFF2-40B4-BE49-F238E27FC236}">
                <a16:creationId xmlns:a16="http://schemas.microsoft.com/office/drawing/2014/main" id="{70AD2A42-A4FA-7242-A93E-09CC8AF795B7}"/>
              </a:ext>
            </a:extLst>
          </p:cNvPr>
          <p:cNvSpPr txBox="1">
            <a:spLocks noGrp="1"/>
          </p:cNvSpPr>
          <p:nvPr>
            <p:ph idx="1"/>
          </p:nvPr>
        </p:nvSpPr>
        <p:spPr>
          <a:xfrm>
            <a:off x="838203" y="924229"/>
            <a:ext cx="10515600" cy="5252734"/>
          </a:xfrm>
        </p:spPr>
        <p:txBody>
          <a:bodyPr/>
          <a:lstStyle/>
          <a:p>
            <a:pPr lvl="0">
              <a:lnSpc>
                <a:spcPct val="60000"/>
              </a:lnSpc>
            </a:pPr>
            <a:r>
              <a:rPr lang="en-GB" sz="2400" b="1"/>
              <a:t>Safe spaces</a:t>
            </a:r>
          </a:p>
          <a:p>
            <a:pPr lvl="0">
              <a:lnSpc>
                <a:spcPct val="60000"/>
              </a:lnSpc>
            </a:pPr>
            <a:r>
              <a:rPr lang="en-GB" sz="2400" b="1"/>
              <a:t>Healthy recreation( protective social mechanisms and norms  regulating behaviour , no room for exploitation) </a:t>
            </a:r>
          </a:p>
          <a:p>
            <a:pPr lvl="0">
              <a:lnSpc>
                <a:spcPct val="60000"/>
              </a:lnSpc>
            </a:pPr>
            <a:r>
              <a:rPr lang="en-GB" sz="2400" b="1"/>
              <a:t>Coordination of inter-sectoral referral, legislative,  health and communities engagement  </a:t>
            </a:r>
          </a:p>
          <a:p>
            <a:pPr lvl="0">
              <a:lnSpc>
                <a:spcPct val="60000"/>
              </a:lnSpc>
            </a:pPr>
            <a:r>
              <a:rPr lang="en-GB" sz="2400" b="1"/>
              <a:t>The Gender Inequality Index </a:t>
            </a:r>
            <a:r>
              <a:rPr lang="en-GB" sz="2400"/>
              <a:t>is a composite measure reflecting inequality between women and men in three different dimensions: </a:t>
            </a:r>
            <a:r>
              <a:rPr lang="en-GB" sz="2400" b="1"/>
              <a:t>reproductive health </a:t>
            </a:r>
            <a:r>
              <a:rPr lang="en-GB" sz="2400"/>
              <a:t>(maternal mortality ratio and adolescent birth rate), </a:t>
            </a:r>
            <a:r>
              <a:rPr lang="en-GB" sz="2400" b="1"/>
              <a:t>empowerment </a:t>
            </a:r>
            <a:r>
              <a:rPr lang="en-GB" sz="2400"/>
              <a:t>(share of parliamentary seats held by women and share of population with at least some secondary education), and </a:t>
            </a:r>
            <a:r>
              <a:rPr lang="en-GB" sz="2400" b="1"/>
              <a:t>labour market participation </a:t>
            </a:r>
            <a:r>
              <a:rPr lang="en-GB" sz="2400"/>
              <a:t>(labour force participation rate). Source: United Nations Development Programme, Human Development Report 2016</a:t>
            </a:r>
          </a:p>
          <a:p>
            <a:pPr lvl="0">
              <a:lnSpc>
                <a:spcPct val="60000"/>
              </a:lnSpc>
            </a:pPr>
            <a:r>
              <a:rPr lang="en-GB" sz="2400" b="1"/>
              <a:t>Social safety nets   </a:t>
            </a:r>
            <a:endParaRPr lang="en-GB" sz="2400"/>
          </a:p>
          <a:p>
            <a:pPr lvl="0">
              <a:lnSpc>
                <a:spcPct val="60000"/>
              </a:lnSpc>
            </a:pPr>
            <a:r>
              <a:rPr lang="en-GB" sz="2400" b="1"/>
              <a:t>Indigenous cultural knowledge system  </a:t>
            </a:r>
            <a:r>
              <a:rPr lang="en-GB" sz="2400"/>
              <a:t>and providing value propositions </a:t>
            </a:r>
          </a:p>
          <a:p>
            <a:pPr lvl="0">
              <a:lnSpc>
                <a:spcPct val="60000"/>
              </a:lnSpc>
            </a:pPr>
            <a:r>
              <a:rPr lang="en-GB" sz="2400" b="1"/>
              <a:t>Leveraging on the role of the different social actors collectively</a:t>
            </a:r>
          </a:p>
          <a:p>
            <a:pPr lvl="0">
              <a:lnSpc>
                <a:spcPct val="60000"/>
              </a:lnSpc>
            </a:pPr>
            <a:r>
              <a:rPr lang="en-GB" sz="2400" b="1"/>
              <a:t>Digital science in case management and survivor care and follow up </a:t>
            </a:r>
          </a:p>
          <a:p>
            <a:pPr lvl="0">
              <a:lnSpc>
                <a:spcPct val="60000"/>
              </a:lnSpc>
            </a:pPr>
            <a:r>
              <a:rPr lang="en-GB" sz="2400"/>
              <a:t> </a:t>
            </a:r>
            <a:r>
              <a:rPr lang="en-GB" sz="2400" b="1"/>
              <a:t>Conducting Implementation research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5247EDA-2706-1540-9C5E-4CD9C55C256A}"/>
              </a:ext>
            </a:extLst>
          </p:cNvPr>
          <p:cNvSpPr txBox="1">
            <a:spLocks noGrp="1"/>
          </p:cNvSpPr>
          <p:nvPr>
            <p:ph type="title"/>
          </p:nvPr>
        </p:nvSpPr>
        <p:spPr>
          <a:xfrm>
            <a:off x="1676396" y="381003"/>
            <a:ext cx="7772400" cy="1143000"/>
          </a:xfrm>
        </p:spPr>
        <p:txBody>
          <a:bodyPr anchorCtr="1"/>
          <a:lstStyle/>
          <a:p>
            <a:pPr lvl="0" algn="ctr"/>
            <a:r>
              <a:rPr lang="en-US" b="1"/>
              <a:t>Legal reform and policy change</a:t>
            </a:r>
          </a:p>
        </p:txBody>
      </p:sp>
      <p:sp>
        <p:nvSpPr>
          <p:cNvPr id="3" name="Rectangle 3">
            <a:extLst>
              <a:ext uri="{FF2B5EF4-FFF2-40B4-BE49-F238E27FC236}">
                <a16:creationId xmlns:a16="http://schemas.microsoft.com/office/drawing/2014/main" id="{ADD08040-15DB-1C48-ACCD-2E15097D5C12}"/>
              </a:ext>
            </a:extLst>
          </p:cNvPr>
          <p:cNvSpPr txBox="1">
            <a:spLocks noGrp="1"/>
          </p:cNvSpPr>
          <p:nvPr>
            <p:ph idx="1"/>
          </p:nvPr>
        </p:nvSpPr>
        <p:spPr>
          <a:xfrm>
            <a:off x="1981203" y="1600200"/>
            <a:ext cx="7386642" cy="4497384"/>
          </a:xfrm>
        </p:spPr>
        <p:txBody>
          <a:bodyPr/>
          <a:lstStyle/>
          <a:p>
            <a:pPr lvl="0"/>
            <a:r>
              <a:rPr lang="en-US"/>
              <a:t>Specific legislation on family, domestic or sexual violence</a:t>
            </a:r>
          </a:p>
          <a:p>
            <a:pPr lvl="0"/>
            <a:r>
              <a:rPr lang="en-US"/>
              <a:t>Training of judges on violence legislation </a:t>
            </a:r>
          </a:p>
          <a:p>
            <a:pPr lvl="0"/>
            <a:r>
              <a:rPr lang="en-US"/>
              <a:t>Training of police on GBV response</a:t>
            </a:r>
          </a:p>
          <a:p>
            <a:pPr lvl="0"/>
            <a:r>
              <a:rPr lang="en-US"/>
              <a:t>Legal aid services for victims</a:t>
            </a:r>
          </a:p>
          <a:p>
            <a:pPr lvl="0"/>
            <a:r>
              <a:rPr lang="en-US"/>
              <a:t>Reform of medico-legal system to improve forensic evidence collection and preservation</a:t>
            </a:r>
          </a:p>
          <a:p>
            <a:pPr lvl="0">
              <a:buNone/>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0A5F-5827-D042-BA18-364031094C8F}"/>
              </a:ext>
            </a:extLst>
          </p:cNvPr>
          <p:cNvSpPr txBox="1">
            <a:spLocks noGrp="1"/>
          </p:cNvSpPr>
          <p:nvPr>
            <p:ph type="title"/>
          </p:nvPr>
        </p:nvSpPr>
        <p:spPr>
          <a:xfrm>
            <a:off x="838203" y="68826"/>
            <a:ext cx="10515600" cy="540776"/>
          </a:xfrm>
        </p:spPr>
        <p:txBody>
          <a:bodyPr/>
          <a:lstStyle/>
          <a:p>
            <a:pPr lvl="0"/>
            <a:r>
              <a:rPr lang="en-GB" sz="3200" b="1"/>
              <a:t>Gender based violence </a:t>
            </a:r>
          </a:p>
        </p:txBody>
      </p:sp>
      <p:sp>
        <p:nvSpPr>
          <p:cNvPr id="3" name="Content Placeholder 2">
            <a:extLst>
              <a:ext uri="{FF2B5EF4-FFF2-40B4-BE49-F238E27FC236}">
                <a16:creationId xmlns:a16="http://schemas.microsoft.com/office/drawing/2014/main" id="{4EE522BC-704D-F944-A435-418B4A00C24A}"/>
              </a:ext>
            </a:extLst>
          </p:cNvPr>
          <p:cNvSpPr txBox="1">
            <a:spLocks noGrp="1"/>
          </p:cNvSpPr>
          <p:nvPr>
            <p:ph idx="1"/>
          </p:nvPr>
        </p:nvSpPr>
        <p:spPr>
          <a:xfrm>
            <a:off x="838203" y="609603"/>
            <a:ext cx="10515600" cy="5299588"/>
          </a:xfrm>
        </p:spPr>
        <p:txBody>
          <a:bodyPr/>
          <a:lstStyle/>
          <a:p>
            <a:pPr lvl="0"/>
            <a:endParaRPr lang="en-GB" sz="2400"/>
          </a:p>
          <a:p>
            <a:pPr lvl="0"/>
            <a:r>
              <a:rPr lang="en-GB"/>
              <a:t>GBV is rooted in power and gender inequalities and inequities.   The causes of GBV are multi-dimensional and deeply rooted in unequal power relations with </a:t>
            </a:r>
            <a:r>
              <a:rPr lang="en-GB" b="1"/>
              <a:t>structural and cultural determinants.</a:t>
            </a:r>
          </a:p>
          <a:p>
            <a:pPr marL="0" lvl="0" indent="0">
              <a:lnSpc>
                <a:spcPct val="40000"/>
              </a:lnSpc>
              <a:buNone/>
            </a:pPr>
            <a:endParaRPr lang="en-GB"/>
          </a:p>
          <a:p>
            <a:pPr lvl="0">
              <a:lnSpc>
                <a:spcPct val="100000"/>
              </a:lnSpc>
            </a:pPr>
            <a:r>
              <a:rPr lang="en-GB"/>
              <a:t>This is the  most pervasive violation of human right with effects on public, social and  economic  development.  </a:t>
            </a:r>
          </a:p>
          <a:p>
            <a:pPr marL="0" lvl="0" indent="0">
              <a:lnSpc>
                <a:spcPct val="100000"/>
              </a:lnSpc>
              <a:buNone/>
            </a:pPr>
            <a:endParaRPr lang="en-GB"/>
          </a:p>
          <a:p>
            <a:pPr lvl="0">
              <a:lnSpc>
                <a:spcPct val="100000"/>
              </a:lnSpc>
            </a:pPr>
            <a:r>
              <a:rPr lang="en-GB"/>
              <a:t>Gender-based violence undermines the health and well – being, dignity, security and autonomy of its survivors and unfortunately some die.</a:t>
            </a:r>
          </a:p>
          <a:p>
            <a:pPr lvl="0">
              <a:lnSpc>
                <a:spcPct val="100000"/>
              </a:lnSpc>
            </a:pPr>
            <a:endParaRPr lang="en-GB"/>
          </a:p>
          <a:p>
            <a:pPr lvl="0">
              <a:lnSpc>
                <a:spcPct val="40000"/>
              </a:lnSpc>
            </a:pPr>
            <a:endParaRPr lang="en-GB" sz="2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4D1921D2-B01F-B942-AF5C-E6A239077889}"/>
              </a:ext>
            </a:extLst>
          </p:cNvPr>
          <p:cNvSpPr txBox="1">
            <a:spLocks noGrp="1"/>
          </p:cNvSpPr>
          <p:nvPr>
            <p:ph type="title"/>
          </p:nvPr>
        </p:nvSpPr>
        <p:spPr/>
        <p:txBody>
          <a:bodyPr anchorCtr="1"/>
          <a:lstStyle/>
          <a:p>
            <a:pPr lvl="0" algn="ctr"/>
            <a:r>
              <a:rPr lang="en-US" b="1"/>
              <a:t>Programmatic Response</a:t>
            </a:r>
          </a:p>
        </p:txBody>
      </p:sp>
      <p:sp>
        <p:nvSpPr>
          <p:cNvPr id="3" name="Rectangle 8">
            <a:extLst>
              <a:ext uri="{FF2B5EF4-FFF2-40B4-BE49-F238E27FC236}">
                <a16:creationId xmlns:a16="http://schemas.microsoft.com/office/drawing/2014/main" id="{4E1D5E2F-C657-2348-A521-A516A8C4038E}"/>
              </a:ext>
            </a:extLst>
          </p:cNvPr>
          <p:cNvSpPr txBox="1">
            <a:spLocks noGrp="1"/>
          </p:cNvSpPr>
          <p:nvPr>
            <p:ph type="body" idx="2"/>
          </p:nvPr>
        </p:nvSpPr>
        <p:spPr>
          <a:xfrm>
            <a:off x="1981203" y="1371600"/>
            <a:ext cx="6476996" cy="4876796"/>
          </a:xfrm>
        </p:spPr>
        <p:txBody>
          <a:bodyPr/>
          <a:lstStyle/>
          <a:p>
            <a:pPr lvl="0"/>
            <a:r>
              <a:rPr lang="en-US" sz="2400">
                <a:cs typeface="Times New Roman" pitchFamily="18"/>
              </a:rPr>
              <a:t>NGO legal aid services </a:t>
            </a:r>
          </a:p>
          <a:p>
            <a:pPr lvl="0"/>
            <a:endParaRPr lang="en-US" sz="2400">
              <a:cs typeface="Times New Roman" pitchFamily="18"/>
            </a:endParaRPr>
          </a:p>
          <a:p>
            <a:pPr lvl="0"/>
            <a:r>
              <a:rPr lang="en-US" sz="2400">
                <a:cs typeface="Times New Roman" pitchFamily="18"/>
              </a:rPr>
              <a:t>Specialized healthcare services</a:t>
            </a:r>
          </a:p>
          <a:p>
            <a:pPr lvl="0"/>
            <a:endParaRPr lang="en-US" sz="2400">
              <a:cs typeface="Times New Roman" pitchFamily="18"/>
            </a:endParaRPr>
          </a:p>
          <a:p>
            <a:pPr lvl="0"/>
            <a:r>
              <a:rPr lang="en-US" sz="2400">
                <a:cs typeface="Times New Roman" pitchFamily="18"/>
              </a:rPr>
              <a:t>Domestic violence refuge shelters</a:t>
            </a:r>
          </a:p>
          <a:p>
            <a:pPr lvl="0"/>
            <a:endParaRPr lang="en-US" sz="2400">
              <a:cs typeface="Times New Roman" pitchFamily="18"/>
            </a:endParaRPr>
          </a:p>
          <a:p>
            <a:pPr lvl="0"/>
            <a:r>
              <a:rPr lang="en-US" sz="2400">
                <a:cs typeface="Times New Roman" pitchFamily="18"/>
              </a:rPr>
              <a:t>Media campaigns</a:t>
            </a:r>
          </a:p>
          <a:p>
            <a:pPr lvl="0"/>
            <a:endParaRPr lang="en-US" sz="2400">
              <a:cs typeface="Times New Roman" pitchFamily="18"/>
            </a:endParaRPr>
          </a:p>
          <a:p>
            <a:pPr lvl="0"/>
            <a:r>
              <a:rPr lang="en-US" sz="2400">
                <a:cs typeface="Times New Roman" pitchFamily="18"/>
              </a:rPr>
              <a:t>Programs for men aimed at promoting gender equitable relationships </a:t>
            </a:r>
          </a:p>
          <a:p>
            <a:pPr lvl="0"/>
            <a:endParaRPr lang="en-US" sz="2400">
              <a:cs typeface="Times New Roman" pitchFamily="1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4FE2-55FE-5840-B7C7-2A0589940D0E}"/>
              </a:ext>
            </a:extLst>
          </p:cNvPr>
          <p:cNvSpPr txBox="1">
            <a:spLocks noGrp="1"/>
          </p:cNvSpPr>
          <p:nvPr>
            <p:ph type="title"/>
          </p:nvPr>
        </p:nvSpPr>
        <p:spPr/>
        <p:txBody>
          <a:bodyPr/>
          <a:lstStyle/>
          <a:p>
            <a:pPr lvl="0"/>
            <a:r>
              <a:rPr lang="en-GB"/>
              <a:t>GBV hotlines </a:t>
            </a:r>
          </a:p>
        </p:txBody>
      </p:sp>
      <p:pic>
        <p:nvPicPr>
          <p:cNvPr id="3" name="Content Placeholder 3">
            <a:extLst>
              <a:ext uri="{FF2B5EF4-FFF2-40B4-BE49-F238E27FC236}">
                <a16:creationId xmlns:a16="http://schemas.microsoft.com/office/drawing/2014/main" id="{CB294252-312A-7045-BACB-72036D2A156A}"/>
              </a:ext>
            </a:extLst>
          </p:cNvPr>
          <p:cNvPicPr>
            <a:picLocks noGrp="1" noChangeAspect="1"/>
          </p:cNvPicPr>
          <p:nvPr>
            <p:ph idx="1"/>
          </p:nvPr>
        </p:nvPicPr>
        <p:blipFill>
          <a:blip r:embed="rId2"/>
          <a:stretch>
            <a:fillRect/>
          </a:stretch>
        </p:blipFill>
        <p:spPr>
          <a:xfrm>
            <a:off x="1356850" y="1415344"/>
            <a:ext cx="9635608" cy="4995284"/>
          </a:xfrm>
        </p:spPr>
      </p:pic>
      <p:pic>
        <p:nvPicPr>
          <p:cNvPr id="4" name="Picture 4">
            <a:extLst>
              <a:ext uri="{FF2B5EF4-FFF2-40B4-BE49-F238E27FC236}">
                <a16:creationId xmlns:a16="http://schemas.microsoft.com/office/drawing/2014/main" id="{45B3EAEB-80DE-A84E-A054-DFA1C8CCFD3D}"/>
              </a:ext>
            </a:extLst>
          </p:cNvPr>
          <p:cNvPicPr>
            <a:picLocks noChangeAspect="1"/>
          </p:cNvPicPr>
          <p:nvPr/>
        </p:nvPicPr>
        <p:blipFill>
          <a:blip r:embed="rId3"/>
          <a:stretch>
            <a:fillRect/>
          </a:stretch>
        </p:blipFill>
        <p:spPr>
          <a:xfrm>
            <a:off x="7849218" y="196641"/>
            <a:ext cx="4023241" cy="1947361"/>
          </a:xfrm>
          <a:prstGeom prst="rect">
            <a:avLst/>
          </a:prstGeom>
          <a:noFill/>
          <a:ln cap="flat">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80F78AD-8359-1B41-BC53-F5962D9AD024}"/>
              </a:ext>
            </a:extLst>
          </p:cNvPr>
          <p:cNvSpPr txBox="1">
            <a:spLocks noGrp="1"/>
          </p:cNvSpPr>
          <p:nvPr>
            <p:ph type="body" idx="4294967295"/>
          </p:nvPr>
        </p:nvSpPr>
        <p:spPr>
          <a:xfrm>
            <a:off x="786576" y="78656"/>
            <a:ext cx="9729014" cy="6098307"/>
          </a:xfrm>
        </p:spPr>
        <p:txBody>
          <a:bodyPr/>
          <a:lstStyle/>
          <a:p>
            <a:pPr marL="0" lvl="0" indent="0">
              <a:buNone/>
            </a:pPr>
            <a:endParaRPr lang="en-GB"/>
          </a:p>
          <a:p>
            <a:pPr marL="0" lvl="0" indent="0">
              <a:buNone/>
            </a:pPr>
            <a:r>
              <a:rPr lang="en-GB" sz="4800">
                <a:latin typeface="Brush Script MT" pitchFamily="66"/>
              </a:rPr>
              <a:t>We  need to prevent, manage and overcome situations that adversely affect health and well- being to ensure that all Kenyans live in dignity and exploit their human capabilities for their own and our collective development</a:t>
            </a:r>
            <a:r>
              <a:rPr lang="en-GB" sz="4800"/>
              <a:t>.</a:t>
            </a:r>
            <a:r>
              <a:rPr lang="en-GB" sz="4800">
                <a:latin typeface="Brush Script MT" pitchFamily="66"/>
              </a:rPr>
              <a:t> </a:t>
            </a:r>
          </a:p>
        </p:txBody>
      </p:sp>
      <p:pic>
        <p:nvPicPr>
          <p:cNvPr id="3" name="Picture 3">
            <a:extLst>
              <a:ext uri="{FF2B5EF4-FFF2-40B4-BE49-F238E27FC236}">
                <a16:creationId xmlns:a16="http://schemas.microsoft.com/office/drawing/2014/main" id="{76896410-109B-6040-BEFD-0A32F8BC1744}"/>
              </a:ext>
            </a:extLst>
          </p:cNvPr>
          <p:cNvPicPr>
            <a:picLocks noChangeAspect="1"/>
          </p:cNvPicPr>
          <p:nvPr/>
        </p:nvPicPr>
        <p:blipFill>
          <a:blip r:embed="rId2"/>
          <a:stretch>
            <a:fillRect/>
          </a:stretch>
        </p:blipFill>
        <p:spPr>
          <a:xfrm>
            <a:off x="2541949" y="4267203"/>
            <a:ext cx="7029449" cy="2519364"/>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C07C1-E62A-0A44-88F9-A3B1BD9D93CC}"/>
              </a:ext>
            </a:extLst>
          </p:cNvPr>
          <p:cNvSpPr txBox="1">
            <a:spLocks noGrp="1"/>
          </p:cNvSpPr>
          <p:nvPr>
            <p:ph type="title"/>
          </p:nvPr>
        </p:nvSpPr>
        <p:spPr>
          <a:xfrm>
            <a:off x="838203" y="365129"/>
            <a:ext cx="10515600" cy="706584"/>
          </a:xfrm>
        </p:spPr>
        <p:txBody>
          <a:bodyPr/>
          <a:lstStyle/>
          <a:p>
            <a:pPr lvl="0"/>
            <a:r>
              <a:rPr lang="en-GB" b="1"/>
              <a:t>Gender based violence cont…</a:t>
            </a:r>
            <a:endParaRPr lang="en-GB"/>
          </a:p>
        </p:txBody>
      </p:sp>
      <p:sp>
        <p:nvSpPr>
          <p:cNvPr id="3" name="Content Placeholder 2">
            <a:extLst>
              <a:ext uri="{FF2B5EF4-FFF2-40B4-BE49-F238E27FC236}">
                <a16:creationId xmlns:a16="http://schemas.microsoft.com/office/drawing/2014/main" id="{2381C40C-72B8-1C49-8477-4BE228BA035E}"/>
              </a:ext>
            </a:extLst>
          </p:cNvPr>
          <p:cNvSpPr txBox="1">
            <a:spLocks noGrp="1"/>
          </p:cNvSpPr>
          <p:nvPr>
            <p:ph idx="1"/>
          </p:nvPr>
        </p:nvSpPr>
        <p:spPr>
          <a:xfrm>
            <a:off x="838203" y="1356850"/>
            <a:ext cx="10515600" cy="5338916"/>
          </a:xfrm>
        </p:spPr>
        <p:txBody>
          <a:bodyPr/>
          <a:lstStyle/>
          <a:p>
            <a:pPr lvl="0">
              <a:lnSpc>
                <a:spcPct val="80000"/>
              </a:lnSpc>
            </a:pPr>
            <a:r>
              <a:rPr lang="en-GB" sz="2400"/>
              <a:t>The forms are many and diverse  and  occurs even in consensual relationships.  It is on the increase and does respect public, social, economics or borders!</a:t>
            </a:r>
          </a:p>
          <a:p>
            <a:pPr lvl="0">
              <a:lnSpc>
                <a:spcPct val="80000"/>
              </a:lnSpc>
            </a:pPr>
            <a:r>
              <a:rPr lang="en-GB" sz="2400"/>
              <a:t> The abuse includes:   </a:t>
            </a:r>
          </a:p>
          <a:p>
            <a:pPr lvl="1">
              <a:lnSpc>
                <a:spcPct val="80000"/>
              </a:lnSpc>
            </a:pPr>
            <a:r>
              <a:rPr lang="en-GB"/>
              <a:t>Verbal</a:t>
            </a:r>
          </a:p>
          <a:p>
            <a:pPr lvl="1">
              <a:lnSpc>
                <a:spcPct val="80000"/>
              </a:lnSpc>
            </a:pPr>
            <a:r>
              <a:rPr lang="en-GB"/>
              <a:t>Psychological </a:t>
            </a:r>
          </a:p>
          <a:p>
            <a:pPr lvl="1">
              <a:lnSpc>
                <a:spcPct val="80000"/>
              </a:lnSpc>
            </a:pPr>
            <a:r>
              <a:rPr lang="en-GB"/>
              <a:t>Physical </a:t>
            </a:r>
          </a:p>
          <a:p>
            <a:pPr lvl="1">
              <a:lnSpc>
                <a:spcPct val="80000"/>
              </a:lnSpc>
            </a:pPr>
            <a:r>
              <a:rPr lang="en-GB"/>
              <a:t>Sexual </a:t>
            </a:r>
          </a:p>
          <a:p>
            <a:pPr lvl="1">
              <a:lnSpc>
                <a:spcPct val="80000"/>
              </a:lnSpc>
            </a:pPr>
            <a:r>
              <a:rPr lang="en-GB"/>
              <a:t>Emotional </a:t>
            </a:r>
          </a:p>
          <a:p>
            <a:pPr lvl="1">
              <a:lnSpc>
                <a:spcPct val="80000"/>
              </a:lnSpc>
            </a:pPr>
            <a:r>
              <a:rPr lang="en-GB"/>
              <a:t>Trafficking</a:t>
            </a:r>
          </a:p>
          <a:p>
            <a:pPr lvl="1">
              <a:lnSpc>
                <a:spcPct val="80000"/>
              </a:lnSpc>
            </a:pPr>
            <a:r>
              <a:rPr lang="en-GB"/>
              <a:t>Homicide </a:t>
            </a:r>
          </a:p>
          <a:p>
            <a:pPr lvl="1">
              <a:lnSpc>
                <a:spcPct val="80000"/>
              </a:lnSpc>
            </a:pPr>
            <a:r>
              <a:rPr lang="en-GB"/>
              <a:t>Sexting and pornography against children </a:t>
            </a:r>
          </a:p>
          <a:p>
            <a:pPr lvl="1">
              <a:lnSpc>
                <a:spcPct val="80000"/>
              </a:lnSpc>
            </a:pPr>
            <a:r>
              <a:rPr lang="en-GB"/>
              <a:t>Violence in humanitarian crisis </a:t>
            </a:r>
          </a:p>
          <a:p>
            <a:pPr lvl="1">
              <a:lnSpc>
                <a:spcPct val="80000"/>
              </a:lnSpc>
            </a:pPr>
            <a:r>
              <a:rPr lang="en-GB"/>
              <a:t>Harmful practices- FGM, child  marriages , teenage pregnancies</a:t>
            </a:r>
          </a:p>
          <a:p>
            <a:pPr lvl="1">
              <a:lnSpc>
                <a:spcPct val="80000"/>
              </a:lnSpc>
            </a:pPr>
            <a:r>
              <a:rPr lang="en-GB"/>
              <a:t>Social media violation </a:t>
            </a:r>
          </a:p>
          <a:p>
            <a:pPr lvl="1">
              <a:lnSpc>
                <a:spcPct val="80000"/>
              </a:lnSpc>
            </a:pPr>
            <a:endParaRPr lang="en-GB"/>
          </a:p>
          <a:p>
            <a:pPr lvl="0">
              <a:lnSpc>
                <a:spcPct val="60000"/>
              </a:lnSpc>
            </a:pPr>
            <a:endParaRPr lang="en-GB" sz="2600"/>
          </a:p>
        </p:txBody>
      </p:sp>
      <p:pic>
        <p:nvPicPr>
          <p:cNvPr id="4" name="Picture 4">
            <a:extLst>
              <a:ext uri="{FF2B5EF4-FFF2-40B4-BE49-F238E27FC236}">
                <a16:creationId xmlns:a16="http://schemas.microsoft.com/office/drawing/2014/main" id="{7A8937DF-6ECE-0D47-B820-2878A6C082AF}"/>
              </a:ext>
            </a:extLst>
          </p:cNvPr>
          <p:cNvPicPr>
            <a:picLocks noChangeAspect="1"/>
          </p:cNvPicPr>
          <p:nvPr/>
        </p:nvPicPr>
        <p:blipFill>
          <a:blip r:embed="rId2"/>
          <a:stretch>
            <a:fillRect/>
          </a:stretch>
        </p:blipFill>
        <p:spPr>
          <a:xfrm>
            <a:off x="8493075" y="3786493"/>
            <a:ext cx="2619371" cy="1536594"/>
          </a:xfrm>
          <a:prstGeom prst="rect">
            <a:avLst/>
          </a:prstGeom>
          <a:noFill/>
          <a:ln cap="flat">
            <a:noFill/>
          </a:ln>
        </p:spPr>
      </p:pic>
      <p:pic>
        <p:nvPicPr>
          <p:cNvPr id="5" name="Picture 5">
            <a:extLst>
              <a:ext uri="{FF2B5EF4-FFF2-40B4-BE49-F238E27FC236}">
                <a16:creationId xmlns:a16="http://schemas.microsoft.com/office/drawing/2014/main" id="{E7EA32A5-497E-8741-B7D6-1E10072EB77B}"/>
              </a:ext>
            </a:extLst>
          </p:cNvPr>
          <p:cNvPicPr>
            <a:picLocks noChangeAspect="1"/>
          </p:cNvPicPr>
          <p:nvPr/>
        </p:nvPicPr>
        <p:blipFill>
          <a:blip r:embed="rId3"/>
          <a:stretch>
            <a:fillRect/>
          </a:stretch>
        </p:blipFill>
        <p:spPr>
          <a:xfrm>
            <a:off x="5191277" y="2187674"/>
            <a:ext cx="2733671" cy="1676396"/>
          </a:xfrm>
          <a:prstGeom prst="rect">
            <a:avLst/>
          </a:prstGeom>
          <a:noFill/>
          <a:ln cap="flat">
            <a:noFill/>
          </a:ln>
        </p:spPr>
      </p:pic>
      <p:pic>
        <p:nvPicPr>
          <p:cNvPr id="6" name="Content Placeholder 3">
            <a:extLst>
              <a:ext uri="{FF2B5EF4-FFF2-40B4-BE49-F238E27FC236}">
                <a16:creationId xmlns:a16="http://schemas.microsoft.com/office/drawing/2014/main" id="{23B21F0B-BD55-E646-AB2D-CFEBBC6BC088}"/>
              </a:ext>
            </a:extLst>
          </p:cNvPr>
          <p:cNvPicPr>
            <a:picLocks noChangeAspect="1"/>
          </p:cNvPicPr>
          <p:nvPr/>
        </p:nvPicPr>
        <p:blipFill>
          <a:blip r:embed="rId4"/>
          <a:stretch>
            <a:fillRect/>
          </a:stretch>
        </p:blipFill>
        <p:spPr>
          <a:xfrm>
            <a:off x="8119451" y="2369576"/>
            <a:ext cx="3118817" cy="1416917"/>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731050-856F-AF44-97B5-09123BC5D47F}"/>
              </a:ext>
            </a:extLst>
          </p:cNvPr>
          <p:cNvSpPr txBox="1">
            <a:spLocks noGrp="1"/>
          </p:cNvSpPr>
          <p:nvPr>
            <p:ph type="title"/>
          </p:nvPr>
        </p:nvSpPr>
        <p:spPr>
          <a:xfrm>
            <a:off x="2357442" y="0"/>
            <a:ext cx="7477121" cy="1143000"/>
          </a:xfrm>
        </p:spPr>
        <p:txBody>
          <a:bodyPr anchorCtr="1"/>
          <a:lstStyle/>
          <a:p>
            <a:pPr lvl="0" algn="ctr"/>
            <a:r>
              <a:rPr lang="en-US" b="1"/>
              <a:t>GBV is a Public Health Issue</a:t>
            </a:r>
          </a:p>
        </p:txBody>
      </p:sp>
      <p:graphicFrame>
        <p:nvGraphicFramePr>
          <p:cNvPr id="3" name="Group 88">
            <a:extLst>
              <a:ext uri="{FF2B5EF4-FFF2-40B4-BE49-F238E27FC236}">
                <a16:creationId xmlns:a16="http://schemas.microsoft.com/office/drawing/2014/main" id="{508D17A1-2952-404E-B13C-FAFDA1D60CBC}"/>
              </a:ext>
            </a:extLst>
          </p:cNvPr>
          <p:cNvGraphicFramePr>
            <a:graphicFrameLocks noGrp="1"/>
          </p:cNvGraphicFramePr>
          <p:nvPr/>
        </p:nvGraphicFramePr>
        <p:xfrm>
          <a:off x="3087325" y="1246628"/>
          <a:ext cx="7551170" cy="5090163"/>
        </p:xfrm>
        <a:graphic>
          <a:graphicData uri="http://schemas.openxmlformats.org/drawingml/2006/table">
            <a:tbl>
              <a:tblPr>
                <a:effectLst/>
              </a:tblPr>
              <a:tblGrid>
                <a:gridCol w="1968090">
                  <a:extLst>
                    <a:ext uri="{9D8B030D-6E8A-4147-A177-3AD203B41FA5}">
                      <a16:colId xmlns:a16="http://schemas.microsoft.com/office/drawing/2014/main" val="871108581"/>
                    </a:ext>
                  </a:extLst>
                </a:gridCol>
                <a:gridCol w="1256888">
                  <a:extLst>
                    <a:ext uri="{9D8B030D-6E8A-4147-A177-3AD203B41FA5}">
                      <a16:colId xmlns:a16="http://schemas.microsoft.com/office/drawing/2014/main" val="607709103"/>
                    </a:ext>
                  </a:extLst>
                </a:gridCol>
                <a:gridCol w="2331884">
                  <a:extLst>
                    <a:ext uri="{9D8B030D-6E8A-4147-A177-3AD203B41FA5}">
                      <a16:colId xmlns:a16="http://schemas.microsoft.com/office/drawing/2014/main" val="3930680400"/>
                    </a:ext>
                  </a:extLst>
                </a:gridCol>
                <a:gridCol w="1994306">
                  <a:extLst>
                    <a:ext uri="{9D8B030D-6E8A-4147-A177-3AD203B41FA5}">
                      <a16:colId xmlns:a16="http://schemas.microsoft.com/office/drawing/2014/main" val="2496295025"/>
                    </a:ext>
                  </a:extLst>
                </a:gridCol>
              </a:tblGrid>
              <a:tr h="768352">
                <a:tc>
                  <a:txBody>
                    <a:bodyPr/>
                    <a:lstStyle/>
                    <a:p>
                      <a:pPr marL="0" marR="0" lvl="0" indent="0" algn="l" defTabSz="914400" rtl="0" fontAlgn="auto" hangingPunct="1">
                        <a:lnSpc>
                          <a:spcPct val="100000"/>
                        </a:lnSpc>
                        <a:spcBef>
                          <a:spcPts val="600"/>
                        </a:spcBef>
                        <a:spcAft>
                          <a:spcPts val="0"/>
                        </a:spcAft>
                        <a:buNone/>
                        <a:tabLst/>
                      </a:pPr>
                      <a:r>
                        <a:rPr lang="en-US" sz="2400" b="1" i="0" u="none" strike="noStrike" cap="none" baseline="0">
                          <a:solidFill>
                            <a:srgbClr val="000000"/>
                          </a:solidFill>
                          <a:latin typeface="Arial" pitchFamily="34"/>
                        </a:rPr>
                        <a:t>Fatal Outcomes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gridSpan="3">
                  <a:txBody>
                    <a:bodyPr/>
                    <a:lstStyle/>
                    <a:p>
                      <a:pPr marL="0" marR="0" lvl="0" indent="0" algn="l" defTabSz="914400" rtl="0" fontAlgn="auto" hangingPunct="1">
                        <a:lnSpc>
                          <a:spcPct val="100000"/>
                        </a:lnSpc>
                        <a:spcBef>
                          <a:spcPts val="700"/>
                        </a:spcBef>
                        <a:spcAft>
                          <a:spcPts val="0"/>
                        </a:spcAft>
                        <a:buNone/>
                        <a:tabLst/>
                      </a:pPr>
                      <a:r>
                        <a:rPr lang="en-US" sz="2800" b="1" i="0" u="none" strike="noStrike" cap="none" baseline="0">
                          <a:solidFill>
                            <a:srgbClr val="000000"/>
                          </a:solidFill>
                          <a:latin typeface="Arial" pitchFamily="34"/>
                        </a:rPr>
                        <a:t>Non-fatal Outcomes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hMerge="1">
                  <a:txBody>
                    <a:bodyPr/>
                    <a:lstStyle/>
                    <a:p>
                      <a:endParaRPr lang="en-KE"/>
                    </a:p>
                  </a:txBody>
                  <a:tcPr/>
                </a:tc>
                <a:tc hMerge="1">
                  <a:txBody>
                    <a:bodyPr/>
                    <a:lstStyle/>
                    <a:p>
                      <a:endParaRPr lang="en-KE"/>
                    </a:p>
                  </a:txBody>
                  <a:tcPr/>
                </a:tc>
                <a:extLst>
                  <a:ext uri="{0D108BD9-81ED-4DB2-BD59-A6C34878D82A}">
                    <a16:rowId xmlns:a16="http://schemas.microsoft.com/office/drawing/2014/main" val="1558823654"/>
                  </a:ext>
                </a:extLst>
              </a:tr>
              <a:tr h="636586">
                <a:tc rowSpan="2">
                  <a:txBody>
                    <a:bodyPr/>
                    <a:lstStyle/>
                    <a:p>
                      <a:pPr marL="0" marR="0" lvl="0" indent="0" algn="l" defTabSz="914400" rtl="0" fontAlgn="auto" hangingPunct="1">
                        <a:lnSpc>
                          <a:spcPct val="100000"/>
                        </a:lnSpc>
                        <a:spcBef>
                          <a:spcPts val="400"/>
                        </a:spcBef>
                        <a:spcAft>
                          <a:spcPts val="0"/>
                        </a:spcAft>
                        <a:buSzPts val="1600"/>
                        <a:buBlip>
                          <a:blip r:embed="rId3"/>
                        </a:buBlip>
                        <a:tabLst/>
                      </a:pPr>
                      <a:r>
                        <a:rPr lang="en-US" sz="1600" b="0" i="0" u="none" strike="noStrike" cap="none" baseline="0">
                          <a:solidFill>
                            <a:srgbClr val="000000"/>
                          </a:solidFill>
                          <a:latin typeface="Arial" pitchFamily="34"/>
                          <a:cs typeface="Times New Roman" pitchFamily="18"/>
                        </a:rPr>
                        <a:t>Femicide</a:t>
                      </a:r>
                    </a:p>
                    <a:p>
                      <a:pPr marL="0" marR="0" lvl="0" indent="0" algn="l" defTabSz="914400" rtl="0" fontAlgn="auto" hangingPunct="1">
                        <a:lnSpc>
                          <a:spcPct val="100000"/>
                        </a:lnSpc>
                        <a:spcBef>
                          <a:spcPts val="400"/>
                        </a:spcBef>
                        <a:spcAft>
                          <a:spcPts val="0"/>
                        </a:spcAft>
                        <a:buSzPts val="1600"/>
                        <a:buBlip>
                          <a:blip r:embed="rId3"/>
                        </a:buBlip>
                        <a:tabLst/>
                      </a:pPr>
                      <a:r>
                        <a:rPr lang="en-US" sz="1600" b="0" i="0" u="none" strike="noStrike" cap="none" baseline="0">
                          <a:solidFill>
                            <a:srgbClr val="000000"/>
                          </a:solidFill>
                          <a:latin typeface="Arial" pitchFamily="34"/>
                          <a:cs typeface="Times New Roman" pitchFamily="18"/>
                        </a:rPr>
                        <a:t>Suicide</a:t>
                      </a:r>
                    </a:p>
                    <a:p>
                      <a:pPr marL="0" marR="0" lvl="0" indent="0" algn="l" defTabSz="914400" rtl="0" fontAlgn="auto" hangingPunct="1">
                        <a:lnSpc>
                          <a:spcPct val="100000"/>
                        </a:lnSpc>
                        <a:spcBef>
                          <a:spcPts val="400"/>
                        </a:spcBef>
                        <a:spcAft>
                          <a:spcPts val="0"/>
                        </a:spcAft>
                        <a:buSzPts val="1600"/>
                        <a:buBlip>
                          <a:blip r:embed="rId3"/>
                        </a:buBlip>
                        <a:tabLst/>
                      </a:pPr>
                      <a:r>
                        <a:rPr lang="en-US" sz="1600" b="0" i="0" u="none" strike="noStrike" cap="none" baseline="0">
                          <a:solidFill>
                            <a:srgbClr val="000000"/>
                          </a:solidFill>
                          <a:latin typeface="Arial" pitchFamily="34"/>
                          <a:cs typeface="Times New Roman" pitchFamily="18"/>
                        </a:rPr>
                        <a:t>AIDS-related mortality</a:t>
                      </a:r>
                    </a:p>
                    <a:p>
                      <a:pPr marL="0" marR="0" lvl="0" indent="0" algn="l" defTabSz="914400" rtl="0" fontAlgn="auto" hangingPunct="1">
                        <a:lnSpc>
                          <a:spcPct val="100000"/>
                        </a:lnSpc>
                        <a:spcBef>
                          <a:spcPts val="400"/>
                        </a:spcBef>
                        <a:spcAft>
                          <a:spcPts val="0"/>
                        </a:spcAft>
                        <a:buSzPts val="1600"/>
                        <a:buBlip>
                          <a:blip r:embed="rId3"/>
                        </a:buBlip>
                        <a:tabLst/>
                      </a:pPr>
                      <a:r>
                        <a:rPr lang="en-US" sz="1600" b="0" i="0" u="none" strike="noStrike" cap="none" baseline="0">
                          <a:solidFill>
                            <a:srgbClr val="000000"/>
                          </a:solidFill>
                          <a:latin typeface="Arial" pitchFamily="34"/>
                          <a:cs typeface="Times New Roman" pitchFamily="18"/>
                        </a:rPr>
                        <a:t>Maternal mortality</a:t>
                      </a:r>
                      <a:r>
                        <a:rPr lang="en-US" sz="1600" b="0" i="0" u="none" strike="noStrike" cap="none" baseline="0">
                          <a:solidFill>
                            <a:srgbClr val="000000"/>
                          </a:solidFill>
                          <a:latin typeface="Arial" pitchFamily="34"/>
                        </a:rPr>
                        <a:t> </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500"/>
                        </a:spcBef>
                        <a:spcAft>
                          <a:spcPts val="0"/>
                        </a:spcAft>
                        <a:buNone/>
                        <a:tabLst/>
                      </a:pPr>
                      <a:r>
                        <a:rPr lang="en-US" sz="2000" b="1" i="0" u="none" strike="noStrike" cap="none" baseline="0">
                          <a:solidFill>
                            <a:srgbClr val="000000"/>
                          </a:solidFill>
                          <a:latin typeface="Arial" pitchFamily="34"/>
                        </a:rPr>
                        <a:t>Physical</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500"/>
                        </a:spcBef>
                        <a:spcAft>
                          <a:spcPts val="0"/>
                        </a:spcAft>
                        <a:buNone/>
                        <a:tabLst/>
                      </a:pPr>
                      <a:r>
                        <a:rPr lang="en-US" sz="2000" b="1" i="0" u="none" strike="noStrike" cap="none" baseline="0">
                          <a:solidFill>
                            <a:srgbClr val="000000"/>
                          </a:solidFill>
                          <a:latin typeface="Arial" pitchFamily="34"/>
                        </a:rPr>
                        <a:t>Sexual &amp; Reproductive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500"/>
                        </a:spcBef>
                        <a:spcAft>
                          <a:spcPts val="0"/>
                        </a:spcAft>
                        <a:buNone/>
                        <a:tabLst/>
                      </a:pPr>
                      <a:r>
                        <a:rPr lang="en-US" sz="2000" b="1" i="0" u="none" strike="noStrike" cap="none" baseline="0">
                          <a:solidFill>
                            <a:srgbClr val="000000"/>
                          </a:solidFill>
                          <a:latin typeface="Arial" pitchFamily="34"/>
                        </a:rPr>
                        <a:t>Psychological &amp; Behavioral</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152428"/>
                  </a:ext>
                </a:extLst>
              </a:tr>
              <a:tr h="3365504">
                <a:tc vMerge="1">
                  <a:txBody>
                    <a:bodyPr/>
                    <a:lstStyle/>
                    <a:p>
                      <a:endParaRPr lang="en-KE"/>
                    </a:p>
                  </a:txBody>
                  <a:tcPr/>
                </a:tc>
                <a:tc>
                  <a:txBody>
                    <a:bodyPr/>
                    <a:lstStyle/>
                    <a:p>
                      <a:pPr marL="0" marR="0" lvl="0" indent="0" algn="l" defTabSz="914400" rtl="0" fontAlgn="auto" hangingPunct="1">
                        <a:lnSpc>
                          <a:spcPct val="100000"/>
                        </a:lnSpc>
                        <a:spcBef>
                          <a:spcPts val="400"/>
                        </a:spcBef>
                        <a:spcAft>
                          <a:spcPts val="0"/>
                        </a:spcAft>
                        <a:buSzPts val="1600"/>
                        <a:buBlip>
                          <a:blip r:embed="rId3"/>
                        </a:buBlip>
                        <a:tabLst/>
                      </a:pPr>
                      <a:r>
                        <a:rPr lang="en-US" sz="1600" b="0" i="0" u="none" strike="noStrike" cap="none" baseline="0">
                          <a:solidFill>
                            <a:srgbClr val="000000"/>
                          </a:solidFill>
                          <a:latin typeface="Arial" pitchFamily="34"/>
                          <a:cs typeface="Times New Roman" pitchFamily="18"/>
                        </a:rPr>
                        <a:t>Fractures</a:t>
                      </a:r>
                    </a:p>
                    <a:p>
                      <a:pPr marL="0" marR="0" lvl="0" indent="0" algn="l" defTabSz="914400" rtl="0" fontAlgn="auto" hangingPunct="1">
                        <a:lnSpc>
                          <a:spcPct val="100000"/>
                        </a:lnSpc>
                        <a:spcBef>
                          <a:spcPts val="400"/>
                        </a:spcBef>
                        <a:spcAft>
                          <a:spcPts val="0"/>
                        </a:spcAft>
                        <a:buSzPts val="1600"/>
                        <a:buBlip>
                          <a:blip r:embed="rId3"/>
                        </a:buBlip>
                        <a:tabLst/>
                      </a:pPr>
                      <a:r>
                        <a:rPr lang="en-US" sz="1600" b="0" i="0" u="none" strike="noStrike" cap="none" baseline="0">
                          <a:solidFill>
                            <a:srgbClr val="000000"/>
                          </a:solidFill>
                          <a:latin typeface="Arial" pitchFamily="34"/>
                          <a:cs typeface="Times New Roman" pitchFamily="18"/>
                        </a:rPr>
                        <a:t>Chronic pain syndromes</a:t>
                      </a:r>
                    </a:p>
                    <a:p>
                      <a:pPr marL="0" marR="0" lvl="0" indent="0" algn="l" defTabSz="914400" rtl="0" fontAlgn="auto" hangingPunct="1">
                        <a:lnSpc>
                          <a:spcPct val="100000"/>
                        </a:lnSpc>
                        <a:spcBef>
                          <a:spcPts val="400"/>
                        </a:spcBef>
                        <a:spcAft>
                          <a:spcPts val="0"/>
                        </a:spcAft>
                        <a:buSzPts val="1600"/>
                        <a:buBlip>
                          <a:blip r:embed="rId3"/>
                        </a:buBlip>
                        <a:tabLst/>
                      </a:pPr>
                      <a:r>
                        <a:rPr lang="en-US" sz="1600" b="0" i="0" u="none" strike="noStrike" cap="none" baseline="0">
                          <a:solidFill>
                            <a:srgbClr val="000000"/>
                          </a:solidFill>
                          <a:latin typeface="Arial" pitchFamily="34"/>
                          <a:cs typeface="Times New Roman" pitchFamily="18"/>
                        </a:rPr>
                        <a:t>Fibromyalgia</a:t>
                      </a:r>
                    </a:p>
                    <a:p>
                      <a:pPr marL="0" marR="0" lvl="0" indent="0" algn="l" defTabSz="914400" rtl="0" fontAlgn="auto" hangingPunct="1">
                        <a:lnSpc>
                          <a:spcPct val="100000"/>
                        </a:lnSpc>
                        <a:spcBef>
                          <a:spcPts val="400"/>
                        </a:spcBef>
                        <a:spcAft>
                          <a:spcPts val="0"/>
                        </a:spcAft>
                        <a:buSzPts val="1600"/>
                        <a:buBlip>
                          <a:blip r:embed="rId3"/>
                        </a:buBlip>
                        <a:tabLst/>
                      </a:pPr>
                      <a:r>
                        <a:rPr lang="en-US" sz="1600" b="0" i="0" u="none" strike="noStrike" cap="none" baseline="0">
                          <a:solidFill>
                            <a:srgbClr val="000000"/>
                          </a:solidFill>
                          <a:latin typeface="Arial" pitchFamily="34"/>
                          <a:cs typeface="Times New Roman" pitchFamily="18"/>
                        </a:rPr>
                        <a:t>Permanent disability</a:t>
                      </a:r>
                    </a:p>
                    <a:p>
                      <a:pPr marL="0" marR="0" lvl="0" indent="0" algn="l" defTabSz="914400" rtl="0" fontAlgn="auto" hangingPunct="1">
                        <a:lnSpc>
                          <a:spcPct val="100000"/>
                        </a:lnSpc>
                        <a:spcBef>
                          <a:spcPts val="400"/>
                        </a:spcBef>
                        <a:spcAft>
                          <a:spcPts val="0"/>
                        </a:spcAft>
                        <a:buSzPts val="1600"/>
                        <a:buBlip>
                          <a:blip r:embed="rId3"/>
                        </a:buBlip>
                        <a:tabLst/>
                      </a:pPr>
                      <a:r>
                        <a:rPr lang="en-US" sz="1600" b="0" i="0" u="none" strike="noStrike" cap="none" baseline="0">
                          <a:solidFill>
                            <a:srgbClr val="000000"/>
                          </a:solidFill>
                          <a:latin typeface="Arial" pitchFamily="34"/>
                          <a:cs typeface="Times New Roman" pitchFamily="18"/>
                        </a:rPr>
                        <a:t>Gastro-intestinal disorders</a:t>
                      </a:r>
                    </a:p>
                    <a:p>
                      <a:pPr marL="0" marR="0" lvl="0" indent="0" algn="l" defTabSz="914400" rtl="0" fontAlgn="auto" hangingPunct="1">
                        <a:lnSpc>
                          <a:spcPct val="100000"/>
                        </a:lnSpc>
                        <a:spcBef>
                          <a:spcPts val="400"/>
                        </a:spcBef>
                        <a:spcAft>
                          <a:spcPts val="0"/>
                        </a:spcAft>
                        <a:buNone/>
                        <a:tabLst/>
                      </a:pPr>
                      <a:endParaRPr lang="en-US" sz="1600" b="0" i="0" u="none" strike="noStrike" cap="none" baseline="0">
                        <a:solidFill>
                          <a:srgbClr val="000000"/>
                        </a:solidFill>
                        <a:latin typeface="Arial" pitchFamily="34"/>
                        <a:cs typeface="Times New Roman" pitchFamily="18"/>
                      </a:endParaRPr>
                    </a:p>
                    <a:p>
                      <a:pPr marL="0" marR="0" lvl="0" indent="0" algn="l" defTabSz="914400" rtl="0" fontAlgn="auto" hangingPunct="1">
                        <a:lnSpc>
                          <a:spcPct val="100000"/>
                        </a:lnSpc>
                        <a:spcBef>
                          <a:spcPts val="400"/>
                        </a:spcBef>
                        <a:spcAft>
                          <a:spcPts val="0"/>
                        </a:spcAft>
                        <a:buNone/>
                        <a:tabLst/>
                      </a:pPr>
                      <a:endParaRPr lang="en-US" sz="1600" b="0" i="0" u="none" strike="noStrike" cap="none" baseline="0">
                        <a:solidFill>
                          <a:srgbClr val="000000"/>
                        </a:solidFill>
                        <a:latin typeface="Arial" pitchFamily="34"/>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400"/>
                        </a:spcBef>
                        <a:spcAft>
                          <a:spcPts val="0"/>
                        </a:spcAft>
                        <a:buSzPts val="1600"/>
                        <a:buBlip>
                          <a:blip r:embed="rId3"/>
                        </a:buBlip>
                        <a:tabLst/>
                      </a:pPr>
                      <a:r>
                        <a:rPr lang="en-US" sz="1600" b="0" i="0" u="none" strike="noStrike" cap="none" baseline="0">
                          <a:solidFill>
                            <a:srgbClr val="000000"/>
                          </a:solidFill>
                          <a:latin typeface="Arial" pitchFamily="34"/>
                          <a:cs typeface="Times New Roman" pitchFamily="18"/>
                        </a:rPr>
                        <a:t>Sexually-transmitted infections, including HIV</a:t>
                      </a:r>
                    </a:p>
                    <a:p>
                      <a:pPr marL="0" marR="0" lvl="0" indent="0" algn="l" defTabSz="914400" rtl="0" fontAlgn="auto" hangingPunct="1">
                        <a:lnSpc>
                          <a:spcPct val="100000"/>
                        </a:lnSpc>
                        <a:spcBef>
                          <a:spcPts val="400"/>
                        </a:spcBef>
                        <a:spcAft>
                          <a:spcPts val="0"/>
                        </a:spcAft>
                        <a:buSzPts val="1600"/>
                        <a:buBlip>
                          <a:blip r:embed="rId3"/>
                        </a:buBlip>
                        <a:tabLst/>
                      </a:pPr>
                      <a:r>
                        <a:rPr lang="en-US" sz="1600" b="0" i="0" u="none" strike="noStrike" cap="none" baseline="0">
                          <a:solidFill>
                            <a:srgbClr val="000000"/>
                          </a:solidFill>
                          <a:latin typeface="Arial" pitchFamily="34"/>
                          <a:cs typeface="Times New Roman" pitchFamily="18"/>
                        </a:rPr>
                        <a:t>Unwanted pregnancy</a:t>
                      </a:r>
                    </a:p>
                    <a:p>
                      <a:pPr marL="0" marR="0" lvl="0" indent="0" algn="l" defTabSz="914400" rtl="0" fontAlgn="auto" hangingPunct="1">
                        <a:lnSpc>
                          <a:spcPct val="100000"/>
                        </a:lnSpc>
                        <a:spcBef>
                          <a:spcPts val="400"/>
                        </a:spcBef>
                        <a:spcAft>
                          <a:spcPts val="0"/>
                        </a:spcAft>
                        <a:buSzPts val="1600"/>
                        <a:buBlip>
                          <a:blip r:embed="rId3"/>
                        </a:buBlip>
                        <a:tabLst/>
                      </a:pPr>
                      <a:r>
                        <a:rPr lang="en-US" sz="1600" b="0" i="0" u="none" strike="noStrike" cap="none" baseline="0">
                          <a:solidFill>
                            <a:srgbClr val="000000"/>
                          </a:solidFill>
                          <a:latin typeface="Arial" pitchFamily="34"/>
                          <a:cs typeface="Times New Roman" pitchFamily="18"/>
                        </a:rPr>
                        <a:t>Pregnancy complications</a:t>
                      </a:r>
                    </a:p>
                    <a:p>
                      <a:pPr marL="0" marR="0" lvl="0" indent="0" algn="l" defTabSz="914400" rtl="0" fontAlgn="auto" hangingPunct="1">
                        <a:lnSpc>
                          <a:spcPct val="100000"/>
                        </a:lnSpc>
                        <a:spcBef>
                          <a:spcPts val="400"/>
                        </a:spcBef>
                        <a:spcAft>
                          <a:spcPts val="0"/>
                        </a:spcAft>
                        <a:buSzPts val="1600"/>
                        <a:buBlip>
                          <a:blip r:embed="rId3"/>
                        </a:buBlip>
                        <a:tabLst/>
                      </a:pPr>
                      <a:r>
                        <a:rPr lang="en-US" sz="1600" b="0" i="0" u="none" strike="noStrike" cap="none" baseline="0">
                          <a:solidFill>
                            <a:srgbClr val="000000"/>
                          </a:solidFill>
                          <a:latin typeface="Arial" pitchFamily="34"/>
                          <a:cs typeface="Times New Roman" pitchFamily="18"/>
                        </a:rPr>
                        <a:t> traumatic gynecologic fistula</a:t>
                      </a:r>
                    </a:p>
                    <a:p>
                      <a:pPr marL="0" marR="0" lvl="0" indent="0" algn="l" defTabSz="914400" rtl="0" fontAlgn="auto" hangingPunct="1">
                        <a:lnSpc>
                          <a:spcPct val="100000"/>
                        </a:lnSpc>
                        <a:spcBef>
                          <a:spcPts val="400"/>
                        </a:spcBef>
                        <a:spcAft>
                          <a:spcPts val="0"/>
                        </a:spcAft>
                        <a:buSzPts val="1600"/>
                        <a:buBlip>
                          <a:blip r:embed="rId3"/>
                        </a:buBlip>
                        <a:tabLst/>
                      </a:pPr>
                      <a:r>
                        <a:rPr lang="en-US" sz="1600" b="0" i="0" u="none" strike="noStrike" cap="none" baseline="0">
                          <a:solidFill>
                            <a:srgbClr val="000000"/>
                          </a:solidFill>
                          <a:latin typeface="Arial" pitchFamily="34"/>
                          <a:cs typeface="Times New Roman" pitchFamily="18"/>
                        </a:rPr>
                        <a:t>Unsafe abortion</a:t>
                      </a:r>
                    </a:p>
                    <a:p>
                      <a:pPr marL="0" marR="0" lvl="0" indent="0" algn="l" defTabSz="914400" rtl="0" fontAlgn="auto" hangingPunct="1">
                        <a:lnSpc>
                          <a:spcPct val="100000"/>
                        </a:lnSpc>
                        <a:spcBef>
                          <a:spcPts val="400"/>
                        </a:spcBef>
                        <a:spcAft>
                          <a:spcPts val="0"/>
                        </a:spcAft>
                        <a:buNone/>
                        <a:tabLst/>
                      </a:pPr>
                      <a:r>
                        <a:rPr lang="en-US" sz="1600" b="0" i="0" u="none" strike="noStrike" cap="none" baseline="0">
                          <a:solidFill>
                            <a:srgbClr val="000000"/>
                          </a:solidFill>
                          <a:latin typeface="Arial" pitchFamily="34"/>
                          <a:cs typeface="Times New Roman" pitchFamily="18"/>
                        </a:rPr>
                        <a:t> </a:t>
                      </a:r>
                    </a:p>
                    <a:p>
                      <a:pPr marL="0" marR="0" lvl="0" indent="0" algn="l" defTabSz="914400" rtl="0" fontAlgn="auto" hangingPunct="1">
                        <a:lnSpc>
                          <a:spcPct val="100000"/>
                        </a:lnSpc>
                        <a:spcBef>
                          <a:spcPts val="400"/>
                        </a:spcBef>
                        <a:spcAft>
                          <a:spcPts val="0"/>
                        </a:spcAft>
                        <a:buNone/>
                        <a:tabLst/>
                      </a:pPr>
                      <a:endParaRPr lang="en-US" sz="1600" b="0" i="0" u="none" strike="noStrike" cap="none" baseline="0">
                        <a:solidFill>
                          <a:srgbClr val="000000"/>
                        </a:solidFill>
                        <a:latin typeface="Arial" pitchFamily="34"/>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400"/>
                        </a:spcBef>
                        <a:spcAft>
                          <a:spcPts val="0"/>
                        </a:spcAft>
                        <a:buSzPts val="1600"/>
                        <a:buBlip>
                          <a:blip r:embed="rId3"/>
                        </a:buBlip>
                        <a:tabLst/>
                      </a:pPr>
                      <a:r>
                        <a:rPr lang="en-US" sz="1600" b="0" i="0" u="none" strike="noStrike" cap="none" baseline="0">
                          <a:solidFill>
                            <a:srgbClr val="000000"/>
                          </a:solidFill>
                          <a:latin typeface="Arial" pitchFamily="34"/>
                          <a:cs typeface="Times New Roman" pitchFamily="18"/>
                        </a:rPr>
                        <a:t>Depression and anxiety</a:t>
                      </a:r>
                    </a:p>
                    <a:p>
                      <a:pPr marL="0" marR="0" lvl="0" indent="0" algn="l" defTabSz="914400" rtl="0" fontAlgn="auto" hangingPunct="1">
                        <a:lnSpc>
                          <a:spcPct val="100000"/>
                        </a:lnSpc>
                        <a:spcBef>
                          <a:spcPts val="400"/>
                        </a:spcBef>
                        <a:spcAft>
                          <a:spcPts val="0"/>
                        </a:spcAft>
                        <a:buSzPts val="1600"/>
                        <a:buBlip>
                          <a:blip r:embed="rId3"/>
                        </a:buBlip>
                        <a:tabLst/>
                      </a:pPr>
                      <a:r>
                        <a:rPr lang="en-US" sz="1600" b="0" i="0" u="none" strike="noStrike" cap="none" baseline="0">
                          <a:solidFill>
                            <a:srgbClr val="000000"/>
                          </a:solidFill>
                          <a:latin typeface="Arial" pitchFamily="34"/>
                          <a:cs typeface="Times New Roman" pitchFamily="18"/>
                        </a:rPr>
                        <a:t>Eating and sleep disorders</a:t>
                      </a:r>
                    </a:p>
                    <a:p>
                      <a:pPr marL="0" marR="0" lvl="0" indent="0" algn="l" defTabSz="914400" rtl="0" fontAlgn="auto" hangingPunct="1">
                        <a:lnSpc>
                          <a:spcPct val="100000"/>
                        </a:lnSpc>
                        <a:spcBef>
                          <a:spcPts val="400"/>
                        </a:spcBef>
                        <a:spcAft>
                          <a:spcPts val="0"/>
                        </a:spcAft>
                        <a:buSzPts val="1600"/>
                        <a:buBlip>
                          <a:blip r:embed="rId3"/>
                        </a:buBlip>
                        <a:tabLst/>
                      </a:pPr>
                      <a:r>
                        <a:rPr lang="en-US" sz="1600" b="0" i="0" u="none" strike="noStrike" cap="none" baseline="0">
                          <a:solidFill>
                            <a:srgbClr val="000000"/>
                          </a:solidFill>
                          <a:latin typeface="Arial" pitchFamily="34"/>
                          <a:cs typeface="Times New Roman" pitchFamily="18"/>
                        </a:rPr>
                        <a:t>Drug and alcohol abuse</a:t>
                      </a:r>
                    </a:p>
                    <a:p>
                      <a:pPr marL="0" marR="0" lvl="0" indent="0" algn="l" defTabSz="914400" rtl="0" fontAlgn="auto" hangingPunct="1">
                        <a:lnSpc>
                          <a:spcPct val="100000"/>
                        </a:lnSpc>
                        <a:spcBef>
                          <a:spcPts val="400"/>
                        </a:spcBef>
                        <a:spcAft>
                          <a:spcPts val="0"/>
                        </a:spcAft>
                        <a:buSzPts val="1600"/>
                        <a:buBlip>
                          <a:blip r:embed="rId3"/>
                        </a:buBlip>
                        <a:tabLst/>
                      </a:pPr>
                      <a:r>
                        <a:rPr lang="en-US" sz="1600" b="0" i="0" u="none" strike="noStrike" cap="none" baseline="0">
                          <a:solidFill>
                            <a:srgbClr val="000000"/>
                          </a:solidFill>
                          <a:latin typeface="Arial" pitchFamily="34"/>
                          <a:cs typeface="Times New Roman" pitchFamily="18"/>
                        </a:rPr>
                        <a:t>Poor self-esteem</a:t>
                      </a:r>
                    </a:p>
                    <a:p>
                      <a:pPr marL="0" marR="0" lvl="0" indent="0" algn="l" defTabSz="914400" rtl="0" fontAlgn="auto" hangingPunct="1">
                        <a:lnSpc>
                          <a:spcPct val="100000"/>
                        </a:lnSpc>
                        <a:spcBef>
                          <a:spcPts val="400"/>
                        </a:spcBef>
                        <a:spcAft>
                          <a:spcPts val="0"/>
                        </a:spcAft>
                        <a:buSzPts val="1600"/>
                        <a:buBlip>
                          <a:blip r:embed="rId3"/>
                        </a:buBlip>
                        <a:tabLst/>
                      </a:pPr>
                      <a:r>
                        <a:rPr lang="en-US" sz="1600" b="0" i="0" u="none" strike="noStrike" cap="none" baseline="0">
                          <a:solidFill>
                            <a:srgbClr val="000000"/>
                          </a:solidFill>
                          <a:latin typeface="Arial" pitchFamily="34"/>
                          <a:cs typeface="Times New Roman" pitchFamily="18"/>
                        </a:rPr>
                        <a:t>Post-traumatic stress disorder</a:t>
                      </a:r>
                    </a:p>
                    <a:p>
                      <a:pPr marL="0" marR="0" lvl="0" indent="0" algn="l" defTabSz="914400" rtl="0" fontAlgn="auto" hangingPunct="1">
                        <a:lnSpc>
                          <a:spcPct val="100000"/>
                        </a:lnSpc>
                        <a:spcBef>
                          <a:spcPts val="400"/>
                        </a:spcBef>
                        <a:spcAft>
                          <a:spcPts val="0"/>
                        </a:spcAft>
                        <a:buSzPts val="1600"/>
                        <a:buBlip>
                          <a:blip r:embed="rId3"/>
                        </a:buBlip>
                        <a:tabLst/>
                      </a:pPr>
                      <a:r>
                        <a:rPr lang="en-US" sz="1600" b="0" i="0" u="none" strike="noStrike" cap="none" baseline="0">
                          <a:solidFill>
                            <a:srgbClr val="000000"/>
                          </a:solidFill>
                          <a:latin typeface="Arial" pitchFamily="34"/>
                          <a:cs typeface="Times New Roman" pitchFamily="18"/>
                        </a:rPr>
                        <a:t>Self harm</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308548"/>
                  </a:ext>
                </a:extLst>
              </a:tr>
            </a:tbl>
          </a:graphicData>
        </a:graphic>
      </p:graphicFrame>
      <p:sp>
        <p:nvSpPr>
          <p:cNvPr id="4" name="Text Box 24">
            <a:extLst>
              <a:ext uri="{FF2B5EF4-FFF2-40B4-BE49-F238E27FC236}">
                <a16:creationId xmlns:a16="http://schemas.microsoft.com/office/drawing/2014/main" id="{4379CB37-52B8-AC43-9538-7BCDEA8E4B38}"/>
              </a:ext>
            </a:extLst>
          </p:cNvPr>
          <p:cNvSpPr txBox="1"/>
          <p:nvPr/>
        </p:nvSpPr>
        <p:spPr>
          <a:xfrm>
            <a:off x="5943600" y="5791196"/>
            <a:ext cx="4419596" cy="36671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110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5" name="Rectangle 25">
            <a:extLst>
              <a:ext uri="{FF2B5EF4-FFF2-40B4-BE49-F238E27FC236}">
                <a16:creationId xmlns:a16="http://schemas.microsoft.com/office/drawing/2014/main" id="{3F979251-B9F8-7949-919F-4FBE67BEE439}"/>
              </a:ext>
            </a:extLst>
          </p:cNvPr>
          <p:cNvSpPr/>
          <p:nvPr/>
        </p:nvSpPr>
        <p:spPr>
          <a:xfrm>
            <a:off x="2514600" y="6324603"/>
            <a:ext cx="9144000" cy="30479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000000"/>
                </a:solidFill>
                <a:uFillTx/>
                <a:latin typeface="Calibri"/>
                <a:cs typeface="Times New Roman" pitchFamily="18"/>
              </a:rPr>
              <a:t>Source: </a:t>
            </a:r>
            <a:r>
              <a:rPr lang="en-US" sz="1400" b="0" i="0" u="none" strike="noStrike" kern="1200" cap="none" spc="0" baseline="0">
                <a:solidFill>
                  <a:srgbClr val="000000"/>
                </a:solidFill>
                <a:uFillTx/>
                <a:latin typeface="Calibri"/>
                <a:cs typeface="Times New Roman" pitchFamily="18"/>
              </a:rPr>
              <a:t>Adapted from Bott, Morrison and Ellsberg, 2005.</a:t>
            </a:r>
            <a:r>
              <a:rPr lang="en-US" sz="900" b="0" i="0" u="none" strike="noStrike" kern="1200" cap="none" spc="0" baseline="0">
                <a:solidFill>
                  <a:srgbClr val="000000"/>
                </a:solidFill>
                <a:uFillTx/>
                <a:latin typeface="Calibri"/>
              </a:rPr>
              <a:t> </a:t>
            </a:r>
            <a:endParaRPr lang="en-US" sz="1800" b="0" i="0" u="none" strike="noStrike" kern="1200" cap="none" spc="0" baseline="0">
              <a:solidFill>
                <a:srgbClr val="000000"/>
              </a:solidFill>
              <a:uFillTx/>
              <a:latin typeface="Calibri"/>
            </a:endParaRPr>
          </a:p>
        </p:txBody>
      </p:sp>
      <p:pic>
        <p:nvPicPr>
          <p:cNvPr id="6" name="Picture 1">
            <a:extLst>
              <a:ext uri="{FF2B5EF4-FFF2-40B4-BE49-F238E27FC236}">
                <a16:creationId xmlns:a16="http://schemas.microsoft.com/office/drawing/2014/main" id="{84C129CB-E1EB-5F4C-8EA3-136527378059}"/>
              </a:ext>
            </a:extLst>
          </p:cNvPr>
          <p:cNvPicPr>
            <a:picLocks noChangeAspect="1"/>
          </p:cNvPicPr>
          <p:nvPr/>
        </p:nvPicPr>
        <p:blipFill>
          <a:blip r:embed="rId4"/>
          <a:stretch>
            <a:fillRect/>
          </a:stretch>
        </p:blipFill>
        <p:spPr>
          <a:xfrm>
            <a:off x="0" y="4463844"/>
            <a:ext cx="2949680" cy="2263094"/>
          </a:xfrm>
          <a:prstGeom prst="rect">
            <a:avLst/>
          </a:prstGeom>
          <a:noFill/>
          <a:ln cap="flat">
            <a:noFill/>
          </a:ln>
        </p:spPr>
      </p:pic>
      <p:pic>
        <p:nvPicPr>
          <p:cNvPr id="7" name="Picture 2">
            <a:extLst>
              <a:ext uri="{FF2B5EF4-FFF2-40B4-BE49-F238E27FC236}">
                <a16:creationId xmlns:a16="http://schemas.microsoft.com/office/drawing/2014/main" id="{5BCA59B6-C3F8-E846-9580-9887E622A68E}"/>
              </a:ext>
            </a:extLst>
          </p:cNvPr>
          <p:cNvPicPr>
            <a:picLocks noChangeAspect="1"/>
          </p:cNvPicPr>
          <p:nvPr/>
        </p:nvPicPr>
        <p:blipFill>
          <a:blip r:embed="rId5"/>
          <a:stretch>
            <a:fillRect/>
          </a:stretch>
        </p:blipFill>
        <p:spPr>
          <a:xfrm>
            <a:off x="1474835" y="589550"/>
            <a:ext cx="6858000" cy="3790946"/>
          </a:xfrm>
          <a:prstGeom prst="rect">
            <a:avLst/>
          </a:prstGeom>
          <a:noFill/>
          <a:ln cap="flat">
            <a:noFill/>
          </a:ln>
        </p:spPr>
      </p:pic>
      <p:sp>
        <p:nvSpPr>
          <p:cNvPr id="8" name="AutoShape 2" descr="Image result for cases of violence in MOI GIRLS KENYA">
            <a:extLst>
              <a:ext uri="{FF2B5EF4-FFF2-40B4-BE49-F238E27FC236}">
                <a16:creationId xmlns:a16="http://schemas.microsoft.com/office/drawing/2014/main" id="{542E6A53-CC34-F34F-8056-0E5B416873C0}"/>
              </a:ext>
            </a:extLst>
          </p:cNvPr>
          <p:cNvSpPr/>
          <p:nvPr/>
        </p:nvSpPr>
        <p:spPr>
          <a:xfrm>
            <a:off x="155576" y="-144466"/>
            <a:ext cx="304796" cy="304796"/>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9" name="AutoShape 4" descr="Image result for cases of violence in MOI GIRLS KENYA">
            <a:extLst>
              <a:ext uri="{FF2B5EF4-FFF2-40B4-BE49-F238E27FC236}">
                <a16:creationId xmlns:a16="http://schemas.microsoft.com/office/drawing/2014/main" id="{BABD31D0-F598-5F4E-B933-1759E6477BF3}"/>
              </a:ext>
            </a:extLst>
          </p:cNvPr>
          <p:cNvSpPr/>
          <p:nvPr/>
        </p:nvSpPr>
        <p:spPr>
          <a:xfrm>
            <a:off x="307979" y="7936"/>
            <a:ext cx="304796" cy="304796"/>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10" name="Picture 5">
            <a:extLst>
              <a:ext uri="{FF2B5EF4-FFF2-40B4-BE49-F238E27FC236}">
                <a16:creationId xmlns:a16="http://schemas.microsoft.com/office/drawing/2014/main" id="{D17A2CF1-74F5-A747-B056-93E3D6AFC482}"/>
              </a:ext>
            </a:extLst>
          </p:cNvPr>
          <p:cNvPicPr>
            <a:picLocks noChangeAspect="1"/>
          </p:cNvPicPr>
          <p:nvPr/>
        </p:nvPicPr>
        <p:blipFill>
          <a:blip r:embed="rId6"/>
          <a:stretch>
            <a:fillRect/>
          </a:stretch>
        </p:blipFill>
        <p:spPr>
          <a:xfrm>
            <a:off x="5009531" y="2583938"/>
            <a:ext cx="5715000" cy="3810003"/>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2CBD695-B2C8-7646-8D9E-DC7A2566989E}"/>
              </a:ext>
            </a:extLst>
          </p:cNvPr>
          <p:cNvSpPr txBox="1">
            <a:spLocks noGrp="1"/>
          </p:cNvSpPr>
          <p:nvPr>
            <p:ph type="title"/>
          </p:nvPr>
        </p:nvSpPr>
        <p:spPr>
          <a:xfrm>
            <a:off x="806244" y="141329"/>
            <a:ext cx="10726990" cy="987369"/>
          </a:xfrm>
        </p:spPr>
        <p:txBody>
          <a:bodyPr/>
          <a:lstStyle/>
          <a:p>
            <a:pPr lvl="0"/>
            <a:r>
              <a:rPr lang="en-US" sz="3200" b="1"/>
              <a:t>Gender based violence  is a manifestation of  pentavalent problem </a:t>
            </a:r>
          </a:p>
        </p:txBody>
      </p:sp>
      <p:sp>
        <p:nvSpPr>
          <p:cNvPr id="3" name="Text Box 6">
            <a:extLst>
              <a:ext uri="{FF2B5EF4-FFF2-40B4-BE49-F238E27FC236}">
                <a16:creationId xmlns:a16="http://schemas.microsoft.com/office/drawing/2014/main" id="{D95A1813-8F2E-6848-AECB-D957D3529AAF}"/>
              </a:ext>
            </a:extLst>
          </p:cNvPr>
          <p:cNvSpPr txBox="1"/>
          <p:nvPr/>
        </p:nvSpPr>
        <p:spPr>
          <a:xfrm>
            <a:off x="2438403" y="2743200"/>
            <a:ext cx="1066803" cy="36671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Society</a:t>
            </a:r>
          </a:p>
        </p:txBody>
      </p:sp>
      <p:sp>
        <p:nvSpPr>
          <p:cNvPr id="4" name="Oval 3">
            <a:extLst>
              <a:ext uri="{FF2B5EF4-FFF2-40B4-BE49-F238E27FC236}">
                <a16:creationId xmlns:a16="http://schemas.microsoft.com/office/drawing/2014/main" id="{35C6F546-28FE-3B48-99D6-121A4149EF05}"/>
              </a:ext>
            </a:extLst>
          </p:cNvPr>
          <p:cNvSpPr/>
          <p:nvPr/>
        </p:nvSpPr>
        <p:spPr>
          <a:xfrm>
            <a:off x="1981203" y="1028700"/>
            <a:ext cx="78485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4B183"/>
          </a:solidFill>
          <a:ln w="9528" cap="flat">
            <a:solidFill>
              <a:srgbClr val="000000"/>
            </a:solidFill>
            <a:prstDash val="solid"/>
            <a:roun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Oval 4">
            <a:extLst>
              <a:ext uri="{FF2B5EF4-FFF2-40B4-BE49-F238E27FC236}">
                <a16:creationId xmlns:a16="http://schemas.microsoft.com/office/drawing/2014/main" id="{CEF0743A-E975-304A-B56A-C9D217ABBC40}"/>
              </a:ext>
            </a:extLst>
          </p:cNvPr>
          <p:cNvSpPr/>
          <p:nvPr/>
        </p:nvSpPr>
        <p:spPr>
          <a:xfrm>
            <a:off x="3352803" y="1524003"/>
            <a:ext cx="6476996" cy="19812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9999"/>
          </a:solidFill>
          <a:ln w="9528" cap="flat">
            <a:solidFill>
              <a:srgbClr val="000000"/>
            </a:solidFill>
            <a:prstDash val="solid"/>
            <a:roun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Oval 5">
            <a:extLst>
              <a:ext uri="{FF2B5EF4-FFF2-40B4-BE49-F238E27FC236}">
                <a16:creationId xmlns:a16="http://schemas.microsoft.com/office/drawing/2014/main" id="{5ABDEB6E-3EB0-4D41-A0F6-DE07D93845B3}"/>
              </a:ext>
            </a:extLst>
          </p:cNvPr>
          <p:cNvSpPr/>
          <p:nvPr/>
        </p:nvSpPr>
        <p:spPr>
          <a:xfrm>
            <a:off x="4876796" y="1828800"/>
            <a:ext cx="4953003" cy="13716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D6D1"/>
          </a:solidFill>
          <a:ln w="9528" cap="flat">
            <a:solidFill>
              <a:srgbClr val="000000"/>
            </a:solidFill>
            <a:prstDash val="solid"/>
            <a:roun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Text Box 7">
            <a:extLst>
              <a:ext uri="{FF2B5EF4-FFF2-40B4-BE49-F238E27FC236}">
                <a16:creationId xmlns:a16="http://schemas.microsoft.com/office/drawing/2014/main" id="{2ACF1774-34C7-D34D-AC5A-2508A7635F23}"/>
              </a:ext>
            </a:extLst>
          </p:cNvPr>
          <p:cNvSpPr txBox="1"/>
          <p:nvPr/>
        </p:nvSpPr>
        <p:spPr>
          <a:xfrm>
            <a:off x="3505196" y="2300292"/>
            <a:ext cx="1371600" cy="36671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Community</a:t>
            </a:r>
          </a:p>
        </p:txBody>
      </p:sp>
      <p:sp>
        <p:nvSpPr>
          <p:cNvPr id="8" name="Text Box 8">
            <a:extLst>
              <a:ext uri="{FF2B5EF4-FFF2-40B4-BE49-F238E27FC236}">
                <a16:creationId xmlns:a16="http://schemas.microsoft.com/office/drawing/2014/main" id="{5EF81B7C-F9CC-AE45-BC6E-A1C8252539CD}"/>
              </a:ext>
            </a:extLst>
          </p:cNvPr>
          <p:cNvSpPr txBox="1"/>
          <p:nvPr/>
        </p:nvSpPr>
        <p:spPr>
          <a:xfrm>
            <a:off x="4953003" y="2286000"/>
            <a:ext cx="1752603" cy="36671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Relationship</a:t>
            </a:r>
          </a:p>
        </p:txBody>
      </p:sp>
      <p:sp>
        <p:nvSpPr>
          <p:cNvPr id="9" name="Oval 9">
            <a:extLst>
              <a:ext uri="{FF2B5EF4-FFF2-40B4-BE49-F238E27FC236}">
                <a16:creationId xmlns:a16="http://schemas.microsoft.com/office/drawing/2014/main" id="{3B54DE0E-DD06-D443-A018-5F6F2BDE3C68}"/>
              </a:ext>
            </a:extLst>
          </p:cNvPr>
          <p:cNvSpPr/>
          <p:nvPr/>
        </p:nvSpPr>
        <p:spPr>
          <a:xfrm>
            <a:off x="6324603" y="1981203"/>
            <a:ext cx="35051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5FFFE"/>
          </a:solidFill>
          <a:ln w="9528" cap="flat">
            <a:solidFill>
              <a:srgbClr val="000000"/>
            </a:solidFill>
            <a:prstDash val="solid"/>
            <a:roun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0" name="Text Box 10">
            <a:extLst>
              <a:ext uri="{FF2B5EF4-FFF2-40B4-BE49-F238E27FC236}">
                <a16:creationId xmlns:a16="http://schemas.microsoft.com/office/drawing/2014/main" id="{F4AFD1FD-935A-D142-958E-3EA35D934C24}"/>
              </a:ext>
            </a:extLst>
          </p:cNvPr>
          <p:cNvSpPr txBox="1"/>
          <p:nvPr/>
        </p:nvSpPr>
        <p:spPr>
          <a:xfrm>
            <a:off x="7226713" y="2255038"/>
            <a:ext cx="1841089"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Individual </a:t>
            </a:r>
          </a:p>
        </p:txBody>
      </p:sp>
      <p:sp>
        <p:nvSpPr>
          <p:cNvPr id="11" name="Text Box 11">
            <a:extLst>
              <a:ext uri="{FF2B5EF4-FFF2-40B4-BE49-F238E27FC236}">
                <a16:creationId xmlns:a16="http://schemas.microsoft.com/office/drawing/2014/main" id="{962ADFED-E5F3-5649-9291-0B2CDEB910DB}"/>
              </a:ext>
            </a:extLst>
          </p:cNvPr>
          <p:cNvSpPr txBox="1"/>
          <p:nvPr/>
        </p:nvSpPr>
        <p:spPr>
          <a:xfrm>
            <a:off x="1371590" y="3810003"/>
            <a:ext cx="1981212" cy="238270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75000"/>
              </a:lnSpc>
              <a:spcBef>
                <a:spcPts val="800"/>
              </a:spcBef>
              <a:spcAft>
                <a:spcPts val="0"/>
              </a:spcAft>
              <a:buSzPct val="100000"/>
              <a:buChar char="•"/>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 norms and social capital </a:t>
            </a:r>
          </a:p>
          <a:p>
            <a:pPr marL="0" marR="0" lvl="0" indent="0" algn="l" defTabSz="914400" rtl="0" fontAlgn="auto" hangingPunct="1">
              <a:lnSpc>
                <a:spcPct val="75000"/>
              </a:lnSpc>
              <a:spcBef>
                <a:spcPts val="800"/>
              </a:spcBef>
              <a:spcAft>
                <a:spcPts val="0"/>
              </a:spcAft>
              <a:buSzPct val="100000"/>
              <a:buChar char="•"/>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notions of masculinity</a:t>
            </a:r>
          </a:p>
          <a:p>
            <a:pPr marL="0" marR="0" lvl="0" indent="0" algn="l" defTabSz="914400" rtl="0" fontAlgn="auto" hangingPunct="1">
              <a:lnSpc>
                <a:spcPct val="75000"/>
              </a:lnSpc>
              <a:spcBef>
                <a:spcPts val="800"/>
              </a:spcBef>
              <a:spcAft>
                <a:spcPts val="0"/>
              </a:spcAft>
              <a:buSzPct val="100000"/>
              <a:buChar char="•"/>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 gender roles</a:t>
            </a:r>
          </a:p>
          <a:p>
            <a:pPr marL="0" marR="0" lvl="0" indent="0" algn="l" defTabSz="914400" rtl="0" fontAlgn="auto" hangingPunct="1">
              <a:lnSpc>
                <a:spcPct val="75000"/>
              </a:lnSpc>
              <a:spcBef>
                <a:spcPts val="800"/>
              </a:spcBef>
              <a:spcAft>
                <a:spcPts val="0"/>
              </a:spcAft>
              <a:buSzPct val="100000"/>
              <a:buChar char="•"/>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Social determinants </a:t>
            </a:r>
            <a:endParaRPr lang="en-US" sz="1400" b="0" i="0" u="none" strike="noStrike" kern="1200" cap="none" spc="0" baseline="0">
              <a:solidFill>
                <a:srgbClr val="000000"/>
              </a:solidFill>
              <a:uFillTx/>
              <a:latin typeface="Calibri"/>
            </a:endParaRPr>
          </a:p>
          <a:p>
            <a:pPr marL="0" marR="0" lvl="0" indent="0" algn="l" defTabSz="914400" rtl="0" fontAlgn="auto" hangingPunct="1">
              <a:lnSpc>
                <a:spcPct val="75000"/>
              </a:lnSpc>
              <a:spcBef>
                <a:spcPts val="800"/>
              </a:spcBef>
              <a:spcAft>
                <a:spcPts val="0"/>
              </a:spcAft>
              <a:buSzPct val="100000"/>
              <a:buChar char="•"/>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Lack of legislation and policies </a:t>
            </a:r>
          </a:p>
          <a:p>
            <a:pPr marL="0" marR="0" lvl="0" indent="0" algn="l" defTabSz="914400" rtl="0" fontAlgn="auto" hangingPunct="1">
              <a:lnSpc>
                <a:spcPct val="75000"/>
              </a:lnSpc>
              <a:spcBef>
                <a:spcPts val="800"/>
              </a:spcBef>
              <a:spcAft>
                <a:spcPts val="0"/>
              </a:spcAft>
              <a:buSzPct val="100000"/>
              <a:buChar char="•"/>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Risk mitigation- changing environments to prevent , manage and overcome risks   </a:t>
            </a:r>
            <a:endParaRPr lang="en-US" sz="1400" b="0" i="0" u="none" strike="noStrike" kern="1200" cap="none" spc="0" baseline="0">
              <a:solidFill>
                <a:srgbClr val="000000"/>
              </a:solidFill>
              <a:uFillTx/>
              <a:latin typeface="Calibri"/>
            </a:endParaRPr>
          </a:p>
        </p:txBody>
      </p:sp>
      <p:sp>
        <p:nvSpPr>
          <p:cNvPr id="12" name="Text Box 13">
            <a:extLst>
              <a:ext uri="{FF2B5EF4-FFF2-40B4-BE49-F238E27FC236}">
                <a16:creationId xmlns:a16="http://schemas.microsoft.com/office/drawing/2014/main" id="{70B78324-9223-5E43-8EE4-94FF633B1889}"/>
              </a:ext>
            </a:extLst>
          </p:cNvPr>
          <p:cNvSpPr txBox="1"/>
          <p:nvPr/>
        </p:nvSpPr>
        <p:spPr>
          <a:xfrm>
            <a:off x="3581403" y="3962396"/>
            <a:ext cx="1676396" cy="18979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75000"/>
              </a:lnSpc>
              <a:spcBef>
                <a:spcPts val="800"/>
              </a:spcBef>
              <a:spcAft>
                <a:spcPts val="0"/>
              </a:spcAft>
              <a:buSzPct val="100000"/>
              <a:buChar char="•"/>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 considered a socio- cultural norm </a:t>
            </a:r>
          </a:p>
          <a:p>
            <a:pPr marL="0" marR="0" lvl="0" indent="0" algn="l" defTabSz="914400" rtl="0" fontAlgn="auto" hangingPunct="1">
              <a:lnSpc>
                <a:spcPct val="75000"/>
              </a:lnSpc>
              <a:spcBef>
                <a:spcPts val="800"/>
              </a:spcBef>
              <a:spcAft>
                <a:spcPts val="0"/>
              </a:spcAft>
              <a:buSzPct val="100000"/>
              <a:buChar char="•"/>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poverty</a:t>
            </a:r>
          </a:p>
          <a:p>
            <a:pPr marL="0" marR="0" lvl="0" indent="0" algn="l" defTabSz="914400" rtl="0" fontAlgn="auto" hangingPunct="1">
              <a:lnSpc>
                <a:spcPct val="75000"/>
              </a:lnSpc>
              <a:spcBef>
                <a:spcPts val="800"/>
              </a:spcBef>
              <a:spcAft>
                <a:spcPts val="0"/>
              </a:spcAft>
              <a:buSzPct val="100000"/>
              <a:buChar char="•"/>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 unemployment</a:t>
            </a:r>
          </a:p>
          <a:p>
            <a:pPr marL="0" marR="0" lvl="0" indent="0" algn="l" defTabSz="914400" rtl="0" fontAlgn="auto" hangingPunct="1">
              <a:lnSpc>
                <a:spcPct val="75000"/>
              </a:lnSpc>
              <a:spcBef>
                <a:spcPts val="800"/>
              </a:spcBef>
              <a:spcAft>
                <a:spcPts val="0"/>
              </a:spcAft>
              <a:buSzPct val="100000"/>
              <a:buChar char="•"/>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 family isolation</a:t>
            </a:r>
          </a:p>
          <a:p>
            <a:pPr marL="0" marR="0" lvl="0" indent="0" algn="l" defTabSz="914400" rtl="0" fontAlgn="auto" hangingPunct="1">
              <a:lnSpc>
                <a:spcPct val="75000"/>
              </a:lnSpc>
              <a:spcBef>
                <a:spcPts val="800"/>
              </a:spcBef>
              <a:spcAft>
                <a:spcPts val="0"/>
              </a:spcAft>
              <a:buSzPct val="100000"/>
              <a:buChar char="•"/>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 poor support systems </a:t>
            </a:r>
          </a:p>
          <a:p>
            <a:pPr marL="0" marR="0" lvl="0" indent="0" algn="l" defTabSz="914400" rtl="0" fontAlgn="auto" hangingPunct="1">
              <a:lnSpc>
                <a:spcPct val="75000"/>
              </a:lnSpc>
              <a:spcBef>
                <a:spcPts val="80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alibri"/>
            </a:endParaRPr>
          </a:p>
        </p:txBody>
      </p:sp>
      <p:sp>
        <p:nvSpPr>
          <p:cNvPr id="13" name="Text Box 15">
            <a:extLst>
              <a:ext uri="{FF2B5EF4-FFF2-40B4-BE49-F238E27FC236}">
                <a16:creationId xmlns:a16="http://schemas.microsoft.com/office/drawing/2014/main" id="{5A3D500B-062F-4D4A-AB27-3C21F5FF5DBA}"/>
              </a:ext>
            </a:extLst>
          </p:cNvPr>
          <p:cNvSpPr txBox="1"/>
          <p:nvPr/>
        </p:nvSpPr>
        <p:spPr>
          <a:xfrm>
            <a:off x="5333996" y="3962396"/>
            <a:ext cx="1784561" cy="238270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75000"/>
              </a:lnSpc>
              <a:spcBef>
                <a:spcPts val="800"/>
              </a:spcBef>
              <a:spcAft>
                <a:spcPts val="0"/>
              </a:spcAft>
              <a:buSzPct val="100000"/>
              <a:buChar char="•"/>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 marital conflict</a:t>
            </a:r>
          </a:p>
          <a:p>
            <a:pPr marL="0" marR="0" lvl="0" indent="0" algn="l" defTabSz="914400" rtl="0" fontAlgn="auto" hangingPunct="1">
              <a:lnSpc>
                <a:spcPct val="75000"/>
              </a:lnSpc>
              <a:spcBef>
                <a:spcPts val="800"/>
              </a:spcBef>
              <a:spcAft>
                <a:spcPts val="0"/>
              </a:spcAft>
              <a:buSzPct val="100000"/>
              <a:buChar char="•"/>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Interpersonal relationships </a:t>
            </a:r>
            <a:endParaRPr lang="en-US" sz="1400" b="0" i="0" u="none" strike="noStrike" kern="1200" cap="none" spc="0" baseline="0">
              <a:solidFill>
                <a:srgbClr val="000000"/>
              </a:solidFill>
              <a:uFillTx/>
              <a:latin typeface="Calibri"/>
            </a:endParaRPr>
          </a:p>
          <a:p>
            <a:pPr marL="0" marR="0" lvl="0" indent="0" algn="l" defTabSz="914400" rtl="0" fontAlgn="auto" hangingPunct="1">
              <a:lnSpc>
                <a:spcPct val="75000"/>
              </a:lnSpc>
              <a:spcBef>
                <a:spcPts val="800"/>
              </a:spcBef>
              <a:spcAft>
                <a:spcPts val="0"/>
              </a:spcAft>
              <a:buSzPct val="100000"/>
              <a:buChar char="•"/>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 male control of wealth</a:t>
            </a:r>
          </a:p>
          <a:p>
            <a:pPr marL="0" marR="0" lvl="0" indent="0" algn="l" defTabSz="914400" rtl="0" fontAlgn="auto" hangingPunct="1">
              <a:lnSpc>
                <a:spcPct val="75000"/>
              </a:lnSpc>
              <a:spcBef>
                <a:spcPts val="800"/>
              </a:spcBef>
              <a:spcAft>
                <a:spcPts val="0"/>
              </a:spcAft>
              <a:buSzPct val="100000"/>
              <a:buChar char="•"/>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 male control of  decision making in family</a:t>
            </a:r>
          </a:p>
          <a:p>
            <a:pPr marL="0" marR="0" lvl="0" indent="0" algn="l" defTabSz="914400" rtl="0" fontAlgn="auto" hangingPunct="1">
              <a:lnSpc>
                <a:spcPct val="75000"/>
              </a:lnSpc>
              <a:spcBef>
                <a:spcPts val="800"/>
              </a:spcBef>
              <a:spcAft>
                <a:spcPts val="0"/>
              </a:spcAft>
              <a:buSzPct val="100000"/>
              <a:buChar char="•"/>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Communicable diseases </a:t>
            </a:r>
          </a:p>
          <a:p>
            <a:pPr marL="0" marR="0" lvl="0" indent="0" algn="l" defTabSz="914400" rtl="0" fontAlgn="auto" hangingPunct="1">
              <a:lnSpc>
                <a:spcPct val="75000"/>
              </a:lnSpc>
              <a:spcBef>
                <a:spcPts val="800"/>
              </a:spcBef>
              <a:spcAft>
                <a:spcPts val="0"/>
              </a:spcAft>
              <a:buSzPct val="100000"/>
              <a:buChar char="•"/>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Distorted care giving </a:t>
            </a:r>
          </a:p>
        </p:txBody>
      </p:sp>
      <p:sp>
        <p:nvSpPr>
          <p:cNvPr id="14" name="Text Box 17">
            <a:extLst>
              <a:ext uri="{FF2B5EF4-FFF2-40B4-BE49-F238E27FC236}">
                <a16:creationId xmlns:a16="http://schemas.microsoft.com/office/drawing/2014/main" id="{F4CB83C3-16C0-5046-83AD-5AD5472DDB8B}"/>
              </a:ext>
            </a:extLst>
          </p:cNvPr>
          <p:cNvSpPr txBox="1"/>
          <p:nvPr/>
        </p:nvSpPr>
        <p:spPr>
          <a:xfrm>
            <a:off x="7467603" y="3810003"/>
            <a:ext cx="2099188" cy="173637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75000"/>
              </a:lnSpc>
              <a:spcBef>
                <a:spcPts val="800"/>
              </a:spcBef>
              <a:spcAft>
                <a:spcPts val="0"/>
              </a:spcAft>
              <a:buSzPct val="100000"/>
              <a:buChar char="•"/>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 maleness </a:t>
            </a:r>
          </a:p>
          <a:p>
            <a:pPr marL="0" marR="0" lvl="0" indent="0" algn="l" defTabSz="914400" rtl="0" fontAlgn="auto" hangingPunct="1">
              <a:lnSpc>
                <a:spcPct val="75000"/>
              </a:lnSpc>
              <a:spcBef>
                <a:spcPts val="800"/>
              </a:spcBef>
              <a:spcAft>
                <a:spcPts val="0"/>
              </a:spcAft>
              <a:buSzPct val="100000"/>
              <a:buChar char="•"/>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 witnessing marital violence as child</a:t>
            </a:r>
          </a:p>
          <a:p>
            <a:pPr marL="0" marR="0" lvl="0" indent="0" algn="l" defTabSz="914400" rtl="0" fontAlgn="auto" hangingPunct="1">
              <a:lnSpc>
                <a:spcPct val="75000"/>
              </a:lnSpc>
              <a:spcBef>
                <a:spcPts val="800"/>
              </a:spcBef>
              <a:spcAft>
                <a:spcPts val="0"/>
              </a:spcAft>
              <a:buSzPct val="100000"/>
              <a:buChar char="•"/>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Persons with disability </a:t>
            </a:r>
            <a:endParaRPr lang="en-US" sz="1400" b="0" i="0" u="none" strike="noStrike" kern="1200" cap="none" spc="0" baseline="0">
              <a:solidFill>
                <a:srgbClr val="000000"/>
              </a:solidFill>
              <a:uFillTx/>
              <a:latin typeface="Calibri"/>
            </a:endParaRPr>
          </a:p>
          <a:p>
            <a:pPr marL="0" marR="0" lvl="0" indent="0" algn="l" defTabSz="914400" rtl="0" fontAlgn="auto" hangingPunct="1">
              <a:lnSpc>
                <a:spcPct val="75000"/>
              </a:lnSpc>
              <a:spcBef>
                <a:spcPts val="800"/>
              </a:spcBef>
              <a:spcAft>
                <a:spcPts val="0"/>
              </a:spcAft>
              <a:buSzPct val="100000"/>
              <a:buChar char="•"/>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 being abused as child</a:t>
            </a:r>
          </a:p>
          <a:p>
            <a:pPr marL="0" marR="0" lvl="0" indent="0" algn="l" defTabSz="914400" rtl="0" fontAlgn="auto" hangingPunct="1">
              <a:lnSpc>
                <a:spcPct val="75000"/>
              </a:lnSpc>
              <a:spcBef>
                <a:spcPts val="800"/>
              </a:spcBef>
              <a:spcAft>
                <a:spcPts val="0"/>
              </a:spcAft>
              <a:buSzPct val="100000"/>
              <a:buChar char="•"/>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alcohol  and drug </a:t>
            </a:r>
            <a:r>
              <a:rPr lang="en-US" sz="1400" b="0" i="0" u="none" strike="noStrike" kern="0" cap="none" spc="0" baseline="0">
                <a:solidFill>
                  <a:srgbClr val="000000"/>
                </a:solidFill>
                <a:uFillTx/>
                <a:latin typeface="Calibri"/>
              </a:rPr>
              <a:t>ab</a:t>
            </a:r>
            <a:r>
              <a:rPr lang="en-US" sz="1400" b="0" i="0" u="none" strike="noStrike" kern="1200" cap="none" spc="0" baseline="0">
                <a:solidFill>
                  <a:srgbClr val="000000"/>
                </a:solidFill>
                <a:uFillTx/>
                <a:latin typeface="Calibri"/>
              </a:rPr>
              <a:t>use</a:t>
            </a:r>
          </a:p>
          <a:p>
            <a:pPr marL="0" marR="0" lvl="0" indent="0" algn="l" defTabSz="914400" rtl="0" fontAlgn="auto" hangingPunct="1">
              <a:lnSpc>
                <a:spcPct val="75000"/>
              </a:lnSpc>
              <a:spcBef>
                <a:spcPts val="800"/>
              </a:spcBef>
              <a:spcAft>
                <a:spcPts val="0"/>
              </a:spcAft>
              <a:buSzPct val="100000"/>
              <a:buChar char="•"/>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alibri"/>
            </a:endParaRPr>
          </a:p>
        </p:txBody>
      </p:sp>
      <p:sp>
        <p:nvSpPr>
          <p:cNvPr id="15" name="Line 18">
            <a:extLst>
              <a:ext uri="{FF2B5EF4-FFF2-40B4-BE49-F238E27FC236}">
                <a16:creationId xmlns:a16="http://schemas.microsoft.com/office/drawing/2014/main" id="{47331666-F856-AA4E-97DB-3843588C043B}"/>
              </a:ext>
            </a:extLst>
          </p:cNvPr>
          <p:cNvSpPr/>
          <p:nvPr/>
        </p:nvSpPr>
        <p:spPr>
          <a:xfrm>
            <a:off x="8001000" y="2590796"/>
            <a:ext cx="0" cy="114300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6" name="Text Box 19">
            <a:extLst>
              <a:ext uri="{FF2B5EF4-FFF2-40B4-BE49-F238E27FC236}">
                <a16:creationId xmlns:a16="http://schemas.microsoft.com/office/drawing/2014/main" id="{8171318B-7FE4-6145-873F-DFF6951C5334}"/>
              </a:ext>
            </a:extLst>
          </p:cNvPr>
          <p:cNvSpPr txBox="1"/>
          <p:nvPr/>
        </p:nvSpPr>
        <p:spPr>
          <a:xfrm>
            <a:off x="7728152" y="6508955"/>
            <a:ext cx="3805074"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effectLst>
                  <a:outerShdw dist="38096" dir="2700000">
                    <a:srgbClr val="C0C0C0"/>
                  </a:outerShdw>
                </a:effectLst>
                <a:uFillTx/>
                <a:latin typeface="Calibri"/>
              </a:rPr>
              <a:t>Modified  WHO Ecological Model adapted to risks of GBV</a:t>
            </a:r>
          </a:p>
        </p:txBody>
      </p:sp>
      <p:sp>
        <p:nvSpPr>
          <p:cNvPr id="17" name="Text Box 21">
            <a:extLst>
              <a:ext uri="{FF2B5EF4-FFF2-40B4-BE49-F238E27FC236}">
                <a16:creationId xmlns:a16="http://schemas.microsoft.com/office/drawing/2014/main" id="{01E9C8EA-6866-2B48-896F-20AFA85DF117}"/>
              </a:ext>
            </a:extLst>
          </p:cNvPr>
          <p:cNvSpPr txBox="1"/>
          <p:nvPr/>
        </p:nvSpPr>
        <p:spPr>
          <a:xfrm>
            <a:off x="2286000" y="2300292"/>
            <a:ext cx="1066803" cy="36671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Society</a:t>
            </a:r>
          </a:p>
        </p:txBody>
      </p:sp>
      <p:sp>
        <p:nvSpPr>
          <p:cNvPr id="18" name="Line 23">
            <a:extLst>
              <a:ext uri="{FF2B5EF4-FFF2-40B4-BE49-F238E27FC236}">
                <a16:creationId xmlns:a16="http://schemas.microsoft.com/office/drawing/2014/main" id="{1AF2496B-D871-9549-8B48-96E39A8CB287}"/>
              </a:ext>
            </a:extLst>
          </p:cNvPr>
          <p:cNvSpPr/>
          <p:nvPr/>
        </p:nvSpPr>
        <p:spPr>
          <a:xfrm>
            <a:off x="6096003" y="2667003"/>
            <a:ext cx="0" cy="114300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9" name="Line 24">
            <a:extLst>
              <a:ext uri="{FF2B5EF4-FFF2-40B4-BE49-F238E27FC236}">
                <a16:creationId xmlns:a16="http://schemas.microsoft.com/office/drawing/2014/main" id="{0EC5273D-BB27-DC48-B56E-B36C5526E621}"/>
              </a:ext>
            </a:extLst>
          </p:cNvPr>
          <p:cNvSpPr/>
          <p:nvPr/>
        </p:nvSpPr>
        <p:spPr>
          <a:xfrm>
            <a:off x="2590796" y="2590796"/>
            <a:ext cx="0" cy="114300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0" name="Line 25">
            <a:extLst>
              <a:ext uri="{FF2B5EF4-FFF2-40B4-BE49-F238E27FC236}">
                <a16:creationId xmlns:a16="http://schemas.microsoft.com/office/drawing/2014/main" id="{3C162197-FC84-DE4A-82A6-A202552F5008}"/>
              </a:ext>
            </a:extLst>
          </p:cNvPr>
          <p:cNvSpPr/>
          <p:nvPr/>
        </p:nvSpPr>
        <p:spPr>
          <a:xfrm>
            <a:off x="4190996" y="2667003"/>
            <a:ext cx="0" cy="114300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1" name="Oval 20">
            <a:extLst>
              <a:ext uri="{FF2B5EF4-FFF2-40B4-BE49-F238E27FC236}">
                <a16:creationId xmlns:a16="http://schemas.microsoft.com/office/drawing/2014/main" id="{E0733A7B-A403-AC4D-ABDA-6EEE62181E0E}"/>
              </a:ext>
            </a:extLst>
          </p:cNvPr>
          <p:cNvSpPr/>
          <p:nvPr/>
        </p:nvSpPr>
        <p:spPr>
          <a:xfrm>
            <a:off x="35661" y="1365455"/>
            <a:ext cx="1640735" cy="24384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B0F0"/>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Calibri"/>
              </a:rPr>
              <a:t>Systems thinking  </a:t>
            </a:r>
          </a:p>
        </p:txBody>
      </p:sp>
      <p:sp>
        <p:nvSpPr>
          <p:cNvPr id="22" name="Left-Right Arrow 21">
            <a:extLst>
              <a:ext uri="{FF2B5EF4-FFF2-40B4-BE49-F238E27FC236}">
                <a16:creationId xmlns:a16="http://schemas.microsoft.com/office/drawing/2014/main" id="{80BB96CB-B3F4-F04D-A9EC-68949F87D776}"/>
              </a:ext>
            </a:extLst>
          </p:cNvPr>
          <p:cNvSpPr/>
          <p:nvPr/>
        </p:nvSpPr>
        <p:spPr>
          <a:xfrm>
            <a:off x="1371590" y="2389235"/>
            <a:ext cx="914400" cy="514514"/>
          </a:xfrm>
          <a:custGeom>
            <a:avLst/>
            <a:gdLst>
              <a:gd name="f0" fmla="val 10800000"/>
              <a:gd name="f1" fmla="val 5400000"/>
              <a:gd name="f2" fmla="val 180"/>
              <a:gd name="f3" fmla="val w"/>
              <a:gd name="f4" fmla="val h"/>
              <a:gd name="f5" fmla="val ss"/>
              <a:gd name="f6" fmla="val 0"/>
              <a:gd name="f7" fmla="val 50000"/>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29 f26 1"/>
              <a:gd name="f35" fmla="*/ f30 f26 1"/>
              <a:gd name="f36" fmla="*/ f32 1 2"/>
              <a:gd name="f37" fmla="*/ f33 1 2"/>
              <a:gd name="f38" fmla="min f33 f32"/>
              <a:gd name="f39" fmla="*/ f32 f7 1"/>
              <a:gd name="f40" fmla="+- f6 f36 0"/>
              <a:gd name="f41" fmla="+- f6 f37 0"/>
              <a:gd name="f42" fmla="*/ f38 f7 1"/>
              <a:gd name="f43" fmla="*/ f39 1 200000"/>
              <a:gd name="f44" fmla="*/ f42 1 100000"/>
              <a:gd name="f45" fmla="+- f40 0 f43"/>
              <a:gd name="f46" fmla="+- f40 f43 0"/>
              <a:gd name="f47" fmla="*/ f40 f26 1"/>
              <a:gd name="f48" fmla="*/ f41 f26 1"/>
              <a:gd name="f49" fmla="+- f29 0 f44"/>
              <a:gd name="f50" fmla="*/ f45 f44 1"/>
              <a:gd name="f51" fmla="*/ f45 f26 1"/>
              <a:gd name="f52" fmla="*/ f46 f26 1"/>
              <a:gd name="f53" fmla="*/ f44 f26 1"/>
              <a:gd name="f54" fmla="*/ f50 1 f36"/>
              <a:gd name="f55" fmla="*/ f49 f26 1"/>
              <a:gd name="f56" fmla="+- f44 0 f54"/>
              <a:gd name="f57" fmla="+- f49 f54 0"/>
              <a:gd name="f58" fmla="*/ f56 f26 1"/>
              <a:gd name="f59" fmla="*/ f57 f26 1"/>
            </a:gdLst>
            <a:ahLst/>
            <a:cxnLst>
              <a:cxn ang="3cd4">
                <a:pos x="hc" y="t"/>
              </a:cxn>
              <a:cxn ang="0">
                <a:pos x="r" y="vc"/>
              </a:cxn>
              <a:cxn ang="cd4">
                <a:pos x="hc" y="b"/>
              </a:cxn>
              <a:cxn ang="cd2">
                <a:pos x="l" y="vc"/>
              </a:cxn>
              <a:cxn ang="f24">
                <a:pos x="f55" y="f31"/>
              </a:cxn>
              <a:cxn ang="f24">
                <a:pos x="f48" y="f51"/>
              </a:cxn>
              <a:cxn ang="f24">
                <a:pos x="f53" y="f31"/>
              </a:cxn>
              <a:cxn ang="f25">
                <a:pos x="f53" y="f35"/>
              </a:cxn>
              <a:cxn ang="f25">
                <a:pos x="f48" y="f52"/>
              </a:cxn>
              <a:cxn ang="f25">
                <a:pos x="f55" y="f35"/>
              </a:cxn>
            </a:cxnLst>
            <a:rect l="f58" t="f51" r="f59" b="f52"/>
            <a:pathLst>
              <a:path>
                <a:moveTo>
                  <a:pt x="f31" y="f47"/>
                </a:moveTo>
                <a:lnTo>
                  <a:pt x="f53" y="f31"/>
                </a:lnTo>
                <a:lnTo>
                  <a:pt x="f53" y="f51"/>
                </a:lnTo>
                <a:lnTo>
                  <a:pt x="f55" y="f51"/>
                </a:lnTo>
                <a:lnTo>
                  <a:pt x="f55" y="f31"/>
                </a:lnTo>
                <a:lnTo>
                  <a:pt x="f34" y="f47"/>
                </a:lnTo>
                <a:lnTo>
                  <a:pt x="f55" y="f35"/>
                </a:lnTo>
                <a:lnTo>
                  <a:pt x="f55" y="f52"/>
                </a:lnTo>
                <a:lnTo>
                  <a:pt x="f53" y="f52"/>
                </a:lnTo>
                <a:lnTo>
                  <a:pt x="f53" y="f35"/>
                </a:lnTo>
                <a:close/>
              </a:path>
            </a:pathLst>
          </a:custGeom>
          <a:solidFill>
            <a:srgbClr val="FF0000"/>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B2E1D-78CE-FE49-9EC9-6EFBE33C42C2}"/>
              </a:ext>
            </a:extLst>
          </p:cNvPr>
          <p:cNvSpPr txBox="1">
            <a:spLocks noGrp="1"/>
          </p:cNvSpPr>
          <p:nvPr>
            <p:ph type="title"/>
          </p:nvPr>
        </p:nvSpPr>
        <p:spPr>
          <a:xfrm>
            <a:off x="838203" y="365129"/>
            <a:ext cx="10515600" cy="509942"/>
          </a:xfrm>
        </p:spPr>
        <p:txBody>
          <a:bodyPr/>
          <a:lstStyle/>
          <a:p>
            <a:pPr lvl="0"/>
            <a:r>
              <a:rPr lang="en-GB" sz="2900" b="1"/>
              <a:t>Epidemiology of GBV</a:t>
            </a:r>
          </a:p>
        </p:txBody>
      </p:sp>
      <p:sp>
        <p:nvSpPr>
          <p:cNvPr id="3" name="Content Placeholder 2">
            <a:extLst>
              <a:ext uri="{FF2B5EF4-FFF2-40B4-BE49-F238E27FC236}">
                <a16:creationId xmlns:a16="http://schemas.microsoft.com/office/drawing/2014/main" id="{A7E80BD4-97C5-D94F-976D-3FDD18910F54}"/>
              </a:ext>
            </a:extLst>
          </p:cNvPr>
          <p:cNvSpPr txBox="1">
            <a:spLocks noGrp="1"/>
          </p:cNvSpPr>
          <p:nvPr>
            <p:ph idx="1"/>
          </p:nvPr>
        </p:nvSpPr>
        <p:spPr>
          <a:xfrm>
            <a:off x="838203" y="875071"/>
            <a:ext cx="10515600" cy="5230761"/>
          </a:xfrm>
        </p:spPr>
        <p:txBody>
          <a:bodyPr/>
          <a:lstStyle/>
          <a:p>
            <a:pPr lvl="0">
              <a:lnSpc>
                <a:spcPct val="70000"/>
              </a:lnSpc>
            </a:pPr>
            <a:r>
              <a:rPr lang="en-GB"/>
              <a:t>World Health Organization, approximately one in three women worldwide have experienced violence in their lifetime. Intimate partner violence is the most common form of violence. </a:t>
            </a:r>
          </a:p>
          <a:p>
            <a:pPr marL="0" lvl="0" indent="0">
              <a:lnSpc>
                <a:spcPct val="70000"/>
              </a:lnSpc>
              <a:buNone/>
            </a:pPr>
            <a:endParaRPr lang="en-GB"/>
          </a:p>
          <a:p>
            <a:pPr lvl="0">
              <a:lnSpc>
                <a:spcPct val="70000"/>
              </a:lnSpc>
            </a:pPr>
            <a:r>
              <a:rPr lang="en-GB"/>
              <a:t>Kenya has robust policies and laws that seek to prevent and respond to GBV and is also a signatory to international and regional human rights frameworks that aim to prevent and respond to GBV.</a:t>
            </a:r>
          </a:p>
          <a:p>
            <a:pPr marL="0" lvl="0" indent="0">
              <a:lnSpc>
                <a:spcPct val="70000"/>
              </a:lnSpc>
              <a:buNone/>
            </a:pPr>
            <a:endParaRPr lang="en-GB"/>
          </a:p>
          <a:p>
            <a:pPr lvl="0">
              <a:lnSpc>
                <a:spcPct val="70000"/>
              </a:lnSpc>
            </a:pPr>
            <a:r>
              <a:rPr lang="en-GB"/>
              <a:t>However, Country data shows that 45 percent of women and 44 percent of men age 15-49 have experienced physical violence, and 14 percent of Kenyan women age 15-49 have experienced sexual violence.</a:t>
            </a:r>
          </a:p>
          <a:p>
            <a:pPr lvl="0">
              <a:lnSpc>
                <a:spcPct val="70000"/>
              </a:lnSpc>
            </a:pPr>
            <a:r>
              <a:rPr lang="en-GB"/>
              <a:t>Child abuse is reported nationally to have 22% undergoing FGM; 23% with  child marriages and rampant in 22 counties </a:t>
            </a:r>
          </a:p>
          <a:p>
            <a:pPr marL="0" lvl="0" indent="0">
              <a:lnSpc>
                <a:spcPct val="70000"/>
              </a:lnSpc>
              <a:buNone/>
            </a:pP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799DB8C6-136A-C44D-B677-49B825CA65F4}"/>
              </a:ext>
            </a:extLst>
          </p:cNvPr>
          <p:cNvSpPr txBox="1">
            <a:spLocks noGrp="1"/>
          </p:cNvSpPr>
          <p:nvPr>
            <p:ph type="title"/>
          </p:nvPr>
        </p:nvSpPr>
        <p:spPr>
          <a:xfrm>
            <a:off x="838203" y="68826"/>
            <a:ext cx="10515600" cy="702698"/>
          </a:xfrm>
        </p:spPr>
        <p:txBody>
          <a:bodyPr/>
          <a:lstStyle/>
          <a:p>
            <a:pPr lvl="0"/>
            <a:r>
              <a:rPr lang="en-GB" sz="2900"/>
              <a:t>FGM/C</a:t>
            </a:r>
          </a:p>
        </p:txBody>
      </p:sp>
      <p:sp>
        <p:nvSpPr>
          <p:cNvPr id="3" name="Content Placeholder 3">
            <a:extLst>
              <a:ext uri="{FF2B5EF4-FFF2-40B4-BE49-F238E27FC236}">
                <a16:creationId xmlns:a16="http://schemas.microsoft.com/office/drawing/2014/main" id="{DE4CA595-323C-F943-8C21-F3910DD85AE0}"/>
              </a:ext>
            </a:extLst>
          </p:cNvPr>
          <p:cNvSpPr txBox="1">
            <a:spLocks noGrp="1"/>
          </p:cNvSpPr>
          <p:nvPr>
            <p:ph idx="1"/>
          </p:nvPr>
        </p:nvSpPr>
        <p:spPr>
          <a:xfrm>
            <a:off x="838203" y="771525"/>
            <a:ext cx="10515600" cy="5405439"/>
          </a:xfrm>
        </p:spPr>
        <p:txBody>
          <a:bodyPr/>
          <a:lstStyle/>
          <a:p>
            <a:pPr lvl="0"/>
            <a:r>
              <a:rPr lang="en-GB"/>
              <a:t>More than 200 million girls and women alive today have been cut in 30 countries in Africa, the Middle East and Asia where FGM is concentrated( WHO,2018).</a:t>
            </a:r>
          </a:p>
          <a:p>
            <a:pPr lvl="0"/>
            <a:r>
              <a:rPr lang="en-GB"/>
              <a:t>There are an estimated 3 million girls at risk of undergoing female genital mutilation every year.</a:t>
            </a:r>
          </a:p>
          <a:p>
            <a:pPr marL="0" lvl="0" indent="0">
              <a:buNone/>
            </a:pPr>
            <a:endParaRPr lang="en-GB"/>
          </a:p>
          <a:p>
            <a:pPr marL="0" lvl="0" indent="0" hangingPunct="0">
              <a:lnSpc>
                <a:spcPct val="100000"/>
              </a:lnSpc>
              <a:spcBef>
                <a:spcPts val="0"/>
              </a:spcBef>
            </a:pPr>
            <a:r>
              <a:rPr lang="en-US">
                <a:latin typeface="Arial" pitchFamily="34"/>
              </a:rPr>
              <a:t>FGM is mostly carried out on young girls between infancy and age 15.  </a:t>
            </a:r>
          </a:p>
          <a:p>
            <a:pPr marL="0" lvl="0" indent="0" hangingPunct="0">
              <a:lnSpc>
                <a:spcPct val="100000"/>
              </a:lnSpc>
              <a:spcBef>
                <a:spcPts val="0"/>
              </a:spcBef>
              <a:buNone/>
            </a:pPr>
            <a:endParaRPr lang="en-US">
              <a:latin typeface="Arial" pitchFamily="34"/>
            </a:endParaRPr>
          </a:p>
          <a:p>
            <a:pPr marL="0" lvl="0" indent="0" hangingPunct="0">
              <a:lnSpc>
                <a:spcPct val="100000"/>
              </a:lnSpc>
              <a:spcBef>
                <a:spcPts val="0"/>
              </a:spcBef>
            </a:pPr>
            <a:r>
              <a:rPr lang="en-US">
                <a:latin typeface="Arial" pitchFamily="34"/>
              </a:rPr>
              <a:t>FGM is a violation of the human rights of girls and women</a:t>
            </a:r>
          </a:p>
          <a:p>
            <a:pPr marL="0" lvl="0" indent="0" hangingPunct="0">
              <a:lnSpc>
                <a:spcPct val="100000"/>
              </a:lnSpc>
              <a:spcBef>
                <a:spcPts val="0"/>
              </a:spcBef>
            </a:pPr>
            <a:endParaRPr lang="en-US">
              <a:latin typeface="Arial" pitchFamily="34"/>
            </a:endParaRPr>
          </a:p>
          <a:p>
            <a:pPr lvl="0"/>
            <a:endParaRPr lang="en-GB"/>
          </a:p>
          <a:p>
            <a:pPr lvl="0"/>
            <a:endParaRPr lang="en-GB"/>
          </a:p>
        </p:txBody>
      </p:sp>
      <p:sp>
        <p:nvSpPr>
          <p:cNvPr id="4" name="Rectangle 3">
            <a:extLst>
              <a:ext uri="{FF2B5EF4-FFF2-40B4-BE49-F238E27FC236}">
                <a16:creationId xmlns:a16="http://schemas.microsoft.com/office/drawing/2014/main" id="{BA805BC7-1645-3346-943C-C8BBF7C74334}"/>
              </a:ext>
            </a:extLst>
          </p:cNvPr>
          <p:cNvSpPr/>
          <p:nvPr/>
        </p:nvSpPr>
        <p:spPr>
          <a:xfrm>
            <a:off x="0" y="-184663"/>
            <a:ext cx="184727" cy="369335"/>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ndParaRPr>
          </a:p>
        </p:txBody>
      </p:sp>
      <p:pic>
        <p:nvPicPr>
          <p:cNvPr id="5" name="Picture 6">
            <a:extLst>
              <a:ext uri="{FF2B5EF4-FFF2-40B4-BE49-F238E27FC236}">
                <a16:creationId xmlns:a16="http://schemas.microsoft.com/office/drawing/2014/main" id="{D1D6DD14-F366-BA4C-884C-F77B38AF6989}"/>
              </a:ext>
            </a:extLst>
          </p:cNvPr>
          <p:cNvPicPr>
            <a:picLocks noChangeAspect="1"/>
          </p:cNvPicPr>
          <p:nvPr/>
        </p:nvPicPr>
        <p:blipFill>
          <a:blip r:embed="rId2"/>
          <a:stretch>
            <a:fillRect/>
          </a:stretch>
        </p:blipFill>
        <p:spPr>
          <a:xfrm>
            <a:off x="7202591" y="5133971"/>
            <a:ext cx="3076571" cy="1533521"/>
          </a:xfrm>
          <a:prstGeom prst="rect">
            <a:avLst/>
          </a:prstGeom>
          <a:noFill/>
          <a:ln cap="flat">
            <a:noFill/>
          </a:ln>
        </p:spPr>
      </p:pic>
      <p:pic>
        <p:nvPicPr>
          <p:cNvPr id="6" name="Picture 9">
            <a:extLst>
              <a:ext uri="{FF2B5EF4-FFF2-40B4-BE49-F238E27FC236}">
                <a16:creationId xmlns:a16="http://schemas.microsoft.com/office/drawing/2014/main" id="{5D0AAEBB-B6EB-444C-B606-2A62290D9E0D}"/>
              </a:ext>
            </a:extLst>
          </p:cNvPr>
          <p:cNvPicPr>
            <a:picLocks noChangeAspect="1"/>
          </p:cNvPicPr>
          <p:nvPr/>
        </p:nvPicPr>
        <p:blipFill>
          <a:blip r:embed="rId3"/>
          <a:stretch>
            <a:fillRect/>
          </a:stretch>
        </p:blipFill>
        <p:spPr>
          <a:xfrm>
            <a:off x="2094268" y="5133971"/>
            <a:ext cx="3367085" cy="1724028"/>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0E695-9B37-9C4B-9054-346F7CD1032D}"/>
              </a:ext>
            </a:extLst>
          </p:cNvPr>
          <p:cNvSpPr txBox="1">
            <a:spLocks noGrp="1"/>
          </p:cNvSpPr>
          <p:nvPr>
            <p:ph type="title"/>
          </p:nvPr>
        </p:nvSpPr>
        <p:spPr>
          <a:xfrm>
            <a:off x="838203" y="167152"/>
            <a:ext cx="10515600" cy="1504334"/>
          </a:xfrm>
        </p:spPr>
        <p:txBody>
          <a:bodyPr/>
          <a:lstStyle/>
          <a:p>
            <a:pPr lvl="0"/>
            <a:r>
              <a:rPr lang="en-GB"/>
              <a:t>Education</a:t>
            </a:r>
            <a:br>
              <a:rPr lang="en-GB"/>
            </a:br>
            <a:endParaRPr lang="en-GB"/>
          </a:p>
        </p:txBody>
      </p:sp>
      <p:sp>
        <p:nvSpPr>
          <p:cNvPr id="3" name="Content Placeholder 2">
            <a:extLst>
              <a:ext uri="{FF2B5EF4-FFF2-40B4-BE49-F238E27FC236}">
                <a16:creationId xmlns:a16="http://schemas.microsoft.com/office/drawing/2014/main" id="{1FCFA1FD-20E9-4340-971B-F433AB4E9A65}"/>
              </a:ext>
            </a:extLst>
          </p:cNvPr>
          <p:cNvSpPr txBox="1">
            <a:spLocks noGrp="1"/>
          </p:cNvSpPr>
          <p:nvPr>
            <p:ph idx="1"/>
          </p:nvPr>
        </p:nvSpPr>
        <p:spPr>
          <a:xfrm>
            <a:off x="838203" y="1381128"/>
            <a:ext cx="10515600" cy="4795835"/>
          </a:xfrm>
        </p:spPr>
        <p:txBody>
          <a:bodyPr/>
          <a:lstStyle/>
          <a:p>
            <a:pPr lvl="0"/>
            <a:r>
              <a:rPr lang="en-GB"/>
              <a:t>Achieving gender equality in and through education is central to meeting the targets of the 2030 Agenda for Sustainable Development</a:t>
            </a:r>
          </a:p>
          <a:p>
            <a:pPr lvl="0"/>
            <a:r>
              <a:rPr lang="en-GB"/>
              <a:t>Achieving gender parity in primary and secondary education enrolment and completion is an essential first step in achieving gender equality in education</a:t>
            </a:r>
          </a:p>
          <a:p>
            <a:pPr lvl="0"/>
            <a:r>
              <a:rPr lang="en-GB"/>
              <a:t>Achieving gender parity can also support a more transformative role for education in tackling the </a:t>
            </a:r>
            <a:r>
              <a:rPr lang="en-GB" b="1" i="1"/>
              <a:t>unequal power relations, social norms and systems of belief that underpin gender inequality in societies</a:t>
            </a:r>
            <a:r>
              <a:rPr lang="en-GB"/>
              <a:t>.</a:t>
            </a:r>
          </a:p>
        </p:txBody>
      </p:sp>
      <p:pic>
        <p:nvPicPr>
          <p:cNvPr id="4" name="Picture 6">
            <a:extLst>
              <a:ext uri="{FF2B5EF4-FFF2-40B4-BE49-F238E27FC236}">
                <a16:creationId xmlns:a16="http://schemas.microsoft.com/office/drawing/2014/main" id="{5617B6AB-16D0-2244-A4F5-2F0D3BEC1CB6}"/>
              </a:ext>
            </a:extLst>
          </p:cNvPr>
          <p:cNvPicPr>
            <a:picLocks noChangeAspect="1"/>
          </p:cNvPicPr>
          <p:nvPr/>
        </p:nvPicPr>
        <p:blipFill>
          <a:blip r:embed="rId2"/>
          <a:stretch>
            <a:fillRect/>
          </a:stretch>
        </p:blipFill>
        <p:spPr>
          <a:xfrm>
            <a:off x="8277221" y="4791071"/>
            <a:ext cx="3009610" cy="2066928"/>
          </a:xfrm>
          <a:prstGeom prst="rect">
            <a:avLst/>
          </a:prstGeom>
          <a:noFill/>
          <a:ln cap="flat">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715</TotalTime>
  <Words>2134</Words>
  <Application>Microsoft Macintosh PowerPoint</Application>
  <PresentationFormat>Widescreen</PresentationFormat>
  <Paragraphs>270</Paragraphs>
  <Slides>32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Brush Script MT</vt:lpstr>
      <vt:lpstr>Arial</vt:lpstr>
      <vt:lpstr>Arial Black</vt:lpstr>
      <vt:lpstr>Calibri</vt:lpstr>
      <vt:lpstr>Calibri Light</vt:lpstr>
      <vt:lpstr>Times New Roman</vt:lpstr>
      <vt:lpstr>Office Theme</vt:lpstr>
      <vt:lpstr>Gender based violence(IPV) the pentavalent jeopardy for the victim/ survivor </vt:lpstr>
      <vt:lpstr>PowerPoint Presentation</vt:lpstr>
      <vt:lpstr>Gender based violence </vt:lpstr>
      <vt:lpstr>Gender based violence cont…</vt:lpstr>
      <vt:lpstr>GBV is a Public Health Issue</vt:lpstr>
      <vt:lpstr>Gender based violence  is a manifestation of  pentavalent problem </vt:lpstr>
      <vt:lpstr>Epidemiology of GBV</vt:lpstr>
      <vt:lpstr>FGM/C</vt:lpstr>
      <vt:lpstr>Education </vt:lpstr>
      <vt:lpstr>Percentage distribution of girls who have undergone FGM </vt:lpstr>
      <vt:lpstr>Other health consequences of GBV  </vt:lpstr>
      <vt:lpstr>GBV its the inequities and unattained demographic dividends and SDG 5 </vt:lpstr>
      <vt:lpstr>Economic empowerment  </vt:lpstr>
      <vt:lpstr>PowerPoint Presentation</vt:lpstr>
      <vt:lpstr>Case management with GBV</vt:lpstr>
      <vt:lpstr>General considerations for medical management  </vt:lpstr>
      <vt:lpstr>Guiding principles for interviewing children survivors of violence( VAC)  </vt:lpstr>
      <vt:lpstr>Perform investigations </vt:lpstr>
      <vt:lpstr>PowerPoint Presentation</vt:lpstr>
      <vt:lpstr>Post exposure prophylaxis  </vt:lpstr>
      <vt:lpstr>Emergency contraception</vt:lpstr>
      <vt:lpstr>Emergency contraception cont….</vt:lpstr>
      <vt:lpstr>Prophylaxis of Sexually Transmitted Infections</vt:lpstr>
      <vt:lpstr>Hepatitis B vaccination</vt:lpstr>
      <vt:lpstr>Psychosocial support </vt:lpstr>
      <vt:lpstr>Forensic management </vt:lpstr>
      <vt:lpstr>PowerPoint Presentation</vt:lpstr>
      <vt:lpstr>Potential areas towards home grow solutions</vt:lpstr>
      <vt:lpstr>Legal reform and policy change</vt:lpstr>
      <vt:lpstr>Programmatic Response</vt:lpstr>
      <vt:lpstr>GBV hotlines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based violence</dc:title>
  <dc:creator>Hp</dc:creator>
  <cp:lastModifiedBy>Karishma Kassam</cp:lastModifiedBy>
  <cp:revision>29</cp:revision>
  <dcterms:created xsi:type="dcterms:W3CDTF">2019-11-12T18:49:38Z</dcterms:created>
  <dcterms:modified xsi:type="dcterms:W3CDTF">2020-06-09T05:57:54Z</dcterms:modified>
</cp:coreProperties>
</file>