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notesMasterIdLst>
    <p:notesMasterId r:id="rId79"/>
  </p:notesMasterIdLst>
  <p:sldIdLst>
    <p:sldId id="256" r:id="rId2"/>
    <p:sldId id="306" r:id="rId3"/>
    <p:sldId id="334" r:id="rId4"/>
    <p:sldId id="364" r:id="rId5"/>
    <p:sldId id="330" r:id="rId6"/>
    <p:sldId id="336" r:id="rId7"/>
    <p:sldId id="373" r:id="rId8"/>
    <p:sldId id="374" r:id="rId9"/>
    <p:sldId id="375" r:id="rId10"/>
    <p:sldId id="376" r:id="rId11"/>
    <p:sldId id="377" r:id="rId12"/>
    <p:sldId id="322" r:id="rId13"/>
    <p:sldId id="378" r:id="rId14"/>
    <p:sldId id="379" r:id="rId15"/>
    <p:sldId id="323" r:id="rId16"/>
    <p:sldId id="345" r:id="rId17"/>
    <p:sldId id="309" r:id="rId18"/>
    <p:sldId id="292" r:id="rId19"/>
    <p:sldId id="347" r:id="rId20"/>
    <p:sldId id="307" r:id="rId21"/>
    <p:sldId id="311" r:id="rId22"/>
    <p:sldId id="365" r:id="rId23"/>
    <p:sldId id="366" r:id="rId24"/>
    <p:sldId id="367" r:id="rId25"/>
    <p:sldId id="368" r:id="rId26"/>
    <p:sldId id="369" r:id="rId27"/>
    <p:sldId id="370" r:id="rId28"/>
    <p:sldId id="371" r:id="rId29"/>
    <p:sldId id="372" r:id="rId30"/>
    <p:sldId id="354" r:id="rId31"/>
    <p:sldId id="380" r:id="rId32"/>
    <p:sldId id="360" r:id="rId33"/>
    <p:sldId id="296" r:id="rId34"/>
    <p:sldId id="297" r:id="rId35"/>
    <p:sldId id="298" r:id="rId36"/>
    <p:sldId id="299" r:id="rId37"/>
    <p:sldId id="350" r:id="rId38"/>
    <p:sldId id="381" r:id="rId39"/>
    <p:sldId id="300" r:id="rId40"/>
    <p:sldId id="361" r:id="rId41"/>
    <p:sldId id="382" r:id="rId42"/>
    <p:sldId id="351" r:id="rId43"/>
    <p:sldId id="352" r:id="rId44"/>
    <p:sldId id="383" r:id="rId45"/>
    <p:sldId id="385" r:id="rId46"/>
    <p:sldId id="384" r:id="rId47"/>
    <p:sldId id="386" r:id="rId48"/>
    <p:sldId id="353" r:id="rId49"/>
    <p:sldId id="387" r:id="rId50"/>
    <p:sldId id="388" r:id="rId51"/>
    <p:sldId id="389" r:id="rId52"/>
    <p:sldId id="392" r:id="rId53"/>
    <p:sldId id="391" r:id="rId54"/>
    <p:sldId id="390" r:id="rId55"/>
    <p:sldId id="288" r:id="rId56"/>
    <p:sldId id="259" r:id="rId57"/>
    <p:sldId id="261" r:id="rId58"/>
    <p:sldId id="321" r:id="rId59"/>
    <p:sldId id="262" r:id="rId60"/>
    <p:sldId id="263" r:id="rId61"/>
    <p:sldId id="266" r:id="rId62"/>
    <p:sldId id="267" r:id="rId63"/>
    <p:sldId id="268" r:id="rId64"/>
    <p:sldId id="269" r:id="rId65"/>
    <p:sldId id="270" r:id="rId66"/>
    <p:sldId id="315" r:id="rId67"/>
    <p:sldId id="346" r:id="rId68"/>
    <p:sldId id="271" r:id="rId69"/>
    <p:sldId id="272" r:id="rId70"/>
    <p:sldId id="356" r:id="rId71"/>
    <p:sldId id="273" r:id="rId72"/>
    <p:sldId id="275" r:id="rId73"/>
    <p:sldId id="357" r:id="rId74"/>
    <p:sldId id="277" r:id="rId75"/>
    <p:sldId id="276" r:id="rId76"/>
    <p:sldId id="320" r:id="rId77"/>
    <p:sldId id="319"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89319" autoAdjust="0"/>
  </p:normalViewPr>
  <p:slideViewPr>
    <p:cSldViewPr snapToGrid="0">
      <p:cViewPr varScale="1">
        <p:scale>
          <a:sx n="65" d="100"/>
          <a:sy n="65" d="100"/>
        </p:scale>
        <p:origin x="840" y="60"/>
      </p:cViewPr>
      <p:guideLst/>
    </p:cSldViewPr>
  </p:slideViewPr>
  <p:outlineViewPr>
    <p:cViewPr>
      <p:scale>
        <a:sx n="33" d="100"/>
        <a:sy n="33" d="100"/>
      </p:scale>
      <p:origin x="0" y="-10044"/>
    </p:cViewPr>
  </p:outlineViewPr>
  <p:notesTextViewPr>
    <p:cViewPr>
      <p:scale>
        <a:sx n="1" d="1"/>
        <a:sy n="1" d="1"/>
      </p:scale>
      <p:origin x="0" y="0"/>
    </p:cViewPr>
  </p:notesTextViewPr>
  <p:sorterViewPr>
    <p:cViewPr varScale="1">
      <p:scale>
        <a:sx n="100" d="100"/>
        <a:sy n="100" d="100"/>
      </p:scale>
      <p:origin x="0" y="-164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267F9-4301-40FC-BCF1-905E0C5CE678}"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EB3B1-6623-4C4D-B90C-9A98BBBB3944}" type="slidenum">
              <a:rPr lang="en-US" smtClean="0"/>
              <a:t>‹#›</a:t>
            </a:fld>
            <a:endParaRPr lang="en-US"/>
          </a:p>
        </p:txBody>
      </p:sp>
    </p:spTree>
    <p:extLst>
      <p:ext uri="{BB962C8B-B14F-4D97-AF65-F5344CB8AC3E}">
        <p14:creationId xmlns:p14="http://schemas.microsoft.com/office/powerpoint/2010/main" val="65795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6EB3B1-6623-4C4D-B90C-9A98BBBB3944}" type="slidenum">
              <a:rPr lang="en-US" smtClean="0"/>
              <a:t>25</a:t>
            </a:fld>
            <a:endParaRPr lang="en-US"/>
          </a:p>
        </p:txBody>
      </p:sp>
    </p:spTree>
    <p:extLst>
      <p:ext uri="{BB962C8B-B14F-4D97-AF65-F5344CB8AC3E}">
        <p14:creationId xmlns:p14="http://schemas.microsoft.com/office/powerpoint/2010/main" val="278845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E56CB6-9D19-4C62-9B4E-64A3FF86E159}"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73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C2F81-57FD-4A37-9DDF-3147091D3F76}"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640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367715-B3A6-4C84-87D4-0CC3288FF1B5}"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687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5B16E-6301-4306-9C51-C616B41B37F0}"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640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59E1D2-442E-4FC1-BDAB-9C19DA6B9B79}"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849949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59E1D2-442E-4FC1-BDAB-9C19DA6B9B79}"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74471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D0BB2-319F-4828-9AD0-A486713556C7}"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613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1EAF9-D9D1-4D86-B23D-4A3CE702641A}"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844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1E1E63-4FA8-4E2A-B74E-879EDCA2F2B0}"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115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D81847-0365-4383-B2E3-47D30CB48085}"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306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740EF2-E7C3-4DE9-B04C-AF05EA4BFE6B}"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575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751583-41D4-4EAE-9019-22D7BC241D96}" type="datetime1">
              <a:rPr lang="en-US" smtClean="0"/>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27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D4C9EC-9312-488E-8024-8A62E38EE13B}" type="datetime1">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973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89BA1-032C-4EA2-A3F1-03A52346D653}" type="datetime1">
              <a:rPr lang="en-US" smtClean="0"/>
              <a:t>5/11/2020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541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538F44-63F4-4856-8DCC-4A3490155CE8}"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826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E5F660-D289-4F52-8B44-C5BA2E2BA59A}" type="datetime1">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193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9E1D2-442E-4FC1-BDAB-9C19DA6B9B79}" type="datetime1">
              <a:rPr lang="en-US" smtClean="0"/>
              <a:t>5/11/2020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6455012"/>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Intrapartum monitoring, intrapartum care and normal delivery</a:t>
            </a:r>
          </a:p>
        </p:txBody>
      </p:sp>
      <p:sp>
        <p:nvSpPr>
          <p:cNvPr id="3" name="Subtitle 2"/>
          <p:cNvSpPr>
            <a:spLocks noGrp="1"/>
          </p:cNvSpPr>
          <p:nvPr>
            <p:ph type="subTitle" idx="1"/>
          </p:nvPr>
        </p:nvSpPr>
        <p:spPr/>
        <p:txBody>
          <a:bodyPr/>
          <a:lstStyle/>
          <a:p>
            <a:r>
              <a:rPr lang="en-US" dirty="0"/>
              <a:t>DR MARGARET KILONZO, LECTURER, DEPARTMENT OF OBS/GYN , </a:t>
            </a:r>
            <a:r>
              <a:rPr lang="en-US" dirty="0" err="1"/>
              <a:t>UoN</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63707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1244-AA90-4C9F-8A19-569E14FC7B20}"/>
              </a:ext>
            </a:extLst>
          </p:cNvPr>
          <p:cNvSpPr>
            <a:spLocks noGrp="1"/>
          </p:cNvSpPr>
          <p:nvPr>
            <p:ph type="title"/>
          </p:nvPr>
        </p:nvSpPr>
        <p:spPr>
          <a:xfrm>
            <a:off x="677334" y="221226"/>
            <a:ext cx="8596668" cy="1320800"/>
          </a:xfrm>
        </p:spPr>
        <p:txBody>
          <a:bodyPr/>
          <a:lstStyle/>
          <a:p>
            <a:r>
              <a:rPr lang="en-US" sz="3600" dirty="0">
                <a:latin typeface="Calibri" panose="020F0502020204030204" pitchFamily="34" charset="0"/>
                <a:cs typeface="Calibri" panose="020F0502020204030204" pitchFamily="34" charset="0"/>
              </a:rPr>
              <a:t>Passenger (fetus); </a:t>
            </a:r>
            <a:r>
              <a:rPr lang="en-GB" sz="3600" dirty="0" err="1">
                <a:latin typeface="Calibri" panose="020F0502020204030204" pitchFamily="34" charset="0"/>
                <a:cs typeface="Calibri" panose="020F0502020204030204" pitchFamily="34" charset="0"/>
              </a:rPr>
              <a:t>fetal</a:t>
            </a:r>
            <a:r>
              <a:rPr lang="en-GB" sz="3600" dirty="0">
                <a:latin typeface="Calibri" panose="020F0502020204030204" pitchFamily="34" charset="0"/>
                <a:cs typeface="Calibri" panose="020F0502020204030204" pitchFamily="34" charset="0"/>
              </a:rPr>
              <a:t> variables that can affect the course of </a:t>
            </a:r>
            <a:r>
              <a:rPr lang="en-GB" sz="3600" dirty="0" err="1">
                <a:latin typeface="Calibri" panose="020F0502020204030204" pitchFamily="34" charset="0"/>
                <a:cs typeface="Calibri" panose="020F0502020204030204" pitchFamily="34" charset="0"/>
              </a:rPr>
              <a:t>labor</a:t>
            </a:r>
            <a:r>
              <a:rPr lang="en-GB" sz="3600" dirty="0">
                <a:latin typeface="Calibri" panose="020F0502020204030204" pitchFamily="34" charset="0"/>
                <a:cs typeface="Calibri" panose="020F0502020204030204" pitchFamily="34" charset="0"/>
              </a:rPr>
              <a:t>, include</a:t>
            </a:r>
            <a:endParaRPr lang="en-US" dirty="0"/>
          </a:p>
        </p:txBody>
      </p:sp>
      <p:sp>
        <p:nvSpPr>
          <p:cNvPr id="3" name="Content Placeholder 2">
            <a:extLst>
              <a:ext uri="{FF2B5EF4-FFF2-40B4-BE49-F238E27FC236}">
                <a16:creationId xmlns:a16="http://schemas.microsoft.com/office/drawing/2014/main" id="{468A4F61-7E69-46B1-B4AE-9F5A5FCD0422}"/>
              </a:ext>
            </a:extLst>
          </p:cNvPr>
          <p:cNvSpPr>
            <a:spLocks noGrp="1"/>
          </p:cNvSpPr>
          <p:nvPr>
            <p:ph idx="1"/>
          </p:nvPr>
        </p:nvSpPr>
        <p:spPr>
          <a:xfrm>
            <a:off x="711746" y="1542026"/>
            <a:ext cx="10802919" cy="4864461"/>
          </a:xfrm>
        </p:spPr>
        <p:txBody>
          <a:bodyPr>
            <a:noAutofit/>
          </a:bodyPr>
          <a:lstStyle/>
          <a:p>
            <a:pPr>
              <a:buFont typeface="Wingdings" panose="05000000000000000000" pitchFamily="2" charset="2"/>
              <a:buChar char="Ø"/>
            </a:pPr>
            <a:r>
              <a:rPr lang="en-GB" sz="2800" dirty="0">
                <a:latin typeface="Calibri" panose="020F0502020204030204" pitchFamily="34" charset="0"/>
                <a:cs typeface="Calibri" panose="020F0502020204030204" pitchFamily="34" charset="0"/>
              </a:rPr>
              <a:t>Station (degree of descent of the leading edge of the presenting part of the foetus, typically measured as distance in centimetres between the leading bony edge of the foetus and the ischial spines)</a:t>
            </a:r>
          </a:p>
          <a:p>
            <a:pPr>
              <a:buFont typeface="Wingdings" panose="05000000000000000000" pitchFamily="2" charset="2"/>
              <a:buChar char="Ø"/>
            </a:pPr>
            <a:r>
              <a:rPr lang="en-GB" sz="2800" dirty="0">
                <a:latin typeface="Calibri" panose="020F0502020204030204" pitchFamily="34" charset="0"/>
                <a:cs typeface="Calibri" panose="020F0502020204030204" pitchFamily="34" charset="0"/>
              </a:rPr>
              <a:t>Number of foetuses</a:t>
            </a:r>
          </a:p>
          <a:p>
            <a:pPr>
              <a:buFont typeface="Wingdings" panose="05000000000000000000" pitchFamily="2" charset="2"/>
              <a:buChar char="Ø"/>
            </a:pPr>
            <a:r>
              <a:rPr lang="en-GB" sz="2800" dirty="0">
                <a:latin typeface="Calibri" panose="020F0502020204030204" pitchFamily="34" charset="0"/>
                <a:cs typeface="Calibri" panose="020F0502020204030204" pitchFamily="34" charset="0"/>
              </a:rPr>
              <a:t>Presence of foetal anomalies (</a:t>
            </a:r>
            <a:r>
              <a:rPr lang="en-GB" sz="2800" dirty="0" err="1">
                <a:latin typeface="Calibri" panose="020F0502020204030204" pitchFamily="34" charset="0"/>
                <a:cs typeface="Calibri" panose="020F0502020204030204" pitchFamily="34" charset="0"/>
              </a:rPr>
              <a:t>eg</a:t>
            </a:r>
            <a:r>
              <a:rPr lang="en-GB" sz="2800" dirty="0">
                <a:latin typeface="Calibri" panose="020F0502020204030204" pitchFamily="34" charset="0"/>
                <a:cs typeface="Calibri" panose="020F0502020204030204" pitchFamily="34" charset="0"/>
              </a:rPr>
              <a:t>, sacrococcygeal teratoma)</a:t>
            </a:r>
            <a:endParaRPr lang="en-US" sz="28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GB" sz="2800" dirty="0">
                <a:latin typeface="Calibri" panose="020F0502020204030204" pitchFamily="34" charset="0"/>
                <a:cs typeface="Calibri" panose="020F0502020204030204" pitchFamily="34" charset="0"/>
              </a:rPr>
              <a:t>A small foetus (normal weight) in longitudinal lie, with vertex presentation, a flexed head in occiput anterior position that has passed through the pelvic inlet is the ideal candidate for negotiating the maternal pelvis.</a:t>
            </a:r>
            <a:endParaRPr lang="en-US"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5628EDD-6292-49A7-908C-C7384F5E02AD}"/>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83235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F264-8B81-4BAD-B031-643AFE75DBEE}"/>
              </a:ext>
            </a:extLst>
          </p:cNvPr>
          <p:cNvSpPr>
            <a:spLocks noGrp="1"/>
          </p:cNvSpPr>
          <p:nvPr>
            <p:ph type="title"/>
          </p:nvPr>
        </p:nvSpPr>
        <p:spPr>
          <a:xfrm>
            <a:off x="677334" y="609600"/>
            <a:ext cx="8596668" cy="835742"/>
          </a:xfrm>
        </p:spPr>
        <p:txBody>
          <a:bodyPr/>
          <a:lstStyle/>
          <a:p>
            <a:r>
              <a:rPr lang="en-US" dirty="0"/>
              <a:t>Passage (pelvis) </a:t>
            </a:r>
          </a:p>
        </p:txBody>
      </p:sp>
      <p:sp>
        <p:nvSpPr>
          <p:cNvPr id="3" name="Content Placeholder 2">
            <a:extLst>
              <a:ext uri="{FF2B5EF4-FFF2-40B4-BE49-F238E27FC236}">
                <a16:creationId xmlns:a16="http://schemas.microsoft.com/office/drawing/2014/main" id="{1743CDBC-B2CE-45E0-A017-A6A1F6EAEDC0}"/>
              </a:ext>
            </a:extLst>
          </p:cNvPr>
          <p:cNvSpPr>
            <a:spLocks noGrp="1"/>
          </p:cNvSpPr>
          <p:nvPr>
            <p:ph idx="1"/>
          </p:nvPr>
        </p:nvSpPr>
        <p:spPr>
          <a:xfrm>
            <a:off x="677333" y="1327355"/>
            <a:ext cx="10192227" cy="5368413"/>
          </a:xfrm>
        </p:spPr>
        <p:txBody>
          <a:bodyPr>
            <a:noAutofit/>
          </a:bodyPr>
          <a:lstStyle/>
          <a:p>
            <a:r>
              <a:rPr lang="en-GB" sz="2800" dirty="0">
                <a:latin typeface="Calibri" panose="020F0502020204030204" pitchFamily="34" charset="0"/>
                <a:cs typeface="Calibri" panose="020F0502020204030204" pitchFamily="34" charset="0"/>
              </a:rPr>
              <a:t>The passage consists of the bony pelvis and the soft tissues of the birth canal (cervix, pelvic floor musculature)</a:t>
            </a:r>
          </a:p>
          <a:p>
            <a:r>
              <a:rPr lang="en-GB" sz="2800" dirty="0">
                <a:latin typeface="Calibri" panose="020F0502020204030204" pitchFamily="34" charset="0"/>
                <a:cs typeface="Calibri" panose="020F0502020204030204" pitchFamily="34" charset="0"/>
              </a:rPr>
              <a:t>Both offer varying degrees of resistance to </a:t>
            </a:r>
            <a:r>
              <a:rPr lang="en-GB" sz="2800" dirty="0" err="1">
                <a:latin typeface="Calibri" panose="020F0502020204030204" pitchFamily="34" charset="0"/>
                <a:cs typeface="Calibri" panose="020F0502020204030204" pitchFamily="34" charset="0"/>
              </a:rPr>
              <a:t>fetal</a:t>
            </a:r>
            <a:r>
              <a:rPr lang="en-GB" sz="2800" dirty="0">
                <a:latin typeface="Calibri" panose="020F0502020204030204" pitchFamily="34" charset="0"/>
                <a:cs typeface="Calibri" panose="020F0502020204030204" pitchFamily="34" charset="0"/>
              </a:rPr>
              <a:t> expulsion. </a:t>
            </a:r>
          </a:p>
          <a:p>
            <a:r>
              <a:rPr lang="en-GB" sz="2800" dirty="0">
                <a:latin typeface="Calibri" panose="020F0502020204030204" pitchFamily="34" charset="0"/>
                <a:cs typeface="Calibri" panose="020F0502020204030204" pitchFamily="34" charset="0"/>
              </a:rPr>
              <a:t>The bony pelvis is assessed by pelvimetry (</a:t>
            </a:r>
            <a:r>
              <a:rPr lang="en-GB" sz="2800" dirty="0" err="1">
                <a:latin typeface="Calibri" panose="020F0502020204030204" pitchFamily="34" charset="0"/>
                <a:cs typeface="Calibri" panose="020F0502020204030204" pitchFamily="34" charset="0"/>
              </a:rPr>
              <a:t>ie</a:t>
            </a:r>
            <a:r>
              <a:rPr lang="en-GB" sz="2800" dirty="0">
                <a:latin typeface="Calibri" panose="020F0502020204030204" pitchFamily="34" charset="0"/>
                <a:cs typeface="Calibri" panose="020F0502020204030204" pitchFamily="34" charset="0"/>
              </a:rPr>
              <a:t>, quantitative measurement of pelvic capacity), which can be performed clinically or via imaging studies (x-ray, computed tomography, magnetic resonance imaging.</a:t>
            </a:r>
          </a:p>
          <a:p>
            <a:r>
              <a:rPr lang="en-GB" sz="2800" dirty="0">
                <a:latin typeface="Calibri" panose="020F0502020204030204" pitchFamily="34" charset="0"/>
                <a:cs typeface="Calibri" panose="020F0502020204030204" pitchFamily="34" charset="0"/>
              </a:rPr>
              <a:t>Such measurements are of limited clinical value as they are not able to consistently predict women at risk for CPD]. </a:t>
            </a:r>
          </a:p>
          <a:p>
            <a:r>
              <a:rPr lang="en-GB" sz="2800" dirty="0">
                <a:latin typeface="Calibri" panose="020F0502020204030204" pitchFamily="34" charset="0"/>
                <a:cs typeface="Calibri" panose="020F0502020204030204" pitchFamily="34" charset="0"/>
              </a:rPr>
              <a:t>Pelvimetry has largely been replaced by clinical trial of the pelvis (a “trial of </a:t>
            </a:r>
            <a:r>
              <a:rPr lang="en-GB" sz="2800" dirty="0" err="1">
                <a:latin typeface="Calibri" panose="020F0502020204030204" pitchFamily="34" charset="0"/>
                <a:cs typeface="Calibri" panose="020F0502020204030204" pitchFamily="34" charset="0"/>
              </a:rPr>
              <a:t>labor</a:t>
            </a:r>
            <a:r>
              <a:rPr lang="en-GB"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2ED5F7D-888E-471A-88E7-555B27C1AA25}"/>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88192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7426-DC24-478E-9E4A-C8BC245E3387}"/>
              </a:ext>
            </a:extLst>
          </p:cNvPr>
          <p:cNvSpPr>
            <a:spLocks noGrp="1"/>
          </p:cNvSpPr>
          <p:nvPr>
            <p:ph type="title"/>
          </p:nvPr>
        </p:nvSpPr>
        <p:spPr>
          <a:xfrm>
            <a:off x="677334" y="609600"/>
            <a:ext cx="10133234" cy="555523"/>
          </a:xfrm>
        </p:spPr>
        <p:txBody>
          <a:bodyPr>
            <a:normAutofit fontScale="90000"/>
          </a:bodyPr>
          <a:lstStyle/>
          <a:p>
            <a:r>
              <a:rPr lang="en-GB" sz="3100" b="1" dirty="0">
                <a:latin typeface="Calibri" panose="020F0502020204030204" pitchFamily="34" charset="0"/>
                <a:cs typeface="Calibri" panose="020F0502020204030204" pitchFamily="34" charset="0"/>
              </a:rPr>
              <a:t>Mechanisms of Normal Labour/ cardinal movements of labour</a:t>
            </a:r>
            <a:br>
              <a:rPr lang="en-GB" b="1" dirty="0"/>
            </a:br>
            <a:endParaRPr lang="en-US" dirty="0"/>
          </a:p>
        </p:txBody>
      </p:sp>
      <p:sp>
        <p:nvSpPr>
          <p:cNvPr id="3" name="Content Placeholder 2">
            <a:extLst>
              <a:ext uri="{FF2B5EF4-FFF2-40B4-BE49-F238E27FC236}">
                <a16:creationId xmlns:a16="http://schemas.microsoft.com/office/drawing/2014/main" id="{3BDC6A2A-EDB0-4F0D-9851-836FB4A1BC6E}"/>
              </a:ext>
            </a:extLst>
          </p:cNvPr>
          <p:cNvSpPr>
            <a:spLocks noGrp="1"/>
          </p:cNvSpPr>
          <p:nvPr>
            <p:ph idx="1"/>
          </p:nvPr>
        </p:nvSpPr>
        <p:spPr>
          <a:xfrm>
            <a:off x="677333" y="1270000"/>
            <a:ext cx="10619931" cy="5588000"/>
          </a:xfrm>
        </p:spPr>
        <p:txBody>
          <a:bodyPr>
            <a:noAutofit/>
          </a:bodyPr>
          <a:lstStyle/>
          <a:p>
            <a:pPr marL="0" indent="0">
              <a:buNone/>
            </a:pPr>
            <a:r>
              <a:rPr lang="en-GB" sz="2800" dirty="0">
                <a:latin typeface="Calibri" panose="020F0502020204030204" pitchFamily="34" charset="0"/>
                <a:cs typeface="Calibri" panose="020F0502020204030204" pitchFamily="34" charset="0"/>
              </a:rPr>
              <a:t>Refer to changes in the position of the foetal head during its passage through the birth canal. Due to asymmetry in both the shape of the foetal head and the maternal bony pelvis, these movements are required if the foetus is to successfully negotiate the birth canal.</a:t>
            </a:r>
          </a:p>
          <a:p>
            <a:pPr>
              <a:buFont typeface="Wingdings" panose="05000000000000000000" pitchFamily="2" charset="2"/>
              <a:buChar char="v"/>
            </a:pPr>
            <a:r>
              <a:rPr lang="en-GB" sz="2800" dirty="0">
                <a:latin typeface="Calibri" panose="020F0502020204030204" pitchFamily="34" charset="0"/>
                <a:cs typeface="Calibri" panose="020F0502020204030204" pitchFamily="34" charset="0"/>
              </a:rPr>
              <a:t>Engagement </a:t>
            </a:r>
          </a:p>
          <a:p>
            <a:r>
              <a:rPr lang="en-GB" sz="2800" dirty="0">
                <a:latin typeface="Calibri" panose="020F0502020204030204" pitchFamily="34" charset="0"/>
                <a:cs typeface="Calibri" panose="020F0502020204030204" pitchFamily="34" charset="0"/>
              </a:rPr>
              <a:t>refers to the passage of the widest diameter of the presenting part to a level below the plane of the pelvic inlet (Cephalic; BPD, 9.5cm)</a:t>
            </a:r>
          </a:p>
          <a:p>
            <a:r>
              <a:rPr lang="en-GB" sz="2800" dirty="0">
                <a:latin typeface="Calibri" panose="020F0502020204030204" pitchFamily="34" charset="0"/>
                <a:cs typeface="Calibri" panose="020F0502020204030204" pitchFamily="34" charset="0"/>
              </a:rPr>
              <a:t>Is confirmed clinically by palpation of the presenting part abdominally and/or vaginally. </a:t>
            </a:r>
          </a:p>
          <a:p>
            <a:r>
              <a:rPr lang="en-GB" sz="2800" dirty="0">
                <a:latin typeface="Calibri" panose="020F0502020204030204" pitchFamily="34" charset="0"/>
                <a:cs typeface="Calibri" panose="020F0502020204030204" pitchFamily="34" charset="0"/>
              </a:rPr>
              <a:t>The head is assumed to be engaged if the leading edge has reached the ischial spines when there is no significant </a:t>
            </a:r>
            <a:r>
              <a:rPr lang="en-GB" sz="2800" dirty="0" err="1">
                <a:latin typeface="Calibri" panose="020F0502020204030204" pitchFamily="34" charset="0"/>
                <a:cs typeface="Calibri" panose="020F0502020204030204" pitchFamily="34" charset="0"/>
              </a:rPr>
              <a:t>molding</a:t>
            </a:r>
            <a:r>
              <a:rPr lang="en-GB" sz="2800" dirty="0">
                <a:latin typeface="Calibri" panose="020F0502020204030204" pitchFamily="34" charset="0"/>
                <a:cs typeface="Calibri" panose="020F0502020204030204" pitchFamily="34" charset="0"/>
              </a:rPr>
              <a:t> or scalp </a:t>
            </a:r>
            <a:r>
              <a:rPr lang="en-GB" sz="2800" dirty="0" err="1">
                <a:latin typeface="Calibri" panose="020F0502020204030204" pitchFamily="34" charset="0"/>
                <a:cs typeface="Calibri" panose="020F0502020204030204" pitchFamily="34" charset="0"/>
              </a:rPr>
              <a:t>edema</a:t>
            </a:r>
            <a:r>
              <a:rPr lang="en-GB" sz="2800" dirty="0">
                <a:latin typeface="Calibri" panose="020F0502020204030204" pitchFamily="34" charset="0"/>
                <a:cs typeface="Calibri" panose="020F0502020204030204" pitchFamily="34" charset="0"/>
              </a:rPr>
              <a:t>.</a:t>
            </a:r>
          </a:p>
          <a:p>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834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212D-3132-4344-A169-812ADD31AD5D}"/>
              </a:ext>
            </a:extLst>
          </p:cNvPr>
          <p:cNvSpPr>
            <a:spLocks noGrp="1"/>
          </p:cNvSpPr>
          <p:nvPr>
            <p:ph type="title"/>
          </p:nvPr>
        </p:nvSpPr>
        <p:spPr/>
        <p:txBody>
          <a:bodyPr/>
          <a:lstStyle/>
          <a:p>
            <a:r>
              <a:rPr lang="en-GB" b="1" dirty="0"/>
              <a:t>Mechanisms of Normal Labour</a:t>
            </a:r>
            <a:endParaRPr lang="en-US" dirty="0"/>
          </a:p>
        </p:txBody>
      </p:sp>
      <p:sp>
        <p:nvSpPr>
          <p:cNvPr id="3" name="Content Placeholder 2">
            <a:extLst>
              <a:ext uri="{FF2B5EF4-FFF2-40B4-BE49-F238E27FC236}">
                <a16:creationId xmlns:a16="http://schemas.microsoft.com/office/drawing/2014/main" id="{4540B0E8-7EE9-4AE7-8FBF-F11E30A0629C}"/>
              </a:ext>
            </a:extLst>
          </p:cNvPr>
          <p:cNvSpPr>
            <a:spLocks noGrp="1"/>
          </p:cNvSpPr>
          <p:nvPr>
            <p:ph idx="1"/>
          </p:nvPr>
        </p:nvSpPr>
        <p:spPr>
          <a:xfrm>
            <a:off x="677334" y="1120877"/>
            <a:ext cx="10837332" cy="4920485"/>
          </a:xfrm>
        </p:spPr>
        <p:txBody>
          <a:bodyPr>
            <a:normAutofit/>
          </a:bodyPr>
          <a:lstStyle/>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Descent- is </a:t>
            </a:r>
            <a:r>
              <a:rPr lang="en-GB" dirty="0"/>
              <a:t>the downward passage of the presenting part through the pelvis. </a:t>
            </a:r>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Flexion- O</a:t>
            </a:r>
            <a:r>
              <a:rPr lang="en-GB" dirty="0"/>
              <a:t>ccurs passively as the head descends due to resistance related to the shape of the bony pelvis and by the soft tissues of the pelvic floor. A completely  flexed foetal head presents the smallest diameter (</a:t>
            </a:r>
            <a:r>
              <a:rPr lang="en-GB" dirty="0" err="1"/>
              <a:t>suboccipito</a:t>
            </a:r>
            <a:r>
              <a:rPr lang="en-GB" dirty="0"/>
              <a:t>-bregmatic diameter)  allowing optimal passage through the pelvis</a:t>
            </a:r>
            <a:endParaRPr lang="en-GB"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Internal Rotation- </a:t>
            </a:r>
            <a:r>
              <a:rPr lang="en-GB" dirty="0"/>
              <a:t> is the rotation of the presenting part from its original position (usually transverse with regard to the birth canal-ROT or LOT) to the anteroposterior position(ROA,LOA) as it passes through the pelvis. It is a passive movement resulting from the shape of the pelvis and the resistance of the pelvic floor musculature.</a:t>
            </a:r>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Extension- </a:t>
            </a:r>
            <a:r>
              <a:rPr lang="en-GB" dirty="0"/>
              <a:t>Extension occurs once the </a:t>
            </a:r>
            <a:r>
              <a:rPr lang="en-GB" dirty="0" err="1"/>
              <a:t>fetus</a:t>
            </a:r>
            <a:r>
              <a:rPr lang="en-GB" dirty="0"/>
              <a:t> has descended to the level of the introitus. This descent brings the base of the occiput into contact with the inferior margin of the symphysis pubis. At this point, the birth canal curves upwards. The </a:t>
            </a:r>
            <a:r>
              <a:rPr lang="en-GB" dirty="0" err="1"/>
              <a:t>fetal</a:t>
            </a:r>
            <a:r>
              <a:rPr lang="en-GB" dirty="0"/>
              <a:t> head is delivered by extension and rotates around the symphysis pubis. The forces responsible for this motion are the downward force exerted on the </a:t>
            </a:r>
            <a:r>
              <a:rPr lang="en-GB" dirty="0" err="1"/>
              <a:t>fetus</a:t>
            </a:r>
            <a:r>
              <a:rPr lang="en-GB" dirty="0"/>
              <a:t> by uterine contractions and maternal expulsive efforts along with the upward forces exerted by the muscles of the pelvic floor.</a:t>
            </a:r>
            <a:endParaRPr lang="en-GB" sz="1800"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6770E0F-EB62-4709-951B-75970F257BFA}"/>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64730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D77B-096B-4288-B168-62F7B2EFE43E}"/>
              </a:ext>
            </a:extLst>
          </p:cNvPr>
          <p:cNvSpPr>
            <a:spLocks noGrp="1"/>
          </p:cNvSpPr>
          <p:nvPr>
            <p:ph type="title"/>
          </p:nvPr>
        </p:nvSpPr>
        <p:spPr>
          <a:xfrm>
            <a:off x="677334" y="609600"/>
            <a:ext cx="8596668" cy="791497"/>
          </a:xfrm>
        </p:spPr>
        <p:txBody>
          <a:bodyPr/>
          <a:lstStyle/>
          <a:p>
            <a:r>
              <a:rPr lang="en-GB" b="1" dirty="0"/>
              <a:t>Mechanisms of Normal Labour</a:t>
            </a:r>
            <a:endParaRPr lang="en-US" dirty="0"/>
          </a:p>
        </p:txBody>
      </p:sp>
      <p:sp>
        <p:nvSpPr>
          <p:cNvPr id="3" name="Content Placeholder 2">
            <a:extLst>
              <a:ext uri="{FF2B5EF4-FFF2-40B4-BE49-F238E27FC236}">
                <a16:creationId xmlns:a16="http://schemas.microsoft.com/office/drawing/2014/main" id="{2A543C4C-10AC-430D-81D6-94813DDA7A15}"/>
              </a:ext>
            </a:extLst>
          </p:cNvPr>
          <p:cNvSpPr>
            <a:spLocks noGrp="1"/>
          </p:cNvSpPr>
          <p:nvPr>
            <p:ph idx="1"/>
          </p:nvPr>
        </p:nvSpPr>
        <p:spPr>
          <a:xfrm>
            <a:off x="677334" y="1401097"/>
            <a:ext cx="8596668" cy="4640265"/>
          </a:xfrm>
        </p:spPr>
        <p:txBody>
          <a:bodyPr/>
          <a:lstStyle/>
          <a:p>
            <a:r>
              <a:rPr lang="en-GB" sz="1800" dirty="0">
                <a:latin typeface="Calibri" panose="020F0502020204030204" pitchFamily="34" charset="0"/>
                <a:cs typeface="Calibri" panose="020F0502020204030204" pitchFamily="34" charset="0"/>
              </a:rPr>
              <a:t>External Rotation(Restitution)- </a:t>
            </a:r>
            <a:r>
              <a:rPr lang="en-GB" dirty="0"/>
              <a:t> After the </a:t>
            </a:r>
            <a:r>
              <a:rPr lang="en-GB" dirty="0" err="1"/>
              <a:t>fetal</a:t>
            </a:r>
            <a:r>
              <a:rPr lang="en-GB" dirty="0"/>
              <a:t> head </a:t>
            </a:r>
            <a:r>
              <a:rPr lang="en-GB" dirty="0" err="1"/>
              <a:t>deflexes</a:t>
            </a:r>
            <a:r>
              <a:rPr lang="en-GB" dirty="0"/>
              <a:t> (extends), it rotates to the correct anatomic position in relation to the </a:t>
            </a:r>
            <a:r>
              <a:rPr lang="en-GB" dirty="0" err="1"/>
              <a:t>fetal</a:t>
            </a:r>
            <a:r>
              <a:rPr lang="en-GB" dirty="0"/>
              <a:t> torso; left or right rotation depends on the orientation of the </a:t>
            </a:r>
            <a:r>
              <a:rPr lang="en-GB" dirty="0" err="1"/>
              <a:t>fetus</a:t>
            </a:r>
            <a:r>
              <a:rPr lang="en-GB" dirty="0"/>
              <a:t>. This is a passive movement resulting from a release of the forces exerted on the </a:t>
            </a:r>
            <a:r>
              <a:rPr lang="en-GB" dirty="0" err="1"/>
              <a:t>fetal</a:t>
            </a:r>
            <a:r>
              <a:rPr lang="en-GB" dirty="0"/>
              <a:t> head by the maternal bony pelvis and its musculature and mediated by the basal tone of the </a:t>
            </a:r>
            <a:r>
              <a:rPr lang="en-GB" dirty="0" err="1"/>
              <a:t>fetal</a:t>
            </a:r>
            <a:r>
              <a:rPr lang="en-GB" dirty="0"/>
              <a:t> musculature</a:t>
            </a:r>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Expulsion- </a:t>
            </a:r>
            <a:r>
              <a:rPr lang="en-GB" dirty="0"/>
              <a:t>Expulsion refers to delivery of the body of the </a:t>
            </a:r>
            <a:r>
              <a:rPr lang="en-GB" dirty="0" err="1"/>
              <a:t>fetus</a:t>
            </a:r>
            <a:r>
              <a:rPr lang="en-GB" dirty="0"/>
              <a:t>. After delivery of the head and external rotation, further descent brings the anterior shoulder to the level of the symphysis pubis. The anterior shoulder rotates under the symphysis pubis, after which the rest of the body usually delivers without difficulty</a:t>
            </a:r>
            <a:endParaRPr lang="en-GB" sz="1800" dirty="0">
              <a:latin typeface="Calibri" panose="020F0502020204030204" pitchFamily="34" charset="0"/>
              <a:cs typeface="Calibri" panose="020F0502020204030204" pitchFamily="34" charset="0"/>
            </a:endParaRPr>
          </a:p>
          <a:p>
            <a:pPr marL="0" indent="0">
              <a:buNone/>
            </a:pPr>
            <a:r>
              <a:rPr lang="en-GB" sz="1800" i="1" dirty="0" err="1">
                <a:solidFill>
                  <a:schemeClr val="accent2"/>
                </a:solidFill>
                <a:latin typeface="Calibri" panose="020F0502020204030204" pitchFamily="34" charset="0"/>
                <a:cs typeface="Calibri" panose="020F0502020204030204" pitchFamily="34" charset="0"/>
              </a:rPr>
              <a:t>Pnemonic</a:t>
            </a:r>
            <a:r>
              <a:rPr lang="en-GB" sz="1800" i="1" dirty="0">
                <a:solidFill>
                  <a:schemeClr val="accent2"/>
                </a:solidFill>
                <a:latin typeface="Calibri" panose="020F0502020204030204" pitchFamily="34" charset="0"/>
                <a:cs typeface="Calibri" panose="020F0502020204030204" pitchFamily="34" charset="0"/>
              </a:rPr>
              <a:t>: Every Day Fine Infants Enter Eager and Excited </a:t>
            </a:r>
            <a:endParaRPr lang="en-US" sz="1800" dirty="0">
              <a:solidFill>
                <a:schemeClr val="accent2"/>
              </a:solidFill>
              <a:latin typeface="Calibri" panose="020F0502020204030204" pitchFamily="34" charset="0"/>
              <a:cs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4AFF2F52-95D6-4E5C-87AB-FD6B4904D3F7}"/>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06379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F8EC-B5E2-4C7D-8BF1-CFDB8B3A3E6C}"/>
              </a:ext>
            </a:extLst>
          </p:cNvPr>
          <p:cNvSpPr>
            <a:spLocks noGrp="1"/>
          </p:cNvSpPr>
          <p:nvPr>
            <p:ph type="title"/>
          </p:nvPr>
        </p:nvSpPr>
        <p:spPr/>
        <p:txBody>
          <a:bodyPr/>
          <a:lstStyle/>
          <a:p>
            <a:r>
              <a:rPr lang="en-US" dirty="0"/>
              <a:t>Mechanisms of labor</a:t>
            </a:r>
          </a:p>
        </p:txBody>
      </p:sp>
      <p:sp>
        <p:nvSpPr>
          <p:cNvPr id="3" name="Content Placeholder 2">
            <a:extLst>
              <a:ext uri="{FF2B5EF4-FFF2-40B4-BE49-F238E27FC236}">
                <a16:creationId xmlns:a16="http://schemas.microsoft.com/office/drawing/2014/main" id="{F2DB73E4-4F29-43A6-9697-724FE86D6669}"/>
              </a:ext>
            </a:extLst>
          </p:cNvPr>
          <p:cNvSpPr>
            <a:spLocks noGrp="1"/>
          </p:cNvSpPr>
          <p:nvPr>
            <p:ph idx="1"/>
          </p:nvPr>
        </p:nvSpPr>
        <p:spPr/>
        <p:txBody>
          <a:bodyPr>
            <a:normAutofit/>
          </a:bodyPr>
          <a:lstStyle/>
          <a:p>
            <a:r>
              <a:rPr lang="en-GB" sz="3200" dirty="0">
                <a:latin typeface="Calibri" panose="020F0502020204030204" pitchFamily="34" charset="0"/>
                <a:cs typeface="Calibri" panose="020F0502020204030204" pitchFamily="34" charset="0"/>
              </a:rPr>
              <a:t>There is overlap of these mechanisms. The foetal head, for example, may continue to flex or increase its flexion while it is also internally rotating and descending</a:t>
            </a:r>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6F02DE4-5AB4-40C4-AE66-071DBEBA08AC}"/>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45407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27D1-CA19-4FE1-9BF6-CB3F548EC268}"/>
              </a:ext>
            </a:extLst>
          </p:cNvPr>
          <p:cNvSpPr>
            <a:spLocks noGrp="1"/>
          </p:cNvSpPr>
          <p:nvPr>
            <p:ph type="title"/>
          </p:nvPr>
        </p:nvSpPr>
        <p:spPr/>
        <p:txBody>
          <a:bodyPr/>
          <a:lstStyle/>
          <a:p>
            <a:r>
              <a:rPr lang="en-GB" dirty="0"/>
              <a:t>Mechanism of labor for right occiput posterior position, anterior rotation</a:t>
            </a:r>
            <a:endParaRPr lang="en-US" dirty="0"/>
          </a:p>
        </p:txBody>
      </p:sp>
      <p:pic>
        <p:nvPicPr>
          <p:cNvPr id="5" name="Content Placeholder 4">
            <a:extLst>
              <a:ext uri="{FF2B5EF4-FFF2-40B4-BE49-F238E27FC236}">
                <a16:creationId xmlns:a16="http://schemas.microsoft.com/office/drawing/2014/main" id="{403B6251-7363-4442-9B00-7D379CDE361B}"/>
              </a:ext>
            </a:extLst>
          </p:cNvPr>
          <p:cNvPicPr>
            <a:picLocks noGrp="1" noChangeAspect="1"/>
          </p:cNvPicPr>
          <p:nvPr>
            <p:ph idx="1"/>
          </p:nvPr>
        </p:nvPicPr>
        <p:blipFill>
          <a:blip r:embed="rId2"/>
          <a:stretch>
            <a:fillRect/>
          </a:stretch>
        </p:blipFill>
        <p:spPr>
          <a:xfrm>
            <a:off x="677334" y="1930400"/>
            <a:ext cx="7058814" cy="1121761"/>
          </a:xfrm>
          <a:prstGeom prst="rect">
            <a:avLst/>
          </a:prstGeom>
        </p:spPr>
      </p:pic>
      <p:sp>
        <p:nvSpPr>
          <p:cNvPr id="4" name="Slide Number Placeholder 3">
            <a:extLst>
              <a:ext uri="{FF2B5EF4-FFF2-40B4-BE49-F238E27FC236}">
                <a16:creationId xmlns:a16="http://schemas.microsoft.com/office/drawing/2014/main" id="{0F4CE214-03AF-46AC-81DF-66003D64C0CC}"/>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6" name="Picture 5">
            <a:extLst>
              <a:ext uri="{FF2B5EF4-FFF2-40B4-BE49-F238E27FC236}">
                <a16:creationId xmlns:a16="http://schemas.microsoft.com/office/drawing/2014/main" id="{AEBFA803-EDF0-48C9-B30E-8E2308B20D2B}"/>
              </a:ext>
            </a:extLst>
          </p:cNvPr>
          <p:cNvPicPr>
            <a:picLocks noChangeAspect="1"/>
          </p:cNvPicPr>
          <p:nvPr/>
        </p:nvPicPr>
        <p:blipFill>
          <a:blip r:embed="rId3"/>
          <a:stretch>
            <a:fillRect/>
          </a:stretch>
        </p:blipFill>
        <p:spPr>
          <a:xfrm>
            <a:off x="677334" y="3088104"/>
            <a:ext cx="2924004" cy="3676207"/>
          </a:xfrm>
          <a:prstGeom prst="rect">
            <a:avLst/>
          </a:prstGeom>
        </p:spPr>
      </p:pic>
      <p:pic>
        <p:nvPicPr>
          <p:cNvPr id="7" name="Picture 6">
            <a:extLst>
              <a:ext uri="{FF2B5EF4-FFF2-40B4-BE49-F238E27FC236}">
                <a16:creationId xmlns:a16="http://schemas.microsoft.com/office/drawing/2014/main" id="{D6495100-E286-449F-9D2C-45DDA0FADDC7}"/>
              </a:ext>
            </a:extLst>
          </p:cNvPr>
          <p:cNvPicPr>
            <a:picLocks noChangeAspect="1"/>
          </p:cNvPicPr>
          <p:nvPr/>
        </p:nvPicPr>
        <p:blipFill>
          <a:blip r:embed="rId4"/>
          <a:stretch>
            <a:fillRect/>
          </a:stretch>
        </p:blipFill>
        <p:spPr>
          <a:xfrm>
            <a:off x="3706343" y="3082008"/>
            <a:ext cx="4029805" cy="3682303"/>
          </a:xfrm>
          <a:prstGeom prst="rect">
            <a:avLst/>
          </a:prstGeom>
        </p:spPr>
      </p:pic>
    </p:spTree>
    <p:extLst>
      <p:ext uri="{BB962C8B-B14F-4D97-AF65-F5344CB8AC3E}">
        <p14:creationId xmlns:p14="http://schemas.microsoft.com/office/powerpoint/2010/main" val="329997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LABOR</a:t>
            </a:r>
            <a:br>
              <a:rPr lang="en-US" dirty="0"/>
            </a:br>
            <a:endParaRPr lang="en-US" dirty="0"/>
          </a:p>
        </p:txBody>
      </p:sp>
      <p:sp>
        <p:nvSpPr>
          <p:cNvPr id="3" name="Content Placeholder 2"/>
          <p:cNvSpPr>
            <a:spLocks noGrp="1"/>
          </p:cNvSpPr>
          <p:nvPr>
            <p:ph idx="1"/>
          </p:nvPr>
        </p:nvSpPr>
        <p:spPr>
          <a:xfrm>
            <a:off x="677334" y="1390651"/>
            <a:ext cx="8596668" cy="4650712"/>
          </a:xfrm>
        </p:spPr>
        <p:txBody>
          <a:bodyPr/>
          <a:lstStyle/>
          <a:p>
            <a:r>
              <a:rPr lang="en-US" sz="4000" dirty="0">
                <a:latin typeface="Calibri" panose="020F0502020204030204" pitchFamily="34" charset="0"/>
                <a:cs typeface="Calibri" panose="020F0502020204030204" pitchFamily="34" charset="0"/>
              </a:rPr>
              <a:t>First stage – Onset of labor to full cervical dilatation</a:t>
            </a:r>
          </a:p>
          <a:p>
            <a:r>
              <a:rPr lang="en-US" sz="4000" dirty="0">
                <a:latin typeface="Calibri" panose="020F0502020204030204" pitchFamily="34" charset="0"/>
                <a:cs typeface="Calibri" panose="020F0502020204030204" pitchFamily="34" charset="0"/>
              </a:rPr>
              <a:t>Second stage -</a:t>
            </a:r>
            <a:r>
              <a:rPr lang="en-GB" sz="4000" dirty="0"/>
              <a:t> </a:t>
            </a:r>
            <a:r>
              <a:rPr lang="en-GB" sz="2800" dirty="0">
                <a:latin typeface="Calibri" panose="020F0502020204030204" pitchFamily="34" charset="0"/>
                <a:cs typeface="Calibri" panose="020F0502020204030204" pitchFamily="34" charset="0"/>
              </a:rPr>
              <a:t>refers to the interval between full cervical dilatation (10 cm) and delivery of the infant</a:t>
            </a:r>
            <a:endParaRPr lang="en-US" sz="28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Third stage - Delivery of the fetus to delivery of the placenta</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5446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2503"/>
          </a:xfrm>
        </p:spPr>
        <p:txBody>
          <a:bodyPr/>
          <a:lstStyle/>
          <a:p>
            <a:r>
              <a:rPr lang="en-GB" dirty="0"/>
              <a:t>First Stage of Labour</a:t>
            </a:r>
            <a:endParaRPr lang="en-US" dirty="0"/>
          </a:p>
        </p:txBody>
      </p:sp>
      <p:sp>
        <p:nvSpPr>
          <p:cNvPr id="3" name="Content Placeholder 2"/>
          <p:cNvSpPr>
            <a:spLocks noGrp="1"/>
          </p:cNvSpPr>
          <p:nvPr>
            <p:ph idx="1"/>
          </p:nvPr>
        </p:nvSpPr>
        <p:spPr>
          <a:xfrm>
            <a:off x="677333" y="1447801"/>
            <a:ext cx="10575685" cy="4593562"/>
          </a:xfrm>
        </p:spPr>
        <p:txBody>
          <a:bodyPr>
            <a:normAutofit/>
          </a:bodyPr>
          <a:lstStyle/>
          <a:p>
            <a:r>
              <a:rPr lang="en-GB" sz="3600" dirty="0">
                <a:latin typeface="Calibri" panose="020F0502020204030204" pitchFamily="34" charset="0"/>
                <a:cs typeface="Calibri" panose="020F0502020204030204" pitchFamily="34" charset="0"/>
              </a:rPr>
              <a:t>Begins at the point at which the woman perceives painful uterine contractions</a:t>
            </a:r>
          </a:p>
          <a:p>
            <a:r>
              <a:rPr lang="en-GB" sz="3600" dirty="0">
                <a:latin typeface="Calibri" panose="020F0502020204030204" pitchFamily="34" charset="0"/>
                <a:cs typeface="Calibri" panose="020F0502020204030204" pitchFamily="34" charset="0"/>
              </a:rPr>
              <a:t>The 1</a:t>
            </a:r>
            <a:r>
              <a:rPr lang="en-GB" sz="3600" baseline="30000" dirty="0">
                <a:latin typeface="Calibri" panose="020F0502020204030204" pitchFamily="34" charset="0"/>
                <a:cs typeface="Calibri" panose="020F0502020204030204" pitchFamily="34" charset="0"/>
              </a:rPr>
              <a:t>st</a:t>
            </a:r>
            <a:r>
              <a:rPr lang="en-GB" sz="3600" dirty="0">
                <a:latin typeface="Calibri" panose="020F0502020204030204" pitchFamily="34" charset="0"/>
                <a:cs typeface="Calibri" panose="020F0502020204030204" pitchFamily="34" charset="0"/>
              </a:rPr>
              <a:t> stage of labour is divided into two phases</a:t>
            </a:r>
          </a:p>
          <a:p>
            <a:pPr lvl="1"/>
            <a:r>
              <a:rPr lang="en-GB" sz="3600" dirty="0">
                <a:latin typeface="Calibri" panose="020F0502020204030204" pitchFamily="34" charset="0"/>
                <a:cs typeface="Calibri" panose="020F0502020204030204" pitchFamily="34" charset="0"/>
              </a:rPr>
              <a:t>Latent phase </a:t>
            </a:r>
          </a:p>
          <a:p>
            <a:pPr lvl="1"/>
            <a:r>
              <a:rPr lang="en-GB" sz="3600" dirty="0">
                <a:latin typeface="Calibri" panose="020F0502020204030204" pitchFamily="34" charset="0"/>
                <a:cs typeface="Calibri" panose="020F0502020204030204" pitchFamily="34" charset="0"/>
              </a:rPr>
              <a:t>Active phase of labour</a:t>
            </a:r>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437129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AE70-BD01-4A11-9434-53F22C8F49A6}"/>
              </a:ext>
            </a:extLst>
          </p:cNvPr>
          <p:cNvSpPr>
            <a:spLocks noGrp="1"/>
          </p:cNvSpPr>
          <p:nvPr>
            <p:ph type="title"/>
          </p:nvPr>
        </p:nvSpPr>
        <p:spPr>
          <a:xfrm>
            <a:off x="677333" y="451514"/>
            <a:ext cx="8599401" cy="787352"/>
          </a:xfrm>
        </p:spPr>
        <p:txBody>
          <a:bodyPr>
            <a:normAutofit/>
          </a:bodyPr>
          <a:lstStyle/>
          <a:p>
            <a:r>
              <a:rPr lang="en-US" dirty="0"/>
              <a:t>1</a:t>
            </a:r>
            <a:r>
              <a:rPr lang="en-US" baseline="30000" dirty="0"/>
              <a:t>st</a:t>
            </a:r>
            <a:r>
              <a:rPr lang="en-US" dirty="0"/>
              <a:t> stage of </a:t>
            </a:r>
            <a:r>
              <a:rPr lang="en-US" dirty="0" err="1"/>
              <a:t>labour</a:t>
            </a:r>
            <a:r>
              <a:rPr lang="en-US" dirty="0"/>
              <a:t>- latent phase</a:t>
            </a:r>
          </a:p>
        </p:txBody>
      </p:sp>
      <p:sp>
        <p:nvSpPr>
          <p:cNvPr id="3" name="Content Placeholder 2">
            <a:extLst>
              <a:ext uri="{FF2B5EF4-FFF2-40B4-BE49-F238E27FC236}">
                <a16:creationId xmlns:a16="http://schemas.microsoft.com/office/drawing/2014/main" id="{E4C0E259-8566-41F7-9229-8DEC203897DD}"/>
              </a:ext>
            </a:extLst>
          </p:cNvPr>
          <p:cNvSpPr>
            <a:spLocks noGrp="1"/>
          </p:cNvSpPr>
          <p:nvPr>
            <p:ph idx="1"/>
          </p:nvPr>
        </p:nvSpPr>
        <p:spPr>
          <a:xfrm>
            <a:off x="1075538" y="1519084"/>
            <a:ext cx="10837333" cy="5038264"/>
          </a:xfrm>
        </p:spPr>
        <p:txBody>
          <a:bodyPr>
            <a:noAutofit/>
          </a:bodyPr>
          <a:lstStyle/>
          <a:p>
            <a:pPr marL="0" indent="0">
              <a:buNone/>
            </a:pPr>
            <a:endParaRPr lang="en-GB" sz="3600" dirty="0">
              <a:latin typeface="Calibri" panose="020F0502020204030204" pitchFamily="34" charset="0"/>
              <a:cs typeface="Calibri" panose="020F0502020204030204" pitchFamily="34" charset="0"/>
            </a:endParaRPr>
          </a:p>
          <a:p>
            <a:pPr algn="l"/>
            <a:r>
              <a:rPr lang="en-GB" sz="2800" dirty="0">
                <a:latin typeface="Calibri" panose="020F0502020204030204" pitchFamily="34" charset="0"/>
                <a:cs typeface="Calibri" panose="020F0502020204030204" pitchFamily="34" charset="0"/>
              </a:rPr>
              <a:t>I</a:t>
            </a:r>
            <a:r>
              <a:rPr lang="en-GB" sz="2800" b="0" i="0" u="none" strike="noStrike" baseline="0" dirty="0">
                <a:latin typeface="Calibri" panose="020F0502020204030204" pitchFamily="34" charset="0"/>
                <a:cs typeface="Calibri" panose="020F0502020204030204" pitchFamily="34" charset="0"/>
              </a:rPr>
              <a:t>s a period of time characterized by painful uterine contractions and variable changes of the cervix, including some degree of effacement and slower progression of dilatation up to 5 cm for first and subsequent </a:t>
            </a:r>
          </a:p>
          <a:p>
            <a:r>
              <a:rPr lang="en-US" sz="2800" b="0" i="0" u="none" strike="noStrike" baseline="0" dirty="0">
                <a:latin typeface="Calibri" panose="020F0502020204030204" pitchFamily="34" charset="0"/>
                <a:cs typeface="Calibri" panose="020F0502020204030204" pitchFamily="34" charset="0"/>
              </a:rPr>
              <a:t>The duration of the latent </a:t>
            </a:r>
            <a:r>
              <a:rPr lang="en-GB" sz="2800" b="0" i="0" u="none" strike="noStrike" baseline="0" dirty="0">
                <a:latin typeface="Calibri" panose="020F0502020204030204" pitchFamily="34" charset="0"/>
                <a:cs typeface="Calibri" panose="020F0502020204030204" pitchFamily="34" charset="0"/>
              </a:rPr>
              <a:t>first stage has not been established and can vary widely from one woman to another</a:t>
            </a:r>
            <a:endParaRPr lang="en-US" sz="2800" dirty="0">
              <a:latin typeface="Calibri" panose="020F0502020204030204" pitchFamily="34" charset="0"/>
              <a:cs typeface="Calibri" panose="020F0502020204030204" pitchFamily="34" charset="0"/>
            </a:endParaRPr>
          </a:p>
          <a:p>
            <a:pPr algn="l"/>
            <a:r>
              <a:rPr lang="en-GB" sz="2800" dirty="0">
                <a:latin typeface="Calibri" panose="020F0502020204030204" pitchFamily="34" charset="0"/>
                <a:cs typeface="Calibri" panose="020F0502020204030204" pitchFamily="34" charset="0"/>
              </a:rPr>
              <a:t>The average duration of latent phase in nulliparous and multiparous women is 6.4 and 4.8 hours, respectively </a:t>
            </a:r>
          </a:p>
          <a:p>
            <a:r>
              <a:rPr lang="en-GB" sz="2800" dirty="0">
                <a:latin typeface="Calibri" panose="020F0502020204030204" pitchFamily="34" charset="0"/>
                <a:cs typeface="Calibri" panose="020F0502020204030204" pitchFamily="34" charset="0"/>
              </a:rPr>
              <a:t>A prolonged latent phase is defined as ≥20 hours</a:t>
            </a:r>
            <a:endParaRPr lang="en-US"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65517F5-08C2-499F-A59E-4B8147A7FA1D}"/>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70486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246" y="183321"/>
            <a:ext cx="8596668" cy="1320800"/>
          </a:xfrm>
        </p:spPr>
        <p:txBody>
          <a:bodyPr/>
          <a:lstStyle/>
          <a:p>
            <a:r>
              <a:rPr lang="en-US" dirty="0"/>
              <a:t>OUTLINE/LEARNING OBJECTIVES</a:t>
            </a:r>
          </a:p>
        </p:txBody>
      </p:sp>
      <p:sp>
        <p:nvSpPr>
          <p:cNvPr id="3" name="Content Placeholder 2"/>
          <p:cNvSpPr>
            <a:spLocks noGrp="1"/>
          </p:cNvSpPr>
          <p:nvPr>
            <p:ph idx="1"/>
          </p:nvPr>
        </p:nvSpPr>
        <p:spPr>
          <a:xfrm>
            <a:off x="285751" y="781665"/>
            <a:ext cx="11800232" cy="5624822"/>
          </a:xfrm>
        </p:spPr>
        <p:txBody>
          <a:bodyPr>
            <a:noAutofit/>
          </a:bodyPr>
          <a:lstStyle/>
          <a:p>
            <a:pPr marL="0" indent="0">
              <a:buNone/>
            </a:pPr>
            <a:endParaRPr lang="en-US" sz="24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Overview of labor</a:t>
            </a:r>
          </a:p>
          <a:p>
            <a:r>
              <a:rPr lang="en-US" sz="4000" dirty="0">
                <a:latin typeface="Calibri" panose="020F0502020204030204" pitchFamily="34" charset="0"/>
                <a:cs typeface="Calibri" panose="020F0502020204030204" pitchFamily="34" charset="0"/>
              </a:rPr>
              <a:t>Management of 1</a:t>
            </a:r>
            <a:r>
              <a:rPr lang="en-US" sz="4000" baseline="30000" dirty="0">
                <a:latin typeface="Calibri" panose="020F0502020204030204" pitchFamily="34" charset="0"/>
                <a:cs typeface="Calibri" panose="020F0502020204030204" pitchFamily="34" charset="0"/>
              </a:rPr>
              <a:t>st</a:t>
            </a:r>
            <a:r>
              <a:rPr lang="en-US" sz="4000" dirty="0">
                <a:latin typeface="Calibri" panose="020F0502020204030204" pitchFamily="34" charset="0"/>
                <a:cs typeface="Calibri" panose="020F0502020204030204" pitchFamily="34" charset="0"/>
              </a:rPr>
              <a:t> stage of </a:t>
            </a:r>
            <a:r>
              <a:rPr lang="en-US" sz="4000" dirty="0" err="1">
                <a:latin typeface="Calibri" panose="020F0502020204030204" pitchFamily="34" charset="0"/>
                <a:cs typeface="Calibri" panose="020F0502020204030204" pitchFamily="34" charset="0"/>
              </a:rPr>
              <a:t>labour</a:t>
            </a:r>
            <a:endParaRPr lang="en-US" sz="40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Management of second stage of </a:t>
            </a:r>
            <a:r>
              <a:rPr lang="en-US" sz="4000" dirty="0" err="1">
                <a:latin typeface="Calibri" panose="020F0502020204030204" pitchFamily="34" charset="0"/>
                <a:cs typeface="Calibri" panose="020F0502020204030204" pitchFamily="34" charset="0"/>
              </a:rPr>
              <a:t>labour</a:t>
            </a:r>
            <a:endParaRPr lang="en-US" sz="40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Management of 3</a:t>
            </a:r>
            <a:r>
              <a:rPr lang="en-US" sz="4000" baseline="30000" dirty="0">
                <a:latin typeface="Calibri" panose="020F0502020204030204" pitchFamily="34" charset="0"/>
                <a:cs typeface="Calibri" panose="020F0502020204030204" pitchFamily="34" charset="0"/>
              </a:rPr>
              <a:t>rd</a:t>
            </a:r>
            <a:r>
              <a:rPr lang="en-US" sz="4000" dirty="0">
                <a:latin typeface="Calibri" panose="020F0502020204030204" pitchFamily="34" charset="0"/>
                <a:cs typeface="Calibri" panose="020F0502020204030204" pitchFamily="34" charset="0"/>
              </a:rPr>
              <a:t> stage of </a:t>
            </a:r>
            <a:r>
              <a:rPr lang="en-US" sz="4000" dirty="0" err="1">
                <a:latin typeface="Calibri" panose="020F0502020204030204" pitchFamily="34" charset="0"/>
                <a:cs typeface="Calibri" panose="020F0502020204030204" pitchFamily="34" charset="0"/>
              </a:rPr>
              <a:t>labour</a:t>
            </a:r>
            <a:endParaRPr lang="en-US" sz="40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Partograph as a tool for monitoring labor</a:t>
            </a:r>
          </a:p>
          <a:p>
            <a:r>
              <a:rPr lang="en-US" sz="4000" dirty="0">
                <a:latin typeface="Calibri" panose="020F0502020204030204" pitchFamily="34" charset="0"/>
                <a:cs typeface="Calibri" panose="020F0502020204030204" pitchFamily="34" charset="0"/>
              </a:rPr>
              <a:t>Intrapartum FHR monitoring</a:t>
            </a:r>
          </a:p>
          <a:p>
            <a:pPr marL="0" indent="0">
              <a:buNone/>
            </a:pPr>
            <a:endParaRPr lang="en-US" sz="24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55144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r>
              <a:rPr lang="en-GB" baseline="30000" dirty="0"/>
              <a:t>st</a:t>
            </a:r>
            <a:r>
              <a:rPr lang="en-GB" dirty="0"/>
              <a:t> Stage-Active phase of </a:t>
            </a:r>
            <a:r>
              <a:rPr lang="en-GB" dirty="0" err="1"/>
              <a:t>labor</a:t>
            </a:r>
            <a:endParaRPr lang="en-US" dirty="0"/>
          </a:p>
        </p:txBody>
      </p:sp>
      <p:sp>
        <p:nvSpPr>
          <p:cNvPr id="3" name="Content Placeholder 2"/>
          <p:cNvSpPr>
            <a:spLocks noGrp="1"/>
          </p:cNvSpPr>
          <p:nvPr>
            <p:ph idx="1"/>
          </p:nvPr>
        </p:nvSpPr>
        <p:spPr>
          <a:xfrm>
            <a:off x="677333" y="1194619"/>
            <a:ext cx="10251221" cy="5211868"/>
          </a:xfrm>
        </p:spPr>
        <p:txBody>
          <a:bodyPr>
            <a:normAutofit fontScale="92500" lnSpcReduction="10000"/>
          </a:bodyPr>
          <a:lstStyle/>
          <a:p>
            <a:pPr marL="0" indent="0">
              <a:buNone/>
            </a:pPr>
            <a:endParaRPr lang="en-GB" dirty="0"/>
          </a:p>
          <a:p>
            <a:r>
              <a:rPr lang="en-GB" sz="2800" dirty="0">
                <a:latin typeface="Calibri" panose="020F0502020204030204" pitchFamily="34" charset="0"/>
                <a:cs typeface="Calibri" panose="020F0502020204030204" pitchFamily="34" charset="0"/>
              </a:rPr>
              <a:t>The transition from latent to active phase is reached by 5cm dilation cervical dilatation in most cases, mostly in multiparous women and even greater dilatation for nulliparous women</a:t>
            </a:r>
          </a:p>
          <a:p>
            <a:r>
              <a:rPr lang="en-GB" sz="2800" dirty="0">
                <a:latin typeface="Calibri" panose="020F0502020204030204" pitchFamily="34" charset="0"/>
                <a:cs typeface="Calibri" panose="020F0502020204030204" pitchFamily="34" charset="0"/>
              </a:rPr>
              <a:t>Characterised by regular painful uterine contractions with progressive cervical dilatation</a:t>
            </a:r>
          </a:p>
          <a:p>
            <a:r>
              <a:rPr lang="en-GB" sz="2800" dirty="0">
                <a:latin typeface="Calibri" panose="020F0502020204030204" pitchFamily="34" charset="0"/>
                <a:cs typeface="Calibri" panose="020F0502020204030204" pitchFamily="34" charset="0"/>
              </a:rPr>
              <a:t>Changes in cervical dilation accelerate to 1 to 2 cm per hour and the foetus descends into the birth canal. </a:t>
            </a:r>
          </a:p>
          <a:p>
            <a:pPr algn="l"/>
            <a:r>
              <a:rPr lang="en-GB" sz="2200" b="0" i="0" u="none" strike="noStrike" baseline="0" dirty="0">
                <a:latin typeface="Calibri" panose="020F0502020204030204" pitchFamily="34" charset="0"/>
                <a:cs typeface="Calibri" panose="020F0502020204030204" pitchFamily="34" charset="0"/>
              </a:rPr>
              <a:t>NB: Labour </a:t>
            </a:r>
            <a:r>
              <a:rPr lang="en-GB" sz="2200" dirty="0">
                <a:latin typeface="Calibri" panose="020F0502020204030204" pitchFamily="34" charset="0"/>
                <a:cs typeface="Calibri" panose="020F0502020204030204" pitchFamily="34" charset="0"/>
              </a:rPr>
              <a:t>may be</a:t>
            </a:r>
            <a:r>
              <a:rPr lang="en-GB" sz="2200" b="0" i="0" u="none" strike="noStrike" baseline="0" dirty="0">
                <a:latin typeface="Calibri" panose="020F0502020204030204" pitchFamily="34" charset="0"/>
                <a:cs typeface="Calibri" panose="020F0502020204030204" pitchFamily="34" charset="0"/>
              </a:rPr>
              <a:t> slower than cervical dilatation rate of 1 cm/hour at some point in active first stage for some women with normal labour progression.  Therefore ,a slower than 1-cm/hour cervical dilatation rate alone should not be a routine indication for obstetric intervention</a:t>
            </a:r>
            <a:endParaRPr lang="en-GB" sz="2200" dirty="0">
              <a:latin typeface="Calibri" panose="020F0502020204030204" pitchFamily="34" charset="0"/>
              <a:cs typeface="Calibri" panose="020F0502020204030204" pitchFamily="34" charset="0"/>
            </a:endParaRPr>
          </a:p>
          <a:p>
            <a:pPr algn="l"/>
            <a:r>
              <a:rPr lang="en-GB" sz="2200" dirty="0">
                <a:latin typeface="Calibri" panose="020F0502020204030204" pitchFamily="34" charset="0"/>
                <a:cs typeface="Calibri" panose="020F0502020204030204" pitchFamily="34" charset="0"/>
              </a:rPr>
              <a:t>T</a:t>
            </a:r>
            <a:r>
              <a:rPr lang="en-GB" sz="2200" b="0" i="0" u="none" strike="noStrike" baseline="0" dirty="0">
                <a:latin typeface="Calibri" panose="020F0502020204030204" pitchFamily="34" charset="0"/>
                <a:cs typeface="Calibri" panose="020F0502020204030204" pitchFamily="34" charset="0"/>
              </a:rPr>
              <a:t>he duration of active phase of  first stage (from 5 cm until full cervical dilatation) usually does ≤12 hours in first labours, and ≤10 hours in subsequent labours</a:t>
            </a:r>
            <a:endParaRPr lang="en-GB" sz="2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31569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stage of labor</a:t>
            </a:r>
          </a:p>
        </p:txBody>
      </p:sp>
      <p:sp>
        <p:nvSpPr>
          <p:cNvPr id="3" name="Content Placeholder 2"/>
          <p:cNvSpPr>
            <a:spLocks noGrp="1"/>
          </p:cNvSpPr>
          <p:nvPr>
            <p:ph idx="1"/>
          </p:nvPr>
        </p:nvSpPr>
        <p:spPr>
          <a:xfrm>
            <a:off x="677333" y="1270000"/>
            <a:ext cx="10619931" cy="4599858"/>
          </a:xfrm>
        </p:spPr>
        <p:txBody>
          <a:bodyPr>
            <a:normAutofit fontScale="77500" lnSpcReduction="20000"/>
          </a:bodyPr>
          <a:lstStyle/>
          <a:p>
            <a:r>
              <a:rPr lang="en-US" sz="3200" dirty="0">
                <a:latin typeface="Calibri" panose="020F0502020204030204" pitchFamily="34" charset="0"/>
                <a:cs typeface="Calibri" panose="020F0502020204030204" pitchFamily="34" charset="0"/>
              </a:rPr>
              <a:t>Starts from full cervical dilation (10 cm) and  ends with delivery of the baby.</a:t>
            </a:r>
          </a:p>
          <a:p>
            <a:r>
              <a:rPr lang="en-GB" sz="3200" dirty="0"/>
              <a:t>It is characterized by descent of the presenting part through the maternal pelvis and culminates with expulsion of the </a:t>
            </a:r>
            <a:r>
              <a:rPr lang="en-GB" sz="3200" dirty="0" err="1"/>
              <a:t>fetus</a:t>
            </a:r>
            <a:endParaRPr lang="en-GB" sz="3200" dirty="0"/>
          </a:p>
          <a:p>
            <a:r>
              <a:rPr lang="en-GB" sz="3200" dirty="0"/>
              <a:t>Indications that the second stage has started are an increase in bloody show, maternal desire to bear down with each contraction, a feeling of pressure on the rectum accompanied by the desire to defecate, and onset of nausea and vomiting</a:t>
            </a:r>
          </a:p>
          <a:p>
            <a:r>
              <a:rPr lang="en-US" sz="3200" dirty="0">
                <a:latin typeface="Calibri" panose="020F0502020204030204" pitchFamily="34" charset="0"/>
                <a:cs typeface="Calibri" panose="020F0502020204030204" pitchFamily="34" charset="0"/>
              </a:rPr>
              <a:t>Duration of second stage of </a:t>
            </a:r>
            <a:r>
              <a:rPr lang="en-US" sz="3200" dirty="0" err="1">
                <a:latin typeface="Calibri" panose="020F0502020204030204" pitchFamily="34" charset="0"/>
                <a:cs typeface="Calibri" panose="020F0502020204030204" pitchFamily="34" charset="0"/>
              </a:rPr>
              <a:t>labour</a:t>
            </a:r>
            <a:endParaRPr lang="en-US" sz="3200" dirty="0">
              <a:latin typeface="Calibri" panose="020F0502020204030204" pitchFamily="34" charset="0"/>
              <a:cs typeface="Calibri" panose="020F0502020204030204" pitchFamily="34" charset="0"/>
            </a:endParaRPr>
          </a:p>
          <a:p>
            <a:pPr lvl="3"/>
            <a:r>
              <a:rPr lang="en-US" sz="3200" dirty="0">
                <a:latin typeface="Calibri" panose="020F0502020204030204" pitchFamily="34" charset="0"/>
                <a:cs typeface="Calibri" panose="020F0502020204030204" pitchFamily="34" charset="0"/>
              </a:rPr>
              <a:t>Up to 2 hours in multiparas (WHO 2018)</a:t>
            </a:r>
          </a:p>
          <a:p>
            <a:pPr lvl="3"/>
            <a:r>
              <a:rPr lang="en-US" sz="3200" dirty="0">
                <a:latin typeface="Calibri" panose="020F0502020204030204" pitchFamily="34" charset="0"/>
                <a:cs typeface="Calibri" panose="020F0502020204030204" pitchFamily="34" charset="0"/>
              </a:rPr>
              <a:t>up to 3 hours for nulliparas (WHO 2018)</a:t>
            </a:r>
          </a:p>
          <a:p>
            <a:pPr lvl="3"/>
            <a:r>
              <a:rPr lang="en-US" sz="3200" dirty="0">
                <a:latin typeface="Calibri" panose="020F0502020204030204" pitchFamily="34" charset="0"/>
                <a:cs typeface="Calibri" panose="020F0502020204030204" pitchFamily="34" charset="0"/>
              </a:rPr>
              <a:t>3 hours if epidural given for analgesia</a:t>
            </a:r>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594899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2E1C-25D4-4610-809D-3ACEC21A2AC1}"/>
              </a:ext>
            </a:extLst>
          </p:cNvPr>
          <p:cNvSpPr>
            <a:spLocks noGrp="1"/>
          </p:cNvSpPr>
          <p:nvPr>
            <p:ph type="title"/>
          </p:nvPr>
        </p:nvSpPr>
        <p:spPr>
          <a:xfrm>
            <a:off x="677334" y="609600"/>
            <a:ext cx="8596668" cy="806245"/>
          </a:xfrm>
        </p:spPr>
        <p:txBody>
          <a:bodyPr/>
          <a:lstStyle/>
          <a:p>
            <a:r>
              <a:rPr lang="en-US" dirty="0"/>
              <a:t>Third stage of labor</a:t>
            </a:r>
          </a:p>
        </p:txBody>
      </p:sp>
      <p:sp>
        <p:nvSpPr>
          <p:cNvPr id="3" name="Content Placeholder 2">
            <a:extLst>
              <a:ext uri="{FF2B5EF4-FFF2-40B4-BE49-F238E27FC236}">
                <a16:creationId xmlns:a16="http://schemas.microsoft.com/office/drawing/2014/main" id="{0946B443-06EA-4ADD-81C1-7CE52382E8A5}"/>
              </a:ext>
            </a:extLst>
          </p:cNvPr>
          <p:cNvSpPr>
            <a:spLocks noGrp="1"/>
          </p:cNvSpPr>
          <p:nvPr>
            <p:ph idx="1"/>
          </p:nvPr>
        </p:nvSpPr>
        <p:spPr>
          <a:xfrm>
            <a:off x="677333" y="1415845"/>
            <a:ext cx="10265969" cy="5176684"/>
          </a:xfrm>
        </p:spPr>
        <p:txBody>
          <a:bodyPr>
            <a:normAutofit/>
          </a:bodyPr>
          <a:lstStyle/>
          <a:p>
            <a:r>
              <a:rPr lang="en-GB" sz="2400" dirty="0">
                <a:latin typeface="Calibri" panose="020F0502020204030204" pitchFamily="34" charset="0"/>
                <a:cs typeface="Calibri" panose="020F0502020204030204" pitchFamily="34" charset="0"/>
              </a:rPr>
              <a:t>Refers to the time from delivery of the baby to expulsion of the placenta</a:t>
            </a:r>
          </a:p>
          <a:p>
            <a:r>
              <a:rPr lang="en-GB" sz="2400" dirty="0">
                <a:latin typeface="Calibri" panose="020F0502020204030204" pitchFamily="34" charset="0"/>
                <a:cs typeface="Calibri" panose="020F0502020204030204" pitchFamily="34" charset="0"/>
              </a:rPr>
              <a:t>Lasts about 30 minutes in 97% of normal deliveries</a:t>
            </a:r>
          </a:p>
          <a:p>
            <a:r>
              <a:rPr lang="en-GB" sz="2400" dirty="0">
                <a:latin typeface="Calibri" panose="020F0502020204030204" pitchFamily="34" charset="0"/>
                <a:cs typeface="Calibri" panose="020F0502020204030204" pitchFamily="34" charset="0"/>
              </a:rPr>
              <a:t>The major complication associated with this period is </a:t>
            </a:r>
            <a:r>
              <a:rPr lang="en-GB" sz="2400" dirty="0" err="1">
                <a:latin typeface="Calibri" panose="020F0502020204030204" pitchFamily="34" charset="0"/>
                <a:cs typeface="Calibri" panose="020F0502020204030204" pitchFamily="34" charset="0"/>
              </a:rPr>
              <a:t>hemorrhage</a:t>
            </a: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duration of the third stage of labour is important because the prevalence of PPH increases as the duration lengthens</a:t>
            </a:r>
          </a:p>
          <a:p>
            <a:r>
              <a:rPr lang="en-GB" sz="2400" dirty="0">
                <a:latin typeface="Calibri" panose="020F0502020204030204" pitchFamily="34" charset="0"/>
                <a:cs typeface="Calibri" panose="020F0502020204030204" pitchFamily="34" charset="0"/>
              </a:rPr>
              <a:t>Retention of the placenta for longer than 30 minutes at term is a commonly used endpoint for intervention in the absence of complications (</a:t>
            </a:r>
            <a:r>
              <a:rPr lang="en-GB" sz="2400" dirty="0" err="1">
                <a:latin typeface="Calibri" panose="020F0502020204030204" pitchFamily="34" charset="0"/>
                <a:cs typeface="Calibri" panose="020F0502020204030204" pitchFamily="34" charset="0"/>
              </a:rPr>
              <a:t>eg</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hemorrhage</a:t>
            </a:r>
            <a:r>
              <a:rPr lang="en-GB" sz="2400" dirty="0">
                <a:latin typeface="Calibri" panose="020F0502020204030204" pitchFamily="34" charset="0"/>
                <a:cs typeface="Calibri" panose="020F0502020204030204" pitchFamily="34" charset="0"/>
              </a:rPr>
              <a:t>).</a:t>
            </a:r>
          </a:p>
          <a:p>
            <a:r>
              <a:rPr lang="en-GB" sz="2400" dirty="0">
                <a:latin typeface="Calibri" panose="020F0502020204030204" pitchFamily="34" charset="0"/>
                <a:cs typeface="Calibri" panose="020F0502020204030204" pitchFamily="34" charset="0"/>
              </a:rPr>
              <a:t>The WHO defines a retained placenta as one that has not been expelled by 60 minutes after delivery</a:t>
            </a:r>
            <a:endParaRPr lang="en-US"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4D48029-2CAC-44E9-8834-2506EA8136A8}"/>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214788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1D72-0467-4537-A184-BE81A9573E28}"/>
              </a:ext>
            </a:extLst>
          </p:cNvPr>
          <p:cNvSpPr>
            <a:spLocks noGrp="1"/>
          </p:cNvSpPr>
          <p:nvPr>
            <p:ph type="title"/>
          </p:nvPr>
        </p:nvSpPr>
        <p:spPr>
          <a:xfrm>
            <a:off x="677334" y="609600"/>
            <a:ext cx="8596668" cy="52961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FFD8059-4723-4CFD-A9A1-521153C00DE9}"/>
              </a:ext>
            </a:extLst>
          </p:cNvPr>
          <p:cNvSpPr>
            <a:spLocks noGrp="1"/>
          </p:cNvSpPr>
          <p:nvPr>
            <p:ph idx="1"/>
          </p:nvPr>
        </p:nvSpPr>
        <p:spPr>
          <a:xfrm>
            <a:off x="677334" y="1504335"/>
            <a:ext cx="8596668" cy="4537027"/>
          </a:xfrm>
        </p:spPr>
        <p:txBody>
          <a:bodyPr/>
          <a:lstStyle/>
          <a:p>
            <a:endParaRPr lang="en-US" dirty="0"/>
          </a:p>
          <a:p>
            <a:endParaRPr lang="en-US" dirty="0"/>
          </a:p>
          <a:p>
            <a:endParaRPr lang="en-US" sz="4000" dirty="0">
              <a:solidFill>
                <a:srgbClr val="FFFF00"/>
              </a:solidFill>
            </a:endParaRPr>
          </a:p>
          <a:p>
            <a:pPr marL="0" indent="0">
              <a:buNone/>
            </a:pPr>
            <a:r>
              <a:rPr lang="en-US" sz="4000" dirty="0">
                <a:solidFill>
                  <a:schemeClr val="accent2">
                    <a:lumMod val="40000"/>
                    <a:lumOff val="60000"/>
                  </a:schemeClr>
                </a:solidFill>
                <a:latin typeface="Calibri" panose="020F0502020204030204" pitchFamily="34" charset="0"/>
                <a:cs typeface="Calibri" panose="020F0502020204030204" pitchFamily="34" charset="0"/>
              </a:rPr>
              <a:t>MANGEMENT OF FIRST STAGE OF LABOR</a:t>
            </a:r>
          </a:p>
        </p:txBody>
      </p:sp>
      <p:sp>
        <p:nvSpPr>
          <p:cNvPr id="4" name="Slide Number Placeholder 3">
            <a:extLst>
              <a:ext uri="{FF2B5EF4-FFF2-40B4-BE49-F238E27FC236}">
                <a16:creationId xmlns:a16="http://schemas.microsoft.com/office/drawing/2014/main" id="{4F8D4A6F-072D-48CE-9197-7F6793E40452}"/>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547057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89C9-BA8C-48C1-BF7D-0F19F96A0284}"/>
              </a:ext>
            </a:extLst>
          </p:cNvPr>
          <p:cNvSpPr>
            <a:spLocks noGrp="1"/>
          </p:cNvSpPr>
          <p:nvPr>
            <p:ph type="title"/>
          </p:nvPr>
        </p:nvSpPr>
        <p:spPr>
          <a:xfrm>
            <a:off x="677334" y="609600"/>
            <a:ext cx="8596668" cy="629265"/>
          </a:xfrm>
        </p:spPr>
        <p:txBody>
          <a:bodyPr>
            <a:normAutofit fontScale="90000"/>
          </a:bodyPr>
          <a:lstStyle/>
          <a:p>
            <a:r>
              <a:rPr lang="en-US" dirty="0">
                <a:latin typeface="Calibri" panose="020F0502020204030204" pitchFamily="34" charset="0"/>
                <a:cs typeface="Calibri" panose="020F0502020204030204" pitchFamily="34" charset="0"/>
              </a:rPr>
              <a:t>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stage mgt entails: -</a:t>
            </a:r>
          </a:p>
        </p:txBody>
      </p:sp>
      <p:sp>
        <p:nvSpPr>
          <p:cNvPr id="3" name="Content Placeholder 2">
            <a:extLst>
              <a:ext uri="{FF2B5EF4-FFF2-40B4-BE49-F238E27FC236}">
                <a16:creationId xmlns:a16="http://schemas.microsoft.com/office/drawing/2014/main" id="{148504B0-A425-4FD2-BE0E-36C23D3C6863}"/>
              </a:ext>
            </a:extLst>
          </p:cNvPr>
          <p:cNvSpPr>
            <a:spLocks noGrp="1"/>
          </p:cNvSpPr>
          <p:nvPr>
            <p:ph idx="1"/>
          </p:nvPr>
        </p:nvSpPr>
        <p:spPr>
          <a:xfrm>
            <a:off x="677334" y="1238865"/>
            <a:ext cx="10988640" cy="4802497"/>
          </a:xfrm>
        </p:spPr>
        <p:txBody>
          <a:bodyPr>
            <a:normAutofit fontScale="70000" lnSpcReduction="20000"/>
          </a:bodyPr>
          <a:lstStyle/>
          <a:p>
            <a:r>
              <a:rPr lang="en-US" sz="3200" dirty="0">
                <a:latin typeface="Calibri" panose="020F0502020204030204" pitchFamily="34" charset="0"/>
                <a:cs typeface="Calibri" panose="020F0502020204030204" pitchFamily="34" charset="0"/>
              </a:rPr>
              <a:t>Creating a satisfactory childbirth experience</a:t>
            </a:r>
          </a:p>
          <a:p>
            <a:r>
              <a:rPr lang="en-US" sz="3200" dirty="0">
                <a:latin typeface="Calibri" panose="020F0502020204030204" pitchFamily="34" charset="0"/>
                <a:cs typeface="Calibri" panose="020F0502020204030204" pitchFamily="34" charset="0"/>
              </a:rPr>
              <a:t>Initial evaluation of the woman in </a:t>
            </a:r>
            <a:r>
              <a:rPr lang="en-US" sz="3200" dirty="0" err="1">
                <a:latin typeface="Calibri" panose="020F0502020204030204" pitchFamily="34" charset="0"/>
                <a:cs typeface="Calibri" panose="020F0502020204030204" pitchFamily="34" charset="0"/>
              </a:rPr>
              <a:t>labour</a:t>
            </a:r>
            <a:r>
              <a:rPr lang="en-US" sz="3200" dirty="0">
                <a:latin typeface="Calibri" panose="020F0502020204030204" pitchFamily="34" charset="0"/>
                <a:cs typeface="Calibri" panose="020F0502020204030204" pitchFamily="34" charset="0"/>
              </a:rPr>
              <a:t>-History, examination, laboratory tests</a:t>
            </a:r>
          </a:p>
          <a:p>
            <a:r>
              <a:rPr lang="en-US" sz="3200" dirty="0">
                <a:latin typeface="Calibri" panose="020F0502020204030204" pitchFamily="34" charset="0"/>
                <a:cs typeface="Calibri" panose="020F0502020204030204" pitchFamily="34" charset="0"/>
              </a:rPr>
              <a:t>Labor management</a:t>
            </a:r>
          </a:p>
          <a:p>
            <a:pPr lvl="1"/>
            <a:r>
              <a:rPr lang="en-US" sz="3200" dirty="0">
                <a:latin typeface="Calibri" panose="020F0502020204030204" pitchFamily="34" charset="0"/>
                <a:cs typeface="Calibri" panose="020F0502020204030204" pitchFamily="34" charset="0"/>
              </a:rPr>
              <a:t>Patient preparation</a:t>
            </a:r>
          </a:p>
          <a:p>
            <a:pPr lvl="1"/>
            <a:r>
              <a:rPr lang="en-US" sz="3200" dirty="0">
                <a:latin typeface="Calibri" panose="020F0502020204030204" pitchFamily="34" charset="0"/>
                <a:cs typeface="Calibri" panose="020F0502020204030204" pitchFamily="34" charset="0"/>
              </a:rPr>
              <a:t>Monitoring-FHR, Uterine contractions, Labor progress</a:t>
            </a:r>
          </a:p>
          <a:p>
            <a:pPr lvl="1"/>
            <a:r>
              <a:rPr lang="en-US" sz="3200" dirty="0">
                <a:latin typeface="Calibri" panose="020F0502020204030204" pitchFamily="34" charset="0"/>
                <a:cs typeface="Calibri" panose="020F0502020204030204" pitchFamily="34" charset="0"/>
              </a:rPr>
              <a:t>Medication management</a:t>
            </a:r>
          </a:p>
          <a:p>
            <a:pPr lvl="1"/>
            <a:r>
              <a:rPr lang="en-US" sz="3200" dirty="0">
                <a:latin typeface="Calibri" panose="020F0502020204030204" pitchFamily="34" charset="0"/>
                <a:cs typeface="Calibri" panose="020F0502020204030204" pitchFamily="34" charset="0"/>
              </a:rPr>
              <a:t>Fluid and oral intake</a:t>
            </a:r>
          </a:p>
          <a:p>
            <a:pPr lvl="1"/>
            <a:r>
              <a:rPr lang="en-US" sz="3200" dirty="0">
                <a:latin typeface="Calibri" panose="020F0502020204030204" pitchFamily="34" charset="0"/>
                <a:cs typeface="Calibri" panose="020F0502020204030204" pitchFamily="34" charset="0"/>
              </a:rPr>
              <a:t>Pain control measures</a:t>
            </a:r>
          </a:p>
          <a:p>
            <a:pPr lvl="1"/>
            <a:r>
              <a:rPr lang="en-US" sz="3200" dirty="0">
                <a:latin typeface="Calibri" panose="020F0502020204030204" pitchFamily="34" charset="0"/>
                <a:cs typeface="Calibri" panose="020F0502020204030204" pitchFamily="34" charset="0"/>
              </a:rPr>
              <a:t>Amniotomy</a:t>
            </a:r>
          </a:p>
          <a:p>
            <a:pPr lvl="1"/>
            <a:r>
              <a:rPr lang="en-US" sz="3200" dirty="0">
                <a:latin typeface="Calibri" panose="020F0502020204030204" pitchFamily="34" charset="0"/>
                <a:cs typeface="Calibri" panose="020F0502020204030204" pitchFamily="34" charset="0"/>
              </a:rPr>
              <a:t>Antacids</a:t>
            </a:r>
          </a:p>
          <a:p>
            <a:pPr lvl="1"/>
            <a:r>
              <a:rPr lang="en-US" sz="3200" dirty="0">
                <a:latin typeface="Calibri" panose="020F0502020204030204" pitchFamily="34" charset="0"/>
                <a:cs typeface="Calibri" panose="020F0502020204030204" pitchFamily="34" charset="0"/>
              </a:rPr>
              <a:t>Maternal activity and position</a:t>
            </a:r>
          </a:p>
          <a:p>
            <a:pPr lvl="1"/>
            <a:r>
              <a:rPr lang="en-US" sz="3200" dirty="0">
                <a:latin typeface="Calibri" panose="020F0502020204030204" pitchFamily="34" charset="0"/>
                <a:cs typeface="Calibri" panose="020F0502020204030204" pitchFamily="34" charset="0"/>
              </a:rPr>
              <a:t>Infection prophylaxis</a:t>
            </a:r>
          </a:p>
          <a:p>
            <a:pPr lvl="1"/>
            <a:endParaRPr lang="en-US" dirty="0"/>
          </a:p>
          <a:p>
            <a:endParaRPr lang="en-US" dirty="0"/>
          </a:p>
        </p:txBody>
      </p:sp>
      <p:sp>
        <p:nvSpPr>
          <p:cNvPr id="4" name="Slide Number Placeholder 3">
            <a:extLst>
              <a:ext uri="{FF2B5EF4-FFF2-40B4-BE49-F238E27FC236}">
                <a16:creationId xmlns:a16="http://schemas.microsoft.com/office/drawing/2014/main" id="{E2F67B2B-9C6D-4837-BB1E-064F2E6CBF9D}"/>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38261736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0CDA-E566-4114-9BC3-878EE98DFC4D}"/>
              </a:ext>
            </a:extLst>
          </p:cNvPr>
          <p:cNvSpPr>
            <a:spLocks noGrp="1"/>
          </p:cNvSpPr>
          <p:nvPr>
            <p:ph type="title"/>
          </p:nvPr>
        </p:nvSpPr>
        <p:spPr>
          <a:xfrm>
            <a:off x="677334" y="609600"/>
            <a:ext cx="8596668" cy="467032"/>
          </a:xfrm>
        </p:spPr>
        <p:txBody>
          <a:bodyPr>
            <a:normAutofit fontScale="90000"/>
          </a:bodyPr>
          <a:lstStyle/>
          <a:p>
            <a:r>
              <a:rPr lang="en-US" sz="3600" dirty="0">
                <a:latin typeface="Calibri" panose="020F0502020204030204" pitchFamily="34" charset="0"/>
                <a:cs typeface="Calibri" panose="020F0502020204030204" pitchFamily="34" charset="0"/>
              </a:rPr>
              <a:t>Creating a satisfactory childbirth experience</a:t>
            </a:r>
            <a:br>
              <a:rPr lang="en-US" sz="3600" dirty="0">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7190B2DC-1301-4C25-AB75-F355726364F2}"/>
              </a:ext>
            </a:extLst>
          </p:cNvPr>
          <p:cNvSpPr>
            <a:spLocks noGrp="1"/>
          </p:cNvSpPr>
          <p:nvPr>
            <p:ph idx="1"/>
          </p:nvPr>
        </p:nvSpPr>
        <p:spPr>
          <a:xfrm>
            <a:off x="677333" y="1076632"/>
            <a:ext cx="10959143" cy="5781368"/>
          </a:xfrm>
        </p:spPr>
        <p:txBody>
          <a:bodyPr>
            <a:noAutofit/>
          </a:bodyPr>
          <a:lstStyle/>
          <a:p>
            <a:r>
              <a:rPr lang="en-US" sz="2800" dirty="0">
                <a:latin typeface="Calibri" panose="020F0502020204030204" pitchFamily="34" charset="0"/>
                <a:cs typeface="Calibri" panose="020F0502020204030204" pitchFamily="34" charset="0"/>
              </a:rPr>
              <a:t>A woman’s satisfaction is determined by personal expectations, support received, quality of care giver- patient relationship (respect, communication, continuity of care) and involvement in decision making.</a:t>
            </a:r>
          </a:p>
          <a:p>
            <a:r>
              <a:rPr lang="en-US" sz="2800" dirty="0">
                <a:latin typeface="Calibri" panose="020F0502020204030204" pitchFamily="34" charset="0"/>
                <a:cs typeface="Calibri" panose="020F0502020204030204" pitchFamily="34" charset="0"/>
              </a:rPr>
              <a:t>It is therefore recommended that through out </a:t>
            </a:r>
            <a:r>
              <a:rPr lang="en-US" sz="2800" dirty="0" err="1">
                <a:latin typeface="Calibri" panose="020F0502020204030204" pitchFamily="34" charset="0"/>
                <a:cs typeface="Calibri" panose="020F0502020204030204" pitchFamily="34" charset="0"/>
              </a:rPr>
              <a:t>labour</a:t>
            </a:r>
            <a:r>
              <a:rPr lang="en-US" sz="2800" dirty="0">
                <a:latin typeface="Calibri" panose="020F0502020204030204" pitchFamily="34" charset="0"/>
                <a:cs typeface="Calibri" panose="020F0502020204030204" pitchFamily="34" charset="0"/>
              </a:rPr>
              <a:t> and delivery, all women get : -</a:t>
            </a:r>
          </a:p>
          <a:p>
            <a:pPr lvl="1"/>
            <a:r>
              <a:rPr lang="en-US" sz="2800" b="0" i="0" u="none" strike="noStrike" baseline="0" dirty="0">
                <a:latin typeface="Calibri" panose="020F0502020204030204" pitchFamily="34" charset="0"/>
                <a:cs typeface="Calibri" panose="020F0502020204030204" pitchFamily="34" charset="0"/>
              </a:rPr>
              <a:t>Respectful maternity care</a:t>
            </a:r>
            <a:r>
              <a:rPr lang="en-US" sz="2800" dirty="0">
                <a:latin typeface="Calibri" panose="020F0502020204030204" pitchFamily="34" charset="0"/>
                <a:cs typeface="Calibri" panose="020F0502020204030204" pitchFamily="34" charset="0"/>
              </a:rPr>
              <a:t>; care that </a:t>
            </a:r>
            <a:r>
              <a:rPr lang="en-US" sz="2800" b="0" i="0" u="none" strike="noStrike" baseline="0" dirty="0">
                <a:latin typeface="Calibri" panose="020F0502020204030204" pitchFamily="34" charset="0"/>
                <a:cs typeface="Calibri" panose="020F0502020204030204" pitchFamily="34" charset="0"/>
              </a:rPr>
              <a:t>maintains their </a:t>
            </a:r>
            <a:r>
              <a:rPr lang="en-GB" sz="2800" b="0" i="0" u="none" strike="noStrike" baseline="0" dirty="0">
                <a:latin typeface="Calibri" panose="020F0502020204030204" pitchFamily="34" charset="0"/>
                <a:cs typeface="Calibri" panose="020F0502020204030204" pitchFamily="34" charset="0"/>
              </a:rPr>
              <a:t>dignity, privacy and confidentiality, ensures freedom from harm and mistreatment, and enables informed choice and continuous support</a:t>
            </a:r>
          </a:p>
          <a:p>
            <a:pPr lvl="1"/>
            <a:r>
              <a:rPr lang="en-US" sz="2800" b="0" i="0" u="none" strike="noStrike" baseline="0" dirty="0">
                <a:latin typeface="Calibri" panose="020F0502020204030204" pitchFamily="34" charset="0"/>
                <a:cs typeface="Calibri" panose="020F0502020204030204" pitchFamily="34" charset="0"/>
              </a:rPr>
              <a:t>Effective communication </a:t>
            </a:r>
            <a:r>
              <a:rPr lang="en-GB" sz="2800" b="0" i="0" u="none" strike="noStrike" baseline="0" dirty="0">
                <a:latin typeface="Calibri" panose="020F0502020204030204" pitchFamily="34" charset="0"/>
                <a:cs typeface="Calibri" panose="020F0502020204030204" pitchFamily="34" charset="0"/>
              </a:rPr>
              <a:t>between providers and parturient, using simple and culturally acceptable methods</a:t>
            </a:r>
          </a:p>
          <a:p>
            <a:pPr lvl="1"/>
            <a:r>
              <a:rPr lang="en-US" sz="2800" b="0" i="0" u="none" strike="noStrike" baseline="0" dirty="0">
                <a:latin typeface="Calibri" panose="020F0502020204030204" pitchFamily="34" charset="0"/>
                <a:cs typeface="Calibri" panose="020F0502020204030204" pitchFamily="34" charset="0"/>
              </a:rPr>
              <a:t>Companion of their choice</a:t>
            </a:r>
          </a:p>
          <a:p>
            <a:pPr lvl="1"/>
            <a:r>
              <a:rPr lang="en-US" sz="2800" b="0" i="0" u="none" strike="noStrike" baseline="0" dirty="0">
                <a:latin typeface="Calibri" panose="020F0502020204030204" pitchFamily="34" charset="0"/>
                <a:cs typeface="Calibri" panose="020F0502020204030204" pitchFamily="34" charset="0"/>
              </a:rPr>
              <a:t>Continuity of care</a:t>
            </a:r>
            <a:endParaRPr lang="en-US"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283CFA1-0E7A-4BF1-88AD-5F14BCAEB41D}"/>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61414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0FE1-505D-429F-B8B4-B7B65F2DC760}"/>
              </a:ext>
            </a:extLst>
          </p:cNvPr>
          <p:cNvSpPr>
            <a:spLocks noGrp="1"/>
          </p:cNvSpPr>
          <p:nvPr>
            <p:ph type="title"/>
          </p:nvPr>
        </p:nvSpPr>
        <p:spPr>
          <a:xfrm>
            <a:off x="677334" y="609600"/>
            <a:ext cx="8596668" cy="703006"/>
          </a:xfrm>
        </p:spPr>
        <p:txBody>
          <a:bodyPr/>
          <a:lstStyle/>
          <a:p>
            <a:r>
              <a:rPr lang="en-US" sz="3600" dirty="0">
                <a:latin typeface="Calibri" panose="020F0502020204030204" pitchFamily="34" charset="0"/>
                <a:cs typeface="Calibri" panose="020F0502020204030204" pitchFamily="34" charset="0"/>
              </a:rPr>
              <a:t>Initial evaluation of the woman in </a:t>
            </a:r>
            <a:r>
              <a:rPr lang="en-US" sz="3600" dirty="0" err="1">
                <a:latin typeface="Calibri" panose="020F0502020204030204" pitchFamily="34" charset="0"/>
                <a:cs typeface="Calibri" panose="020F0502020204030204" pitchFamily="34" charset="0"/>
              </a:rPr>
              <a:t>labour</a:t>
            </a:r>
            <a:endParaRPr lang="en-US" dirty="0"/>
          </a:p>
        </p:txBody>
      </p:sp>
      <p:sp>
        <p:nvSpPr>
          <p:cNvPr id="3" name="Content Placeholder 2">
            <a:extLst>
              <a:ext uri="{FF2B5EF4-FFF2-40B4-BE49-F238E27FC236}">
                <a16:creationId xmlns:a16="http://schemas.microsoft.com/office/drawing/2014/main" id="{DE5878F1-1B07-48EC-B811-228C51BA9093}"/>
              </a:ext>
            </a:extLst>
          </p:cNvPr>
          <p:cNvSpPr>
            <a:spLocks noGrp="1"/>
          </p:cNvSpPr>
          <p:nvPr>
            <p:ph idx="1"/>
          </p:nvPr>
        </p:nvSpPr>
        <p:spPr>
          <a:xfrm>
            <a:off x="677334" y="1312606"/>
            <a:ext cx="8596668" cy="4935793"/>
          </a:xfrm>
        </p:spPr>
        <p:txBody>
          <a:bodyPr>
            <a:noAutofit/>
          </a:bodyPr>
          <a:lstStyle/>
          <a:p>
            <a:r>
              <a:rPr lang="en-US" sz="2400" dirty="0">
                <a:latin typeface="Calibri" panose="020F0502020204030204" pitchFamily="34" charset="0"/>
                <a:cs typeface="Calibri" panose="020F0502020204030204" pitchFamily="34" charset="0"/>
              </a:rPr>
              <a:t>Entails history taking, </a:t>
            </a:r>
            <a:r>
              <a:rPr lang="en-GB" sz="2400" dirty="0">
                <a:latin typeface="Calibri" panose="020F0502020204030204" pitchFamily="34" charset="0"/>
                <a:cs typeface="Calibri" panose="020F0502020204030204" pitchFamily="34" charset="0"/>
              </a:rPr>
              <a:t>initial physical examination and lab tests.</a:t>
            </a:r>
          </a:p>
          <a:p>
            <a:r>
              <a:rPr lang="en-GB" sz="2400" dirty="0">
                <a:latin typeface="Calibri" panose="020F0502020204030204" pitchFamily="34" charset="0"/>
                <a:cs typeface="Calibri" panose="020F0502020204030204" pitchFamily="34" charset="0"/>
              </a:rPr>
              <a:t>This initial evaluation of the parturient intends to : -</a:t>
            </a:r>
          </a:p>
          <a:p>
            <a:pPr lvl="1"/>
            <a:r>
              <a:rPr lang="en-GB" sz="2200" dirty="0">
                <a:latin typeface="Calibri" panose="020F0502020204030204" pitchFamily="34" charset="0"/>
                <a:cs typeface="Calibri" panose="020F0502020204030204" pitchFamily="34" charset="0"/>
              </a:rPr>
              <a:t>Confirm the diagnosis </a:t>
            </a:r>
          </a:p>
          <a:p>
            <a:pPr lvl="1"/>
            <a:r>
              <a:rPr lang="en-GB" sz="2400" dirty="0">
                <a:latin typeface="Calibri" panose="020F0502020204030204" pitchFamily="34" charset="0"/>
                <a:cs typeface="Calibri" panose="020F0502020204030204" pitchFamily="34" charset="0"/>
              </a:rPr>
              <a:t>establish baseline cervical status so that subsequent progress can be determined </a:t>
            </a:r>
          </a:p>
          <a:p>
            <a:pPr lvl="1"/>
            <a:r>
              <a:rPr lang="en-GB" sz="2400" dirty="0">
                <a:latin typeface="Calibri" panose="020F0502020204030204" pitchFamily="34" charset="0"/>
                <a:cs typeface="Calibri" panose="020F0502020204030204" pitchFamily="34" charset="0"/>
              </a:rPr>
              <a:t>review her prenatal record for medical or obstetrical conditions which may need to be addressed (e. g, pregestational DM, foetal abnormality, Rh isoimmunization)</a:t>
            </a:r>
          </a:p>
          <a:p>
            <a:pPr lvl="1"/>
            <a:r>
              <a:rPr lang="en-GB" sz="2400" dirty="0">
                <a:latin typeface="Calibri" panose="020F0502020204030204" pitchFamily="34" charset="0"/>
                <a:cs typeface="Calibri" panose="020F0502020204030204" pitchFamily="34" charset="0"/>
              </a:rPr>
              <a:t>check for development of new disorders (e. g, bleeding, preeclampsia, chorioamnionitis)</a:t>
            </a:r>
          </a:p>
          <a:p>
            <a:pPr lvl="1"/>
            <a:r>
              <a:rPr lang="en-GB" sz="2400" dirty="0">
                <a:latin typeface="Calibri" panose="020F0502020204030204" pitchFamily="34" charset="0"/>
                <a:cs typeface="Calibri" panose="020F0502020204030204" pitchFamily="34" charset="0"/>
              </a:rPr>
              <a:t>evaluate the foetal status</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B6C10B6-7603-4B9B-A036-0938D30793AA}"/>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834699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9704-A953-4ABF-913C-ED78140E577C}"/>
              </a:ext>
            </a:extLst>
          </p:cNvPr>
          <p:cNvSpPr>
            <a:spLocks noGrp="1"/>
          </p:cNvSpPr>
          <p:nvPr>
            <p:ph type="title"/>
          </p:nvPr>
        </p:nvSpPr>
        <p:spPr/>
        <p:txBody>
          <a:bodyPr>
            <a:normAutofit fontScale="90000"/>
          </a:bodyPr>
          <a:lstStyle/>
          <a:p>
            <a:r>
              <a:rPr lang="en-US" sz="3600" dirty="0">
                <a:latin typeface="Calibri" panose="020F0502020204030204" pitchFamily="34" charset="0"/>
                <a:cs typeface="Calibri" panose="020F0502020204030204" pitchFamily="34" charset="0"/>
              </a:rPr>
              <a:t>Initial evaluation of the woman in </a:t>
            </a:r>
            <a:r>
              <a:rPr lang="en-US" sz="3600" dirty="0" err="1">
                <a:latin typeface="Calibri" panose="020F0502020204030204" pitchFamily="34" charset="0"/>
                <a:cs typeface="Calibri" panose="020F0502020204030204" pitchFamily="34" charset="0"/>
              </a:rPr>
              <a:t>labour</a:t>
            </a:r>
            <a:r>
              <a:rPr lang="en-US" sz="3600" dirty="0">
                <a:latin typeface="Calibri" panose="020F0502020204030204" pitchFamily="34" charset="0"/>
                <a:cs typeface="Calibri" panose="020F0502020204030204" pitchFamily="34" charset="0"/>
              </a:rPr>
              <a:t>; </a:t>
            </a:r>
            <a:r>
              <a:rPr lang="en-US" dirty="0"/>
              <a:t>Initial examination</a:t>
            </a:r>
            <a:br>
              <a:rPr lang="en-US" dirty="0"/>
            </a:br>
            <a:endParaRPr lang="en-US" dirty="0"/>
          </a:p>
        </p:txBody>
      </p:sp>
      <p:sp>
        <p:nvSpPr>
          <p:cNvPr id="3" name="Content Placeholder 2">
            <a:extLst>
              <a:ext uri="{FF2B5EF4-FFF2-40B4-BE49-F238E27FC236}">
                <a16:creationId xmlns:a16="http://schemas.microsoft.com/office/drawing/2014/main" id="{2F82D4CA-35B2-4105-A274-F4F4505EFFAB}"/>
              </a:ext>
            </a:extLst>
          </p:cNvPr>
          <p:cNvSpPr>
            <a:spLocks noGrp="1"/>
          </p:cNvSpPr>
          <p:nvPr>
            <p:ph idx="1"/>
          </p:nvPr>
        </p:nvSpPr>
        <p:spPr/>
        <p:txBody>
          <a:bodyPr>
            <a:normAutofit fontScale="92500" lnSpcReduction="10000"/>
          </a:bodyPr>
          <a:lstStyle/>
          <a:p>
            <a:r>
              <a:rPr lang="en-GB" dirty="0"/>
              <a:t>General examination- General condition, HR, RR, Temperature, weight, and FHR, Pallor, Jaundice, </a:t>
            </a:r>
            <a:r>
              <a:rPr lang="en-GB" dirty="0" err="1"/>
              <a:t>edema</a:t>
            </a:r>
            <a:r>
              <a:rPr lang="en-GB" dirty="0"/>
              <a:t> etc</a:t>
            </a:r>
          </a:p>
          <a:p>
            <a:r>
              <a:rPr lang="en-GB" dirty="0"/>
              <a:t>Abdominal exam- Leopold manoeuvres, record frequency and duration of uterine contractions, Auscultate the FHR for a minimum of 1 minute immediately after a contraction. Palpate the woman’s pulse to differentiate the maternal HR from of FHR, other findings- tenderness, masses, organ enlargement.</a:t>
            </a:r>
          </a:p>
          <a:p>
            <a:r>
              <a:rPr lang="en-GB" dirty="0"/>
              <a:t>Examine the other systems</a:t>
            </a:r>
          </a:p>
          <a:p>
            <a:r>
              <a:rPr lang="en-GB" dirty="0"/>
              <a:t>Pelvic exam – a sterile digital vaginal examination is performed unless contra-indicated to determine: -</a:t>
            </a:r>
          </a:p>
          <a:p>
            <a:pPr lvl="1">
              <a:buFont typeface="Wingdings" panose="05000000000000000000" pitchFamily="2" charset="2"/>
              <a:buChar char="v"/>
            </a:pPr>
            <a:r>
              <a:rPr lang="en-GB" sz="1800" dirty="0"/>
              <a:t>External genitalia- normal anatomy, oedema, varicosities, discharge, blood, state of draining </a:t>
            </a:r>
            <a:r>
              <a:rPr lang="en-GB" sz="1800" dirty="0" err="1"/>
              <a:t>liqor</a:t>
            </a:r>
            <a:r>
              <a:rPr lang="en-GB" sz="1800" dirty="0"/>
              <a:t> if any( clear, meconium stained, bloody, foul smelling, amount) FGM, scars, lesions such as warts, ulcers, cysts, abscesses etc</a:t>
            </a:r>
          </a:p>
          <a:p>
            <a:pPr lvl="1">
              <a:buFont typeface="Wingdings" panose="05000000000000000000" pitchFamily="2" charset="2"/>
              <a:buChar char="v"/>
            </a:pPr>
            <a:r>
              <a:rPr lang="en-US" sz="1800" dirty="0"/>
              <a:t>Vaginal wall status</a:t>
            </a:r>
          </a:p>
          <a:p>
            <a:endParaRPr lang="en-GB" dirty="0"/>
          </a:p>
          <a:p>
            <a:pPr lvl="1"/>
            <a:endParaRPr lang="en-US" dirty="0"/>
          </a:p>
        </p:txBody>
      </p:sp>
      <p:sp>
        <p:nvSpPr>
          <p:cNvPr id="4" name="Slide Number Placeholder 3">
            <a:extLst>
              <a:ext uri="{FF2B5EF4-FFF2-40B4-BE49-F238E27FC236}">
                <a16:creationId xmlns:a16="http://schemas.microsoft.com/office/drawing/2014/main" id="{0BEFDF3F-9952-4DCC-84C7-2BA75745A681}"/>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522732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DF70-1D52-4E4D-AFB6-0D2D25E3689A}"/>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Initial evaluation of the woman in </a:t>
            </a:r>
            <a:r>
              <a:rPr lang="en-US" sz="3600" dirty="0" err="1">
                <a:latin typeface="Calibri" panose="020F0502020204030204" pitchFamily="34" charset="0"/>
                <a:cs typeface="Calibri" panose="020F0502020204030204" pitchFamily="34" charset="0"/>
              </a:rPr>
              <a:t>labour</a:t>
            </a:r>
            <a:r>
              <a:rPr lang="en-US" sz="3600" dirty="0">
                <a:latin typeface="Calibri" panose="020F0502020204030204" pitchFamily="34" charset="0"/>
                <a:cs typeface="Calibri" panose="020F0502020204030204" pitchFamily="34" charset="0"/>
              </a:rPr>
              <a:t>; </a:t>
            </a:r>
            <a:r>
              <a:rPr lang="en-US" dirty="0"/>
              <a:t>Initial examination</a:t>
            </a:r>
          </a:p>
        </p:txBody>
      </p:sp>
      <p:sp>
        <p:nvSpPr>
          <p:cNvPr id="3" name="Content Placeholder 2">
            <a:extLst>
              <a:ext uri="{FF2B5EF4-FFF2-40B4-BE49-F238E27FC236}">
                <a16:creationId xmlns:a16="http://schemas.microsoft.com/office/drawing/2014/main" id="{B6233767-54BA-45A7-BA64-8EE0A389A940}"/>
              </a:ext>
            </a:extLst>
          </p:cNvPr>
          <p:cNvSpPr>
            <a:spLocks noGrp="1"/>
          </p:cNvSpPr>
          <p:nvPr>
            <p:ph idx="1"/>
          </p:nvPr>
        </p:nvSpPr>
        <p:spPr>
          <a:xfrm>
            <a:off x="677334" y="1651819"/>
            <a:ext cx="10221724" cy="5206181"/>
          </a:xfrm>
        </p:spPr>
        <p:txBody>
          <a:bodyPr>
            <a:normAutofit lnSpcReduction="10000"/>
          </a:bodyPr>
          <a:lstStyle/>
          <a:p>
            <a:pPr lvl="1">
              <a:buFont typeface="Wingdings" panose="05000000000000000000" pitchFamily="2" charset="2"/>
              <a:buChar char="v"/>
            </a:pPr>
            <a:r>
              <a:rPr lang="en-US" sz="1800" dirty="0"/>
              <a:t>Cervical status</a:t>
            </a:r>
          </a:p>
          <a:p>
            <a:pPr lvl="1"/>
            <a:r>
              <a:rPr lang="en-US" sz="1600" dirty="0"/>
              <a:t>Position of the Cervix</a:t>
            </a:r>
          </a:p>
          <a:p>
            <a:pPr lvl="1"/>
            <a:r>
              <a:rPr lang="en-US" sz="1600" dirty="0"/>
              <a:t>Cervical Dilatation- </a:t>
            </a:r>
            <a:r>
              <a:rPr lang="en-US" sz="2000" dirty="0"/>
              <a:t>0 to 10 centimeters</a:t>
            </a:r>
            <a:endParaRPr lang="en-US" sz="1600" dirty="0"/>
          </a:p>
          <a:p>
            <a:pPr lvl="1"/>
            <a:r>
              <a:rPr lang="en-GB" sz="1600" dirty="0"/>
              <a:t>Cervical Effacement- </a:t>
            </a:r>
            <a:r>
              <a:rPr lang="en-GB" dirty="0"/>
              <a:t>described as zero (no effacement, the cervix is 3 to 4 cm long) to 100 percent (complete thinning of the cervix)</a:t>
            </a:r>
          </a:p>
          <a:p>
            <a:pPr lvl="1"/>
            <a:r>
              <a:rPr lang="en-US" sz="1600" dirty="0"/>
              <a:t>Status of the Membranes- intact, if ruptured report of AF at the tail end of the VE.</a:t>
            </a:r>
          </a:p>
          <a:p>
            <a:pPr lvl="1"/>
            <a:r>
              <a:rPr lang="en-US" sz="1600" dirty="0"/>
              <a:t>Presence and degree of </a:t>
            </a:r>
            <a:r>
              <a:rPr lang="en-US" sz="1600" dirty="0" err="1"/>
              <a:t>moulding</a:t>
            </a:r>
            <a:r>
              <a:rPr lang="en-US" sz="1600" dirty="0"/>
              <a:t>, caput</a:t>
            </a:r>
          </a:p>
          <a:p>
            <a:pPr lvl="1"/>
            <a:r>
              <a:rPr lang="en-GB" dirty="0"/>
              <a:t>Position. (relationship of a nominated site of the presenting part to a denominating location on the maternal pelvis, </a:t>
            </a:r>
            <a:r>
              <a:rPr lang="en-GB" dirty="0" err="1"/>
              <a:t>eg</a:t>
            </a:r>
            <a:r>
              <a:rPr lang="en-GB" dirty="0"/>
              <a:t>, right occiput anterior) Asynclitism refers to lateral deflection of the </a:t>
            </a:r>
            <a:r>
              <a:rPr lang="en-GB" dirty="0" err="1"/>
              <a:t>fetal</a:t>
            </a:r>
            <a:r>
              <a:rPr lang="en-GB" dirty="0"/>
              <a:t> head such that the sagittal suture is deflected anteriorly toward the symphysis or posteriorly toward the sacrum. </a:t>
            </a:r>
          </a:p>
          <a:p>
            <a:pPr lvl="1"/>
            <a:r>
              <a:rPr lang="en-US" dirty="0"/>
              <a:t>Station; </a:t>
            </a:r>
            <a:r>
              <a:rPr lang="en-GB" dirty="0"/>
              <a:t>degree of descent of the leading edge of the presenting part of the </a:t>
            </a:r>
            <a:r>
              <a:rPr lang="en-GB" dirty="0" err="1"/>
              <a:t>fetus</a:t>
            </a:r>
            <a:r>
              <a:rPr lang="en-GB" dirty="0"/>
              <a:t>, typically measured as distance in </a:t>
            </a:r>
            <a:r>
              <a:rPr lang="en-GB" dirty="0" err="1"/>
              <a:t>centimeters</a:t>
            </a:r>
            <a:r>
              <a:rPr lang="en-GB" dirty="0"/>
              <a:t> between the leading bony edge of the </a:t>
            </a:r>
            <a:r>
              <a:rPr lang="en-GB" dirty="0" err="1"/>
              <a:t>fetus</a:t>
            </a:r>
            <a:r>
              <a:rPr lang="en-GB" dirty="0"/>
              <a:t> and the ischial spines</a:t>
            </a:r>
            <a:endParaRPr lang="en-US" sz="1600" dirty="0"/>
          </a:p>
          <a:p>
            <a:pPr lvl="1">
              <a:buFont typeface="Wingdings" panose="05000000000000000000" pitchFamily="2" charset="2"/>
              <a:buChar char="v"/>
            </a:pPr>
            <a:r>
              <a:rPr lang="en-US" sz="1600" dirty="0"/>
              <a:t>Clinical pelvimetry to assess adequacy of the pelvis- how easily is the sacral promontory tipped, ischial spine prominence, outlet evaluation. NB; This is of limited value. “Trial of </a:t>
            </a:r>
            <a:r>
              <a:rPr lang="en-US" sz="1600" dirty="0" err="1"/>
              <a:t>labour</a:t>
            </a:r>
            <a:r>
              <a:rPr lang="en-US" sz="1600" dirty="0"/>
              <a:t>” is recommended as a better assessment of pelvic adequacy.</a:t>
            </a:r>
          </a:p>
          <a:p>
            <a:pPr lvl="2"/>
            <a:endParaRPr lang="en-US" sz="1600" dirty="0"/>
          </a:p>
          <a:p>
            <a:endParaRPr lang="en-US" dirty="0"/>
          </a:p>
        </p:txBody>
      </p:sp>
      <p:sp>
        <p:nvSpPr>
          <p:cNvPr id="4" name="Slide Number Placeholder 3">
            <a:extLst>
              <a:ext uri="{FF2B5EF4-FFF2-40B4-BE49-F238E27FC236}">
                <a16:creationId xmlns:a16="http://schemas.microsoft.com/office/drawing/2014/main" id="{7D9C7430-9750-4C06-B7F7-A9E992640732}"/>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638291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BBE1-C7FD-48DB-97F9-6F37E97B1E9A}"/>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Initial evaluation of the woman in </a:t>
            </a:r>
            <a:r>
              <a:rPr lang="en-US" sz="3600" dirty="0" err="1">
                <a:latin typeface="Calibri" panose="020F0502020204030204" pitchFamily="34" charset="0"/>
                <a:cs typeface="Calibri" panose="020F0502020204030204" pitchFamily="34" charset="0"/>
              </a:rPr>
              <a:t>labour</a:t>
            </a:r>
            <a:r>
              <a:rPr lang="en-US" sz="3600" dirty="0">
                <a:latin typeface="Calibri" panose="020F0502020204030204" pitchFamily="34" charset="0"/>
                <a:cs typeface="Calibri" panose="020F0502020204030204" pitchFamily="34" charset="0"/>
              </a:rPr>
              <a:t>; Laboratory tests</a:t>
            </a:r>
            <a:endParaRPr lang="en-US" dirty="0"/>
          </a:p>
        </p:txBody>
      </p:sp>
      <p:sp>
        <p:nvSpPr>
          <p:cNvPr id="3" name="Content Placeholder 2">
            <a:extLst>
              <a:ext uri="{FF2B5EF4-FFF2-40B4-BE49-F238E27FC236}">
                <a16:creationId xmlns:a16="http://schemas.microsoft.com/office/drawing/2014/main" id="{57EB58E8-3FE6-4FB8-9947-FE90BAAB2467}"/>
              </a:ext>
            </a:extLst>
          </p:cNvPr>
          <p:cNvSpPr>
            <a:spLocks noGrp="1"/>
          </p:cNvSpPr>
          <p:nvPr>
            <p:ph idx="1"/>
          </p:nvPr>
        </p:nvSpPr>
        <p:spPr>
          <a:xfrm>
            <a:off x="677333" y="2160589"/>
            <a:ext cx="9572795" cy="4461437"/>
          </a:xfrm>
        </p:spPr>
        <p:txBody>
          <a:bodyPr>
            <a:normAutofit fontScale="92500" lnSpcReduction="10000"/>
          </a:bodyPr>
          <a:lstStyle/>
          <a:p>
            <a:r>
              <a:rPr lang="en-GB" dirty="0"/>
              <a:t>Urinalysis-Check for Proteinuria, features of UTI </a:t>
            </a:r>
          </a:p>
          <a:p>
            <a:r>
              <a:rPr lang="en-GB" dirty="0"/>
              <a:t>Complete antenatal profile tests in women who haven’t had it done or have not had a full screen. </a:t>
            </a:r>
          </a:p>
          <a:p>
            <a:r>
              <a:rPr lang="en-GB" dirty="0"/>
              <a:t>Group and crossmatch blood for patients at moderate to high risk of needing a transfusion (</a:t>
            </a:r>
            <a:r>
              <a:rPr lang="en-GB" dirty="0" err="1"/>
              <a:t>eg</a:t>
            </a:r>
            <a:r>
              <a:rPr lang="en-GB" dirty="0"/>
              <a:t>, multiple gestation, trial of </a:t>
            </a:r>
            <a:r>
              <a:rPr lang="en-GB" dirty="0" err="1"/>
              <a:t>labor</a:t>
            </a:r>
            <a:r>
              <a:rPr lang="en-GB" dirty="0"/>
              <a:t> after </a:t>
            </a:r>
            <a:r>
              <a:rPr lang="en-GB" dirty="0" err="1"/>
              <a:t>cesarean</a:t>
            </a:r>
            <a:r>
              <a:rPr lang="en-GB" dirty="0"/>
              <a:t>, preeclampsia/HELLP without coagulopathy, prior postpartum </a:t>
            </a:r>
            <a:r>
              <a:rPr lang="en-GB" dirty="0" err="1"/>
              <a:t>hemorrhage</a:t>
            </a:r>
            <a:r>
              <a:rPr lang="en-GB" dirty="0"/>
              <a:t>, grand multiparity, placenta previa or </a:t>
            </a:r>
            <a:r>
              <a:rPr lang="en-GB" dirty="0" err="1"/>
              <a:t>accreta</a:t>
            </a:r>
            <a:r>
              <a:rPr lang="en-GB" dirty="0"/>
              <a:t>, preeclampsia/HELLP with coagulopathy, severe </a:t>
            </a:r>
            <a:r>
              <a:rPr lang="en-GB" dirty="0" err="1"/>
              <a:t>anemia</a:t>
            </a:r>
            <a:r>
              <a:rPr lang="en-GB" dirty="0"/>
              <a:t>, congenital or acquired bleeding diathesis).</a:t>
            </a:r>
          </a:p>
          <a:p>
            <a:r>
              <a:rPr lang="en-GB" dirty="0"/>
              <a:t>Women who have not had HIV screening should be offered rapid HIV testing in </a:t>
            </a:r>
            <a:r>
              <a:rPr lang="en-GB" dirty="0" err="1"/>
              <a:t>labor</a:t>
            </a:r>
            <a:r>
              <a:rPr lang="en-GB" dirty="0"/>
              <a:t>. If the rapid test is positive, then antiretroviral prophylaxis should be initiated while confirmatory testing is being performed</a:t>
            </a:r>
          </a:p>
          <a:p>
            <a:r>
              <a:rPr lang="en-GB" dirty="0"/>
              <a:t>HBV screening if not done prenatally; infant should receive </a:t>
            </a:r>
            <a:r>
              <a:rPr lang="en-GB" dirty="0" err="1"/>
              <a:t>immunoprophylaxis</a:t>
            </a:r>
            <a:r>
              <a:rPr lang="en-GB" dirty="0"/>
              <a:t> if the results are positive.</a:t>
            </a:r>
          </a:p>
          <a:p>
            <a:r>
              <a:rPr lang="en-GB" dirty="0"/>
              <a:t>+/- RBS</a:t>
            </a:r>
          </a:p>
          <a:p>
            <a:r>
              <a:rPr lang="en-GB" dirty="0"/>
              <a:t>Other tests depending on history and examination findings- TBC, TFTs, U/E/Cs etc</a:t>
            </a:r>
          </a:p>
          <a:p>
            <a:endParaRPr lang="en-US" dirty="0"/>
          </a:p>
        </p:txBody>
      </p:sp>
      <p:sp>
        <p:nvSpPr>
          <p:cNvPr id="4" name="Slide Number Placeholder 3">
            <a:extLst>
              <a:ext uri="{FF2B5EF4-FFF2-40B4-BE49-F238E27FC236}">
                <a16:creationId xmlns:a16="http://schemas.microsoft.com/office/drawing/2014/main" id="{DFE57994-91B5-4E2D-B93E-7379726DA70D}"/>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15361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55F2-C4B3-492A-B51F-5AFB7EF8DED7}"/>
              </a:ext>
            </a:extLst>
          </p:cNvPr>
          <p:cNvSpPr>
            <a:spLocks noGrp="1"/>
          </p:cNvSpPr>
          <p:nvPr>
            <p:ph type="title"/>
          </p:nvPr>
        </p:nvSpPr>
        <p:spPr/>
        <p:txBody>
          <a:bodyPr/>
          <a:lstStyle/>
          <a:p>
            <a:r>
              <a:rPr lang="en-US" dirty="0"/>
              <a:t>Aims of management of labor</a:t>
            </a:r>
          </a:p>
        </p:txBody>
      </p:sp>
      <p:sp>
        <p:nvSpPr>
          <p:cNvPr id="3" name="Content Placeholder 2">
            <a:extLst>
              <a:ext uri="{FF2B5EF4-FFF2-40B4-BE49-F238E27FC236}">
                <a16:creationId xmlns:a16="http://schemas.microsoft.com/office/drawing/2014/main" id="{5E546D9F-BCCD-4C79-AB41-44ECF85829D0}"/>
              </a:ext>
            </a:extLst>
          </p:cNvPr>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To recognize and treat potential abnormal conditions before significant hazard develops for the mother and/or baby.</a:t>
            </a:r>
          </a:p>
          <a:p>
            <a:r>
              <a:rPr lang="en-US" sz="3200" dirty="0">
                <a:latin typeface="Calibri" panose="020F0502020204030204" pitchFamily="34" charset="0"/>
                <a:cs typeface="Calibri" panose="020F0502020204030204" pitchFamily="34" charset="0"/>
              </a:rPr>
              <a:t>To achieve a well mother and delivery of a healthy baby</a:t>
            </a:r>
          </a:p>
          <a:p>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5317DBA-75AD-445C-ABB8-35ADF3D60CC0}"/>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832889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4598-8484-41D4-BF52-B23700DB1F91}"/>
              </a:ext>
            </a:extLst>
          </p:cNvPr>
          <p:cNvSpPr>
            <a:spLocks noGrp="1"/>
          </p:cNvSpPr>
          <p:nvPr>
            <p:ph type="title"/>
          </p:nvPr>
        </p:nvSpPr>
        <p:spPr>
          <a:xfrm>
            <a:off x="677334" y="609600"/>
            <a:ext cx="8596668" cy="1101213"/>
          </a:xfrm>
        </p:spPr>
        <p:txBody>
          <a:bodyPr>
            <a:normAutofit fontScale="90000"/>
          </a:bodyPr>
          <a:lstStyle/>
          <a:p>
            <a:r>
              <a:rPr lang="en-US" dirty="0">
                <a:latin typeface="Calibri" panose="020F0502020204030204" pitchFamily="34" charset="0"/>
                <a:cs typeface="Calibri" panose="020F0502020204030204" pitchFamily="34" charset="0"/>
              </a:rPr>
              <a:t>Management of 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stage of </a:t>
            </a:r>
            <a:r>
              <a:rPr lang="en-US" dirty="0" err="1">
                <a:latin typeface="Calibri" panose="020F0502020204030204" pitchFamily="34" charset="0"/>
                <a:cs typeface="Calibri" panose="020F0502020204030204" pitchFamily="34" charset="0"/>
              </a:rPr>
              <a:t>labour</a:t>
            </a:r>
            <a:r>
              <a:rPr lang="en-US" dirty="0">
                <a:latin typeface="Calibri" panose="020F0502020204030204" pitchFamily="34" charset="0"/>
                <a:cs typeface="Calibri" panose="020F0502020204030204" pitchFamily="34" charset="0"/>
              </a:rPr>
              <a:t>; latent phase of labour</a:t>
            </a:r>
          </a:p>
        </p:txBody>
      </p:sp>
      <p:sp>
        <p:nvSpPr>
          <p:cNvPr id="3" name="Content Placeholder 2">
            <a:extLst>
              <a:ext uri="{FF2B5EF4-FFF2-40B4-BE49-F238E27FC236}">
                <a16:creationId xmlns:a16="http://schemas.microsoft.com/office/drawing/2014/main" id="{E8F973CE-C623-4FEE-9355-8241D0E1AA86}"/>
              </a:ext>
            </a:extLst>
          </p:cNvPr>
          <p:cNvSpPr>
            <a:spLocks noGrp="1"/>
          </p:cNvSpPr>
          <p:nvPr>
            <p:ph idx="1"/>
          </p:nvPr>
        </p:nvSpPr>
        <p:spPr>
          <a:xfrm>
            <a:off x="677334" y="1710813"/>
            <a:ext cx="9145092" cy="4695674"/>
          </a:xfrm>
        </p:spPr>
        <p:txBody>
          <a:bodyPr>
            <a:normAutofit/>
          </a:bodyPr>
          <a:lstStyle/>
          <a:p>
            <a:pPr>
              <a:buFont typeface="Wingdings" panose="05000000000000000000" pitchFamily="2" charset="2"/>
              <a:buChar char="Ø"/>
            </a:pPr>
            <a:r>
              <a:rPr lang="en-US" sz="2200" dirty="0">
                <a:latin typeface="Calibri" panose="020F0502020204030204" pitchFamily="34" charset="0"/>
                <a:cs typeface="Calibri" panose="020F0502020204030204" pitchFamily="34" charset="0"/>
              </a:rPr>
              <a:t>If after initial evaluation a diagnosis of latent phase of </a:t>
            </a:r>
            <a:r>
              <a:rPr lang="en-US" sz="2200" dirty="0" err="1">
                <a:latin typeface="Calibri" panose="020F0502020204030204" pitchFamily="34" charset="0"/>
                <a:cs typeface="Calibri" panose="020F0502020204030204" pitchFamily="34" charset="0"/>
              </a:rPr>
              <a:t>labour</a:t>
            </a:r>
            <a:r>
              <a:rPr lang="en-US" sz="2200" dirty="0">
                <a:latin typeface="Calibri" panose="020F0502020204030204" pitchFamily="34" charset="0"/>
                <a:cs typeface="Calibri" panose="020F0502020204030204" pitchFamily="34" charset="0"/>
              </a:rPr>
              <a:t> is made then the way forward is to have the woman continue resting/ ambulating, normal fluid  and food intake until established </a:t>
            </a:r>
            <a:r>
              <a:rPr lang="en-US" sz="2200" dirty="0" err="1">
                <a:latin typeface="Calibri" panose="020F0502020204030204" pitchFamily="34" charset="0"/>
                <a:cs typeface="Calibri" panose="020F0502020204030204" pitchFamily="34" charset="0"/>
              </a:rPr>
              <a:t>labour</a:t>
            </a:r>
            <a:r>
              <a:rPr lang="en-US" sz="2200" dirty="0">
                <a:latin typeface="Calibri" panose="020F0502020204030204" pitchFamily="34" charset="0"/>
                <a:cs typeface="Calibri" panose="020F0502020204030204" pitchFamily="34" charset="0"/>
              </a:rPr>
              <a:t>.</a:t>
            </a:r>
          </a:p>
          <a:p>
            <a:r>
              <a:rPr lang="en-GB" sz="2200" dirty="0">
                <a:latin typeface="Calibri" panose="020F0502020204030204" pitchFamily="34" charset="0"/>
                <a:cs typeface="Calibri" panose="020F0502020204030204" pitchFamily="34" charset="0"/>
              </a:rPr>
              <a:t>Therapeutic rest involves administration of parenteral analgesics to relieve the patient's discomfort and allow for progression of labour while she rests or sleeps</a:t>
            </a:r>
          </a:p>
          <a:p>
            <a:r>
              <a:rPr lang="en-GB" sz="2200" b="1" i="1" dirty="0">
                <a:solidFill>
                  <a:schemeClr val="tx2"/>
                </a:solidFill>
                <a:latin typeface="Calibri" panose="020F0502020204030204" pitchFamily="34" charset="0"/>
                <a:cs typeface="Calibri" panose="020F0502020204030204" pitchFamily="34" charset="0"/>
              </a:rPr>
              <a:t>Avoid giving uterotonic drugs in latent phase unless clearly indicated</a:t>
            </a:r>
          </a:p>
          <a:p>
            <a:r>
              <a:rPr lang="en-US" sz="2200" dirty="0">
                <a:latin typeface="Calibri" panose="020F0502020204030204" pitchFamily="34" charset="0"/>
                <a:cs typeface="Calibri" panose="020F0502020204030204" pitchFamily="34" charset="0"/>
              </a:rPr>
              <a:t>There should be clear indications to augment </a:t>
            </a:r>
            <a:r>
              <a:rPr lang="en-US" sz="2200" dirty="0" err="1">
                <a:latin typeface="Calibri" panose="020F0502020204030204" pitchFamily="34" charset="0"/>
                <a:cs typeface="Calibri" panose="020F0502020204030204" pitchFamily="34" charset="0"/>
              </a:rPr>
              <a:t>labour</a:t>
            </a:r>
            <a:r>
              <a:rPr lang="en-US" sz="2200" dirty="0">
                <a:latin typeface="Calibri" panose="020F0502020204030204" pitchFamily="34" charset="0"/>
                <a:cs typeface="Calibri" panose="020F0502020204030204" pitchFamily="34" charset="0"/>
              </a:rPr>
              <a:t> during the latent phase to justify the risks associated with oxytocin augmentation such as uterine tachysystole, </a:t>
            </a:r>
            <a:r>
              <a:rPr lang="en-US" sz="2200" dirty="0" err="1">
                <a:latin typeface="Calibri" panose="020F0502020204030204" pitchFamily="34" charset="0"/>
                <a:cs typeface="Calibri" panose="020F0502020204030204" pitchFamily="34" charset="0"/>
              </a:rPr>
              <a:t>foetal</a:t>
            </a:r>
            <a:r>
              <a:rPr lang="en-US" sz="2200" dirty="0">
                <a:latin typeface="Calibri" panose="020F0502020204030204" pitchFamily="34" charset="0"/>
                <a:cs typeface="Calibri" panose="020F0502020204030204" pitchFamily="34" charset="0"/>
              </a:rPr>
              <a:t> intolerance of </a:t>
            </a:r>
            <a:r>
              <a:rPr lang="en-US" sz="2200" dirty="0" err="1">
                <a:latin typeface="Calibri" panose="020F0502020204030204" pitchFamily="34" charset="0"/>
                <a:cs typeface="Calibri" panose="020F0502020204030204" pitchFamily="34" charset="0"/>
              </a:rPr>
              <a:t>labour</a:t>
            </a:r>
            <a:r>
              <a:rPr lang="en-US" sz="2200" dirty="0">
                <a:latin typeface="Calibri" panose="020F0502020204030204" pitchFamily="34" charset="0"/>
                <a:cs typeface="Calibri" panose="020F0502020204030204" pitchFamily="34" charset="0"/>
              </a:rPr>
              <a:t> and increased rates of operative interventions</a:t>
            </a:r>
          </a:p>
          <a:p>
            <a:endParaRPr lang="en-US" dirty="0"/>
          </a:p>
        </p:txBody>
      </p:sp>
      <p:sp>
        <p:nvSpPr>
          <p:cNvPr id="4" name="Slide Number Placeholder 3">
            <a:extLst>
              <a:ext uri="{FF2B5EF4-FFF2-40B4-BE49-F238E27FC236}">
                <a16:creationId xmlns:a16="http://schemas.microsoft.com/office/drawing/2014/main" id="{2E1B8EB0-3F8D-4C27-A9E2-0BDA9FE5242B}"/>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820633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0140-BA31-4A70-8D66-A3C485A9A49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2C50582-04C6-4D2F-B8C5-6F0086505622}"/>
              </a:ext>
            </a:extLst>
          </p:cNvPr>
          <p:cNvSpPr>
            <a:spLocks noGrp="1"/>
          </p:cNvSpPr>
          <p:nvPr>
            <p:ph idx="1"/>
          </p:nvPr>
        </p:nvSpPr>
        <p:spPr/>
        <p:txBody>
          <a:bodyPr/>
          <a:lstStyle/>
          <a:p>
            <a:endParaRPr lang="en-US" dirty="0"/>
          </a:p>
          <a:p>
            <a:endParaRPr lang="en-US" dirty="0"/>
          </a:p>
          <a:p>
            <a:pPr marL="0" indent="0">
              <a:buNone/>
            </a:pPr>
            <a:r>
              <a:rPr lang="en-US" dirty="0"/>
              <a:t> </a:t>
            </a:r>
            <a:r>
              <a:rPr lang="en-US" sz="3600" dirty="0">
                <a:solidFill>
                  <a:schemeClr val="accent1">
                    <a:lumMod val="60000"/>
                    <a:lumOff val="40000"/>
                  </a:schemeClr>
                </a:solidFill>
                <a:latin typeface="Calibri" panose="020F0502020204030204" pitchFamily="34" charset="0"/>
                <a:cs typeface="Calibri" panose="020F0502020204030204" pitchFamily="34" charset="0"/>
              </a:rPr>
              <a:t>Management of Active phase of first stage </a:t>
            </a:r>
          </a:p>
        </p:txBody>
      </p:sp>
      <p:sp>
        <p:nvSpPr>
          <p:cNvPr id="4" name="Slide Number Placeholder 3">
            <a:extLst>
              <a:ext uri="{FF2B5EF4-FFF2-40B4-BE49-F238E27FC236}">
                <a16:creationId xmlns:a16="http://schemas.microsoft.com/office/drawing/2014/main" id="{BC388125-DEA9-41B9-B8A7-DE266FA5C624}"/>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42946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D388-B8BA-4455-AD9A-FDC10C0ED178}"/>
              </a:ext>
            </a:extLst>
          </p:cNvPr>
          <p:cNvSpPr>
            <a:spLocks noGrp="1"/>
          </p:cNvSpPr>
          <p:nvPr>
            <p:ph type="title"/>
          </p:nvPr>
        </p:nvSpPr>
        <p:spPr/>
        <p:txBody>
          <a:bodyPr/>
          <a:lstStyle/>
          <a:p>
            <a:r>
              <a:rPr lang="en-US" dirty="0"/>
              <a:t>Active phase; </a:t>
            </a:r>
            <a:r>
              <a:rPr lang="en-US" dirty="0" err="1"/>
              <a:t>Foetal</a:t>
            </a:r>
            <a:r>
              <a:rPr lang="en-US" dirty="0"/>
              <a:t> well-being</a:t>
            </a:r>
          </a:p>
        </p:txBody>
      </p:sp>
      <p:sp>
        <p:nvSpPr>
          <p:cNvPr id="3" name="Content Placeholder 2">
            <a:extLst>
              <a:ext uri="{FF2B5EF4-FFF2-40B4-BE49-F238E27FC236}">
                <a16:creationId xmlns:a16="http://schemas.microsoft.com/office/drawing/2014/main" id="{3880B708-263D-4DB0-8507-043693F5D4B9}"/>
              </a:ext>
            </a:extLst>
          </p:cNvPr>
          <p:cNvSpPr>
            <a:spLocks noGrp="1"/>
          </p:cNvSpPr>
          <p:nvPr>
            <p:ph idx="1"/>
          </p:nvPr>
        </p:nvSpPr>
        <p:spPr>
          <a:xfrm>
            <a:off x="438794" y="1488613"/>
            <a:ext cx="10321971" cy="4759787"/>
          </a:xfrm>
        </p:spPr>
        <p:txBody>
          <a:bodyPr>
            <a:normAutofit/>
          </a:bodyPr>
          <a:lstStyle/>
          <a:p>
            <a:r>
              <a:rPr lang="en-US" sz="2800" dirty="0"/>
              <a:t>Intermittent</a:t>
            </a:r>
            <a:r>
              <a:rPr lang="en-US" dirty="0"/>
              <a:t> </a:t>
            </a:r>
            <a:r>
              <a:rPr lang="en-GB" sz="2800" dirty="0"/>
              <a:t>auscultation using a Doppler ultrasound device or Pinard fetal stethoscope is recommended for the assessment of fetal wellbeing </a:t>
            </a:r>
            <a:r>
              <a:rPr lang="en-US" sz="2800" dirty="0"/>
              <a:t>on labour admission and half hourly during the active phase.</a:t>
            </a:r>
          </a:p>
          <a:p>
            <a:r>
              <a:rPr lang="en-GB" sz="2800" dirty="0"/>
              <a:t>Routine cardiotocography is </a:t>
            </a:r>
            <a:r>
              <a:rPr lang="en-GB" sz="2800" u="sng" dirty="0"/>
              <a:t>not recommended </a:t>
            </a:r>
            <a:r>
              <a:rPr lang="en-GB" sz="2800" dirty="0"/>
              <a:t>for the assessment of fetal well-being on labour admission in healthy pregnant women </a:t>
            </a:r>
            <a:r>
              <a:rPr lang="en-US" sz="2800" dirty="0"/>
              <a:t>presenting in spontaneous labour.</a:t>
            </a:r>
          </a:p>
          <a:p>
            <a:endParaRPr lang="en-US" sz="2800" dirty="0"/>
          </a:p>
        </p:txBody>
      </p:sp>
      <p:sp>
        <p:nvSpPr>
          <p:cNvPr id="4" name="Slide Number Placeholder 3">
            <a:extLst>
              <a:ext uri="{FF2B5EF4-FFF2-40B4-BE49-F238E27FC236}">
                <a16:creationId xmlns:a16="http://schemas.microsoft.com/office/drawing/2014/main" id="{48766D97-5633-4D97-9230-EBE6EC7D5C1D}"/>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185575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phase: Maternal Vital Signs</a:t>
            </a:r>
          </a:p>
        </p:txBody>
      </p:sp>
      <p:sp>
        <p:nvSpPr>
          <p:cNvPr id="3" name="Content Placeholder 2"/>
          <p:cNvSpPr>
            <a:spLocks noGrp="1"/>
          </p:cNvSpPr>
          <p:nvPr>
            <p:ph idx="1"/>
          </p:nvPr>
        </p:nvSpPr>
        <p:spPr>
          <a:xfrm>
            <a:off x="677334" y="1238251"/>
            <a:ext cx="9985750" cy="4803112"/>
          </a:xfrm>
        </p:spPr>
        <p:txBody>
          <a:bodyPr>
            <a:normAutofit/>
          </a:bodyPr>
          <a:lstStyle/>
          <a:p>
            <a:r>
              <a:rPr lang="en-GB" sz="3200" dirty="0">
                <a:latin typeface="Calibri" panose="020F0502020204030204" pitchFamily="34" charset="0"/>
                <a:cs typeface="Calibri" panose="020F0502020204030204" pitchFamily="34" charset="0"/>
              </a:rPr>
              <a:t>Maternal temperature, pulse, and blood pressure are evaluated at least every 4 hours. </a:t>
            </a:r>
          </a:p>
          <a:p>
            <a:r>
              <a:rPr lang="en-GB" sz="3200" dirty="0">
                <a:latin typeface="Calibri" panose="020F0502020204030204" pitchFamily="34" charset="0"/>
                <a:cs typeface="Calibri" panose="020F0502020204030204" pitchFamily="34" charset="0"/>
              </a:rPr>
              <a:t>If foetal membranes have been ruptured for many hours before the onset of labour, or if there is a borderline temperature elevation, the temperature is checked hourly</a:t>
            </a:r>
            <a:r>
              <a:rPr lang="en-GB" sz="2400" dirty="0"/>
              <a:t>.</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776933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0651"/>
            <a:ext cx="8596668" cy="1251974"/>
          </a:xfrm>
        </p:spPr>
        <p:txBody>
          <a:bodyPr/>
          <a:lstStyle/>
          <a:p>
            <a:r>
              <a:rPr lang="en-US" dirty="0"/>
              <a:t>Active phase: Subsequent Vaginal Examinations</a:t>
            </a:r>
          </a:p>
        </p:txBody>
      </p:sp>
      <p:sp>
        <p:nvSpPr>
          <p:cNvPr id="3" name="Content Placeholder 2"/>
          <p:cNvSpPr>
            <a:spLocks noGrp="1"/>
          </p:cNvSpPr>
          <p:nvPr>
            <p:ph idx="1"/>
          </p:nvPr>
        </p:nvSpPr>
        <p:spPr>
          <a:xfrm>
            <a:off x="677333" y="1283109"/>
            <a:ext cx="10029995" cy="5123377"/>
          </a:xfrm>
        </p:spPr>
        <p:txBody>
          <a:bodyPr/>
          <a:lstStyle/>
          <a:p>
            <a:r>
              <a:rPr lang="en-GB" dirty="0"/>
              <a:t>U</a:t>
            </a:r>
            <a:r>
              <a:rPr lang="en-GB" sz="2400" dirty="0"/>
              <a:t>sually done 4 hourly.</a:t>
            </a:r>
          </a:p>
          <a:p>
            <a:r>
              <a:rPr lang="en-GB" sz="2400" dirty="0"/>
              <a:t> VEs must be patient-tailored e. g if arrest of descent and / cervical dilation is detected and an intervention  such as emptying the bladder and/or administration of oxytocin is effected, then the next VE is done after 2 hours</a:t>
            </a:r>
          </a:p>
          <a:p>
            <a:r>
              <a:rPr lang="en-GB" sz="2400" dirty="0"/>
              <a:t>When the membranes rupture, an examination should be performed expeditiously to detect occult umbilical cord compression/prolapse</a:t>
            </a:r>
          </a:p>
          <a:p>
            <a:r>
              <a:rPr lang="en-GB" sz="2400" dirty="0"/>
              <a:t>Repeat VE if patient has urge to bear down, if FHR abnormalities suspicious of cord presentation or prolapse</a:t>
            </a:r>
          </a:p>
          <a:p>
            <a:r>
              <a:rPr lang="en-GB" sz="2400" dirty="0"/>
              <a:t>Do sterile speculum exam if PV bleeding occurs </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996019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9125"/>
            <a:ext cx="8596668" cy="660400"/>
          </a:xfrm>
        </p:spPr>
        <p:txBody>
          <a:bodyPr>
            <a:normAutofit fontScale="90000"/>
          </a:bodyPr>
          <a:lstStyle/>
          <a:p>
            <a:r>
              <a:rPr lang="en-US" dirty="0"/>
              <a:t>Active phase: Amniotomy</a:t>
            </a:r>
            <a:br>
              <a:rPr lang="en-US" dirty="0"/>
            </a:br>
            <a:endParaRPr lang="en-US" dirty="0"/>
          </a:p>
        </p:txBody>
      </p:sp>
      <p:sp>
        <p:nvSpPr>
          <p:cNvPr id="3" name="Content Placeholder 2"/>
          <p:cNvSpPr>
            <a:spLocks noGrp="1"/>
          </p:cNvSpPr>
          <p:nvPr>
            <p:ph idx="1"/>
          </p:nvPr>
        </p:nvSpPr>
        <p:spPr>
          <a:xfrm>
            <a:off x="361950" y="1279525"/>
            <a:ext cx="10820400" cy="4457598"/>
          </a:xfrm>
        </p:spPr>
        <p:txBody>
          <a:bodyPr>
            <a:noAutofit/>
          </a:bodyPr>
          <a:lstStyle/>
          <a:p>
            <a:r>
              <a:rPr lang="en-GB" sz="2400" dirty="0"/>
              <a:t>In normally progressing </a:t>
            </a:r>
            <a:r>
              <a:rPr lang="en-GB" sz="2400" dirty="0" err="1"/>
              <a:t>labor</a:t>
            </a:r>
            <a:r>
              <a:rPr lang="en-GB" sz="2400" dirty="0"/>
              <a:t>, do not perform amniotomy routinely</a:t>
            </a:r>
          </a:p>
          <a:p>
            <a:r>
              <a:rPr lang="en-GB" sz="2400" dirty="0"/>
              <a:t>If membranes are intact, amniotomy may be performed when indicated, the presumed benefits are </a:t>
            </a:r>
          </a:p>
          <a:p>
            <a:pPr lvl="1"/>
            <a:r>
              <a:rPr lang="en-GB" sz="2400" dirty="0"/>
              <a:t>More rapid labour </a:t>
            </a:r>
          </a:p>
          <a:p>
            <a:pPr lvl="1"/>
            <a:r>
              <a:rPr lang="en-GB" sz="2400" dirty="0"/>
              <a:t>Earlier detection of meconium-stained amniotic fluid</a:t>
            </a:r>
          </a:p>
          <a:p>
            <a:pPr lvl="1"/>
            <a:r>
              <a:rPr lang="en-GB" sz="2400" dirty="0"/>
              <a:t>Opportunity to apply an electrode to the foetus or insert a pressure catheter into the uterine cavity. </a:t>
            </a:r>
          </a:p>
          <a:p>
            <a:r>
              <a:rPr lang="en-GB" sz="2400" dirty="0"/>
              <a:t>The foetal head must be well applied to the cervix and not be dislodged from the pelvis during the procedure to avert umbilical cord prolapse.</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228197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8761"/>
          </a:xfrm>
        </p:spPr>
        <p:txBody>
          <a:bodyPr>
            <a:normAutofit fontScale="90000"/>
          </a:bodyPr>
          <a:lstStyle/>
          <a:p>
            <a:r>
              <a:rPr lang="en-US" dirty="0"/>
              <a:t>Active phase: Emptying the Urinary Bladder</a:t>
            </a:r>
          </a:p>
        </p:txBody>
      </p:sp>
      <p:sp>
        <p:nvSpPr>
          <p:cNvPr id="3" name="Content Placeholder 2"/>
          <p:cNvSpPr>
            <a:spLocks noGrp="1"/>
          </p:cNvSpPr>
          <p:nvPr>
            <p:ph idx="1"/>
          </p:nvPr>
        </p:nvSpPr>
        <p:spPr>
          <a:xfrm>
            <a:off x="448734" y="1150373"/>
            <a:ext cx="8596668" cy="4689987"/>
          </a:xfrm>
        </p:spPr>
        <p:txBody>
          <a:bodyPr>
            <a:normAutofit/>
          </a:bodyPr>
          <a:lstStyle/>
          <a:p>
            <a:r>
              <a:rPr lang="en-GB" sz="2400" dirty="0"/>
              <a:t>Bladder distention can hinder descent of the fetal presenting part and lead to subsequent bladder hypotonia and infection.</a:t>
            </a:r>
          </a:p>
          <a:p>
            <a:r>
              <a:rPr lang="en-GB" sz="2400" dirty="0"/>
              <a:t> During each abdominal examination, the suprapubic region should be inspected and palpated to detect distention. </a:t>
            </a:r>
          </a:p>
          <a:p>
            <a:r>
              <a:rPr lang="en-GB" sz="2400" dirty="0"/>
              <a:t>If the bladder is readily seen or palpated above the symphysis, the woman should be encouraged to void.</a:t>
            </a:r>
          </a:p>
          <a:p>
            <a:r>
              <a:rPr lang="en-GB" sz="2400" dirty="0"/>
              <a:t>If the bladder is distended and she cannot void, catheterization is indicated.</a:t>
            </a:r>
          </a:p>
          <a:p>
            <a:pPr marL="0" indent="0">
              <a:buNone/>
            </a:pPr>
            <a:r>
              <a:rPr lang="en-GB" dirty="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561499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5AB8-9BCD-4A99-93F6-7F58D25CB7E0}"/>
              </a:ext>
            </a:extLst>
          </p:cNvPr>
          <p:cNvSpPr>
            <a:spLocks noGrp="1"/>
          </p:cNvSpPr>
          <p:nvPr>
            <p:ph type="title"/>
          </p:nvPr>
        </p:nvSpPr>
        <p:spPr>
          <a:xfrm>
            <a:off x="677334" y="609600"/>
            <a:ext cx="8596668" cy="747252"/>
          </a:xfrm>
        </p:spPr>
        <p:txBody>
          <a:bodyPr/>
          <a:lstStyle/>
          <a:p>
            <a:r>
              <a:rPr lang="en-US" dirty="0"/>
              <a:t>Pain relief in labor</a:t>
            </a:r>
          </a:p>
        </p:txBody>
      </p:sp>
      <p:sp>
        <p:nvSpPr>
          <p:cNvPr id="3" name="Content Placeholder 2">
            <a:extLst>
              <a:ext uri="{FF2B5EF4-FFF2-40B4-BE49-F238E27FC236}">
                <a16:creationId xmlns:a16="http://schemas.microsoft.com/office/drawing/2014/main" id="{4F8F0969-E8CD-491F-AD90-C47A62B346F6}"/>
              </a:ext>
            </a:extLst>
          </p:cNvPr>
          <p:cNvSpPr>
            <a:spLocks noGrp="1"/>
          </p:cNvSpPr>
          <p:nvPr>
            <p:ph idx="1"/>
          </p:nvPr>
        </p:nvSpPr>
        <p:spPr>
          <a:xfrm>
            <a:off x="677334" y="1194619"/>
            <a:ext cx="8596668" cy="4846743"/>
          </a:xfrm>
        </p:spPr>
        <p:txBody>
          <a:bodyPr>
            <a:normAutofit/>
          </a:bodyPr>
          <a:lstStyle/>
          <a:p>
            <a:pPr marL="0" indent="0">
              <a:buNone/>
            </a:pPr>
            <a:r>
              <a:rPr lang="en-US" sz="2400" dirty="0"/>
              <a:t>Non-pharmacological options depending on the woman’s preference</a:t>
            </a:r>
          </a:p>
          <a:p>
            <a:r>
              <a:rPr lang="en-US" sz="2400" dirty="0"/>
              <a:t>	Breathing and relaxation techniques</a:t>
            </a:r>
          </a:p>
          <a:p>
            <a:r>
              <a:rPr lang="en-US" sz="2400" dirty="0"/>
              <a:t>Massage techniques</a:t>
            </a:r>
          </a:p>
          <a:p>
            <a:r>
              <a:rPr lang="en-US" sz="2400" dirty="0"/>
              <a:t>Labor in water/birthing pools</a:t>
            </a:r>
          </a:p>
          <a:p>
            <a:r>
              <a:rPr lang="en-US" sz="2400" dirty="0"/>
              <a:t>Acupuncture, acupressure</a:t>
            </a:r>
          </a:p>
          <a:p>
            <a:r>
              <a:rPr lang="en-US" sz="2400" dirty="0"/>
              <a:t>Application of warm packs</a:t>
            </a:r>
          </a:p>
          <a:p>
            <a:r>
              <a:rPr lang="en-US" sz="2400" dirty="0"/>
              <a:t>Music</a:t>
            </a:r>
          </a:p>
          <a:p>
            <a:r>
              <a:rPr lang="en-US" sz="2400" dirty="0"/>
              <a:t>TENS (transcutaneous electrical nerve stimulation)</a:t>
            </a:r>
          </a:p>
        </p:txBody>
      </p:sp>
      <p:sp>
        <p:nvSpPr>
          <p:cNvPr id="4" name="Slide Number Placeholder 3">
            <a:extLst>
              <a:ext uri="{FF2B5EF4-FFF2-40B4-BE49-F238E27FC236}">
                <a16:creationId xmlns:a16="http://schemas.microsoft.com/office/drawing/2014/main" id="{150703FB-A577-478B-A07C-4AE71844E731}"/>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3216157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0DDE-EA2D-4BEA-A807-A9024979D012}"/>
              </a:ext>
            </a:extLst>
          </p:cNvPr>
          <p:cNvSpPr>
            <a:spLocks noGrp="1"/>
          </p:cNvSpPr>
          <p:nvPr>
            <p:ph type="title"/>
          </p:nvPr>
        </p:nvSpPr>
        <p:spPr>
          <a:xfrm>
            <a:off x="677334" y="609600"/>
            <a:ext cx="8596668" cy="703006"/>
          </a:xfrm>
        </p:spPr>
        <p:txBody>
          <a:bodyPr/>
          <a:lstStyle/>
          <a:p>
            <a:r>
              <a:rPr lang="en-US" dirty="0"/>
              <a:t>PAIN RELIEF IN LABOUR; pharmacological</a:t>
            </a:r>
          </a:p>
        </p:txBody>
      </p:sp>
      <p:sp>
        <p:nvSpPr>
          <p:cNvPr id="3" name="Content Placeholder 2">
            <a:extLst>
              <a:ext uri="{FF2B5EF4-FFF2-40B4-BE49-F238E27FC236}">
                <a16:creationId xmlns:a16="http://schemas.microsoft.com/office/drawing/2014/main" id="{19DA1279-1492-4324-931B-A3342C2D2AF1}"/>
              </a:ext>
            </a:extLst>
          </p:cNvPr>
          <p:cNvSpPr>
            <a:spLocks noGrp="1"/>
          </p:cNvSpPr>
          <p:nvPr>
            <p:ph idx="1"/>
          </p:nvPr>
        </p:nvSpPr>
        <p:spPr>
          <a:xfrm>
            <a:off x="677334" y="1179871"/>
            <a:ext cx="9307324" cy="4861491"/>
          </a:xfrm>
        </p:spPr>
        <p:txBody>
          <a:bodyPr>
            <a:noAutofit/>
          </a:bodyPr>
          <a:lstStyle/>
          <a:p>
            <a:pPr algn="l"/>
            <a:r>
              <a:rPr lang="en-GB" sz="2400" b="0" i="0" u="none" strike="noStrike" baseline="0" dirty="0">
                <a:latin typeface="Calibri" panose="020F0502020204030204" pitchFamily="34" charset="0"/>
                <a:cs typeface="Calibri" panose="020F0502020204030204" pitchFamily="34" charset="0"/>
              </a:rPr>
              <a:t>Epidural analgesia is recommended for healthy pregnant women requesting pain relief during labour, depending on a woman’s </a:t>
            </a:r>
            <a:r>
              <a:rPr lang="en-US" sz="2400" b="0" i="0" u="none" strike="noStrike" baseline="0" dirty="0">
                <a:latin typeface="Calibri" panose="020F0502020204030204" pitchFamily="34" charset="0"/>
                <a:cs typeface="Calibri" panose="020F0502020204030204" pitchFamily="34" charset="0"/>
              </a:rPr>
              <a:t>preferences</a:t>
            </a:r>
          </a:p>
          <a:p>
            <a:pPr>
              <a:buFont typeface="Wingdings" panose="05000000000000000000" pitchFamily="2" charset="2"/>
              <a:buChar char="§"/>
            </a:pPr>
            <a:r>
              <a:rPr lang="en-GB" sz="2400" dirty="0">
                <a:latin typeface="Calibri" panose="020F0502020204030204" pitchFamily="34" charset="0"/>
                <a:cs typeface="Calibri" panose="020F0502020204030204" pitchFamily="34" charset="0"/>
              </a:rPr>
              <a:t>Epidural analgesia- provides more effective pain relief, is not associated with a longer 1</a:t>
            </a:r>
            <a:r>
              <a:rPr lang="en-GB" sz="2400" baseline="30000" dirty="0">
                <a:latin typeface="Calibri" panose="020F0502020204030204" pitchFamily="34" charset="0"/>
                <a:cs typeface="Calibri" panose="020F0502020204030204" pitchFamily="34" charset="0"/>
              </a:rPr>
              <a:t>st</a:t>
            </a:r>
            <a:r>
              <a:rPr lang="en-GB" sz="2400" dirty="0">
                <a:latin typeface="Calibri" panose="020F0502020204030204" pitchFamily="34" charset="0"/>
                <a:cs typeface="Calibri" panose="020F0502020204030204" pitchFamily="34" charset="0"/>
              </a:rPr>
              <a:t> stage or increased chance of C/S birth, Is associated with a longer 2</a:t>
            </a:r>
            <a:r>
              <a:rPr lang="en-GB" sz="2400" baseline="30000" dirty="0">
                <a:latin typeface="Calibri" panose="020F0502020204030204" pitchFamily="34" charset="0"/>
                <a:cs typeface="Calibri" panose="020F0502020204030204" pitchFamily="34" charset="0"/>
              </a:rPr>
              <a:t>nd</a:t>
            </a:r>
            <a:r>
              <a:rPr lang="en-GB" sz="2400" dirty="0">
                <a:latin typeface="Calibri" panose="020F0502020204030204" pitchFamily="34" charset="0"/>
                <a:cs typeface="Calibri" panose="020F0502020204030204" pitchFamily="34" charset="0"/>
              </a:rPr>
              <a:t> stage of </a:t>
            </a:r>
            <a:r>
              <a:rPr lang="en-GB" sz="2400" dirty="0" err="1">
                <a:latin typeface="Calibri" panose="020F0502020204030204" pitchFamily="34" charset="0"/>
                <a:cs typeface="Calibri" panose="020F0502020204030204" pitchFamily="34" charset="0"/>
              </a:rPr>
              <a:t>labor</a:t>
            </a:r>
            <a:r>
              <a:rPr lang="en-GB" sz="2400" dirty="0">
                <a:latin typeface="Calibri" panose="020F0502020204030204" pitchFamily="34" charset="0"/>
                <a:cs typeface="Calibri" panose="020F0502020204030204" pitchFamily="34" charset="0"/>
              </a:rPr>
              <a:t> and increased chance of vaginal instrumental birth, Is likely to call for more intensive monitoring</a:t>
            </a:r>
            <a:endParaRPr lang="en-US" sz="2400" b="0" i="0" u="none" strike="noStrike" baseline="0" dirty="0">
              <a:latin typeface="Calibri" panose="020F0502020204030204" pitchFamily="34" charset="0"/>
              <a:cs typeface="Calibri" panose="020F0502020204030204" pitchFamily="34" charset="0"/>
            </a:endParaRPr>
          </a:p>
          <a:p>
            <a:pPr algn="l"/>
            <a:r>
              <a:rPr lang="en-GB" sz="2400" b="0" i="0" u="none" strike="noStrike" baseline="0" dirty="0">
                <a:latin typeface="Calibri" panose="020F0502020204030204" pitchFamily="34" charset="0"/>
                <a:cs typeface="Calibri" panose="020F0502020204030204" pitchFamily="34" charset="0"/>
              </a:rPr>
              <a:t>Parenteral opioids, such as fentanyl, diamorphine and pethidine, are recommended options for healthy pregnant women requesting pain relief during labour, depending on a woman’s preferences.</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97A8ADF-BFBA-4CC5-BE4C-92C470F93229}"/>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3613074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8395"/>
            <a:ext cx="8596668" cy="654715"/>
          </a:xfrm>
        </p:spPr>
        <p:txBody>
          <a:bodyPr/>
          <a:lstStyle/>
          <a:p>
            <a:r>
              <a:rPr lang="en-US" dirty="0"/>
              <a:t>Pharmacological analgesia in labor</a:t>
            </a:r>
          </a:p>
        </p:txBody>
      </p:sp>
      <p:sp>
        <p:nvSpPr>
          <p:cNvPr id="3" name="Content Placeholder 2"/>
          <p:cNvSpPr>
            <a:spLocks noGrp="1"/>
          </p:cNvSpPr>
          <p:nvPr>
            <p:ph idx="1"/>
          </p:nvPr>
        </p:nvSpPr>
        <p:spPr>
          <a:xfrm>
            <a:off x="335663" y="1120878"/>
            <a:ext cx="9988207" cy="4920484"/>
          </a:xfrm>
        </p:spPr>
        <p:txBody>
          <a:bodyPr>
            <a:normAutofit/>
          </a:bodyPr>
          <a:lstStyle/>
          <a:p>
            <a:r>
              <a:rPr lang="en-GB" sz="2400" dirty="0"/>
              <a:t>Inhalational analgesia-Entonox (a 50: 50 mixture of oxygen and nitrous oxide)</a:t>
            </a:r>
          </a:p>
          <a:p>
            <a:pPr marL="0" indent="0">
              <a:buNone/>
            </a:pP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4573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AE1B-8042-4E30-844E-72F3C8B76957}"/>
              </a:ext>
            </a:extLst>
          </p:cNvPr>
          <p:cNvSpPr>
            <a:spLocks noGrp="1"/>
          </p:cNvSpPr>
          <p:nvPr>
            <p:ph type="title"/>
          </p:nvPr>
        </p:nvSpPr>
        <p:spPr>
          <a:xfrm>
            <a:off x="957553" y="2880852"/>
            <a:ext cx="10295466" cy="1320800"/>
          </a:xfrm>
        </p:spPr>
        <p:txBody>
          <a:bodyPr>
            <a:normAutofit fontScale="90000"/>
          </a:bodyPr>
          <a:lstStyle/>
          <a:p>
            <a:r>
              <a:rPr lang="en-US" sz="6000" dirty="0">
                <a:latin typeface="Calibri" panose="020F0502020204030204" pitchFamily="34" charset="0"/>
                <a:cs typeface="Calibri" panose="020F0502020204030204" pitchFamily="34" charset="0"/>
              </a:rPr>
              <a:t>Overview of labor</a:t>
            </a:r>
            <a:br>
              <a:rPr lang="en-US" sz="3600" dirty="0">
                <a:latin typeface="Calibri" panose="020F0502020204030204" pitchFamily="34" charset="0"/>
                <a:cs typeface="Calibri" panose="020F0502020204030204" pitchFamily="34" charset="0"/>
              </a:rPr>
            </a:br>
            <a:endParaRPr lang="en-US" dirty="0"/>
          </a:p>
        </p:txBody>
      </p:sp>
      <p:sp>
        <p:nvSpPr>
          <p:cNvPr id="3" name="Slide Number Placeholder 2">
            <a:extLst>
              <a:ext uri="{FF2B5EF4-FFF2-40B4-BE49-F238E27FC236}">
                <a16:creationId xmlns:a16="http://schemas.microsoft.com/office/drawing/2014/main" id="{3887B53C-700B-497C-98C2-9EEB0EFCDC6A}"/>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269056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2862-6813-4ECB-8D7F-C2846103A49A}"/>
              </a:ext>
            </a:extLst>
          </p:cNvPr>
          <p:cNvSpPr>
            <a:spLocks noGrp="1"/>
          </p:cNvSpPr>
          <p:nvPr>
            <p:ph type="title"/>
          </p:nvPr>
        </p:nvSpPr>
        <p:spPr/>
        <p:txBody>
          <a:bodyPr/>
          <a:lstStyle/>
          <a:p>
            <a:r>
              <a:rPr lang="en-US" dirty="0"/>
              <a:t>Fluid and food intake, position and mobility in </a:t>
            </a:r>
            <a:r>
              <a:rPr lang="en-US" dirty="0" err="1"/>
              <a:t>labour</a:t>
            </a:r>
            <a:endParaRPr lang="en-US" dirty="0"/>
          </a:p>
        </p:txBody>
      </p:sp>
      <p:sp>
        <p:nvSpPr>
          <p:cNvPr id="3" name="Content Placeholder 2">
            <a:extLst>
              <a:ext uri="{FF2B5EF4-FFF2-40B4-BE49-F238E27FC236}">
                <a16:creationId xmlns:a16="http://schemas.microsoft.com/office/drawing/2014/main" id="{474B2131-CCE7-4DC0-BDC1-ACC65A71823D}"/>
              </a:ext>
            </a:extLst>
          </p:cNvPr>
          <p:cNvSpPr>
            <a:spLocks noGrp="1"/>
          </p:cNvSpPr>
          <p:nvPr>
            <p:ph idx="1"/>
          </p:nvPr>
        </p:nvSpPr>
        <p:spPr/>
        <p:txBody>
          <a:bodyPr>
            <a:normAutofit/>
          </a:bodyPr>
          <a:lstStyle/>
          <a:p>
            <a:r>
              <a:rPr lang="en-GB" sz="2800" dirty="0"/>
              <a:t>Encourage women at low risk to continue oral fluid and food intake during labour</a:t>
            </a:r>
          </a:p>
          <a:p>
            <a:r>
              <a:rPr lang="en-GB" sz="2800" dirty="0"/>
              <a:t>Encouraging the adoption of mobility and an upright position during labour in women at low risk</a:t>
            </a:r>
            <a:endParaRPr lang="en-US" sz="2800" dirty="0"/>
          </a:p>
        </p:txBody>
      </p:sp>
      <p:sp>
        <p:nvSpPr>
          <p:cNvPr id="4" name="Slide Number Placeholder 3">
            <a:extLst>
              <a:ext uri="{FF2B5EF4-FFF2-40B4-BE49-F238E27FC236}">
                <a16:creationId xmlns:a16="http://schemas.microsoft.com/office/drawing/2014/main" id="{EFBBC47C-91EC-4B6B-9C66-5A76E42AB1CE}"/>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551653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4735-724F-424B-9915-AC9031F3ADB0}"/>
              </a:ext>
            </a:extLst>
          </p:cNvPr>
          <p:cNvSpPr>
            <a:spLocks noGrp="1"/>
          </p:cNvSpPr>
          <p:nvPr>
            <p:ph type="title"/>
          </p:nvPr>
        </p:nvSpPr>
        <p:spPr>
          <a:xfrm>
            <a:off x="677334" y="609600"/>
            <a:ext cx="8596668" cy="717755"/>
          </a:xfrm>
        </p:spPr>
        <p:txBody>
          <a:bodyPr/>
          <a:lstStyle/>
          <a:p>
            <a:r>
              <a:rPr lang="en-US" dirty="0"/>
              <a:t>Infection prophylaxis</a:t>
            </a:r>
          </a:p>
        </p:txBody>
      </p:sp>
      <p:sp>
        <p:nvSpPr>
          <p:cNvPr id="3" name="Content Placeholder 2">
            <a:extLst>
              <a:ext uri="{FF2B5EF4-FFF2-40B4-BE49-F238E27FC236}">
                <a16:creationId xmlns:a16="http://schemas.microsoft.com/office/drawing/2014/main" id="{8F62DD68-68F9-415A-B972-4C1BB82E18F0}"/>
              </a:ext>
            </a:extLst>
          </p:cNvPr>
          <p:cNvSpPr>
            <a:spLocks noGrp="1"/>
          </p:cNvSpPr>
          <p:nvPr>
            <p:ph idx="1"/>
          </p:nvPr>
        </p:nvSpPr>
        <p:spPr>
          <a:xfrm>
            <a:off x="677333" y="1224117"/>
            <a:ext cx="9720279" cy="4817246"/>
          </a:xfrm>
        </p:spPr>
        <p:txBody>
          <a:bodyPr>
            <a:noAutofit/>
          </a:bodyPr>
          <a:lstStyle/>
          <a:p>
            <a:pPr algn="l"/>
            <a:r>
              <a:rPr lang="en-GB" sz="2800" b="0" i="0" u="none" strike="noStrike" baseline="0" dirty="0">
                <a:latin typeface="Calibri" panose="020F0502020204030204" pitchFamily="34" charset="0"/>
                <a:cs typeface="Calibri" panose="020F0502020204030204" pitchFamily="34" charset="0"/>
              </a:rPr>
              <a:t>Routine vaginal cleansing with chlorhexidine during labour for the purpose of preventing infectious morbidities is not </a:t>
            </a:r>
            <a:r>
              <a:rPr lang="en-US" sz="2800" b="0" i="0" u="none" strike="noStrike" baseline="0" dirty="0">
                <a:latin typeface="Calibri" panose="020F0502020204030204" pitchFamily="34" charset="0"/>
                <a:cs typeface="Calibri" panose="020F0502020204030204" pitchFamily="34" charset="0"/>
              </a:rPr>
              <a:t>recommended</a:t>
            </a:r>
          </a:p>
          <a:p>
            <a:pPr algn="l"/>
            <a:r>
              <a:rPr lang="en-GB" sz="2800" dirty="0">
                <a:latin typeface="Calibri" panose="020F0502020204030204" pitchFamily="34" charset="0"/>
                <a:cs typeface="Calibri" panose="020F0502020204030204" pitchFamily="34" charset="0"/>
              </a:rPr>
              <a:t>Vaginal delivery is not an indication for routine antibiotic prophylaxis since the rate of </a:t>
            </a:r>
            <a:r>
              <a:rPr lang="en-GB" sz="2800" dirty="0" err="1">
                <a:latin typeface="Calibri" panose="020F0502020204030204" pitchFamily="34" charset="0"/>
                <a:cs typeface="Calibri" panose="020F0502020204030204" pitchFamily="34" charset="0"/>
              </a:rPr>
              <a:t>bacteremia</a:t>
            </a:r>
            <a:r>
              <a:rPr lang="en-GB" sz="2800" dirty="0">
                <a:latin typeface="Calibri" panose="020F0502020204030204" pitchFamily="34" charset="0"/>
                <a:cs typeface="Calibri" panose="020F0502020204030204" pitchFamily="34" charset="0"/>
              </a:rPr>
              <a:t> is low </a:t>
            </a:r>
          </a:p>
          <a:p>
            <a:pPr algn="l"/>
            <a:r>
              <a:rPr lang="en-GB" sz="2800" dirty="0">
                <a:latin typeface="Calibri" panose="020F0502020204030204" pitchFamily="34" charset="0"/>
                <a:cs typeface="Calibri" panose="020F0502020204030204" pitchFamily="34" charset="0"/>
              </a:rPr>
              <a:t>Antibiotic prophylaxis should be used if indicated (</a:t>
            </a:r>
            <a:r>
              <a:rPr lang="en-GB" sz="2800" dirty="0" err="1">
                <a:latin typeface="Calibri" panose="020F0502020204030204" pitchFamily="34" charset="0"/>
                <a:cs typeface="Calibri" panose="020F0502020204030204" pitchFamily="34" charset="0"/>
              </a:rPr>
              <a:t>eg</a:t>
            </a:r>
            <a:r>
              <a:rPr lang="en-GB" sz="2800" dirty="0">
                <a:latin typeface="Calibri" panose="020F0502020204030204" pitchFamily="34" charset="0"/>
                <a:cs typeface="Calibri" panose="020F0502020204030204" pitchFamily="34" charset="0"/>
              </a:rPr>
              <a:t> RHD, prosthetic heart valves, prolonged rupture of membranes, confirmed GBS etc)</a:t>
            </a:r>
            <a:endParaRPr lang="en-US"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0D18CB1-197B-497D-BB74-1C65F2D2F224}"/>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3855024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A840-14F3-43DF-9585-71CF72585891}"/>
              </a:ext>
            </a:extLst>
          </p:cNvPr>
          <p:cNvSpPr>
            <a:spLocks noGrp="1"/>
          </p:cNvSpPr>
          <p:nvPr>
            <p:ph type="title"/>
          </p:nvPr>
        </p:nvSpPr>
        <p:spPr/>
        <p:txBody>
          <a:bodyPr/>
          <a:lstStyle/>
          <a:p>
            <a:r>
              <a:rPr lang="en-US" dirty="0"/>
              <a:t>If delay in 1</a:t>
            </a:r>
            <a:r>
              <a:rPr lang="en-US" baseline="30000" dirty="0"/>
              <a:t>st</a:t>
            </a:r>
            <a:r>
              <a:rPr lang="en-US" dirty="0"/>
              <a:t> stage</a:t>
            </a:r>
          </a:p>
        </p:txBody>
      </p:sp>
      <p:sp>
        <p:nvSpPr>
          <p:cNvPr id="3" name="Content Placeholder 2">
            <a:extLst>
              <a:ext uri="{FF2B5EF4-FFF2-40B4-BE49-F238E27FC236}">
                <a16:creationId xmlns:a16="http://schemas.microsoft.com/office/drawing/2014/main" id="{6CF51492-64DE-4667-8C99-0BAFB73F0A1E}"/>
              </a:ext>
            </a:extLst>
          </p:cNvPr>
          <p:cNvSpPr>
            <a:spLocks noGrp="1"/>
          </p:cNvSpPr>
          <p:nvPr>
            <p:ph idx="1"/>
          </p:nvPr>
        </p:nvSpPr>
        <p:spPr/>
        <p:txBody>
          <a:bodyPr>
            <a:normAutofit/>
          </a:bodyPr>
          <a:lstStyle/>
          <a:p>
            <a:r>
              <a:rPr lang="en-US" sz="2400" dirty="0"/>
              <a:t>Consider- Parity, dilatation and rate of change, uterine contractions, station and position of the presenting part and then assess all aspects of progress in labour</a:t>
            </a:r>
          </a:p>
          <a:p>
            <a:pPr lvl="1"/>
            <a:r>
              <a:rPr lang="en-US" sz="2400" dirty="0"/>
              <a:t>Cervical dilation of less than 2cm in 4 hours</a:t>
            </a:r>
          </a:p>
          <a:p>
            <a:pPr lvl="1"/>
            <a:r>
              <a:rPr lang="en-US" sz="2400" dirty="0"/>
              <a:t>Descent of the fetal head</a:t>
            </a:r>
          </a:p>
          <a:p>
            <a:pPr lvl="1"/>
            <a:r>
              <a:rPr lang="en-US" sz="2400" dirty="0"/>
              <a:t>Changes in strength, duration and frequency of contractions</a:t>
            </a:r>
          </a:p>
        </p:txBody>
      </p:sp>
      <p:sp>
        <p:nvSpPr>
          <p:cNvPr id="4" name="Slide Number Placeholder 3">
            <a:extLst>
              <a:ext uri="{FF2B5EF4-FFF2-40B4-BE49-F238E27FC236}">
                <a16:creationId xmlns:a16="http://schemas.microsoft.com/office/drawing/2014/main" id="{EF841BAA-5F63-4C67-AD82-FD319BA959BB}"/>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1911972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E155-DE39-47E2-B39B-823CD8F20C22}"/>
              </a:ext>
            </a:extLst>
          </p:cNvPr>
          <p:cNvSpPr>
            <a:spLocks noGrp="1"/>
          </p:cNvSpPr>
          <p:nvPr>
            <p:ph type="title"/>
          </p:nvPr>
        </p:nvSpPr>
        <p:spPr>
          <a:xfrm>
            <a:off x="677334" y="609600"/>
            <a:ext cx="8596668" cy="894735"/>
          </a:xfrm>
        </p:spPr>
        <p:txBody>
          <a:bodyPr>
            <a:normAutofit fontScale="90000"/>
          </a:bodyPr>
          <a:lstStyle/>
          <a:p>
            <a:r>
              <a:rPr lang="en-US" dirty="0"/>
              <a:t>If delay in 1</a:t>
            </a:r>
            <a:r>
              <a:rPr lang="en-US" baseline="30000" dirty="0"/>
              <a:t>st</a:t>
            </a:r>
            <a:r>
              <a:rPr lang="en-US" dirty="0"/>
              <a:t> stage is diagnosed </a:t>
            </a:r>
            <a:br>
              <a:rPr lang="en-US" dirty="0"/>
            </a:br>
            <a:endParaRPr lang="en-US" dirty="0"/>
          </a:p>
        </p:txBody>
      </p:sp>
      <p:sp>
        <p:nvSpPr>
          <p:cNvPr id="3" name="Content Placeholder 2">
            <a:extLst>
              <a:ext uri="{FF2B5EF4-FFF2-40B4-BE49-F238E27FC236}">
                <a16:creationId xmlns:a16="http://schemas.microsoft.com/office/drawing/2014/main" id="{A4861D8F-E53E-4245-BD3C-FE0D97348D90}"/>
              </a:ext>
            </a:extLst>
          </p:cNvPr>
          <p:cNvSpPr>
            <a:spLocks noGrp="1"/>
          </p:cNvSpPr>
          <p:nvPr>
            <p:ph idx="1"/>
          </p:nvPr>
        </p:nvSpPr>
        <p:spPr>
          <a:xfrm>
            <a:off x="677334" y="1165123"/>
            <a:ext cx="8596668" cy="5241364"/>
          </a:xfrm>
        </p:spPr>
        <p:txBody>
          <a:bodyPr>
            <a:noAutofit/>
          </a:bodyPr>
          <a:lstStyle/>
          <a:p>
            <a:pPr lvl="1"/>
            <a:r>
              <a:rPr lang="en-US" sz="2400" dirty="0"/>
              <a:t>Consider amniotomy if membranes are still intact</a:t>
            </a:r>
          </a:p>
          <a:p>
            <a:pPr lvl="1"/>
            <a:r>
              <a:rPr lang="en-US" sz="2400" dirty="0"/>
              <a:t>Amniotomy followed later(2-4 hours) by augmentation of labour with Oxytocin if needed.</a:t>
            </a:r>
          </a:p>
          <a:p>
            <a:pPr lvl="1"/>
            <a:r>
              <a:rPr lang="en-US" sz="2400" dirty="0"/>
              <a:t>If Oxytocin is used, ensure the time between increments of dose is no more frequent than every 30 minutes.</a:t>
            </a:r>
          </a:p>
          <a:p>
            <a:pPr lvl="1"/>
            <a:r>
              <a:rPr lang="en-US" sz="2400" dirty="0"/>
              <a:t>Increase Oxytocin until there are 4 to 5 strong contractions in 10 minutes or maximum dose of oxytocin is reached</a:t>
            </a:r>
          </a:p>
          <a:p>
            <a:pPr lvl="1"/>
            <a:r>
              <a:rPr lang="en-US" sz="2400" dirty="0"/>
              <a:t>After ARM or Oxytocin, repeat vaginal examination after 2 hours</a:t>
            </a:r>
          </a:p>
          <a:p>
            <a:pPr lvl="1"/>
            <a:r>
              <a:rPr lang="en-US" sz="2400" dirty="0"/>
              <a:t>Offer women with delay in active phase of labor support and adequate pain relief</a:t>
            </a:r>
          </a:p>
        </p:txBody>
      </p:sp>
      <p:sp>
        <p:nvSpPr>
          <p:cNvPr id="4" name="Slide Number Placeholder 3">
            <a:extLst>
              <a:ext uri="{FF2B5EF4-FFF2-40B4-BE49-F238E27FC236}">
                <a16:creationId xmlns:a16="http://schemas.microsoft.com/office/drawing/2014/main" id="{84C02194-B5E6-43FC-B4C1-ED7A2B15AED1}"/>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281045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6575-0AC1-422D-9251-0F35AF247E21}"/>
              </a:ext>
            </a:extLst>
          </p:cNvPr>
          <p:cNvSpPr>
            <a:spLocks noGrp="1"/>
          </p:cNvSpPr>
          <p:nvPr>
            <p:ph type="title"/>
          </p:nvPr>
        </p:nvSpPr>
        <p:spPr>
          <a:xfrm>
            <a:off x="1797666" y="2199422"/>
            <a:ext cx="8596668" cy="1826581"/>
          </a:xfrm>
        </p:spPr>
        <p:txBody>
          <a:bodyPr/>
          <a:lstStyle/>
          <a:p>
            <a:r>
              <a:rPr lang="en-US" dirty="0"/>
              <a:t>Second stage of </a:t>
            </a:r>
            <a:r>
              <a:rPr lang="en-US" dirty="0" err="1"/>
              <a:t>labour</a:t>
            </a:r>
            <a:endParaRPr lang="en-US" dirty="0"/>
          </a:p>
        </p:txBody>
      </p:sp>
      <p:sp>
        <p:nvSpPr>
          <p:cNvPr id="3" name="Text Placeholder 2">
            <a:extLst>
              <a:ext uri="{FF2B5EF4-FFF2-40B4-BE49-F238E27FC236}">
                <a16:creationId xmlns:a16="http://schemas.microsoft.com/office/drawing/2014/main" id="{ED48CD8A-AC53-464C-B775-B14B461836D0}"/>
              </a:ext>
            </a:extLst>
          </p:cNvPr>
          <p:cNvSpPr>
            <a:spLocks noGrp="1"/>
          </p:cNvSpPr>
          <p:nvPr>
            <p:ph type="body" idx="1"/>
          </p:nvPr>
        </p:nvSpPr>
        <p:spPr>
          <a:xfrm>
            <a:off x="2093180" y="4453707"/>
            <a:ext cx="8596668" cy="860400"/>
          </a:xfrm>
        </p:spPr>
        <p:txBody>
          <a:bodyPr/>
          <a:lstStyle/>
          <a:p>
            <a:endParaRPr lang="en-US" dirty="0"/>
          </a:p>
        </p:txBody>
      </p:sp>
      <p:sp>
        <p:nvSpPr>
          <p:cNvPr id="4" name="Slide Number Placeholder 3">
            <a:extLst>
              <a:ext uri="{FF2B5EF4-FFF2-40B4-BE49-F238E27FC236}">
                <a16:creationId xmlns:a16="http://schemas.microsoft.com/office/drawing/2014/main" id="{BC58155B-BC0E-4579-95EF-CA1AAE6633D1}"/>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794710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A036-E370-42C9-A901-64350FA2B4FF}"/>
              </a:ext>
            </a:extLst>
          </p:cNvPr>
          <p:cNvSpPr>
            <a:spLocks noGrp="1"/>
          </p:cNvSpPr>
          <p:nvPr>
            <p:ph type="title"/>
          </p:nvPr>
        </p:nvSpPr>
        <p:spPr/>
        <p:txBody>
          <a:bodyPr/>
          <a:lstStyle/>
          <a:p>
            <a:r>
              <a:rPr lang="en-US" dirty="0"/>
              <a:t>2</a:t>
            </a:r>
            <a:r>
              <a:rPr lang="en-US" baseline="30000" dirty="0"/>
              <a:t>ND</a:t>
            </a:r>
            <a:r>
              <a:rPr lang="en-US" dirty="0"/>
              <a:t> STAGE OF LABOUR; Duration</a:t>
            </a:r>
          </a:p>
        </p:txBody>
      </p:sp>
      <p:sp>
        <p:nvSpPr>
          <p:cNvPr id="3" name="Content Placeholder 2">
            <a:extLst>
              <a:ext uri="{FF2B5EF4-FFF2-40B4-BE49-F238E27FC236}">
                <a16:creationId xmlns:a16="http://schemas.microsoft.com/office/drawing/2014/main" id="{1BBF7B45-2D0A-4700-A24E-6FF559863137}"/>
              </a:ext>
            </a:extLst>
          </p:cNvPr>
          <p:cNvSpPr>
            <a:spLocks noGrp="1"/>
          </p:cNvSpPr>
          <p:nvPr>
            <p:ph idx="1"/>
          </p:nvPr>
        </p:nvSpPr>
        <p:spPr>
          <a:xfrm>
            <a:off x="677333" y="2160589"/>
            <a:ext cx="10398705" cy="4245898"/>
          </a:xfrm>
        </p:spPr>
        <p:txBody>
          <a:bodyPr>
            <a:normAutofit/>
          </a:bodyPr>
          <a:lstStyle/>
          <a:p>
            <a:pPr algn="l"/>
            <a:r>
              <a:rPr lang="en-GB" sz="2400" dirty="0">
                <a:latin typeface="Calibri" panose="020F0502020204030204" pitchFamily="34" charset="0"/>
                <a:cs typeface="Calibri" panose="020F0502020204030204" pitchFamily="34" charset="0"/>
              </a:rPr>
              <a:t>D</a:t>
            </a:r>
            <a:r>
              <a:rPr lang="en-GB" sz="2400" b="0" i="0" u="none" strike="noStrike" baseline="0" dirty="0">
                <a:latin typeface="Calibri" panose="020F0502020204030204" pitchFamily="34" charset="0"/>
                <a:cs typeface="Calibri" panose="020F0502020204030204" pitchFamily="34" charset="0"/>
              </a:rPr>
              <a:t>ecision about curtailing the second stage of labour should be based on surveillance of the maternal and foetal condition, and on the progress of labour. </a:t>
            </a:r>
          </a:p>
          <a:p>
            <a:pPr algn="l"/>
            <a:r>
              <a:rPr lang="en-GB" sz="2400" b="0" i="0" u="none" strike="noStrike" baseline="0" dirty="0">
                <a:latin typeface="Calibri" panose="020F0502020204030204" pitchFamily="34" charset="0"/>
                <a:cs typeface="Calibri" panose="020F0502020204030204" pitchFamily="34" charset="0"/>
              </a:rPr>
              <a:t>When the woman’s condition is satisfactory, the foetus is in good condition, and there is evidence of progress in the descent of the foetal head, there are no grounds for intervention.</a:t>
            </a:r>
          </a:p>
          <a:p>
            <a:pPr algn="l"/>
            <a:r>
              <a:rPr lang="en-GB" sz="2400" b="0" i="0" u="none" strike="noStrike" baseline="0" dirty="0">
                <a:latin typeface="Calibri" panose="020F0502020204030204" pitchFamily="34" charset="0"/>
                <a:cs typeface="Calibri" panose="020F0502020204030204" pitchFamily="34" charset="0"/>
              </a:rPr>
              <a:t> However, when the second stage has extended beyond the standard durations, the chance of spontaneous birth within a reasonable time decreases, and intervention to expedite childbirth should be considered</a:t>
            </a:r>
            <a:r>
              <a:rPr lang="en-GB" sz="2400" b="0" i="0" u="none" strike="noStrike" baseline="0" dirty="0">
                <a:latin typeface="Whitney-Book"/>
              </a:rPr>
              <a:t>.</a:t>
            </a:r>
            <a:endParaRPr lang="en-US" sz="2400" dirty="0"/>
          </a:p>
        </p:txBody>
      </p:sp>
      <p:sp>
        <p:nvSpPr>
          <p:cNvPr id="4" name="Slide Number Placeholder 3">
            <a:extLst>
              <a:ext uri="{FF2B5EF4-FFF2-40B4-BE49-F238E27FC236}">
                <a16:creationId xmlns:a16="http://schemas.microsoft.com/office/drawing/2014/main" id="{9AC4D2C7-737B-4A21-ABFB-35532B958CC4}"/>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875125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723C-F8FE-46EF-83CE-7897314466C6}"/>
              </a:ext>
            </a:extLst>
          </p:cNvPr>
          <p:cNvSpPr>
            <a:spLocks noGrp="1"/>
          </p:cNvSpPr>
          <p:nvPr>
            <p:ph type="title"/>
          </p:nvPr>
        </p:nvSpPr>
        <p:spPr/>
        <p:txBody>
          <a:bodyPr/>
          <a:lstStyle/>
          <a:p>
            <a:r>
              <a:rPr lang="en-US" dirty="0"/>
              <a:t>2</a:t>
            </a:r>
            <a:r>
              <a:rPr lang="en-US" baseline="30000" dirty="0"/>
              <a:t>nd</a:t>
            </a:r>
            <a:r>
              <a:rPr lang="en-US" dirty="0"/>
              <a:t> stage of </a:t>
            </a:r>
            <a:r>
              <a:rPr lang="en-US" dirty="0" err="1"/>
              <a:t>labour</a:t>
            </a:r>
            <a:r>
              <a:rPr lang="en-US" dirty="0"/>
              <a:t>, Birth position</a:t>
            </a:r>
          </a:p>
        </p:txBody>
      </p:sp>
      <p:sp>
        <p:nvSpPr>
          <p:cNvPr id="3" name="Content Placeholder 2">
            <a:extLst>
              <a:ext uri="{FF2B5EF4-FFF2-40B4-BE49-F238E27FC236}">
                <a16:creationId xmlns:a16="http://schemas.microsoft.com/office/drawing/2014/main" id="{50215756-37E9-4CBA-981C-56320831C55A}"/>
              </a:ext>
            </a:extLst>
          </p:cNvPr>
          <p:cNvSpPr>
            <a:spLocks noGrp="1"/>
          </p:cNvSpPr>
          <p:nvPr>
            <p:ph idx="1"/>
          </p:nvPr>
        </p:nvSpPr>
        <p:spPr/>
        <p:txBody>
          <a:bodyPr>
            <a:normAutofit/>
          </a:bodyPr>
          <a:lstStyle/>
          <a:p>
            <a:pPr algn="l"/>
            <a:r>
              <a:rPr lang="en-GB" sz="2400" b="0" i="0" u="none" strike="noStrike" baseline="0" dirty="0">
                <a:latin typeface="Calibri" panose="020F0502020204030204" pitchFamily="34" charset="0"/>
                <a:cs typeface="Calibri" panose="020F0502020204030204" pitchFamily="34" charset="0"/>
              </a:rPr>
              <a:t>Women with and without epidural analgesia, should be encouraged to adopt a birth position of the individual woman’s choice, including upright positions. </a:t>
            </a:r>
            <a:r>
              <a:rPr lang="en-GB" sz="2400" dirty="0">
                <a:latin typeface="Calibri" panose="020F0502020204030204" pitchFamily="34" charset="0"/>
                <a:cs typeface="Calibri" panose="020F0502020204030204" pitchFamily="34" charset="0"/>
              </a:rPr>
              <a:t>(Birth positions- Lithotomy, semi-recumbent, on all fours, squatting etc )</a:t>
            </a:r>
          </a:p>
          <a:p>
            <a:pPr algn="l"/>
            <a:r>
              <a:rPr lang="en-GB" sz="2400" b="0" i="0" u="none" strike="noStrike" baseline="0" dirty="0">
                <a:latin typeface="Calibri" panose="020F0502020204030204" pitchFamily="34" charset="0"/>
                <a:cs typeface="Calibri" panose="020F0502020204030204" pitchFamily="34" charset="0"/>
              </a:rPr>
              <a:t>Upright positions with traditional epidural analgesia, which provides a dense </a:t>
            </a:r>
            <a:r>
              <a:rPr lang="en-GB" sz="2400" b="0" i="0" u="none" strike="noStrike" baseline="0" dirty="0" err="1">
                <a:latin typeface="Calibri" panose="020F0502020204030204" pitchFamily="34" charset="0"/>
                <a:cs typeface="Calibri" panose="020F0502020204030204" pitchFamily="34" charset="0"/>
              </a:rPr>
              <a:t>neuroaxial</a:t>
            </a:r>
            <a:r>
              <a:rPr lang="en-GB" sz="2400" b="0" i="0" u="none" strike="noStrike" baseline="0" dirty="0">
                <a:latin typeface="Calibri" panose="020F0502020204030204" pitchFamily="34" charset="0"/>
                <a:cs typeface="Calibri" panose="020F0502020204030204" pitchFamily="34" charset="0"/>
              </a:rPr>
              <a:t> block, might not be feasible; however, most epidural analgesia currently provided are “low dose” and “mobile” epidural analgesia, which should enable a choice of birth positions</a:t>
            </a:r>
            <a:r>
              <a:rPr lang="en-GB" sz="1800" b="0" i="0" u="none" strike="noStrike" baseline="0" dirty="0">
                <a:latin typeface="Whitney-Book"/>
              </a:rPr>
              <a:t>.</a:t>
            </a:r>
            <a:endParaRPr lang="en-GB"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876D722-E3A6-4750-BE99-93510559ABD4}"/>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2782354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FBB6-1569-4E86-A7BC-A2609050CF8F}"/>
              </a:ext>
            </a:extLst>
          </p:cNvPr>
          <p:cNvSpPr>
            <a:spLocks noGrp="1"/>
          </p:cNvSpPr>
          <p:nvPr>
            <p:ph type="title"/>
          </p:nvPr>
        </p:nvSpPr>
        <p:spPr/>
        <p:txBody>
          <a:bodyPr/>
          <a:lstStyle/>
          <a:p>
            <a:r>
              <a:rPr lang="en-US" dirty="0"/>
              <a:t>2</a:t>
            </a:r>
            <a:r>
              <a:rPr lang="en-US" baseline="30000" dirty="0"/>
              <a:t>nd</a:t>
            </a:r>
            <a:r>
              <a:rPr lang="en-US" dirty="0"/>
              <a:t> stage; reducing risk of birth trauma</a:t>
            </a:r>
          </a:p>
        </p:txBody>
      </p:sp>
      <p:sp>
        <p:nvSpPr>
          <p:cNvPr id="3" name="Content Placeholder 2">
            <a:extLst>
              <a:ext uri="{FF2B5EF4-FFF2-40B4-BE49-F238E27FC236}">
                <a16:creationId xmlns:a16="http://schemas.microsoft.com/office/drawing/2014/main" id="{535B6FE6-B612-4161-ACE8-F7A197E6C429}"/>
              </a:ext>
            </a:extLst>
          </p:cNvPr>
          <p:cNvSpPr>
            <a:spLocks noGrp="1"/>
          </p:cNvSpPr>
          <p:nvPr>
            <p:ph idx="1"/>
          </p:nvPr>
        </p:nvSpPr>
        <p:spPr>
          <a:xfrm>
            <a:off x="677334" y="1430595"/>
            <a:ext cx="9823518" cy="4610768"/>
          </a:xfrm>
        </p:spPr>
        <p:txBody>
          <a:bodyPr>
            <a:normAutofit/>
          </a:bodyPr>
          <a:lstStyle/>
          <a:p>
            <a:pPr algn="l"/>
            <a:r>
              <a:rPr lang="en-GB" sz="2800" dirty="0">
                <a:latin typeface="Calibri" panose="020F0502020204030204" pitchFamily="34" charset="0"/>
                <a:cs typeface="Calibri" panose="020F0502020204030204" pitchFamily="34" charset="0"/>
              </a:rPr>
              <a:t>I</a:t>
            </a:r>
            <a:r>
              <a:rPr lang="en-GB" sz="2800" b="0" i="0" u="none" strike="noStrike" baseline="0" dirty="0">
                <a:latin typeface="Calibri" panose="020F0502020204030204" pitchFamily="34" charset="0"/>
                <a:cs typeface="Calibri" panose="020F0502020204030204" pitchFamily="34" charset="0"/>
              </a:rPr>
              <a:t>n the expulsive phase of the second stage of labour encourage and support parturient to follow their own urge to push.</a:t>
            </a:r>
          </a:p>
          <a:p>
            <a:pPr algn="l"/>
            <a:r>
              <a:rPr lang="en-GB" sz="2800" b="0" i="0" u="none" strike="noStrike" baseline="0" dirty="0">
                <a:latin typeface="Calibri" panose="020F0502020204030204" pitchFamily="34" charset="0"/>
                <a:cs typeface="Calibri" panose="020F0502020204030204" pitchFamily="34" charset="0"/>
              </a:rPr>
              <a:t>Application of manual fundal pressure to facilitate childbirth during the second stage of labour is potentially harmful and is not </a:t>
            </a:r>
            <a:r>
              <a:rPr lang="en-US" sz="2800" b="0" i="0" u="none" strike="noStrike" baseline="0" dirty="0">
                <a:latin typeface="Calibri" panose="020F0502020204030204" pitchFamily="34" charset="0"/>
                <a:cs typeface="Calibri" panose="020F0502020204030204" pitchFamily="34" charset="0"/>
              </a:rPr>
              <a:t>recommended</a:t>
            </a:r>
            <a:endParaRPr lang="en-GB" sz="2800" dirty="0">
              <a:latin typeface="Calibri" panose="020F0502020204030204" pitchFamily="34" charset="0"/>
              <a:cs typeface="Calibri" panose="020F0502020204030204" pitchFamily="34" charset="0"/>
            </a:endParaRPr>
          </a:p>
          <a:p>
            <a:pPr algn="l"/>
            <a:r>
              <a:rPr lang="en-GB" sz="2800" dirty="0">
                <a:latin typeface="Calibri" panose="020F0502020204030204" pitchFamily="34" charset="0"/>
                <a:cs typeface="Calibri" panose="020F0502020204030204" pitchFamily="34" charset="0"/>
              </a:rPr>
              <a:t>T</a:t>
            </a:r>
            <a:r>
              <a:rPr lang="en-GB" sz="2800" b="0" i="0" u="none" strike="noStrike" baseline="0" dirty="0">
                <a:latin typeface="Calibri" panose="020F0502020204030204" pitchFamily="34" charset="0"/>
                <a:cs typeface="Calibri" panose="020F0502020204030204" pitchFamily="34" charset="0"/>
              </a:rPr>
              <a:t>echniques to reduce perineal trauma and facilitate spontaneous birth (including perineal massage, warm compresses and a “hands on” guarding of the perineum) are recommended.</a:t>
            </a:r>
            <a:endParaRPr lang="en-US" sz="2800"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F9B1F46-52A2-40C7-AF34-2B6454F52BCC}"/>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3770575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0FD7-F6E0-4D6F-B8CD-BF2A0B743099}"/>
              </a:ext>
            </a:extLst>
          </p:cNvPr>
          <p:cNvSpPr>
            <a:spLocks noGrp="1"/>
          </p:cNvSpPr>
          <p:nvPr>
            <p:ph type="title"/>
          </p:nvPr>
        </p:nvSpPr>
        <p:spPr/>
        <p:txBody>
          <a:bodyPr/>
          <a:lstStyle/>
          <a:p>
            <a:r>
              <a:rPr lang="en-US" dirty="0"/>
              <a:t>Second stage of labor; No routine episiotomy</a:t>
            </a:r>
          </a:p>
        </p:txBody>
      </p:sp>
      <p:sp>
        <p:nvSpPr>
          <p:cNvPr id="3" name="Content Placeholder 2">
            <a:extLst>
              <a:ext uri="{FF2B5EF4-FFF2-40B4-BE49-F238E27FC236}">
                <a16:creationId xmlns:a16="http://schemas.microsoft.com/office/drawing/2014/main" id="{714CE060-514B-4D7D-9F4C-A6E446E53CCB}"/>
              </a:ext>
            </a:extLst>
          </p:cNvPr>
          <p:cNvSpPr>
            <a:spLocks noGrp="1"/>
          </p:cNvSpPr>
          <p:nvPr>
            <p:ph idx="1"/>
          </p:nvPr>
        </p:nvSpPr>
        <p:spPr/>
        <p:txBody>
          <a:bodyPr/>
          <a:lstStyle/>
          <a:p>
            <a:endParaRPr lang="en-US" dirty="0"/>
          </a:p>
          <a:p>
            <a:r>
              <a:rPr lang="en-US" sz="2800" dirty="0"/>
              <a:t>No routine episiotomy</a:t>
            </a:r>
          </a:p>
          <a:p>
            <a:r>
              <a:rPr lang="en-US" sz="2800" dirty="0"/>
              <a:t>If there’s a clinical indication, give a mediolateral episiotomy under local analgesic.</a:t>
            </a:r>
          </a:p>
          <a:p>
            <a:pPr marL="0" indent="0">
              <a:buNone/>
            </a:pPr>
            <a:endParaRPr lang="en-US" dirty="0"/>
          </a:p>
        </p:txBody>
      </p:sp>
      <p:sp>
        <p:nvSpPr>
          <p:cNvPr id="4" name="Slide Number Placeholder 3">
            <a:extLst>
              <a:ext uri="{FF2B5EF4-FFF2-40B4-BE49-F238E27FC236}">
                <a16:creationId xmlns:a16="http://schemas.microsoft.com/office/drawing/2014/main" id="{A0A032C2-9422-4DE3-8056-57043F6356CF}"/>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142613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602E-DD86-4651-A51C-B47FA4893F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7A1815-3756-4075-8189-29AA8394CD61}"/>
              </a:ext>
            </a:extLst>
          </p:cNvPr>
          <p:cNvSpPr>
            <a:spLocks noGrp="1"/>
          </p:cNvSpPr>
          <p:nvPr>
            <p:ph idx="1"/>
          </p:nvPr>
        </p:nvSpPr>
        <p:spPr/>
        <p:txBody>
          <a:bodyPr/>
          <a:lstStyle/>
          <a:p>
            <a:endParaRPr lang="en-US" dirty="0"/>
          </a:p>
          <a:p>
            <a:endParaRPr lang="en-US" dirty="0"/>
          </a:p>
          <a:p>
            <a:r>
              <a:rPr lang="en-US" sz="3200" dirty="0">
                <a:solidFill>
                  <a:schemeClr val="accent1">
                    <a:lumMod val="60000"/>
                    <a:lumOff val="40000"/>
                  </a:schemeClr>
                </a:solidFill>
                <a:latin typeface="Calibri" panose="020F0502020204030204" pitchFamily="34" charset="0"/>
                <a:cs typeface="Calibri" panose="020F0502020204030204" pitchFamily="34" charset="0"/>
              </a:rPr>
              <a:t>THIRD STAGE OF LABOUR </a:t>
            </a:r>
          </a:p>
        </p:txBody>
      </p:sp>
      <p:sp>
        <p:nvSpPr>
          <p:cNvPr id="4" name="Slide Number Placeholder 3">
            <a:extLst>
              <a:ext uri="{FF2B5EF4-FFF2-40B4-BE49-F238E27FC236}">
                <a16:creationId xmlns:a16="http://schemas.microsoft.com/office/drawing/2014/main" id="{51E28488-23EA-4397-BA0A-906409F9D626}"/>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119727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0A96-E440-4538-80F1-E9BC54604E7A}"/>
              </a:ext>
            </a:extLst>
          </p:cNvPr>
          <p:cNvSpPr>
            <a:spLocks noGrp="1"/>
          </p:cNvSpPr>
          <p:nvPr>
            <p:ph type="title"/>
          </p:nvPr>
        </p:nvSpPr>
        <p:spPr/>
        <p:txBody>
          <a:bodyPr/>
          <a:lstStyle/>
          <a:p>
            <a:r>
              <a:rPr lang="en-US" dirty="0"/>
              <a:t>Overview of Normal labor</a:t>
            </a:r>
          </a:p>
        </p:txBody>
      </p:sp>
      <p:sp>
        <p:nvSpPr>
          <p:cNvPr id="3" name="Content Placeholder 2">
            <a:extLst>
              <a:ext uri="{FF2B5EF4-FFF2-40B4-BE49-F238E27FC236}">
                <a16:creationId xmlns:a16="http://schemas.microsoft.com/office/drawing/2014/main" id="{79265E76-03F7-4AF1-A441-2FCD502EBAEE}"/>
              </a:ext>
            </a:extLst>
          </p:cNvPr>
          <p:cNvSpPr>
            <a:spLocks noGrp="1"/>
          </p:cNvSpPr>
          <p:nvPr>
            <p:ph idx="1"/>
          </p:nvPr>
        </p:nvSpPr>
        <p:spPr>
          <a:xfrm>
            <a:off x="335664" y="1341439"/>
            <a:ext cx="10327420" cy="3880773"/>
          </a:xfrm>
        </p:spPr>
        <p:txBody>
          <a:bodyPr>
            <a:normAutofit/>
          </a:bodyPr>
          <a:lstStyle/>
          <a:p>
            <a:r>
              <a:rPr lang="en-GB" sz="3200" dirty="0">
                <a:latin typeface="Calibri" panose="020F0502020204030204" pitchFamily="34" charset="0"/>
                <a:cs typeface="Calibri" panose="020F0502020204030204" pitchFamily="34" charset="0"/>
              </a:rPr>
              <a:t>The World Health Organization (WHO) defines </a:t>
            </a:r>
            <a:r>
              <a:rPr lang="en-GB" sz="3200" b="1" dirty="0">
                <a:latin typeface="Calibri" panose="020F0502020204030204" pitchFamily="34" charset="0"/>
                <a:cs typeface="Calibri" panose="020F0502020204030204" pitchFamily="34" charset="0"/>
              </a:rPr>
              <a:t>normal</a:t>
            </a:r>
            <a:r>
              <a:rPr lang="en-GB" sz="3200" dirty="0">
                <a:latin typeface="Calibri" panose="020F0502020204030204" pitchFamily="34" charset="0"/>
                <a:cs typeface="Calibri" panose="020F0502020204030204" pitchFamily="34" charset="0"/>
              </a:rPr>
              <a:t> birth as "spontaneous in onset, low-risk at the start of </a:t>
            </a:r>
            <a:r>
              <a:rPr lang="en-GB" sz="3200" b="1" dirty="0">
                <a:latin typeface="Calibri" panose="020F0502020204030204" pitchFamily="34" charset="0"/>
                <a:cs typeface="Calibri" panose="020F0502020204030204" pitchFamily="34" charset="0"/>
              </a:rPr>
              <a:t>labor</a:t>
            </a:r>
            <a:r>
              <a:rPr lang="en-GB" sz="3200" dirty="0">
                <a:latin typeface="Calibri" panose="020F0502020204030204" pitchFamily="34" charset="0"/>
                <a:cs typeface="Calibri" panose="020F0502020204030204" pitchFamily="34" charset="0"/>
              </a:rPr>
              <a:t> and remaining so throughout </a:t>
            </a:r>
            <a:r>
              <a:rPr lang="en-GB" sz="3200" b="1" dirty="0">
                <a:latin typeface="Calibri" panose="020F0502020204030204" pitchFamily="34" charset="0"/>
                <a:cs typeface="Calibri" panose="020F0502020204030204" pitchFamily="34" charset="0"/>
              </a:rPr>
              <a:t>labor</a:t>
            </a:r>
            <a:r>
              <a:rPr lang="en-GB" sz="3200" dirty="0">
                <a:latin typeface="Calibri" panose="020F0502020204030204" pitchFamily="34" charset="0"/>
                <a:cs typeface="Calibri" panose="020F0502020204030204" pitchFamily="34" charset="0"/>
              </a:rPr>
              <a:t> and delivery. The infant is born spontaneously in the vertex position between 37 and 42 completed weeks of pregnancy.</a:t>
            </a:r>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10B9754-7086-4F75-9681-9CA0DD190535}"/>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467096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B941-9169-4E55-BA85-6A3D2AD610E1}"/>
              </a:ext>
            </a:extLst>
          </p:cNvPr>
          <p:cNvSpPr>
            <a:spLocks noGrp="1"/>
          </p:cNvSpPr>
          <p:nvPr>
            <p:ph type="title"/>
          </p:nvPr>
        </p:nvSpPr>
        <p:spPr/>
        <p:txBody>
          <a:bodyPr/>
          <a:lstStyle/>
          <a:p>
            <a:r>
              <a:rPr lang="en-US" dirty="0"/>
              <a:t>3</a:t>
            </a:r>
            <a:r>
              <a:rPr lang="en-US" baseline="30000" dirty="0"/>
              <a:t>rd</a:t>
            </a:r>
            <a:r>
              <a:rPr lang="en-US" dirty="0"/>
              <a:t> stage; Preventing PPH</a:t>
            </a:r>
          </a:p>
        </p:txBody>
      </p:sp>
      <p:sp>
        <p:nvSpPr>
          <p:cNvPr id="3" name="Content Placeholder 2">
            <a:extLst>
              <a:ext uri="{FF2B5EF4-FFF2-40B4-BE49-F238E27FC236}">
                <a16:creationId xmlns:a16="http://schemas.microsoft.com/office/drawing/2014/main" id="{FD6B8AF7-2B21-42C9-B3A6-A2E29C02C374}"/>
              </a:ext>
            </a:extLst>
          </p:cNvPr>
          <p:cNvSpPr>
            <a:spLocks noGrp="1"/>
          </p:cNvSpPr>
          <p:nvPr>
            <p:ph idx="1"/>
          </p:nvPr>
        </p:nvSpPr>
        <p:spPr>
          <a:xfrm>
            <a:off x="677334" y="1371601"/>
            <a:ext cx="8596668" cy="5034886"/>
          </a:xfrm>
        </p:spPr>
        <p:txBody>
          <a:bodyPr>
            <a:noAutofit/>
          </a:bodyPr>
          <a:lstStyle/>
          <a:p>
            <a:pPr algn="l"/>
            <a:r>
              <a:rPr lang="en-GB" sz="2400" b="0" i="0" u="none" strike="noStrike" baseline="0" dirty="0">
                <a:latin typeface="Calibri" panose="020F0502020204030204" pitchFamily="34" charset="0"/>
                <a:cs typeface="Calibri" panose="020F0502020204030204" pitchFamily="34" charset="0"/>
              </a:rPr>
              <a:t>The use of uterotonics for the prevention of postpartum haemorrhage (PPH) during the third stage of labour is recommended for all births.</a:t>
            </a:r>
          </a:p>
          <a:p>
            <a:pPr algn="l"/>
            <a:r>
              <a:rPr lang="en-GB" sz="2400" b="0" i="0" u="none" strike="noStrike" baseline="0" dirty="0">
                <a:latin typeface="Calibri" panose="020F0502020204030204" pitchFamily="34" charset="0"/>
                <a:cs typeface="Calibri" panose="020F0502020204030204" pitchFamily="34" charset="0"/>
              </a:rPr>
              <a:t>Oxytocin (10 IU, IM/IV) is the recommended uterotonic drug for the prevention of </a:t>
            </a:r>
            <a:r>
              <a:rPr lang="en-US" sz="2400" b="0" i="0" u="none" strike="noStrike" baseline="0" dirty="0">
                <a:latin typeface="Calibri" panose="020F0502020204030204" pitchFamily="34" charset="0"/>
                <a:cs typeface="Calibri" panose="020F0502020204030204" pitchFamily="34" charset="0"/>
              </a:rPr>
              <a:t>PPH</a:t>
            </a:r>
          </a:p>
          <a:p>
            <a:pPr algn="l"/>
            <a:r>
              <a:rPr lang="en-GB" sz="2400" b="0" i="0" u="none" strike="noStrike" baseline="0" dirty="0">
                <a:latin typeface="Calibri" panose="020F0502020204030204" pitchFamily="34" charset="0"/>
                <a:cs typeface="Calibri" panose="020F0502020204030204" pitchFamily="34" charset="0"/>
              </a:rPr>
              <a:t>Where oxytocin is unavailable,  use </a:t>
            </a:r>
          </a:p>
          <a:p>
            <a:pPr lvl="1"/>
            <a:r>
              <a:rPr lang="en-GB" sz="2400" b="0" i="0" u="none" strike="noStrike" baseline="0" dirty="0">
                <a:latin typeface="Calibri" panose="020F0502020204030204" pitchFamily="34" charset="0"/>
                <a:cs typeface="Calibri" panose="020F0502020204030204" pitchFamily="34" charset="0"/>
              </a:rPr>
              <a:t>ergometrine/methylergometrine</a:t>
            </a:r>
          </a:p>
          <a:p>
            <a:pPr lvl="1"/>
            <a:r>
              <a:rPr lang="en-GB" sz="2400" dirty="0">
                <a:latin typeface="Calibri" panose="020F0502020204030204" pitchFamily="34" charset="0"/>
                <a:cs typeface="Calibri" panose="020F0502020204030204" pitchFamily="34" charset="0"/>
              </a:rPr>
              <a:t>Or </a:t>
            </a:r>
            <a:r>
              <a:rPr lang="en-GB" sz="2400" dirty="0" err="1">
                <a:latin typeface="Calibri" panose="020F0502020204030204" pitchFamily="34" charset="0"/>
                <a:cs typeface="Calibri" panose="020F0502020204030204" pitchFamily="34" charset="0"/>
              </a:rPr>
              <a:t>Carbetocin</a:t>
            </a:r>
            <a:endParaRPr lang="en-GB" sz="2400" b="0" i="0" u="none" strike="noStrike" baseline="0" dirty="0">
              <a:latin typeface="Calibri" panose="020F0502020204030204" pitchFamily="34" charset="0"/>
              <a:cs typeface="Calibri" panose="020F0502020204030204" pitchFamily="34" charset="0"/>
            </a:endParaRPr>
          </a:p>
          <a:p>
            <a:pPr lvl="1"/>
            <a:r>
              <a:rPr lang="en-GB" sz="2400" b="0" i="0" u="none" strike="noStrike" baseline="0" dirty="0">
                <a:latin typeface="Calibri" panose="020F0502020204030204" pitchFamily="34" charset="0"/>
                <a:cs typeface="Calibri" panose="020F0502020204030204" pitchFamily="34" charset="0"/>
              </a:rPr>
              <a:t> or the fixed drug combination of oxytocin and ergometrine) </a:t>
            </a:r>
          </a:p>
          <a:p>
            <a:pPr lvl="1"/>
            <a:r>
              <a:rPr lang="en-GB" sz="2400" b="0" i="0" u="none" strike="noStrike" baseline="0" dirty="0">
                <a:latin typeface="Calibri" panose="020F0502020204030204" pitchFamily="34" charset="0"/>
                <a:cs typeface="Calibri" panose="020F0502020204030204" pitchFamily="34" charset="0"/>
              </a:rPr>
              <a:t>Or oral </a:t>
            </a:r>
            <a:r>
              <a:rPr lang="en-US" sz="2400" b="0" i="0" u="none" strike="noStrike" baseline="0" dirty="0">
                <a:latin typeface="Calibri" panose="020F0502020204030204" pitchFamily="34" charset="0"/>
                <a:cs typeface="Calibri" panose="020F0502020204030204" pitchFamily="34" charset="0"/>
              </a:rPr>
              <a:t>misoprostol (600 </a:t>
            </a:r>
            <a:r>
              <a:rPr lang="el-GR" sz="2400" b="0" i="0" u="none" strike="noStrike" baseline="0" dirty="0">
                <a:latin typeface="Calibri" panose="020F0502020204030204" pitchFamily="34" charset="0"/>
                <a:cs typeface="Calibri" panose="020F0502020204030204" pitchFamily="34" charset="0"/>
              </a:rPr>
              <a:t>μ</a:t>
            </a:r>
            <a:r>
              <a:rPr lang="en-US" sz="2400" b="0" i="0" u="none" strike="noStrike" baseline="0" dirty="0">
                <a:latin typeface="Calibri" panose="020F0502020204030204" pitchFamily="34" charset="0"/>
                <a:cs typeface="Calibri" panose="020F0502020204030204" pitchFamily="34" charset="0"/>
              </a:rPr>
              <a:t>g)</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07CE954-5F9A-427A-8082-02F0F8DB492C}"/>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2953304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15E5-E78F-4E20-B801-BC341ECBF5DE}"/>
              </a:ext>
            </a:extLst>
          </p:cNvPr>
          <p:cNvSpPr>
            <a:spLocks noGrp="1"/>
          </p:cNvSpPr>
          <p:nvPr>
            <p:ph type="title"/>
          </p:nvPr>
        </p:nvSpPr>
        <p:spPr/>
        <p:txBody>
          <a:bodyPr/>
          <a:lstStyle/>
          <a:p>
            <a:r>
              <a:rPr lang="en-US" dirty="0"/>
              <a:t>3</a:t>
            </a:r>
            <a:r>
              <a:rPr lang="en-US" baseline="30000" dirty="0"/>
              <a:t>rd</a:t>
            </a:r>
            <a:r>
              <a:rPr lang="en-US" dirty="0"/>
              <a:t> stage; delayed cord clamping, delivery of the placenta</a:t>
            </a:r>
          </a:p>
        </p:txBody>
      </p:sp>
      <p:sp>
        <p:nvSpPr>
          <p:cNvPr id="3" name="Content Placeholder 2">
            <a:extLst>
              <a:ext uri="{FF2B5EF4-FFF2-40B4-BE49-F238E27FC236}">
                <a16:creationId xmlns:a16="http://schemas.microsoft.com/office/drawing/2014/main" id="{94231BEE-62E1-4015-A031-0F58B00619C6}"/>
              </a:ext>
            </a:extLst>
          </p:cNvPr>
          <p:cNvSpPr>
            <a:spLocks noGrp="1"/>
          </p:cNvSpPr>
          <p:nvPr>
            <p:ph idx="1"/>
          </p:nvPr>
        </p:nvSpPr>
        <p:spPr/>
        <p:txBody>
          <a:bodyPr>
            <a:normAutofit/>
          </a:bodyPr>
          <a:lstStyle/>
          <a:p>
            <a:r>
              <a:rPr lang="en-GB" sz="2400" b="0" i="0" u="none" strike="noStrike" baseline="0" dirty="0">
                <a:latin typeface="Calibri" panose="020F0502020204030204" pitchFamily="34" charset="0"/>
                <a:cs typeface="Calibri" panose="020F0502020204030204" pitchFamily="34" charset="0"/>
              </a:rPr>
              <a:t>Delayed umbilical cord clamping (not earlier than 1 minute after birth) is recommended</a:t>
            </a:r>
          </a:p>
          <a:p>
            <a:r>
              <a:rPr lang="en-GB" sz="2400" dirty="0">
                <a:latin typeface="Calibri" panose="020F0502020204030204" pitchFamily="34" charset="0"/>
                <a:cs typeface="Calibri" panose="020F0502020204030204" pitchFamily="34" charset="0"/>
              </a:rPr>
              <a:t>The potential value of delayed cord clamping is a decrease in neonatal and infant </a:t>
            </a:r>
            <a:r>
              <a:rPr lang="en-GB" sz="2400" dirty="0" err="1">
                <a:latin typeface="Calibri" panose="020F0502020204030204" pitchFamily="34" charset="0"/>
                <a:cs typeface="Calibri" panose="020F0502020204030204" pitchFamily="34" charset="0"/>
              </a:rPr>
              <a:t>anemia</a:t>
            </a:r>
            <a:r>
              <a:rPr lang="en-GB" sz="2400" dirty="0">
                <a:latin typeface="Calibri" panose="020F0502020204030204" pitchFamily="34" charset="0"/>
                <a:cs typeface="Calibri" panose="020F0502020204030204" pitchFamily="34" charset="0"/>
              </a:rPr>
              <a:t>, but potentially at a cost of a higher rate of </a:t>
            </a:r>
            <a:r>
              <a:rPr lang="en-GB" sz="2400" dirty="0" err="1">
                <a:latin typeface="Calibri" panose="020F0502020204030204" pitchFamily="34" charset="0"/>
                <a:cs typeface="Calibri" panose="020F0502020204030204" pitchFamily="34" charset="0"/>
              </a:rPr>
              <a:t>polycythemia</a:t>
            </a:r>
            <a:r>
              <a:rPr lang="en-GB" sz="2400" dirty="0">
                <a:latin typeface="Calibri" panose="020F0502020204030204" pitchFamily="34" charset="0"/>
                <a:cs typeface="Calibri" panose="020F0502020204030204" pitchFamily="34" charset="0"/>
              </a:rPr>
              <a:t> and neonatal jaundice</a:t>
            </a:r>
            <a:endParaRPr lang="en-GB" sz="2400" b="0" i="0" u="none" strike="noStrike" baseline="0" dirty="0">
              <a:latin typeface="Calibri" panose="020F0502020204030204" pitchFamily="34" charset="0"/>
              <a:cs typeface="Calibri" panose="020F0502020204030204" pitchFamily="34" charset="0"/>
            </a:endParaRPr>
          </a:p>
          <a:p>
            <a:pPr algn="l"/>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09159DE-2B36-466D-91E9-FD491C890570}"/>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2120637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114E-F572-4995-B419-889040A02B5F}"/>
              </a:ext>
            </a:extLst>
          </p:cNvPr>
          <p:cNvSpPr>
            <a:spLocks noGrp="1"/>
          </p:cNvSpPr>
          <p:nvPr>
            <p:ph type="title"/>
          </p:nvPr>
        </p:nvSpPr>
        <p:spPr/>
        <p:txBody>
          <a:bodyPr/>
          <a:lstStyle/>
          <a:p>
            <a:r>
              <a:rPr lang="en-US" dirty="0"/>
              <a:t>Delivery of the placenta</a:t>
            </a:r>
          </a:p>
        </p:txBody>
      </p:sp>
      <p:sp>
        <p:nvSpPr>
          <p:cNvPr id="3" name="Content Placeholder 2">
            <a:extLst>
              <a:ext uri="{FF2B5EF4-FFF2-40B4-BE49-F238E27FC236}">
                <a16:creationId xmlns:a16="http://schemas.microsoft.com/office/drawing/2014/main" id="{82454BBC-1F99-46B1-B3D3-91AA36C4037C}"/>
              </a:ext>
            </a:extLst>
          </p:cNvPr>
          <p:cNvSpPr>
            <a:spLocks noGrp="1"/>
          </p:cNvSpPr>
          <p:nvPr>
            <p:ph idx="1"/>
          </p:nvPr>
        </p:nvSpPr>
        <p:spPr/>
        <p:txBody>
          <a:bodyPr/>
          <a:lstStyle/>
          <a:p>
            <a:pPr algn="l"/>
            <a:r>
              <a:rPr lang="en-GB" sz="2400" dirty="0">
                <a:latin typeface="Calibri" panose="020F0502020204030204" pitchFamily="34" charset="0"/>
                <a:cs typeface="Calibri" panose="020F0502020204030204" pitchFamily="34" charset="0"/>
              </a:rPr>
              <a:t>C</a:t>
            </a:r>
            <a:r>
              <a:rPr lang="en-GB" sz="2400" b="0" i="0" u="none" strike="noStrike" baseline="0" dirty="0">
                <a:latin typeface="Calibri" panose="020F0502020204030204" pitchFamily="34" charset="0"/>
                <a:cs typeface="Calibri" panose="020F0502020204030204" pitchFamily="34" charset="0"/>
              </a:rPr>
              <a:t>ontrolled cord traction (CCT) is </a:t>
            </a:r>
            <a:r>
              <a:rPr lang="en-US" sz="2400" b="0" i="0" u="none" strike="noStrike" baseline="0" dirty="0">
                <a:latin typeface="Calibri" panose="020F0502020204030204" pitchFamily="34" charset="0"/>
                <a:cs typeface="Calibri" panose="020F0502020204030204" pitchFamily="34" charset="0"/>
              </a:rPr>
              <a:t>recommended for delivery of the placenta for reduced blood loss, delivery should be achieved with counter pressure on the uterus with a hand paced in the suprapubic area to avert uterine inversion.</a:t>
            </a:r>
          </a:p>
          <a:p>
            <a:pPr algn="l"/>
            <a:r>
              <a:rPr lang="en-GB" sz="2400" b="0" i="0" u="none" strike="noStrike" baseline="0" dirty="0">
                <a:latin typeface="Calibri" panose="020F0502020204030204" pitchFamily="34" charset="0"/>
                <a:cs typeface="Calibri" panose="020F0502020204030204" pitchFamily="34" charset="0"/>
              </a:rPr>
              <a:t>Sustained uterine massage is not recommended as an intervention to prevent PPH in women who have received prophylactic oxytocin</a:t>
            </a:r>
          </a:p>
          <a:p>
            <a:pPr marL="0" indent="0">
              <a:buNone/>
            </a:pPr>
            <a:endParaRPr lang="en-US" dirty="0"/>
          </a:p>
        </p:txBody>
      </p:sp>
      <p:sp>
        <p:nvSpPr>
          <p:cNvPr id="4" name="Slide Number Placeholder 3">
            <a:extLst>
              <a:ext uri="{FF2B5EF4-FFF2-40B4-BE49-F238E27FC236}">
                <a16:creationId xmlns:a16="http://schemas.microsoft.com/office/drawing/2014/main" id="{C7FF78AB-2497-4DA9-8C99-68ACC139112B}"/>
              </a:ext>
            </a:extLst>
          </p:cNvPr>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3970619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93C4-C1C3-4E2F-B3F8-51B2231C7F75}"/>
              </a:ext>
            </a:extLst>
          </p:cNvPr>
          <p:cNvSpPr>
            <a:spLocks noGrp="1"/>
          </p:cNvSpPr>
          <p:nvPr>
            <p:ph type="title"/>
          </p:nvPr>
        </p:nvSpPr>
        <p:spPr/>
        <p:txBody>
          <a:bodyPr/>
          <a:lstStyle/>
          <a:p>
            <a:r>
              <a:rPr lang="en-US" dirty="0"/>
              <a:t>3</a:t>
            </a:r>
            <a:r>
              <a:rPr lang="en-US" baseline="30000" dirty="0"/>
              <a:t>rd</a:t>
            </a:r>
            <a:r>
              <a:rPr lang="en-US" dirty="0"/>
              <a:t> stage</a:t>
            </a:r>
          </a:p>
        </p:txBody>
      </p:sp>
      <p:sp>
        <p:nvSpPr>
          <p:cNvPr id="3" name="Content Placeholder 2">
            <a:extLst>
              <a:ext uri="{FF2B5EF4-FFF2-40B4-BE49-F238E27FC236}">
                <a16:creationId xmlns:a16="http://schemas.microsoft.com/office/drawing/2014/main" id="{223DCBB0-1B5C-4F48-909F-E07A0DDDEE40}"/>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Check and monitor vital signs and lochia loss</a:t>
            </a:r>
          </a:p>
          <a:p>
            <a:r>
              <a:rPr lang="en-US" sz="2800" dirty="0">
                <a:latin typeface="Calibri" panose="020F0502020204030204" pitchFamily="34" charset="0"/>
                <a:cs typeface="Calibri" panose="020F0502020204030204" pitchFamily="34" charset="0"/>
              </a:rPr>
              <a:t>Normal blood loss in a normal vaginal birth is 500mls</a:t>
            </a:r>
          </a:p>
          <a:p>
            <a:endParaRPr lang="en-US" dirty="0"/>
          </a:p>
        </p:txBody>
      </p:sp>
      <p:sp>
        <p:nvSpPr>
          <p:cNvPr id="4" name="Slide Number Placeholder 3">
            <a:extLst>
              <a:ext uri="{FF2B5EF4-FFF2-40B4-BE49-F238E27FC236}">
                <a16:creationId xmlns:a16="http://schemas.microsoft.com/office/drawing/2014/main" id="{9DE87219-1FBB-4D03-862C-7A61EA8C1D36}"/>
              </a:ext>
            </a:extLst>
          </p:cNvPr>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3543475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AC98-3C10-48AE-A383-A73783AC2DCD}"/>
              </a:ext>
            </a:extLst>
          </p:cNvPr>
          <p:cNvSpPr>
            <a:spLocks noGrp="1"/>
          </p:cNvSpPr>
          <p:nvPr>
            <p:ph type="title"/>
          </p:nvPr>
        </p:nvSpPr>
        <p:spPr>
          <a:xfrm>
            <a:off x="677334" y="609600"/>
            <a:ext cx="8596668" cy="850490"/>
          </a:xfrm>
        </p:spPr>
        <p:txBody>
          <a:bodyPr/>
          <a:lstStyle/>
          <a:p>
            <a:r>
              <a:rPr lang="en-US" dirty="0"/>
              <a:t>3</a:t>
            </a:r>
            <a:r>
              <a:rPr lang="en-US" baseline="30000" dirty="0"/>
              <a:t>rd</a:t>
            </a:r>
            <a:r>
              <a:rPr lang="en-US" dirty="0"/>
              <a:t> stage- immediate newborn care</a:t>
            </a:r>
          </a:p>
        </p:txBody>
      </p:sp>
      <p:sp>
        <p:nvSpPr>
          <p:cNvPr id="3" name="Content Placeholder 2">
            <a:extLst>
              <a:ext uri="{FF2B5EF4-FFF2-40B4-BE49-F238E27FC236}">
                <a16:creationId xmlns:a16="http://schemas.microsoft.com/office/drawing/2014/main" id="{E043C290-0B19-45F8-8307-B331351DD41B}"/>
              </a:ext>
            </a:extLst>
          </p:cNvPr>
          <p:cNvSpPr>
            <a:spLocks noGrp="1"/>
          </p:cNvSpPr>
          <p:nvPr>
            <p:ph idx="1"/>
          </p:nvPr>
        </p:nvSpPr>
        <p:spPr>
          <a:xfrm>
            <a:off x="677334" y="1460090"/>
            <a:ext cx="10074240" cy="5147187"/>
          </a:xfrm>
        </p:spPr>
        <p:txBody>
          <a:bodyPr>
            <a:normAutofit/>
          </a:bodyPr>
          <a:lstStyle/>
          <a:p>
            <a:pPr algn="l"/>
            <a:r>
              <a:rPr lang="en-GB" sz="2800" b="0" i="0" u="none" strike="noStrike" baseline="0" dirty="0" err="1">
                <a:latin typeface="Calibri" panose="020F0502020204030204" pitchFamily="34" charset="0"/>
                <a:cs typeface="Calibri" panose="020F0502020204030204" pitchFamily="34" charset="0"/>
              </a:rPr>
              <a:t>Newborns</a:t>
            </a:r>
            <a:r>
              <a:rPr lang="en-GB" sz="2800" b="0" i="0" u="none" strike="noStrike" baseline="0" dirty="0">
                <a:latin typeface="Calibri" panose="020F0502020204030204" pitchFamily="34" charset="0"/>
                <a:cs typeface="Calibri" panose="020F0502020204030204" pitchFamily="34" charset="0"/>
              </a:rPr>
              <a:t> without complications should be kept in skin-to-skin contact (SSC) with their mothers during the first hour after birth to prevent hypothermia and promote breastfeeding.</a:t>
            </a:r>
          </a:p>
          <a:p>
            <a:pPr algn="l"/>
            <a:r>
              <a:rPr lang="en-GB" sz="2800" b="0" i="0" u="none" strike="noStrike" baseline="0" dirty="0">
                <a:latin typeface="Calibri" panose="020F0502020204030204" pitchFamily="34" charset="0"/>
                <a:cs typeface="Calibri" panose="020F0502020204030204" pitchFamily="34" charset="0"/>
              </a:rPr>
              <a:t>All </a:t>
            </a:r>
            <a:r>
              <a:rPr lang="en-GB" sz="2800" b="0" i="0" u="none" strike="noStrike" baseline="0" dirty="0" err="1">
                <a:latin typeface="Calibri" panose="020F0502020204030204" pitchFamily="34" charset="0"/>
                <a:cs typeface="Calibri" panose="020F0502020204030204" pitchFamily="34" charset="0"/>
              </a:rPr>
              <a:t>newborns</a:t>
            </a:r>
            <a:r>
              <a:rPr lang="en-GB" sz="2800" b="0" i="0" u="none" strike="noStrike" baseline="0" dirty="0">
                <a:latin typeface="Calibri" panose="020F0502020204030204" pitchFamily="34" charset="0"/>
                <a:cs typeface="Calibri" panose="020F0502020204030204" pitchFamily="34" charset="0"/>
              </a:rPr>
              <a:t>, including low-birth-weight (LBW) babies who are able to breastfeed, should be put to the breast as soon as possible after birth when they are clinically stable, and the mother and baby are </a:t>
            </a:r>
            <a:r>
              <a:rPr lang="en-US" sz="2800" b="0" i="0" u="none" strike="noStrike" baseline="0" dirty="0">
                <a:latin typeface="Calibri" panose="020F0502020204030204" pitchFamily="34" charset="0"/>
                <a:cs typeface="Calibri" panose="020F0502020204030204" pitchFamily="34" charset="0"/>
              </a:rPr>
              <a:t>ready</a:t>
            </a:r>
          </a:p>
          <a:p>
            <a:pPr algn="l"/>
            <a:r>
              <a:rPr lang="en-GB" sz="2800" b="0" i="0" u="none" strike="noStrike" baseline="0" dirty="0">
                <a:latin typeface="Calibri" panose="020F0502020204030204" pitchFamily="34" charset="0"/>
                <a:cs typeface="Calibri" panose="020F0502020204030204" pitchFamily="34" charset="0"/>
              </a:rPr>
              <a:t>All </a:t>
            </a:r>
            <a:r>
              <a:rPr lang="en-GB" sz="2800" b="0" i="0" u="none" strike="noStrike" baseline="0" dirty="0" err="1">
                <a:latin typeface="Calibri" panose="020F0502020204030204" pitchFamily="34" charset="0"/>
                <a:cs typeface="Calibri" panose="020F0502020204030204" pitchFamily="34" charset="0"/>
              </a:rPr>
              <a:t>newborns</a:t>
            </a:r>
            <a:r>
              <a:rPr lang="en-GB" sz="2800" b="0" i="0" u="none" strike="noStrike" baseline="0" dirty="0">
                <a:latin typeface="Calibri" panose="020F0502020204030204" pitchFamily="34" charset="0"/>
                <a:cs typeface="Calibri" panose="020F0502020204030204" pitchFamily="34" charset="0"/>
              </a:rPr>
              <a:t> should be given 1 mg of vitamin K intramuscularly after birth (i.e. after the first hour by which the infant should be in skin-to-skin contact with the mother and breastfeeding should be </a:t>
            </a:r>
            <a:r>
              <a:rPr lang="en-US" sz="2800" b="0" i="0" u="none" strike="noStrike" baseline="0" dirty="0">
                <a:latin typeface="Calibri" panose="020F0502020204030204" pitchFamily="34" charset="0"/>
                <a:cs typeface="Calibri" panose="020F0502020204030204" pitchFamily="34" charset="0"/>
              </a:rPr>
              <a:t>initiated).</a:t>
            </a:r>
            <a:endParaRPr lang="en-US" sz="2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69015F9-2E73-4ED1-9DC1-EFB4E8D24309}"/>
              </a:ext>
            </a:extLst>
          </p:cNvPr>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286538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management of third stage of labor</a:t>
            </a:r>
          </a:p>
        </p:txBody>
      </p:sp>
      <p:sp>
        <p:nvSpPr>
          <p:cNvPr id="3" name="Content Placeholder 2"/>
          <p:cNvSpPr>
            <a:spLocks noGrp="1"/>
          </p:cNvSpPr>
          <p:nvPr>
            <p:ph idx="1"/>
          </p:nvPr>
        </p:nvSpPr>
        <p:spPr/>
        <p:txBody>
          <a:bodyPr>
            <a:normAutofit/>
          </a:bodyPr>
          <a:lstStyle/>
          <a:p>
            <a:r>
              <a:rPr lang="en-US" sz="2800" dirty="0"/>
              <a:t>Administration of uterotonic within one minute of delivery of the baby and after confirming absence of twin</a:t>
            </a:r>
          </a:p>
          <a:p>
            <a:r>
              <a:rPr lang="en-US" sz="2800" dirty="0"/>
              <a:t>Delivery of the placenta by Controlled cord traction</a:t>
            </a:r>
          </a:p>
          <a:p>
            <a:r>
              <a:rPr lang="en-US" sz="2800" dirty="0"/>
              <a:t>Check and monitor vital signs</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1626280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629265"/>
          </a:xfrm>
        </p:spPr>
        <p:txBody>
          <a:bodyPr>
            <a:normAutofit fontScale="90000"/>
          </a:bodyPr>
          <a:lstStyle/>
          <a:p>
            <a:r>
              <a:rPr lang="en-US" dirty="0"/>
              <a:t>Modalities of Intrapartum </a:t>
            </a:r>
            <a:r>
              <a:rPr lang="en-US" dirty="0" err="1"/>
              <a:t>fhr</a:t>
            </a:r>
            <a:r>
              <a:rPr lang="en-US" dirty="0"/>
              <a:t> monitoring</a:t>
            </a:r>
          </a:p>
        </p:txBody>
      </p:sp>
      <p:sp>
        <p:nvSpPr>
          <p:cNvPr id="3" name="Content Placeholder 2"/>
          <p:cNvSpPr>
            <a:spLocks noGrp="1"/>
          </p:cNvSpPr>
          <p:nvPr>
            <p:ph idx="1"/>
          </p:nvPr>
        </p:nvSpPr>
        <p:spPr>
          <a:xfrm>
            <a:off x="791817" y="1133476"/>
            <a:ext cx="9619008" cy="5244236"/>
          </a:xfrm>
        </p:spPr>
        <p:txBody>
          <a:bodyPr>
            <a:noAutofit/>
          </a:bodyPr>
          <a:lstStyle/>
          <a:p>
            <a:r>
              <a:rPr lang="en-US" sz="2800" dirty="0">
                <a:latin typeface="Calibri" panose="020F0502020204030204" pitchFamily="34" charset="0"/>
                <a:cs typeface="Calibri" panose="020F0502020204030204" pitchFamily="34" charset="0"/>
              </a:rPr>
              <a:t>2 common modalities are used for intrapartum FHR monitoring</a:t>
            </a:r>
          </a:p>
          <a:p>
            <a:pPr lvl="1">
              <a:buFont typeface="Wingdings" panose="05000000000000000000" pitchFamily="2" charset="2"/>
              <a:buChar char="q"/>
            </a:pPr>
            <a:r>
              <a:rPr lang="en-US" sz="2800" dirty="0">
                <a:latin typeface="Calibri" panose="020F0502020204030204" pitchFamily="34" charset="0"/>
                <a:cs typeface="Calibri" panose="020F0502020204030204" pitchFamily="34" charset="0"/>
              </a:rPr>
              <a:t> Intermittent auscultation</a:t>
            </a:r>
          </a:p>
          <a:p>
            <a:pPr lvl="1">
              <a:buFont typeface="Wingdings" panose="05000000000000000000" pitchFamily="2" charset="2"/>
              <a:buChar char="q"/>
            </a:pPr>
            <a:r>
              <a:rPr lang="en-US" sz="2800" dirty="0">
                <a:latin typeface="Calibri" panose="020F0502020204030204" pitchFamily="34" charset="0"/>
                <a:cs typeface="Calibri" panose="020F0502020204030204" pitchFamily="34" charset="0"/>
              </a:rPr>
              <a:t>Continuous electronic FHR monitoring (CEM)</a:t>
            </a:r>
          </a:p>
          <a:p>
            <a:pPr lvl="1"/>
            <a:r>
              <a:rPr lang="en-US" sz="2800" dirty="0">
                <a:latin typeface="Calibri" panose="020F0502020204030204" pitchFamily="34" charset="0"/>
                <a:cs typeface="Calibri" panose="020F0502020204030204" pitchFamily="34" charset="0"/>
              </a:rPr>
              <a:t>Both are equally good for monitoring low risk pregnancies</a:t>
            </a:r>
          </a:p>
          <a:p>
            <a:pPr marL="457200" lvl="1" indent="0">
              <a:buNone/>
            </a:pPr>
            <a:r>
              <a:rPr lang="en-US" sz="2800" dirty="0">
                <a:latin typeface="Calibri" panose="020F0502020204030204" pitchFamily="34" charset="0"/>
                <a:cs typeface="Calibri" panose="020F0502020204030204" pitchFamily="34" charset="0"/>
              </a:rPr>
              <a:t>Neither approach has reduced the risk of long-term neurologic impairment or cerebral palsy</a:t>
            </a:r>
          </a:p>
          <a:p>
            <a:pPr marL="457200" lvl="1" indent="0">
              <a:buNone/>
            </a:pPr>
            <a:r>
              <a:rPr lang="en-US" sz="2800" dirty="0">
                <a:latin typeface="Calibri" panose="020F0502020204030204" pitchFamily="34" charset="0"/>
                <a:cs typeface="Calibri" panose="020F0502020204030204" pitchFamily="34" charset="0"/>
              </a:rPr>
              <a:t>CEM has been shown to increase the rate of operative delivery- C/S, instrumental vaginal delivery, without an associated neonatal benefit</a:t>
            </a:r>
          </a:p>
        </p:txBody>
      </p:sp>
      <p:sp>
        <p:nvSpPr>
          <p:cNvPr id="5" name="Slide Number Placeholder 4"/>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3279434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8112"/>
            <a:ext cx="8610600" cy="688236"/>
          </a:xfrm>
        </p:spPr>
        <p:txBody>
          <a:bodyPr>
            <a:normAutofit fontScale="90000"/>
          </a:bodyPr>
          <a:lstStyle/>
          <a:p>
            <a:r>
              <a:rPr lang="en-US" dirty="0"/>
              <a:t>Structured Intermittent FHR auscultation</a:t>
            </a:r>
          </a:p>
        </p:txBody>
      </p:sp>
      <p:sp>
        <p:nvSpPr>
          <p:cNvPr id="3" name="Content Placeholder 2"/>
          <p:cNvSpPr>
            <a:spLocks noGrp="1"/>
          </p:cNvSpPr>
          <p:nvPr>
            <p:ph idx="1"/>
          </p:nvPr>
        </p:nvSpPr>
        <p:spPr>
          <a:xfrm>
            <a:off x="677334" y="1257301"/>
            <a:ext cx="8596668" cy="4784062"/>
          </a:xfrm>
        </p:spPr>
        <p:txBody>
          <a:bodyPr>
            <a:normAutofit/>
          </a:bodyPr>
          <a:lstStyle/>
          <a:p>
            <a:r>
              <a:rPr lang="en-US" sz="2400" dirty="0"/>
              <a:t>This is usually done externally over mother’s abdomen using a fetal stethoscope or a Doppler device</a:t>
            </a:r>
          </a:p>
          <a:p>
            <a:r>
              <a:rPr lang="en-US" sz="2400" dirty="0"/>
              <a:t>Done every  30 minutes during first stage of labor  and every 15 minutes and after every contraction during the second stage of labor</a:t>
            </a:r>
          </a:p>
          <a:p>
            <a:r>
              <a:rPr lang="en-US" sz="2400" dirty="0"/>
              <a:t>It does not give information on FHR variability, the shape of FHR decelerations, or contractions</a:t>
            </a:r>
          </a:p>
        </p:txBody>
      </p:sp>
      <p:sp>
        <p:nvSpPr>
          <p:cNvPr id="4" name="Slide Number Placeholder 3"/>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2027378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Structured Intermittent </a:t>
            </a:r>
            <a:r>
              <a:rPr lang="en-US" dirty="0" err="1"/>
              <a:t>fhr</a:t>
            </a:r>
            <a:r>
              <a:rPr lang="en-US" dirty="0"/>
              <a:t> auscultation- procedure for auscultation</a:t>
            </a:r>
          </a:p>
        </p:txBody>
      </p:sp>
      <p:sp>
        <p:nvSpPr>
          <p:cNvPr id="3" name="Content Placeholder 2"/>
          <p:cNvSpPr>
            <a:spLocks noGrp="1"/>
          </p:cNvSpPr>
          <p:nvPr>
            <p:ph idx="1"/>
          </p:nvPr>
        </p:nvSpPr>
        <p:spPr>
          <a:xfrm>
            <a:off x="677334" y="1637071"/>
            <a:ext cx="8596668" cy="4769416"/>
          </a:xfrm>
        </p:spPr>
        <p:txBody>
          <a:bodyPr>
            <a:normAutofit fontScale="92500"/>
          </a:bodyPr>
          <a:lstStyle/>
          <a:p>
            <a:r>
              <a:rPr lang="en-US" sz="2400" dirty="0"/>
              <a:t>Perform Leopold maneuvers to determine the position of the </a:t>
            </a:r>
            <a:r>
              <a:rPr lang="en-US" sz="2400" dirty="0" err="1"/>
              <a:t>foetus</a:t>
            </a:r>
            <a:endParaRPr lang="en-US" sz="2400" dirty="0"/>
          </a:p>
          <a:p>
            <a:r>
              <a:rPr lang="en-US" sz="2400" dirty="0"/>
              <a:t>Place the doppler/ </a:t>
            </a:r>
            <a:r>
              <a:rPr lang="en-US" sz="2400" dirty="0" err="1"/>
              <a:t>fetoscope</a:t>
            </a:r>
            <a:r>
              <a:rPr lang="en-US" sz="2400" dirty="0"/>
              <a:t> over the area of maximum intensity of </a:t>
            </a:r>
            <a:r>
              <a:rPr lang="en-US" sz="2400" dirty="0" err="1"/>
              <a:t>foetal</a:t>
            </a:r>
            <a:r>
              <a:rPr lang="en-US" sz="2400" dirty="0"/>
              <a:t>  heart tones, generally over the </a:t>
            </a:r>
            <a:r>
              <a:rPr lang="en-US" sz="2400" dirty="0" err="1"/>
              <a:t>foetal</a:t>
            </a:r>
            <a:r>
              <a:rPr lang="en-US" sz="2400" dirty="0"/>
              <a:t> back</a:t>
            </a:r>
          </a:p>
          <a:p>
            <a:r>
              <a:rPr lang="en-US" sz="2400" dirty="0"/>
              <a:t>Differentiate maternal heart rate from FHR by palpating the maternal radial pulse concurrently.</a:t>
            </a:r>
          </a:p>
          <a:p>
            <a:r>
              <a:rPr lang="en-US" sz="2400" dirty="0"/>
              <a:t>Palpate for the uterine contractions during period of FHR auscultation to determine relationship</a:t>
            </a:r>
          </a:p>
          <a:p>
            <a:r>
              <a:rPr lang="en-US" sz="2400" dirty="0"/>
              <a:t>Count FHR between contractions for at least 30 to 60 seconds to determine the average base line rate</a:t>
            </a:r>
          </a:p>
          <a:p>
            <a:r>
              <a:rPr lang="en-US" sz="2400" dirty="0"/>
              <a:t>Count FHR after uterine contractions to determine response to contractions</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1354004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01532"/>
            <a:ext cx="8610600" cy="1293028"/>
          </a:xfrm>
        </p:spPr>
        <p:txBody>
          <a:bodyPr/>
          <a:lstStyle/>
          <a:p>
            <a:endParaRPr lang="en-US"/>
          </a:p>
        </p:txBody>
      </p:sp>
      <p:sp>
        <p:nvSpPr>
          <p:cNvPr id="3" name="Content Placeholder 2"/>
          <p:cNvSpPr>
            <a:spLocks noGrp="1"/>
          </p:cNvSpPr>
          <p:nvPr>
            <p:ph idx="1"/>
          </p:nvPr>
        </p:nvSpPr>
        <p:spPr>
          <a:xfrm>
            <a:off x="685801" y="2369017"/>
            <a:ext cx="9296400" cy="4024125"/>
          </a:xfrm>
        </p:spPr>
        <p:txBody>
          <a:bodyPr>
            <a:normAutofit/>
          </a:bodyPr>
          <a:lstStyle/>
          <a:p>
            <a:r>
              <a:rPr lang="en-US" sz="2800" dirty="0">
                <a:latin typeface="Calibri" panose="020F0502020204030204" pitchFamily="34" charset="0"/>
                <a:cs typeface="Calibri" panose="020F0502020204030204" pitchFamily="34" charset="0"/>
              </a:rPr>
              <a:t>When a Doppler device is used for intermittent monitoring, the FHR is determined over  one to two minutes at intervals and the lowest rate is manually recorded.</a:t>
            </a:r>
          </a:p>
          <a:p>
            <a:r>
              <a:rPr lang="en-US" sz="2800" dirty="0">
                <a:latin typeface="Calibri" panose="020F0502020204030204" pitchFamily="34" charset="0"/>
                <a:cs typeface="Calibri" panose="020F0502020204030204" pitchFamily="34" charset="0"/>
              </a:rPr>
              <a:t>When a fetal stethoscope (</a:t>
            </a:r>
            <a:r>
              <a:rPr lang="en-US" sz="2800" dirty="0" err="1">
                <a:latin typeface="Calibri" panose="020F0502020204030204" pitchFamily="34" charset="0"/>
                <a:cs typeface="Calibri" panose="020F0502020204030204" pitchFamily="34" charset="0"/>
              </a:rPr>
              <a:t>Fetoscope</a:t>
            </a:r>
            <a:r>
              <a:rPr lang="en-US" sz="2800" dirty="0">
                <a:latin typeface="Calibri" panose="020F0502020204030204" pitchFamily="34" charset="0"/>
                <a:cs typeface="Calibri" panose="020F0502020204030204" pitchFamily="34" charset="0"/>
              </a:rPr>
              <a:t>)is used, the FHR is auscultated for a minute along the line from the maternal umbilicus to the ASIS on the maternal side where the fetal back is in cephalic presentation</a:t>
            </a:r>
          </a:p>
        </p:txBody>
      </p:sp>
      <p:sp>
        <p:nvSpPr>
          <p:cNvPr id="4" name="Slide Number Placeholder 3"/>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270442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8D71-354D-41A0-B79A-22597BF9C66B}"/>
              </a:ext>
            </a:extLst>
          </p:cNvPr>
          <p:cNvSpPr>
            <a:spLocks noGrp="1"/>
          </p:cNvSpPr>
          <p:nvPr>
            <p:ph type="title"/>
          </p:nvPr>
        </p:nvSpPr>
        <p:spPr>
          <a:xfrm>
            <a:off x="677334" y="609600"/>
            <a:ext cx="8596668" cy="644013"/>
          </a:xfrm>
        </p:spPr>
        <p:txBody>
          <a:bodyPr/>
          <a:lstStyle/>
          <a:p>
            <a:r>
              <a:rPr lang="en-US" dirty="0"/>
              <a:t>Characteristics of true labor</a:t>
            </a:r>
          </a:p>
        </p:txBody>
      </p:sp>
      <p:sp>
        <p:nvSpPr>
          <p:cNvPr id="3" name="Content Placeholder 2">
            <a:extLst>
              <a:ext uri="{FF2B5EF4-FFF2-40B4-BE49-F238E27FC236}">
                <a16:creationId xmlns:a16="http://schemas.microsoft.com/office/drawing/2014/main" id="{493DB523-D8AE-48F9-8A27-8A5462E9C16B}"/>
              </a:ext>
            </a:extLst>
          </p:cNvPr>
          <p:cNvSpPr>
            <a:spLocks noGrp="1"/>
          </p:cNvSpPr>
          <p:nvPr>
            <p:ph idx="1"/>
          </p:nvPr>
        </p:nvSpPr>
        <p:spPr>
          <a:xfrm>
            <a:off x="677334" y="1253613"/>
            <a:ext cx="9676034" cy="4787749"/>
          </a:xfrm>
        </p:spPr>
        <p:txBody>
          <a:bodyPr>
            <a:normAutofit lnSpcReduction="10000"/>
          </a:bodyPr>
          <a:lstStyle/>
          <a:p>
            <a:r>
              <a:rPr lang="en-US" sz="3200" dirty="0"/>
              <a:t>Regular uterine contractions which increase in frequency and intensity</a:t>
            </a:r>
          </a:p>
          <a:p>
            <a:r>
              <a:rPr lang="en-US" sz="3200" dirty="0"/>
              <a:t>Accompanied by cervical effacement and dilatation</a:t>
            </a:r>
          </a:p>
          <a:p>
            <a:r>
              <a:rPr lang="en-US" sz="3200" dirty="0"/>
              <a:t>Not stopped by analgesics</a:t>
            </a:r>
          </a:p>
          <a:p>
            <a:r>
              <a:rPr lang="en-US" sz="3200" dirty="0"/>
              <a:t>+/- Show- </a:t>
            </a:r>
            <a:r>
              <a:rPr lang="en-GB" sz="3500" dirty="0">
                <a:latin typeface="Calibri" panose="020F0502020204030204" pitchFamily="34" charset="0"/>
                <a:cs typeface="Calibri" panose="020F0502020204030204" pitchFamily="34" charset="0"/>
              </a:rPr>
              <a:t>a small amount of blood with mucus discharge (</a:t>
            </a:r>
            <a:r>
              <a:rPr lang="en-GB" sz="3500" dirty="0" err="1">
                <a:latin typeface="Calibri" panose="020F0502020204030204" pitchFamily="34" charset="0"/>
                <a:cs typeface="Calibri" panose="020F0502020204030204" pitchFamily="34" charset="0"/>
              </a:rPr>
              <a:t>ie</a:t>
            </a:r>
            <a:r>
              <a:rPr lang="en-GB" sz="3500" dirty="0">
                <a:latin typeface="Calibri" panose="020F0502020204030204" pitchFamily="34" charset="0"/>
                <a:cs typeface="Calibri" panose="020F0502020204030204" pitchFamily="34" charset="0"/>
              </a:rPr>
              <a:t>, mucus plug from the cervix) may precede the onset of labour by as much as 72 hours</a:t>
            </a:r>
          </a:p>
          <a:p>
            <a:endParaRPr lang="en-US" sz="3200" dirty="0"/>
          </a:p>
          <a:p>
            <a:pPr marL="0" indent="0">
              <a:buNone/>
            </a:pPr>
            <a:endParaRPr lang="en-US" dirty="0"/>
          </a:p>
        </p:txBody>
      </p:sp>
      <p:sp>
        <p:nvSpPr>
          <p:cNvPr id="4" name="Slide Number Placeholder 3">
            <a:extLst>
              <a:ext uri="{FF2B5EF4-FFF2-40B4-BE49-F238E27FC236}">
                <a16:creationId xmlns:a16="http://schemas.microsoft.com/office/drawing/2014/main" id="{B8AAA60A-20EB-4471-AB66-9B3EB355D6FF}"/>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223774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Continuous FHR monitoring</a:t>
            </a:r>
            <a:endParaRPr lang="en-US" dirty="0"/>
          </a:p>
        </p:txBody>
      </p:sp>
      <p:sp>
        <p:nvSpPr>
          <p:cNvPr id="3" name="Content Placeholder 2"/>
          <p:cNvSpPr>
            <a:spLocks noGrp="1"/>
          </p:cNvSpPr>
          <p:nvPr>
            <p:ph idx="1"/>
          </p:nvPr>
        </p:nvSpPr>
        <p:spPr>
          <a:xfrm>
            <a:off x="677334" y="1333501"/>
            <a:ext cx="8596668" cy="4707862"/>
          </a:xfrm>
        </p:spPr>
        <p:txBody>
          <a:bodyPr>
            <a:normAutofit/>
          </a:bodyPr>
          <a:lstStyle/>
          <a:p>
            <a:r>
              <a:rPr lang="en-US" sz="2800" dirty="0">
                <a:latin typeface="Calibri" panose="020F0502020204030204" pitchFamily="34" charset="0"/>
                <a:cs typeface="Calibri" panose="020F0502020204030204" pitchFamily="34" charset="0"/>
              </a:rPr>
              <a:t>Done using a Doppler ultrasound device belted to the maternal abdomen throughout labor. This is connected to an electronic monitor, which continuously plots the FHR on a strip of paper, while  a pressure transducer simultaneously monitors the frequency, timing and duration of uterine contractions</a:t>
            </a:r>
          </a:p>
          <a:p>
            <a:r>
              <a:rPr lang="en-US" sz="2800" dirty="0">
                <a:latin typeface="Calibri" panose="020F0502020204030204" pitchFamily="34" charset="0"/>
                <a:cs typeface="Calibri" panose="020F0502020204030204" pitchFamily="34" charset="0"/>
              </a:rPr>
              <a:t>Also known as continuous Cardiotocography</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60</a:t>
            </a:fld>
            <a:endParaRPr lang="en-US" dirty="0"/>
          </a:p>
        </p:txBody>
      </p:sp>
    </p:spTree>
    <p:extLst>
      <p:ext uri="{BB962C8B-B14F-4D97-AF65-F5344CB8AC3E}">
        <p14:creationId xmlns:p14="http://schemas.microsoft.com/office/powerpoint/2010/main" val="2878143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39" y="764373"/>
            <a:ext cx="10962861" cy="1293028"/>
          </a:xfrm>
        </p:spPr>
        <p:txBody>
          <a:bodyPr/>
          <a:lstStyle/>
          <a:p>
            <a:r>
              <a:rPr lang="en-US" dirty="0"/>
              <a:t>Definitions of fetal heart rate patterns  </a:t>
            </a:r>
          </a:p>
        </p:txBody>
      </p:sp>
      <p:sp>
        <p:nvSpPr>
          <p:cNvPr id="3" name="Content Placeholder 2"/>
          <p:cNvSpPr>
            <a:spLocks noGrp="1"/>
          </p:cNvSpPr>
          <p:nvPr>
            <p:ph idx="1"/>
          </p:nvPr>
        </p:nvSpPr>
        <p:spPr>
          <a:xfrm>
            <a:off x="543339" y="1498138"/>
            <a:ext cx="8596668" cy="4595489"/>
          </a:xfrm>
        </p:spPr>
        <p:txBody>
          <a:bodyPr>
            <a:noAutofit/>
          </a:bodyPr>
          <a:lstStyle/>
          <a:p>
            <a:r>
              <a:rPr lang="en-US" sz="2400" b="1" dirty="0"/>
              <a:t>Variability</a:t>
            </a:r>
          </a:p>
          <a:p>
            <a:pPr marL="0" indent="0">
              <a:buNone/>
            </a:pPr>
            <a:r>
              <a:rPr lang="en-US" sz="2800" dirty="0">
                <a:latin typeface="Calibri" panose="020F0502020204030204" pitchFamily="34" charset="0"/>
                <a:cs typeface="Calibri" panose="020F0502020204030204" pitchFamily="34" charset="0"/>
              </a:rPr>
              <a:t>Fluctuations in baseline that are irregular in amplitude and frequency</a:t>
            </a:r>
          </a:p>
          <a:p>
            <a:pPr marL="0" indent="0">
              <a:buNone/>
            </a:pPr>
            <a:r>
              <a:rPr lang="en-US" sz="2800" dirty="0">
                <a:latin typeface="Calibri" panose="020F0502020204030204" pitchFamily="34" charset="0"/>
                <a:cs typeface="Calibri" panose="020F0502020204030204" pitchFamily="34" charset="0"/>
              </a:rPr>
              <a:t>Measured in a 10 minute window. Measured peak to trough</a:t>
            </a:r>
          </a:p>
          <a:p>
            <a:pPr marL="0" indent="0">
              <a:buNone/>
            </a:pPr>
            <a:r>
              <a:rPr lang="en-US" sz="2800" dirty="0">
                <a:latin typeface="Calibri" panose="020F0502020204030204" pitchFamily="34" charset="0"/>
                <a:cs typeface="Calibri" panose="020F0502020204030204" pitchFamily="34" charset="0"/>
              </a:rPr>
              <a:t>	Absent- amplitude undetectable</a:t>
            </a:r>
          </a:p>
          <a:p>
            <a:pPr marL="0" indent="0">
              <a:buNone/>
            </a:pPr>
            <a:r>
              <a:rPr lang="en-US" sz="2800" dirty="0">
                <a:latin typeface="Calibri" panose="020F0502020204030204" pitchFamily="34" charset="0"/>
                <a:cs typeface="Calibri" panose="020F0502020204030204" pitchFamily="34" charset="0"/>
              </a:rPr>
              <a:t>	Minimal- amplitude 0 to 5 bpm</a:t>
            </a:r>
          </a:p>
          <a:p>
            <a:pPr marL="0" indent="0">
              <a:buNone/>
            </a:pPr>
            <a:r>
              <a:rPr lang="en-US" sz="2800" dirty="0">
                <a:latin typeface="Calibri" panose="020F0502020204030204" pitchFamily="34" charset="0"/>
                <a:cs typeface="Calibri" panose="020F0502020204030204" pitchFamily="34" charset="0"/>
              </a:rPr>
              <a:t>	Moderate- amplitude 6 to 25 bpm</a:t>
            </a:r>
          </a:p>
          <a:p>
            <a:pPr marL="0" indent="0">
              <a:buNone/>
            </a:pPr>
            <a:r>
              <a:rPr lang="en-US" sz="2800" dirty="0">
                <a:latin typeface="Calibri" panose="020F0502020204030204" pitchFamily="34" charset="0"/>
                <a:cs typeface="Calibri" panose="020F0502020204030204" pitchFamily="34" charset="0"/>
              </a:rPr>
              <a:t>	Marked- amplitude over 25 bpm</a:t>
            </a:r>
          </a:p>
        </p:txBody>
      </p:sp>
      <p:sp>
        <p:nvSpPr>
          <p:cNvPr id="4" name="Slide Number Placeholder 3"/>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183107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0124"/>
            <a:ext cx="10820400" cy="1293028"/>
          </a:xfrm>
        </p:spPr>
        <p:txBody>
          <a:bodyPr/>
          <a:lstStyle/>
          <a:p>
            <a:r>
              <a:rPr lang="en-US" dirty="0"/>
              <a:t>Definitions of fetal heart rate patterns </a:t>
            </a:r>
          </a:p>
        </p:txBody>
      </p:sp>
      <p:sp>
        <p:nvSpPr>
          <p:cNvPr id="3" name="Content Placeholder 2"/>
          <p:cNvSpPr>
            <a:spLocks noGrp="1"/>
          </p:cNvSpPr>
          <p:nvPr>
            <p:ph idx="1"/>
          </p:nvPr>
        </p:nvSpPr>
        <p:spPr>
          <a:xfrm>
            <a:off x="677334" y="1552575"/>
            <a:ext cx="8596668" cy="4488787"/>
          </a:xfrm>
        </p:spPr>
        <p:txBody>
          <a:bodyPr/>
          <a:lstStyle/>
          <a:p>
            <a:pPr marL="0" indent="0">
              <a:buNone/>
            </a:pPr>
            <a:r>
              <a:rPr lang="en-US" b="1" dirty="0"/>
              <a:t>Baseline Rate</a:t>
            </a:r>
          </a:p>
          <a:p>
            <a:r>
              <a:rPr lang="en-US" sz="2400" dirty="0"/>
              <a:t>Is the mean </a:t>
            </a:r>
            <a:r>
              <a:rPr lang="en-US" sz="2400" dirty="0" err="1"/>
              <a:t>fhr</a:t>
            </a:r>
            <a:r>
              <a:rPr lang="en-US" sz="2400" dirty="0"/>
              <a:t> in bpm ( rounded to 0 or 5) over a 10 minute interval, excluding periodic changes, periods of marked variability, and segments that differ by more than 25 bpm.</a:t>
            </a:r>
          </a:p>
          <a:p>
            <a:r>
              <a:rPr lang="en-US" sz="2400" dirty="0"/>
              <a:t>The baseline must be identifiable for 2 minutes during the interval, otherwise it is considered indeterminate</a:t>
            </a:r>
          </a:p>
          <a:p>
            <a:r>
              <a:rPr lang="en-US" sz="2400" dirty="0"/>
              <a:t>Bradycardia- below 110bpm</a:t>
            </a:r>
          </a:p>
          <a:p>
            <a:r>
              <a:rPr lang="en-US" sz="2400" dirty="0"/>
              <a:t>Normal 110-160bpm</a:t>
            </a:r>
          </a:p>
          <a:p>
            <a:r>
              <a:rPr lang="en-US" sz="2400" dirty="0"/>
              <a:t>Tachycardia –over 160bpm</a:t>
            </a: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1756318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43" y="764373"/>
            <a:ext cx="10936357" cy="1293028"/>
          </a:xfrm>
        </p:spPr>
        <p:txBody>
          <a:bodyPr/>
          <a:lstStyle/>
          <a:p>
            <a:r>
              <a:rPr lang="en-US" dirty="0"/>
              <a:t>Definitions of fetal heart rate patterns </a:t>
            </a:r>
          </a:p>
        </p:txBody>
      </p:sp>
      <p:sp>
        <p:nvSpPr>
          <p:cNvPr id="3" name="Content Placeholder 2"/>
          <p:cNvSpPr>
            <a:spLocks noGrp="1"/>
          </p:cNvSpPr>
          <p:nvPr>
            <p:ph idx="1"/>
          </p:nvPr>
        </p:nvSpPr>
        <p:spPr/>
        <p:txBody>
          <a:bodyPr>
            <a:normAutofit/>
          </a:bodyPr>
          <a:lstStyle/>
          <a:p>
            <a:pPr marL="0" indent="0">
              <a:buNone/>
            </a:pPr>
            <a:r>
              <a:rPr lang="en-US" sz="2400" dirty="0"/>
              <a:t>Accelerations</a:t>
            </a:r>
          </a:p>
          <a:p>
            <a:r>
              <a:rPr lang="en-US" sz="2400" dirty="0"/>
              <a:t>An increase in the FHR lasting 15 seconds or more and peak 15bpm or more above baseline</a:t>
            </a:r>
          </a:p>
          <a:p>
            <a:r>
              <a:rPr lang="en-US" sz="2400" dirty="0"/>
              <a:t>A prolonged acceleration is  at least 2 minutes but less than 10 minutes</a:t>
            </a:r>
          </a:p>
          <a:p>
            <a:r>
              <a:rPr lang="en-US" sz="2400" dirty="0"/>
              <a:t>An acceleration of 10 minutes or more is considered a change in baseline</a:t>
            </a:r>
          </a:p>
        </p:txBody>
      </p:sp>
      <p:sp>
        <p:nvSpPr>
          <p:cNvPr id="4" name="Slide Number Placeholder 3"/>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408557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78" y="764373"/>
            <a:ext cx="10724322" cy="607227"/>
          </a:xfrm>
        </p:spPr>
        <p:txBody>
          <a:bodyPr>
            <a:normAutofit fontScale="90000"/>
          </a:bodyPr>
          <a:lstStyle/>
          <a:p>
            <a:r>
              <a:rPr lang="en-US" dirty="0"/>
              <a:t>Definitions of fetal heart rate patterns </a:t>
            </a:r>
          </a:p>
        </p:txBody>
      </p:sp>
      <p:sp>
        <p:nvSpPr>
          <p:cNvPr id="3" name="Content Placeholder 2"/>
          <p:cNvSpPr>
            <a:spLocks noGrp="1"/>
          </p:cNvSpPr>
          <p:nvPr>
            <p:ph idx="1"/>
          </p:nvPr>
        </p:nvSpPr>
        <p:spPr>
          <a:xfrm>
            <a:off x="990600" y="1371600"/>
            <a:ext cx="9403734" cy="4498312"/>
          </a:xfrm>
        </p:spPr>
        <p:txBody>
          <a:bodyPr>
            <a:normAutofit/>
          </a:bodyPr>
          <a:lstStyle/>
          <a:p>
            <a:pPr marL="0" indent="0">
              <a:buNone/>
            </a:pPr>
            <a:r>
              <a:rPr lang="en-US" sz="2400" b="1" dirty="0"/>
              <a:t>Late deceleration</a:t>
            </a:r>
          </a:p>
          <a:p>
            <a:r>
              <a:rPr lang="en-US" sz="2400" dirty="0"/>
              <a:t>A gradual decrease and return to baseline of the FHR associated with a uterine contraction. The deceleration onset, nadir and recovery usually occur after the onset, peak, and termination of the contraction.</a:t>
            </a:r>
          </a:p>
          <a:p>
            <a:pPr marL="0" indent="0">
              <a:buNone/>
            </a:pPr>
            <a:r>
              <a:rPr lang="en-US" sz="2400" dirty="0"/>
              <a:t>Early deceleration</a:t>
            </a:r>
            <a:endParaRPr lang="en-US" sz="2400" b="1" dirty="0"/>
          </a:p>
          <a:p>
            <a:r>
              <a:rPr lang="en-US" sz="2400" dirty="0"/>
              <a:t>A gradual decrease and return to baseline of the FHR associated with a uterine contraction. The deceleration onset, nadir and recovery usually coincident with the onset, peak, and termination of the contraction.</a:t>
            </a:r>
          </a:p>
        </p:txBody>
      </p:sp>
      <p:sp>
        <p:nvSpPr>
          <p:cNvPr id="4" name="Slide Number Placeholder 3"/>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1227012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5019"/>
          </a:xfrm>
        </p:spPr>
        <p:txBody>
          <a:bodyPr>
            <a:normAutofit fontScale="90000"/>
          </a:bodyPr>
          <a:lstStyle/>
          <a:p>
            <a:r>
              <a:rPr lang="en-US" dirty="0"/>
              <a:t>Definitions of fetal heart rate patterns </a:t>
            </a:r>
          </a:p>
        </p:txBody>
      </p:sp>
      <p:sp>
        <p:nvSpPr>
          <p:cNvPr id="3" name="Content Placeholder 2"/>
          <p:cNvSpPr>
            <a:spLocks noGrp="1"/>
          </p:cNvSpPr>
          <p:nvPr>
            <p:ph idx="1"/>
          </p:nvPr>
        </p:nvSpPr>
        <p:spPr>
          <a:xfrm>
            <a:off x="677334" y="1194619"/>
            <a:ext cx="8219016" cy="5211868"/>
          </a:xfrm>
        </p:spPr>
        <p:txBody>
          <a:bodyPr>
            <a:normAutofit/>
          </a:bodyPr>
          <a:lstStyle/>
          <a:p>
            <a:pPr marL="0" indent="0">
              <a:buNone/>
            </a:pPr>
            <a:r>
              <a:rPr lang="en-US" sz="2400" b="1" dirty="0"/>
              <a:t>Variable decelerations</a:t>
            </a:r>
          </a:p>
          <a:p>
            <a:pPr marL="0" indent="0">
              <a:buNone/>
            </a:pPr>
            <a:r>
              <a:rPr lang="en-US" sz="2400" dirty="0"/>
              <a:t>An abrupt decrease in FHR below the baseline. </a:t>
            </a:r>
          </a:p>
          <a:p>
            <a:pPr marL="0" indent="0">
              <a:buNone/>
            </a:pPr>
            <a:r>
              <a:rPr lang="en-US" sz="2400" dirty="0"/>
              <a:t>The decrease is ≥ 15bpm, lasting ≥ 15 secs and &lt; 2min from onset to return to baseline. The onset, depth, and duration of variable decelerations commonly vary with successive uterine contractions</a:t>
            </a:r>
          </a:p>
          <a:p>
            <a:pPr marL="0" indent="0">
              <a:buNone/>
            </a:pPr>
            <a:r>
              <a:rPr lang="en-US" sz="2400" dirty="0"/>
              <a:t>Prolonged deceleration</a:t>
            </a:r>
          </a:p>
          <a:p>
            <a:pPr marL="0" indent="0">
              <a:buNone/>
            </a:pPr>
            <a:r>
              <a:rPr lang="en-US" sz="2400" dirty="0"/>
              <a:t>A decrease in FHR below the baseline of ≥ 15 bpm, lasting at least 2 minutes but &lt;10 minutes from onset to return to baseline. &gt; 10 minutes- considered a change in baseline</a:t>
            </a: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2037916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1 </a:t>
            </a:r>
            <a:r>
              <a:rPr lang="en-US" dirty="0" err="1"/>
              <a:t>fhr</a:t>
            </a:r>
            <a:r>
              <a:rPr lang="en-US" dirty="0"/>
              <a:t> tracing</a:t>
            </a:r>
          </a:p>
        </p:txBody>
      </p:sp>
      <p:pic>
        <p:nvPicPr>
          <p:cNvPr id="6" name="Content Placeholder 5"/>
          <p:cNvPicPr>
            <a:picLocks noGrp="1" noChangeAspect="1"/>
          </p:cNvPicPr>
          <p:nvPr>
            <p:ph idx="1"/>
          </p:nvPr>
        </p:nvPicPr>
        <p:blipFill>
          <a:blip r:embed="rId2"/>
          <a:stretch>
            <a:fillRect/>
          </a:stretch>
        </p:blipFill>
        <p:spPr>
          <a:xfrm>
            <a:off x="1190618" y="1608364"/>
            <a:ext cx="9833316" cy="4839921"/>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609646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DA05-DB23-4BFD-BD4E-4D1E8B517A97}"/>
              </a:ext>
            </a:extLst>
          </p:cNvPr>
          <p:cNvSpPr>
            <a:spLocks noGrp="1"/>
          </p:cNvSpPr>
          <p:nvPr>
            <p:ph type="title"/>
          </p:nvPr>
        </p:nvSpPr>
        <p:spPr/>
        <p:txBody>
          <a:bodyPr/>
          <a:lstStyle/>
          <a:p>
            <a:r>
              <a:rPr lang="en-US" dirty="0"/>
              <a:t>Reassuring/Category 1 FHR patterns</a:t>
            </a:r>
          </a:p>
        </p:txBody>
      </p:sp>
      <p:sp>
        <p:nvSpPr>
          <p:cNvPr id="3" name="Content Placeholder 2">
            <a:extLst>
              <a:ext uri="{FF2B5EF4-FFF2-40B4-BE49-F238E27FC236}">
                <a16:creationId xmlns:a16="http://schemas.microsoft.com/office/drawing/2014/main" id="{6739B026-32B3-4CE6-B025-982098CCE067}"/>
              </a:ext>
            </a:extLst>
          </p:cNvPr>
          <p:cNvSpPr>
            <a:spLocks noGrp="1"/>
          </p:cNvSpPr>
          <p:nvPr>
            <p:ph idx="1"/>
          </p:nvPr>
        </p:nvSpPr>
        <p:spPr>
          <a:xfrm>
            <a:off x="572559" y="1488613"/>
            <a:ext cx="8596668" cy="4292755"/>
          </a:xfrm>
        </p:spPr>
        <p:txBody>
          <a:bodyPr>
            <a:noAutofit/>
          </a:bodyPr>
          <a:lstStyle/>
          <a:p>
            <a:r>
              <a:rPr lang="en-US" sz="2400" dirty="0"/>
              <a:t>Presence of a reassuring pattern indicates that there is minimal likelihood of academia at that point in time</a:t>
            </a:r>
          </a:p>
          <a:p>
            <a:r>
              <a:rPr lang="en-US" sz="2400" dirty="0"/>
              <a:t>Characteristics of a reassuring FHR tracing/Normal/Category I FHR tracing:-</a:t>
            </a:r>
          </a:p>
          <a:p>
            <a:pPr lvl="1"/>
            <a:r>
              <a:rPr lang="en-US" sz="2400" dirty="0"/>
              <a:t>A baseline FHR of 110-160bpm</a:t>
            </a:r>
          </a:p>
          <a:p>
            <a:pPr lvl="1"/>
            <a:r>
              <a:rPr lang="en-US" sz="2400" dirty="0"/>
              <a:t>Absence of late or variable FHR decelerations</a:t>
            </a:r>
          </a:p>
          <a:p>
            <a:pPr lvl="1"/>
            <a:r>
              <a:rPr lang="en-US" sz="2400" dirty="0"/>
              <a:t>Moderate FHR variability (6-25bpm)</a:t>
            </a:r>
          </a:p>
          <a:p>
            <a:pPr lvl="1"/>
            <a:r>
              <a:rPr lang="en-US" sz="2400" dirty="0"/>
              <a:t>Early decelerations may be present or absent</a:t>
            </a:r>
          </a:p>
          <a:p>
            <a:pPr lvl="1"/>
            <a:r>
              <a:rPr lang="en-US" sz="2400" dirty="0"/>
              <a:t>Accelerations may be present or absent</a:t>
            </a:r>
          </a:p>
        </p:txBody>
      </p:sp>
      <p:sp>
        <p:nvSpPr>
          <p:cNvPr id="4" name="Slide Number Placeholder 3">
            <a:extLst>
              <a:ext uri="{FF2B5EF4-FFF2-40B4-BE49-F238E27FC236}">
                <a16:creationId xmlns:a16="http://schemas.microsoft.com/office/drawing/2014/main" id="{38DDE55D-83FB-4E9D-A36C-79AE6F9AE323}"/>
              </a:ext>
            </a:extLst>
          </p:cNvPr>
          <p:cNvSpPr>
            <a:spLocks noGrp="1"/>
          </p:cNvSpPr>
          <p:nvPr>
            <p:ph type="sldNum" sz="quarter" idx="12"/>
          </p:nvPr>
        </p:nvSpPr>
        <p:spPr/>
        <p:txBody>
          <a:bodyPr/>
          <a:lstStyle/>
          <a:p>
            <a:fld id="{6D22F896-40B5-4ADD-8801-0D06FADFA095}" type="slidenum">
              <a:rPr lang="en-US" smtClean="0"/>
              <a:t>67</a:t>
            </a:fld>
            <a:endParaRPr lang="en-US" dirty="0"/>
          </a:p>
        </p:txBody>
      </p:sp>
    </p:spTree>
    <p:extLst>
      <p:ext uri="{BB962C8B-B14F-4D97-AF65-F5344CB8AC3E}">
        <p14:creationId xmlns:p14="http://schemas.microsoft.com/office/powerpoint/2010/main" val="2487560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Non-reassuring FHR patterns</a:t>
            </a:r>
          </a:p>
        </p:txBody>
      </p:sp>
      <p:sp>
        <p:nvSpPr>
          <p:cNvPr id="3" name="Content Placeholder 2"/>
          <p:cNvSpPr>
            <a:spLocks noGrp="1"/>
          </p:cNvSpPr>
          <p:nvPr>
            <p:ph idx="1"/>
          </p:nvPr>
        </p:nvSpPr>
        <p:spPr>
          <a:xfrm>
            <a:off x="601134" y="1270000"/>
            <a:ext cx="8596668" cy="3880773"/>
          </a:xfrm>
        </p:spPr>
        <p:txBody>
          <a:bodyPr>
            <a:normAutofit/>
          </a:bodyPr>
          <a:lstStyle/>
          <a:p>
            <a:r>
              <a:rPr lang="en-US" sz="2400" dirty="0"/>
              <a:t>These are associated with abnormal fetal acid-base status at the time of observation</a:t>
            </a:r>
          </a:p>
          <a:p>
            <a:r>
              <a:rPr lang="en-US" sz="2400" dirty="0"/>
              <a:t>Prompt evaluation should be done and expeditious intervention done if necessary as fetal or neonatal damage or death may occur if these patterns do not resolve  and persist for over an hour.</a:t>
            </a:r>
          </a:p>
        </p:txBody>
      </p:sp>
      <p:sp>
        <p:nvSpPr>
          <p:cNvPr id="4" name="Slide Number Placeholder 3"/>
          <p:cNvSpPr>
            <a:spLocks noGrp="1"/>
          </p:cNvSpPr>
          <p:nvPr>
            <p:ph type="sldNum" sz="quarter" idx="12"/>
          </p:nvPr>
        </p:nvSpPr>
        <p:spPr/>
        <p:txBody>
          <a:bodyPr/>
          <a:lstStyle/>
          <a:p>
            <a:fld id="{6D22F896-40B5-4ADD-8801-0D06FADFA095}" type="slidenum">
              <a:rPr lang="en-US" smtClean="0"/>
              <a:t>68</a:t>
            </a:fld>
            <a:endParaRPr lang="en-US" dirty="0"/>
          </a:p>
        </p:txBody>
      </p:sp>
    </p:spTree>
    <p:extLst>
      <p:ext uri="{BB962C8B-B14F-4D97-AF65-F5344CB8AC3E}">
        <p14:creationId xmlns:p14="http://schemas.microsoft.com/office/powerpoint/2010/main" val="2053263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Abnormal </a:t>
            </a:r>
            <a:r>
              <a:rPr lang="en-US" dirty="0" err="1"/>
              <a:t>fhr</a:t>
            </a:r>
            <a:r>
              <a:rPr lang="en-US" dirty="0"/>
              <a:t> patterns</a:t>
            </a:r>
          </a:p>
        </p:txBody>
      </p:sp>
      <p:sp>
        <p:nvSpPr>
          <p:cNvPr id="3" name="Content Placeholder 2"/>
          <p:cNvSpPr>
            <a:spLocks noGrp="1"/>
          </p:cNvSpPr>
          <p:nvPr>
            <p:ph idx="1"/>
          </p:nvPr>
        </p:nvSpPr>
        <p:spPr>
          <a:xfrm>
            <a:off x="677334" y="1362076"/>
            <a:ext cx="8596668" cy="4688812"/>
          </a:xfrm>
        </p:spPr>
        <p:txBody>
          <a:bodyPr>
            <a:normAutofit/>
          </a:bodyPr>
          <a:lstStyle/>
          <a:p>
            <a:r>
              <a:rPr lang="en-US" sz="2800" dirty="0"/>
              <a:t>Absent or minimal variability with decelerations or bradycardia</a:t>
            </a:r>
          </a:p>
          <a:p>
            <a:pPr lvl="1"/>
            <a:r>
              <a:rPr lang="en-US" sz="2800" dirty="0"/>
              <a:t>Thought to result from cerebral hypoxemia and acidosis</a:t>
            </a:r>
          </a:p>
          <a:p>
            <a:pPr lvl="1"/>
            <a:r>
              <a:rPr lang="en-US" sz="2800" dirty="0"/>
              <a:t>Non hypoxemic causes of diminished variability,-anencephaly, CNS defects, centrally acting drugs-opiates, Magnesium </a:t>
            </a:r>
            <a:r>
              <a:rPr lang="en-US" sz="2800" dirty="0" err="1"/>
              <a:t>sulphate</a:t>
            </a:r>
            <a:r>
              <a:rPr lang="en-US" sz="2800" dirty="0"/>
              <a:t>, atropine, sepsis, quiet fetal sleep</a:t>
            </a:r>
          </a:p>
          <a:p>
            <a:r>
              <a:rPr lang="en-US" sz="2800" dirty="0"/>
              <a:t>Recurrent late decelerations</a:t>
            </a:r>
          </a:p>
          <a:p>
            <a:pPr marL="457200" lvl="1"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320414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EDCA-1BB0-4AFE-B475-7426E44E4A46}"/>
              </a:ext>
            </a:extLst>
          </p:cNvPr>
          <p:cNvSpPr>
            <a:spLocks noGrp="1"/>
          </p:cNvSpPr>
          <p:nvPr>
            <p:ph type="title"/>
          </p:nvPr>
        </p:nvSpPr>
        <p:spPr/>
        <p:txBody>
          <a:bodyPr/>
          <a:lstStyle/>
          <a:p>
            <a:r>
              <a:rPr lang="en-US" dirty="0"/>
              <a:t>Mechanics of labor</a:t>
            </a:r>
          </a:p>
        </p:txBody>
      </p:sp>
      <p:sp>
        <p:nvSpPr>
          <p:cNvPr id="3" name="Content Placeholder 2">
            <a:extLst>
              <a:ext uri="{FF2B5EF4-FFF2-40B4-BE49-F238E27FC236}">
                <a16:creationId xmlns:a16="http://schemas.microsoft.com/office/drawing/2014/main" id="{7FB2FBCB-2564-4891-A66F-105A669D57B5}"/>
              </a:ext>
            </a:extLst>
          </p:cNvPr>
          <p:cNvSpPr>
            <a:spLocks noGrp="1"/>
          </p:cNvSpPr>
          <p:nvPr>
            <p:ph idx="1"/>
          </p:nvPr>
        </p:nvSpPr>
        <p:spPr>
          <a:xfrm>
            <a:off x="677334" y="1253613"/>
            <a:ext cx="12640460" cy="4787749"/>
          </a:xfrm>
        </p:spPr>
        <p:txBody>
          <a:bodyPr/>
          <a:lstStyle/>
          <a:p>
            <a:r>
              <a:rPr lang="en-GB" sz="2800" dirty="0">
                <a:latin typeface="Calibri" panose="020F0502020204030204" pitchFamily="34" charset="0"/>
                <a:cs typeface="Calibri" panose="020F0502020204030204" pitchFamily="34" charset="0"/>
              </a:rPr>
              <a:t>Labour, the physiological process by which a foetus is expelled from the uterus to the outside world is facilitated by an integrated set of changes within the myometrium, decidua, and uterine cervix that occurs sometimes gradually and sometimes rapidly over minutes to hours.</a:t>
            </a:r>
          </a:p>
          <a:p>
            <a:r>
              <a:rPr lang="en-GB" sz="2800" dirty="0">
                <a:latin typeface="Calibri" panose="020F0502020204030204" pitchFamily="34" charset="0"/>
                <a:cs typeface="Calibri" panose="020F0502020204030204" pitchFamily="34" charset="0"/>
              </a:rPr>
              <a:t>Uterine contractions during active labour have two major functions: to dilate the cervix and to push the foetus through the birth canal. </a:t>
            </a:r>
          </a:p>
          <a:p>
            <a:r>
              <a:rPr lang="en-GB" sz="2800" dirty="0">
                <a:latin typeface="Calibri" panose="020F0502020204030204" pitchFamily="34" charset="0"/>
                <a:cs typeface="Calibri" panose="020F0502020204030204" pitchFamily="34" charset="0"/>
              </a:rPr>
              <a:t>However, the foetus is not merely the passive recipient of these forces, rather, its ability to successfully negotiate the pelvis is dependent upon the complex interaction of three mechanical variables, known as the "three Ps": the powers, the passenger, and the passage</a:t>
            </a:r>
            <a:r>
              <a:rPr lang="en-GB" dirty="0"/>
              <a:t>. </a:t>
            </a:r>
            <a:endParaRPr lang="en-US" dirty="0"/>
          </a:p>
        </p:txBody>
      </p:sp>
      <p:sp>
        <p:nvSpPr>
          <p:cNvPr id="4" name="Slide Number Placeholder 3">
            <a:extLst>
              <a:ext uri="{FF2B5EF4-FFF2-40B4-BE49-F238E27FC236}">
                <a16:creationId xmlns:a16="http://schemas.microsoft.com/office/drawing/2014/main" id="{302D6F9E-5155-450C-BDE6-8EE27C9C8A1E}"/>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2337093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89BE-2E76-40B8-B112-5B86C9E3F005}"/>
              </a:ext>
            </a:extLst>
          </p:cNvPr>
          <p:cNvSpPr>
            <a:spLocks noGrp="1"/>
          </p:cNvSpPr>
          <p:nvPr>
            <p:ph type="title"/>
          </p:nvPr>
        </p:nvSpPr>
        <p:spPr>
          <a:xfrm>
            <a:off x="677334" y="609600"/>
            <a:ext cx="8596668" cy="879987"/>
          </a:xfrm>
        </p:spPr>
        <p:txBody>
          <a:bodyPr/>
          <a:lstStyle/>
          <a:p>
            <a:r>
              <a:rPr lang="en-US" dirty="0"/>
              <a:t>Abnormal </a:t>
            </a:r>
            <a:r>
              <a:rPr lang="en-US" dirty="0" err="1"/>
              <a:t>fhr</a:t>
            </a:r>
            <a:r>
              <a:rPr lang="en-US" dirty="0"/>
              <a:t> patterns</a:t>
            </a:r>
          </a:p>
        </p:txBody>
      </p:sp>
      <p:sp>
        <p:nvSpPr>
          <p:cNvPr id="3" name="Content Placeholder 2">
            <a:extLst>
              <a:ext uri="{FF2B5EF4-FFF2-40B4-BE49-F238E27FC236}">
                <a16:creationId xmlns:a16="http://schemas.microsoft.com/office/drawing/2014/main" id="{56938253-A4A6-4733-B9C3-575E8B3735B4}"/>
              </a:ext>
            </a:extLst>
          </p:cNvPr>
          <p:cNvSpPr>
            <a:spLocks noGrp="1"/>
          </p:cNvSpPr>
          <p:nvPr>
            <p:ph idx="1"/>
          </p:nvPr>
        </p:nvSpPr>
        <p:spPr>
          <a:xfrm>
            <a:off x="677334" y="1489587"/>
            <a:ext cx="8596668" cy="4551775"/>
          </a:xfrm>
        </p:spPr>
        <p:txBody>
          <a:bodyPr>
            <a:normAutofit lnSpcReduction="10000"/>
          </a:bodyPr>
          <a:lstStyle/>
          <a:p>
            <a:r>
              <a:rPr lang="en-US" sz="2800" dirty="0"/>
              <a:t>Recurrent variable decelerations- occur when the umbilical cord is compressed as in low AF, nuchal cord</a:t>
            </a:r>
          </a:p>
          <a:p>
            <a:r>
              <a:rPr lang="en-US" sz="2800" dirty="0"/>
              <a:t>Bradycardia</a:t>
            </a:r>
          </a:p>
          <a:p>
            <a:r>
              <a:rPr lang="en-US" sz="2800" dirty="0"/>
              <a:t>Sinusoidal heart rate pattern- a pattern of  regular variability, with a fixed periodicity 3 to 4 cycles per minute, an amplitude of 5 to 40 bpm, and lasting for at least 10 minutes. Decelerations and accelerations in response to movement are absent</a:t>
            </a:r>
          </a:p>
          <a:p>
            <a:endParaRPr lang="en-US" dirty="0"/>
          </a:p>
        </p:txBody>
      </p:sp>
      <p:sp>
        <p:nvSpPr>
          <p:cNvPr id="4" name="Slide Number Placeholder 3">
            <a:extLst>
              <a:ext uri="{FF2B5EF4-FFF2-40B4-BE49-F238E27FC236}">
                <a16:creationId xmlns:a16="http://schemas.microsoft.com/office/drawing/2014/main" id="{151C6332-2404-4413-8FE2-97E3A5EE96AE}"/>
              </a:ext>
            </a:extLst>
          </p:cNvPr>
          <p:cNvSpPr>
            <a:spLocks noGrp="1"/>
          </p:cNvSpPr>
          <p:nvPr>
            <p:ph type="sldNum" sz="quarter" idx="12"/>
          </p:nvPr>
        </p:nvSpPr>
        <p:spPr/>
        <p:txBody>
          <a:bodyPr/>
          <a:lstStyle/>
          <a:p>
            <a:fld id="{6D22F896-40B5-4ADD-8801-0D06FADFA095}" type="slidenum">
              <a:rPr lang="en-US" smtClean="0"/>
              <a:t>70</a:t>
            </a:fld>
            <a:endParaRPr lang="en-US" dirty="0"/>
          </a:p>
        </p:txBody>
      </p:sp>
    </p:spTree>
    <p:extLst>
      <p:ext uri="{BB962C8B-B14F-4D97-AF65-F5344CB8AC3E}">
        <p14:creationId xmlns:p14="http://schemas.microsoft.com/office/powerpoint/2010/main" val="2153230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Indeterminate </a:t>
            </a:r>
            <a:r>
              <a:rPr lang="en-US" dirty="0" err="1"/>
              <a:t>fhr</a:t>
            </a:r>
            <a:r>
              <a:rPr lang="en-US" dirty="0"/>
              <a:t> patterns(Category ii)</a:t>
            </a:r>
          </a:p>
        </p:txBody>
      </p:sp>
      <p:sp>
        <p:nvSpPr>
          <p:cNvPr id="3" name="Content Placeholder 2"/>
          <p:cNvSpPr>
            <a:spLocks noGrp="1"/>
          </p:cNvSpPr>
          <p:nvPr>
            <p:ph idx="1"/>
          </p:nvPr>
        </p:nvSpPr>
        <p:spPr>
          <a:xfrm>
            <a:off x="677334" y="1379539"/>
            <a:ext cx="8596668" cy="3880773"/>
          </a:xfrm>
        </p:spPr>
        <p:txBody>
          <a:bodyPr>
            <a:normAutofit/>
          </a:bodyPr>
          <a:lstStyle/>
          <a:p>
            <a:r>
              <a:rPr lang="en-US" sz="2800" dirty="0"/>
              <a:t>FHR patterns that are category II are not reassuring</a:t>
            </a:r>
          </a:p>
          <a:p>
            <a:r>
              <a:rPr lang="en-US" sz="2800" dirty="0"/>
              <a:t> the fetus may not be acidotic but a continuation of the clinical scenario may result in fetal academia</a:t>
            </a:r>
          </a:p>
          <a:p>
            <a:r>
              <a:rPr lang="en-US" sz="2800" dirty="0"/>
              <a:t>These need continued surveillance</a:t>
            </a:r>
          </a:p>
        </p:txBody>
      </p:sp>
      <p:sp>
        <p:nvSpPr>
          <p:cNvPr id="4" name="Slide Number Placeholder 3"/>
          <p:cNvSpPr>
            <a:spLocks noGrp="1"/>
          </p:cNvSpPr>
          <p:nvPr>
            <p:ph type="sldNum" sz="quarter" idx="12"/>
          </p:nvPr>
        </p:nvSpPr>
        <p:spPr/>
        <p:txBody>
          <a:bodyPr/>
          <a:lstStyle/>
          <a:p>
            <a:fld id="{6D22F896-40B5-4ADD-8801-0D06FADFA095}" type="slidenum">
              <a:rPr lang="en-US" smtClean="0"/>
              <a:t>71</a:t>
            </a:fld>
            <a:endParaRPr lang="en-US" dirty="0"/>
          </a:p>
        </p:txBody>
      </p:sp>
    </p:spTree>
    <p:extLst>
      <p:ext uri="{BB962C8B-B14F-4D97-AF65-F5344CB8AC3E}">
        <p14:creationId xmlns:p14="http://schemas.microsoft.com/office/powerpoint/2010/main" val="3933781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65" y="764373"/>
            <a:ext cx="10499035" cy="1293028"/>
          </a:xfrm>
        </p:spPr>
        <p:txBody>
          <a:bodyPr/>
          <a:lstStyle/>
          <a:p>
            <a:r>
              <a:rPr lang="en-US" dirty="0"/>
              <a:t>Management of fetal heart rate patterns</a:t>
            </a:r>
          </a:p>
        </p:txBody>
      </p:sp>
      <p:sp>
        <p:nvSpPr>
          <p:cNvPr id="3" name="Content Placeholder 2"/>
          <p:cNvSpPr>
            <a:spLocks noGrp="1"/>
          </p:cNvSpPr>
          <p:nvPr>
            <p:ph idx="1"/>
          </p:nvPr>
        </p:nvSpPr>
        <p:spPr/>
        <p:txBody>
          <a:bodyPr>
            <a:normAutofit/>
          </a:bodyPr>
          <a:lstStyle/>
          <a:p>
            <a:r>
              <a:rPr lang="en-US" sz="2800" dirty="0"/>
              <a:t>3 tier approach recommended</a:t>
            </a:r>
          </a:p>
          <a:p>
            <a:r>
              <a:rPr lang="en-US" sz="2800" b="1" dirty="0"/>
              <a:t>Category I:</a:t>
            </a:r>
            <a:r>
              <a:rPr lang="en-US" sz="2800" dirty="0"/>
              <a:t> </a:t>
            </a:r>
          </a:p>
          <a:p>
            <a:pPr lvl="1"/>
            <a:r>
              <a:rPr lang="en-US" sz="2800" dirty="0"/>
              <a:t>Reassuring FHR patterns- Normal  tracing-predictive of normal fetal acid –base  status. Continue normal monitoring depending on underlying risk factors</a:t>
            </a:r>
          </a:p>
        </p:txBody>
      </p:sp>
      <p:sp>
        <p:nvSpPr>
          <p:cNvPr id="4" name="Slide Number Placeholder 3"/>
          <p:cNvSpPr>
            <a:spLocks noGrp="1"/>
          </p:cNvSpPr>
          <p:nvPr>
            <p:ph type="sldNum" sz="quarter" idx="12"/>
          </p:nvPr>
        </p:nvSpPr>
        <p:spPr/>
        <p:txBody>
          <a:bodyPr/>
          <a:lstStyle/>
          <a:p>
            <a:fld id="{6D22F896-40B5-4ADD-8801-0D06FADFA095}" type="slidenum">
              <a:rPr lang="en-US" smtClean="0"/>
              <a:t>72</a:t>
            </a:fld>
            <a:endParaRPr lang="en-US" dirty="0"/>
          </a:p>
        </p:txBody>
      </p:sp>
    </p:spTree>
    <p:extLst>
      <p:ext uri="{BB962C8B-B14F-4D97-AF65-F5344CB8AC3E}">
        <p14:creationId xmlns:p14="http://schemas.microsoft.com/office/powerpoint/2010/main" val="6831983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3B10-1779-437E-B7BA-C3C3A79B518D}"/>
              </a:ext>
            </a:extLst>
          </p:cNvPr>
          <p:cNvSpPr>
            <a:spLocks noGrp="1"/>
          </p:cNvSpPr>
          <p:nvPr>
            <p:ph type="title"/>
          </p:nvPr>
        </p:nvSpPr>
        <p:spPr>
          <a:xfrm>
            <a:off x="677334" y="609599"/>
            <a:ext cx="8596668" cy="555524"/>
          </a:xfrm>
        </p:spPr>
        <p:txBody>
          <a:bodyPr>
            <a:normAutofit fontScale="90000"/>
          </a:bodyPr>
          <a:lstStyle/>
          <a:p>
            <a:r>
              <a:rPr lang="en-US" dirty="0"/>
              <a:t>Management of fetal heart rate patterns</a:t>
            </a:r>
          </a:p>
        </p:txBody>
      </p:sp>
      <p:sp>
        <p:nvSpPr>
          <p:cNvPr id="3" name="Content Placeholder 2">
            <a:extLst>
              <a:ext uri="{FF2B5EF4-FFF2-40B4-BE49-F238E27FC236}">
                <a16:creationId xmlns:a16="http://schemas.microsoft.com/office/drawing/2014/main" id="{C241032C-53F3-40AC-B96C-B615E31B2F88}"/>
              </a:ext>
            </a:extLst>
          </p:cNvPr>
          <p:cNvSpPr>
            <a:spLocks noGrp="1"/>
          </p:cNvSpPr>
          <p:nvPr>
            <p:ph idx="1"/>
          </p:nvPr>
        </p:nvSpPr>
        <p:spPr>
          <a:xfrm>
            <a:off x="677334" y="1165123"/>
            <a:ext cx="8596668" cy="4876239"/>
          </a:xfrm>
        </p:spPr>
        <p:txBody>
          <a:bodyPr>
            <a:normAutofit fontScale="92500"/>
          </a:bodyPr>
          <a:lstStyle/>
          <a:p>
            <a:r>
              <a:rPr lang="en-US" b="1" dirty="0"/>
              <a:t>Category II</a:t>
            </a:r>
            <a:r>
              <a:rPr lang="en-US" dirty="0"/>
              <a:t>:</a:t>
            </a:r>
          </a:p>
          <a:p>
            <a:pPr lvl="1"/>
            <a:r>
              <a:rPr lang="en-US" sz="2100" dirty="0"/>
              <a:t> Include all FHR patterns which are not classified as category I or III.</a:t>
            </a:r>
          </a:p>
          <a:p>
            <a:pPr lvl="1"/>
            <a:r>
              <a:rPr lang="en-US" sz="2100" dirty="0"/>
              <a:t>Not predictive of abnormal fetal acid –base status, but require continued monitoring, evaluation, initiation of appropriate corrective measures as indicated, and reevaluation.</a:t>
            </a:r>
          </a:p>
          <a:p>
            <a:pPr lvl="1"/>
            <a:r>
              <a:rPr lang="en-US" sz="2100" dirty="0"/>
              <a:t>Further evaluation may include</a:t>
            </a:r>
          </a:p>
          <a:p>
            <a:pPr lvl="2"/>
            <a:r>
              <a:rPr lang="en-US" sz="2100" dirty="0"/>
              <a:t>Fetal scalp stimulation in which the fetal vertex is stimulated by prodding it with the examining finger during VE, if a FHR acceleration is elicited, absence of acidosis (a fetal pH &gt; 7.20) is likely.</a:t>
            </a:r>
          </a:p>
          <a:p>
            <a:pPr lvl="2"/>
            <a:r>
              <a:rPr lang="en-US" sz="2100" dirty="0"/>
              <a:t>Fetal scalp blood sampling for pH</a:t>
            </a:r>
          </a:p>
          <a:p>
            <a:pPr lvl="2"/>
            <a:r>
              <a:rPr lang="en-US" sz="2100" dirty="0"/>
              <a:t>A scalp pH value of &lt; 7.20 represents indicates fetal acidosis</a:t>
            </a:r>
          </a:p>
          <a:p>
            <a:pPr lvl="2"/>
            <a:r>
              <a:rPr lang="en-US" sz="2100" dirty="0"/>
              <a:t>NB: Scalp edema may result in erroneous results</a:t>
            </a:r>
          </a:p>
          <a:p>
            <a:endParaRPr lang="en-US" dirty="0"/>
          </a:p>
        </p:txBody>
      </p:sp>
      <p:sp>
        <p:nvSpPr>
          <p:cNvPr id="4" name="Slide Number Placeholder 3">
            <a:extLst>
              <a:ext uri="{FF2B5EF4-FFF2-40B4-BE49-F238E27FC236}">
                <a16:creationId xmlns:a16="http://schemas.microsoft.com/office/drawing/2014/main" id="{7AD2A5F0-2DE5-490C-9262-39904CA47979}"/>
              </a:ext>
            </a:extLst>
          </p:cNvPr>
          <p:cNvSpPr>
            <a:spLocks noGrp="1"/>
          </p:cNvSpPr>
          <p:nvPr>
            <p:ph type="sldNum" sz="quarter" idx="12"/>
          </p:nvPr>
        </p:nvSpPr>
        <p:spPr/>
        <p:txBody>
          <a:bodyPr/>
          <a:lstStyle/>
          <a:p>
            <a:fld id="{6D22F896-40B5-4ADD-8801-0D06FADFA095}" type="slidenum">
              <a:rPr lang="en-US" smtClean="0"/>
              <a:t>73</a:t>
            </a:fld>
            <a:endParaRPr lang="en-US" dirty="0"/>
          </a:p>
        </p:txBody>
      </p:sp>
    </p:spTree>
    <p:extLst>
      <p:ext uri="{BB962C8B-B14F-4D97-AF65-F5344CB8AC3E}">
        <p14:creationId xmlns:p14="http://schemas.microsoft.com/office/powerpoint/2010/main" val="24911473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550077"/>
          </a:xfrm>
        </p:spPr>
        <p:txBody>
          <a:bodyPr>
            <a:normAutofit fontScale="90000"/>
          </a:bodyPr>
          <a:lstStyle/>
          <a:p>
            <a:r>
              <a:rPr lang="en-US" dirty="0"/>
              <a:t>Category III FHR tracings</a:t>
            </a:r>
          </a:p>
        </p:txBody>
      </p:sp>
      <p:sp>
        <p:nvSpPr>
          <p:cNvPr id="3" name="Content Placeholder 2"/>
          <p:cNvSpPr>
            <a:spLocks noGrp="1"/>
          </p:cNvSpPr>
          <p:nvPr>
            <p:ph idx="1"/>
          </p:nvPr>
        </p:nvSpPr>
        <p:spPr>
          <a:xfrm>
            <a:off x="677334" y="1314450"/>
            <a:ext cx="8596668" cy="5233834"/>
          </a:xfrm>
        </p:spPr>
        <p:txBody>
          <a:bodyPr>
            <a:noAutofit/>
          </a:bodyPr>
          <a:lstStyle/>
          <a:p>
            <a:r>
              <a:rPr lang="en-US" sz="2800" dirty="0"/>
              <a:t>Absent baseline FHR variability and any of the following:-</a:t>
            </a:r>
          </a:p>
          <a:p>
            <a:pPr lvl="1"/>
            <a:r>
              <a:rPr lang="en-US" sz="2800" dirty="0"/>
              <a:t>Recurrent late decelerations</a:t>
            </a:r>
          </a:p>
          <a:p>
            <a:pPr lvl="1"/>
            <a:r>
              <a:rPr lang="en-US" sz="2800" dirty="0"/>
              <a:t>Recurrent variable decelerations</a:t>
            </a:r>
          </a:p>
          <a:p>
            <a:pPr lvl="1"/>
            <a:r>
              <a:rPr lang="en-US" sz="2800" dirty="0"/>
              <a:t>Bradycardia</a:t>
            </a:r>
          </a:p>
          <a:p>
            <a:pPr marL="457200" lvl="1" indent="0">
              <a:buNone/>
            </a:pPr>
            <a:r>
              <a:rPr lang="en-US" sz="2800" dirty="0"/>
              <a:t>OR</a:t>
            </a:r>
          </a:p>
          <a:p>
            <a:pPr lvl="1"/>
            <a:r>
              <a:rPr lang="en-US" sz="2800" dirty="0"/>
              <a:t>Sinusoidal pattern</a:t>
            </a:r>
          </a:p>
          <a:p>
            <a:pPr marL="457200" lvl="1" indent="0">
              <a:buNone/>
            </a:pPr>
            <a:endParaRPr lang="en-US" sz="2800" dirty="0"/>
          </a:p>
          <a:p>
            <a:pPr marL="457200" lvl="1" indent="0">
              <a:buNone/>
            </a:pPr>
            <a:r>
              <a:rPr lang="en-US" sz="2800" dirty="0"/>
              <a:t>Make preparations for immediate delivery while initiating resuscitative measures</a:t>
            </a:r>
          </a:p>
        </p:txBody>
      </p:sp>
      <p:sp>
        <p:nvSpPr>
          <p:cNvPr id="4" name="Slide Number Placeholder 3"/>
          <p:cNvSpPr>
            <a:spLocks noGrp="1"/>
          </p:cNvSpPr>
          <p:nvPr>
            <p:ph type="sldNum" sz="quarter" idx="12"/>
          </p:nvPr>
        </p:nvSpPr>
        <p:spPr/>
        <p:txBody>
          <a:bodyPr/>
          <a:lstStyle/>
          <a:p>
            <a:fld id="{6D22F896-40B5-4ADD-8801-0D06FADFA095}" type="slidenum">
              <a:rPr lang="en-US" smtClean="0"/>
              <a:t>74</a:t>
            </a:fld>
            <a:endParaRPr lang="en-US" dirty="0"/>
          </a:p>
        </p:txBody>
      </p:sp>
    </p:spTree>
    <p:extLst>
      <p:ext uri="{BB962C8B-B14F-4D97-AF65-F5344CB8AC3E}">
        <p14:creationId xmlns:p14="http://schemas.microsoft.com/office/powerpoint/2010/main" val="3393666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64373"/>
            <a:ext cx="10820400" cy="651472"/>
          </a:xfrm>
        </p:spPr>
        <p:txBody>
          <a:bodyPr/>
          <a:lstStyle/>
          <a:p>
            <a:r>
              <a:rPr lang="en-US" dirty="0"/>
              <a:t>Management of fetal heart rate patterns</a:t>
            </a:r>
          </a:p>
        </p:txBody>
      </p:sp>
      <p:sp>
        <p:nvSpPr>
          <p:cNvPr id="3" name="Content Placeholder 2"/>
          <p:cNvSpPr>
            <a:spLocks noGrp="1"/>
          </p:cNvSpPr>
          <p:nvPr>
            <p:ph idx="1"/>
          </p:nvPr>
        </p:nvSpPr>
        <p:spPr>
          <a:xfrm>
            <a:off x="500269" y="1415846"/>
            <a:ext cx="10820400" cy="5279922"/>
          </a:xfrm>
        </p:spPr>
        <p:txBody>
          <a:bodyPr>
            <a:normAutofit fontScale="92500" lnSpcReduction="10000"/>
          </a:bodyPr>
          <a:lstStyle/>
          <a:p>
            <a:r>
              <a:rPr lang="en-US" sz="2800" dirty="0"/>
              <a:t>Initiate resuscitative measures to improve fetal oxygenation ( these improve fetal oxygenation by improving uteroplacental flow and maternal oxygenation)</a:t>
            </a:r>
          </a:p>
          <a:p>
            <a:pPr lvl="1"/>
            <a:r>
              <a:rPr lang="en-US" sz="2800" dirty="0"/>
              <a:t>Repositioning the woman on her right or left lateral position</a:t>
            </a:r>
          </a:p>
          <a:p>
            <a:pPr lvl="1"/>
            <a:r>
              <a:rPr lang="en-US" sz="2800" dirty="0"/>
              <a:t>Administration of oxygen (8-10 L of oxygen via nonrebreather mask)</a:t>
            </a:r>
          </a:p>
          <a:p>
            <a:pPr lvl="1"/>
            <a:r>
              <a:rPr lang="en-US" sz="2800" dirty="0"/>
              <a:t>Administration of IVF bolus-500-1000mL of RL or NS solution</a:t>
            </a:r>
          </a:p>
          <a:p>
            <a:pPr lvl="1"/>
            <a:r>
              <a:rPr lang="en-US" sz="2800" dirty="0"/>
              <a:t>Reduce uterine contraction frequency in case of tachysystole-administer a tocolytic</a:t>
            </a:r>
          </a:p>
          <a:p>
            <a:pPr lvl="1"/>
            <a:r>
              <a:rPr lang="en-US" sz="2800" dirty="0"/>
              <a:t>Discontinue oxytocin or cervical ripening agents</a:t>
            </a:r>
          </a:p>
          <a:p>
            <a:pPr lvl="1"/>
            <a:r>
              <a:rPr lang="en-US" sz="2800" dirty="0"/>
              <a:t>Modify pushing efforts in second stage of labor </a:t>
            </a:r>
            <a:r>
              <a:rPr lang="en-US" sz="2800" dirty="0" err="1"/>
              <a:t>eg</a:t>
            </a:r>
            <a:r>
              <a:rPr lang="en-US" sz="2800" dirty="0"/>
              <a:t> push with every third contraction instead of with every contraction </a:t>
            </a:r>
          </a:p>
          <a:p>
            <a:pPr marL="457200" lvl="1"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75</a:t>
            </a:fld>
            <a:endParaRPr lang="en-US" dirty="0"/>
          </a:p>
        </p:txBody>
      </p:sp>
    </p:spTree>
    <p:extLst>
      <p:ext uri="{BB962C8B-B14F-4D97-AF65-F5344CB8AC3E}">
        <p14:creationId xmlns:p14="http://schemas.microsoft.com/office/powerpoint/2010/main" val="13150701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fetal heart rate patterns</a:t>
            </a:r>
          </a:p>
        </p:txBody>
      </p:sp>
      <p:sp>
        <p:nvSpPr>
          <p:cNvPr id="3" name="Content Placeholder 2"/>
          <p:cNvSpPr>
            <a:spLocks noGrp="1"/>
          </p:cNvSpPr>
          <p:nvPr>
            <p:ph idx="1"/>
          </p:nvPr>
        </p:nvSpPr>
        <p:spPr>
          <a:xfrm>
            <a:off x="677334" y="1400175"/>
            <a:ext cx="8596668" cy="4641187"/>
          </a:xfrm>
        </p:spPr>
        <p:txBody>
          <a:bodyPr>
            <a:normAutofit/>
          </a:bodyPr>
          <a:lstStyle/>
          <a:p>
            <a:r>
              <a:rPr lang="en-US" sz="2800" dirty="0"/>
              <a:t>If prolapsed umbilical cord is noted, continuous elevation of the presenting part until operative delivery occurs, knee chest position, filling the bladder with saline</a:t>
            </a:r>
          </a:p>
          <a:p>
            <a:r>
              <a:rPr lang="en-US" sz="2800" dirty="0"/>
              <a:t>Assess maternal vital signs to assess for hypotension- if recent epidural and hypotension with new late onset decelerations, prepare for possible administration of ephedrine</a:t>
            </a:r>
          </a:p>
        </p:txBody>
      </p:sp>
      <p:sp>
        <p:nvSpPr>
          <p:cNvPr id="4" name="Slide Number Placeholder 3"/>
          <p:cNvSpPr>
            <a:spLocks noGrp="1"/>
          </p:cNvSpPr>
          <p:nvPr>
            <p:ph type="sldNum" sz="quarter" idx="12"/>
          </p:nvPr>
        </p:nvSpPr>
        <p:spPr/>
        <p:txBody>
          <a:bodyPr/>
          <a:lstStyle/>
          <a:p>
            <a:fld id="{6D22F896-40B5-4ADD-8801-0D06FADFA095}" type="slidenum">
              <a:rPr lang="en-US" smtClean="0"/>
              <a:t>76</a:t>
            </a:fld>
            <a:endParaRPr lang="en-US" dirty="0"/>
          </a:p>
        </p:txBody>
      </p:sp>
    </p:spTree>
    <p:extLst>
      <p:ext uri="{BB962C8B-B14F-4D97-AF65-F5344CB8AC3E}">
        <p14:creationId xmlns:p14="http://schemas.microsoft.com/office/powerpoint/2010/main" val="18798980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fetal heart rate patterns</a:t>
            </a:r>
          </a:p>
        </p:txBody>
      </p:sp>
      <p:sp>
        <p:nvSpPr>
          <p:cNvPr id="3" name="Content Placeholder 2"/>
          <p:cNvSpPr>
            <a:spLocks noGrp="1"/>
          </p:cNvSpPr>
          <p:nvPr>
            <p:ph idx="1"/>
          </p:nvPr>
        </p:nvSpPr>
        <p:spPr>
          <a:xfrm>
            <a:off x="677334" y="1190625"/>
            <a:ext cx="8596668" cy="4850737"/>
          </a:xfrm>
        </p:spPr>
        <p:txBody>
          <a:bodyPr>
            <a:normAutofit fontScale="92500" lnSpcReduction="10000"/>
          </a:bodyPr>
          <a:lstStyle/>
          <a:p>
            <a:r>
              <a:rPr lang="en-US" sz="2800" dirty="0"/>
              <a:t>Determine the likely cause of the abnormality </a:t>
            </a:r>
            <a:r>
              <a:rPr lang="en-US" sz="2800" dirty="0" err="1"/>
              <a:t>eg</a:t>
            </a:r>
            <a:r>
              <a:rPr lang="en-US" sz="2800" dirty="0"/>
              <a:t> </a:t>
            </a:r>
            <a:r>
              <a:rPr lang="en-US" sz="2800" dirty="0" err="1"/>
              <a:t>abruptio</a:t>
            </a:r>
            <a:r>
              <a:rPr lang="en-US" sz="2800" dirty="0"/>
              <a:t> placentae, cord prolapse, maternal medication </a:t>
            </a:r>
            <a:r>
              <a:rPr lang="en-US" sz="2800" dirty="0" err="1"/>
              <a:t>etc</a:t>
            </a:r>
            <a:endParaRPr lang="en-US" sz="2800" dirty="0"/>
          </a:p>
          <a:p>
            <a:r>
              <a:rPr lang="en-US" sz="2800" dirty="0"/>
              <a:t>Attempt to correct the problem</a:t>
            </a:r>
          </a:p>
          <a:p>
            <a:r>
              <a:rPr lang="en-US" sz="2800" dirty="0"/>
              <a:t>If the non reassuring FHR pattern does not improve within a few minutes, perform ancillary tests to confirm the fetal condition</a:t>
            </a:r>
          </a:p>
          <a:p>
            <a:r>
              <a:rPr lang="en-US" sz="2800" dirty="0"/>
              <a:t>Expedite delivery</a:t>
            </a:r>
          </a:p>
          <a:p>
            <a:pPr lvl="1"/>
            <a:r>
              <a:rPr lang="en-US" sz="2800" dirty="0"/>
              <a:t>determine whether operative intervention is needed (C/S, AVD),</a:t>
            </a:r>
          </a:p>
          <a:p>
            <a:pPr lvl="1"/>
            <a:r>
              <a:rPr lang="en-US" sz="2800" dirty="0"/>
              <a:t> and the urgency of this intervention</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77</a:t>
            </a:fld>
            <a:endParaRPr lang="en-US" dirty="0"/>
          </a:p>
        </p:txBody>
      </p:sp>
    </p:spTree>
    <p:extLst>
      <p:ext uri="{BB962C8B-B14F-4D97-AF65-F5344CB8AC3E}">
        <p14:creationId xmlns:p14="http://schemas.microsoft.com/office/powerpoint/2010/main" val="307237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21DA-A591-4B36-AA4E-22E6E698C484}"/>
              </a:ext>
            </a:extLst>
          </p:cNvPr>
          <p:cNvSpPr>
            <a:spLocks noGrp="1"/>
          </p:cNvSpPr>
          <p:nvPr>
            <p:ph type="title"/>
          </p:nvPr>
        </p:nvSpPr>
        <p:spPr/>
        <p:txBody>
          <a:bodyPr/>
          <a:lstStyle/>
          <a:p>
            <a:r>
              <a:rPr lang="en-US" dirty="0"/>
              <a:t>Uterine contractions (Powers)</a:t>
            </a:r>
          </a:p>
        </p:txBody>
      </p:sp>
      <p:sp>
        <p:nvSpPr>
          <p:cNvPr id="3" name="Content Placeholder 2">
            <a:extLst>
              <a:ext uri="{FF2B5EF4-FFF2-40B4-BE49-F238E27FC236}">
                <a16:creationId xmlns:a16="http://schemas.microsoft.com/office/drawing/2014/main" id="{07F0B381-324E-4429-8554-FA456F743325}"/>
              </a:ext>
            </a:extLst>
          </p:cNvPr>
          <p:cNvSpPr>
            <a:spLocks noGrp="1"/>
          </p:cNvSpPr>
          <p:nvPr>
            <p:ph idx="1"/>
          </p:nvPr>
        </p:nvSpPr>
        <p:spPr>
          <a:xfrm>
            <a:off x="677334" y="1268361"/>
            <a:ext cx="10295466" cy="4773001"/>
          </a:xfrm>
        </p:spPr>
        <p:txBody>
          <a:bodyPr>
            <a:normAutofit/>
          </a:bodyPr>
          <a:lstStyle/>
          <a:p>
            <a:r>
              <a:rPr lang="en-GB" sz="2400" dirty="0">
                <a:latin typeface="Calibri" panose="020F0502020204030204" pitchFamily="34" charset="0"/>
                <a:cs typeface="Calibri" panose="020F0502020204030204" pitchFamily="34" charset="0"/>
              </a:rPr>
              <a:t>Powers refer to the force generated by the uterine musculature during contractions</a:t>
            </a:r>
          </a:p>
          <a:p>
            <a:r>
              <a:rPr lang="en-GB" sz="2400" dirty="0">
                <a:latin typeface="Calibri" panose="020F0502020204030204" pitchFamily="34" charset="0"/>
                <a:cs typeface="Calibri" panose="020F0502020204030204" pitchFamily="34" charset="0"/>
              </a:rPr>
              <a:t>Classically, the occurrence of three to five contractions in 10 minutes has been used to define adequate labour</a:t>
            </a:r>
          </a:p>
          <a:p>
            <a:r>
              <a:rPr lang="en-GB" sz="2400" dirty="0">
                <a:latin typeface="Calibri" panose="020F0502020204030204" pitchFamily="34" charset="0"/>
                <a:cs typeface="Calibri" panose="020F0502020204030204" pitchFamily="34" charset="0"/>
              </a:rPr>
              <a:t>A more objective measurement of uterine activity is by the use of intrauterine pressure transducers, which is quantitated using Montevideo units </a:t>
            </a:r>
          </a:p>
          <a:p>
            <a:r>
              <a:rPr lang="en-GB" sz="2400" dirty="0">
                <a:latin typeface="Calibri" panose="020F0502020204030204" pitchFamily="34" charset="0"/>
                <a:cs typeface="Calibri" panose="020F0502020204030204" pitchFamily="34" charset="0"/>
              </a:rPr>
              <a:t>Montevideo units are calculated by multiplying the average peak strength of contractions in mm Hg by the number of contractions in 10 minutes.</a:t>
            </a:r>
          </a:p>
          <a:p>
            <a:r>
              <a:rPr lang="en-GB" sz="2400" dirty="0">
                <a:latin typeface="Calibri" panose="020F0502020204030204" pitchFamily="34" charset="0"/>
                <a:cs typeface="Calibri" panose="020F0502020204030204" pitchFamily="34" charset="0"/>
              </a:rPr>
              <a:t>Using this method, adequate labour is usually observed with 200 to 250 Montevideo units </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7E07A5A-FB85-4B79-8511-5602FA2E4F20}"/>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84036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2CED-D0B9-4F54-816D-59DE849B951C}"/>
              </a:ext>
            </a:extLst>
          </p:cNvPr>
          <p:cNvSpPr>
            <a:spLocks noGrp="1"/>
          </p:cNvSpPr>
          <p:nvPr>
            <p:ph type="title"/>
          </p:nvPr>
        </p:nvSpPr>
        <p:spPr>
          <a:xfrm>
            <a:off x="677334" y="244475"/>
            <a:ext cx="8596668" cy="1056968"/>
          </a:xfrm>
        </p:spPr>
        <p:txBody>
          <a:bodyPr>
            <a:normAutofit fontScale="90000"/>
          </a:bodyPr>
          <a:lstStyle/>
          <a:p>
            <a:r>
              <a:rPr lang="en-US" sz="3200" dirty="0">
                <a:latin typeface="Calibri" panose="020F0502020204030204" pitchFamily="34" charset="0"/>
                <a:cs typeface="Calibri" panose="020F0502020204030204" pitchFamily="34" charset="0"/>
              </a:rPr>
              <a:t>Passenger (fetus); </a:t>
            </a:r>
            <a:r>
              <a:rPr lang="en-GB" sz="3200" dirty="0" err="1">
                <a:latin typeface="Calibri" panose="020F0502020204030204" pitchFamily="34" charset="0"/>
                <a:cs typeface="Calibri" panose="020F0502020204030204" pitchFamily="34" charset="0"/>
              </a:rPr>
              <a:t>fetal</a:t>
            </a:r>
            <a:r>
              <a:rPr lang="en-GB" sz="3200" dirty="0">
                <a:latin typeface="Calibri" panose="020F0502020204030204" pitchFamily="34" charset="0"/>
                <a:cs typeface="Calibri" panose="020F0502020204030204" pitchFamily="34" charset="0"/>
              </a:rPr>
              <a:t> variables that can affect the course of </a:t>
            </a:r>
            <a:r>
              <a:rPr lang="en-GB" sz="3200" dirty="0" err="1">
                <a:latin typeface="Calibri" panose="020F0502020204030204" pitchFamily="34" charset="0"/>
                <a:cs typeface="Calibri" panose="020F0502020204030204" pitchFamily="34" charset="0"/>
              </a:rPr>
              <a:t>labor</a:t>
            </a:r>
            <a:r>
              <a:rPr lang="en-GB" sz="3200" dirty="0">
                <a:latin typeface="Calibri" panose="020F0502020204030204" pitchFamily="34" charset="0"/>
                <a:cs typeface="Calibri" panose="020F0502020204030204" pitchFamily="34" charset="0"/>
              </a:rPr>
              <a:t>, include</a:t>
            </a:r>
            <a:endParaRPr lang="en-US"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CF1B165-5858-493B-8F6C-043157A0AC5C}"/>
              </a:ext>
            </a:extLst>
          </p:cNvPr>
          <p:cNvSpPr>
            <a:spLocks noGrp="1"/>
          </p:cNvSpPr>
          <p:nvPr>
            <p:ph idx="1"/>
          </p:nvPr>
        </p:nvSpPr>
        <p:spPr>
          <a:xfrm>
            <a:off x="677334" y="1120877"/>
            <a:ext cx="10959143" cy="5492648"/>
          </a:xfrm>
        </p:spPr>
        <p:txBody>
          <a:bodyPr>
            <a:normAutofit/>
          </a:bodyPr>
          <a:lstStyle/>
          <a:p>
            <a:pPr>
              <a:buFont typeface="Arial" panose="020B0604020202020204" pitchFamily="34" charset="0"/>
              <a:buChar char="•"/>
            </a:pPr>
            <a:r>
              <a:rPr lang="en-GB" sz="2400" dirty="0">
                <a:latin typeface="Calibri" panose="020F0502020204030204" pitchFamily="34" charset="0"/>
                <a:cs typeface="Calibri" panose="020F0502020204030204" pitchFamily="34" charset="0"/>
              </a:rPr>
              <a:t>Foetal size</a:t>
            </a:r>
          </a:p>
          <a:p>
            <a:pPr>
              <a:buFont typeface="Arial" panose="020B0604020202020204" pitchFamily="34" charset="0"/>
              <a:buChar char="•"/>
            </a:pPr>
            <a:r>
              <a:rPr lang="en-GB" sz="2400" dirty="0">
                <a:latin typeface="Calibri" panose="020F0502020204030204" pitchFamily="34" charset="0"/>
                <a:cs typeface="Calibri" panose="020F0502020204030204" pitchFamily="34" charset="0"/>
              </a:rPr>
              <a:t>Lie (the long axis of the foetus relative to the longitudinal axis of the uterus</a:t>
            </a:r>
          </a:p>
          <a:p>
            <a:pPr>
              <a:buFont typeface="Arial" panose="020B0604020202020204" pitchFamily="34" charset="0"/>
              <a:buChar char="•"/>
            </a:pPr>
            <a:r>
              <a:rPr lang="en-GB" sz="2400" dirty="0">
                <a:latin typeface="Calibri" panose="020F0502020204030204" pitchFamily="34" charset="0"/>
                <a:cs typeface="Calibri" panose="020F0502020204030204" pitchFamily="34" charset="0"/>
              </a:rPr>
              <a:t>Presentation (the foetal part that directly overlies the pelvic inlet). ( vertex or breech; shoulder, compound (</a:t>
            </a:r>
            <a:r>
              <a:rPr lang="en-GB" sz="2400" dirty="0" err="1">
                <a:latin typeface="Calibri" panose="020F0502020204030204" pitchFamily="34" charset="0"/>
                <a:cs typeface="Calibri" panose="020F0502020204030204" pitchFamily="34" charset="0"/>
              </a:rPr>
              <a:t>eg</a:t>
            </a:r>
            <a:r>
              <a:rPr lang="en-GB" sz="2400" dirty="0">
                <a:latin typeface="Calibri" panose="020F0502020204030204" pitchFamily="34" charset="0"/>
                <a:cs typeface="Calibri" panose="020F0502020204030204" pitchFamily="34" charset="0"/>
              </a:rPr>
              <a:t>, vertex and hand), and funic (umbilical cord) presentations )</a:t>
            </a:r>
          </a:p>
          <a:p>
            <a:pPr>
              <a:buFont typeface="Arial" panose="020B0604020202020204" pitchFamily="34" charset="0"/>
              <a:buChar char="•"/>
            </a:pPr>
            <a:r>
              <a:rPr lang="en-GB" sz="2400" dirty="0">
                <a:latin typeface="Calibri" panose="020F0502020204030204" pitchFamily="34" charset="0"/>
                <a:cs typeface="Calibri" panose="020F0502020204030204" pitchFamily="34" charset="0"/>
              </a:rPr>
              <a:t>Attitude (degree of flexion/extension of the foetal head). The foetal head is in flexion when the chin approaches the chest and in extension when the occiput nears the  foetal back</a:t>
            </a:r>
          </a:p>
          <a:p>
            <a:pPr>
              <a:buFont typeface="Arial" panose="020B0604020202020204" pitchFamily="34" charset="0"/>
              <a:buChar char="•"/>
            </a:pPr>
            <a:r>
              <a:rPr lang="en-GB" sz="2400" dirty="0">
                <a:latin typeface="Calibri" panose="020F0502020204030204" pitchFamily="34" charset="0"/>
                <a:cs typeface="Calibri" panose="020F0502020204030204" pitchFamily="34" charset="0"/>
              </a:rPr>
              <a:t>Position (relationship of a nominated site of the presenting part to a denominating location on the maternal pelvis, </a:t>
            </a:r>
            <a:r>
              <a:rPr lang="en-GB" sz="2400" dirty="0" err="1">
                <a:latin typeface="Calibri" panose="020F0502020204030204" pitchFamily="34" charset="0"/>
                <a:cs typeface="Calibri" panose="020F0502020204030204" pitchFamily="34" charset="0"/>
              </a:rPr>
              <a:t>eg</a:t>
            </a:r>
            <a:r>
              <a:rPr lang="en-GB" sz="2400" dirty="0">
                <a:latin typeface="Calibri" panose="020F0502020204030204" pitchFamily="34" charset="0"/>
                <a:cs typeface="Calibri" panose="020F0502020204030204" pitchFamily="34" charset="0"/>
              </a:rPr>
              <a:t>, right occiput anterior). Asynclitism refers to lateral deflection of the foetal head such that the sagittal suture is deflected anteriorly toward the symphysis or posteriorly toward the sacrum.</a:t>
            </a:r>
          </a:p>
          <a:p>
            <a:endParaRPr lang="en-US" dirty="0"/>
          </a:p>
        </p:txBody>
      </p:sp>
      <p:sp>
        <p:nvSpPr>
          <p:cNvPr id="4" name="Slide Number Placeholder 3">
            <a:extLst>
              <a:ext uri="{FF2B5EF4-FFF2-40B4-BE49-F238E27FC236}">
                <a16:creationId xmlns:a16="http://schemas.microsoft.com/office/drawing/2014/main" id="{70F1B150-3A9B-49D8-9CF8-448994B51587}"/>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0447855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3055</TotalTime>
  <Words>5695</Words>
  <Application>Microsoft Office PowerPoint</Application>
  <PresentationFormat>Widescreen</PresentationFormat>
  <Paragraphs>468</Paragraphs>
  <Slides>77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Calibri</vt:lpstr>
      <vt:lpstr>Trebuchet MS</vt:lpstr>
      <vt:lpstr>Whitney-Book</vt:lpstr>
      <vt:lpstr>Wingdings</vt:lpstr>
      <vt:lpstr>Wingdings 3</vt:lpstr>
      <vt:lpstr>Facet</vt:lpstr>
      <vt:lpstr>Intrapartum monitoring, intrapartum care and normal delivery</vt:lpstr>
      <vt:lpstr>OUTLINE/LEARNING OBJECTIVES</vt:lpstr>
      <vt:lpstr>Aims of management of labor</vt:lpstr>
      <vt:lpstr>Overview of labor </vt:lpstr>
      <vt:lpstr>Overview of Normal labor</vt:lpstr>
      <vt:lpstr>Characteristics of true labor</vt:lpstr>
      <vt:lpstr>Mechanics of labor</vt:lpstr>
      <vt:lpstr>Uterine contractions (Powers)</vt:lpstr>
      <vt:lpstr>Passenger (fetus); fetal variables that can affect the course of labor, include</vt:lpstr>
      <vt:lpstr>Passenger (fetus); fetal variables that can affect the course of labor, include</vt:lpstr>
      <vt:lpstr>Passage (pelvis) </vt:lpstr>
      <vt:lpstr>Mechanisms of Normal Labour/ cardinal movements of labour </vt:lpstr>
      <vt:lpstr>Mechanisms of Normal Labour</vt:lpstr>
      <vt:lpstr>Mechanisms of Normal Labour</vt:lpstr>
      <vt:lpstr>Mechanisms of labor</vt:lpstr>
      <vt:lpstr>Mechanism of labor for right occiput posterior position, anterior rotation</vt:lpstr>
      <vt:lpstr>STAGES OF LABOR </vt:lpstr>
      <vt:lpstr>First Stage of Labour</vt:lpstr>
      <vt:lpstr>1st stage of labour- latent phase</vt:lpstr>
      <vt:lpstr>1st Stage-Active phase of labor</vt:lpstr>
      <vt:lpstr>Second stage of labor</vt:lpstr>
      <vt:lpstr>Third stage of labor</vt:lpstr>
      <vt:lpstr>PowerPoint Presentation</vt:lpstr>
      <vt:lpstr>1st stage mgt entails: -</vt:lpstr>
      <vt:lpstr>Creating a satisfactory childbirth experience </vt:lpstr>
      <vt:lpstr>Initial evaluation of the woman in labour</vt:lpstr>
      <vt:lpstr>Initial evaluation of the woman in labour; Initial examination </vt:lpstr>
      <vt:lpstr>Initial evaluation of the woman in labour; Initial examination</vt:lpstr>
      <vt:lpstr>Initial evaluation of the woman in labour; Laboratory tests</vt:lpstr>
      <vt:lpstr>Management of 1st stage of labour; latent phase of labour</vt:lpstr>
      <vt:lpstr>PowerPoint Presentation</vt:lpstr>
      <vt:lpstr>Active phase; Foetal well-being</vt:lpstr>
      <vt:lpstr>Active phase: Maternal Vital Signs</vt:lpstr>
      <vt:lpstr>Active phase: Subsequent Vaginal Examinations</vt:lpstr>
      <vt:lpstr>Active phase: Amniotomy </vt:lpstr>
      <vt:lpstr>Active phase: Emptying the Urinary Bladder</vt:lpstr>
      <vt:lpstr>Pain relief in labor</vt:lpstr>
      <vt:lpstr>PAIN RELIEF IN LABOUR; pharmacological</vt:lpstr>
      <vt:lpstr>Pharmacological analgesia in labor</vt:lpstr>
      <vt:lpstr>Fluid and food intake, position and mobility in labour</vt:lpstr>
      <vt:lpstr>Infection prophylaxis</vt:lpstr>
      <vt:lpstr>If delay in 1st stage</vt:lpstr>
      <vt:lpstr>If delay in 1st stage is diagnosed  </vt:lpstr>
      <vt:lpstr>Second stage of labour</vt:lpstr>
      <vt:lpstr>2ND STAGE OF LABOUR; Duration</vt:lpstr>
      <vt:lpstr>2nd stage of labour, Birth position</vt:lpstr>
      <vt:lpstr>2nd stage; reducing risk of birth trauma</vt:lpstr>
      <vt:lpstr>Second stage of labor; No routine episiotomy</vt:lpstr>
      <vt:lpstr>PowerPoint Presentation</vt:lpstr>
      <vt:lpstr>3rd stage; Preventing PPH</vt:lpstr>
      <vt:lpstr>3rd stage; delayed cord clamping, delivery of the placenta</vt:lpstr>
      <vt:lpstr>Delivery of the placenta</vt:lpstr>
      <vt:lpstr>3rd stage</vt:lpstr>
      <vt:lpstr>3rd stage- immediate newborn care</vt:lpstr>
      <vt:lpstr>Active management of third stage of labor</vt:lpstr>
      <vt:lpstr>Modalities of Intrapartum fhr monitoring</vt:lpstr>
      <vt:lpstr>Structured Intermittent FHR auscultation</vt:lpstr>
      <vt:lpstr>Structured Intermittent fhr auscultation- procedure for auscultation</vt:lpstr>
      <vt:lpstr>PowerPoint Presentation</vt:lpstr>
      <vt:lpstr>Continuous FHR monitoring</vt:lpstr>
      <vt:lpstr>Definitions of fetal heart rate patterns  </vt:lpstr>
      <vt:lpstr>Definitions of fetal heart rate patterns </vt:lpstr>
      <vt:lpstr>Definitions of fetal heart rate patterns </vt:lpstr>
      <vt:lpstr>Definitions of fetal heart rate patterns </vt:lpstr>
      <vt:lpstr>Definitions of fetal heart rate patterns </vt:lpstr>
      <vt:lpstr>Category 1 fhr tracing</vt:lpstr>
      <vt:lpstr>Reassuring/Category 1 FHR patterns</vt:lpstr>
      <vt:lpstr>Non-reassuring FHR patterns</vt:lpstr>
      <vt:lpstr>Abnormal fhr patterns</vt:lpstr>
      <vt:lpstr>Abnormal fhr patterns</vt:lpstr>
      <vt:lpstr>Indeterminate fhr patterns(Category ii)</vt:lpstr>
      <vt:lpstr>Management of fetal heart rate patterns</vt:lpstr>
      <vt:lpstr>Management of fetal heart rate patterns</vt:lpstr>
      <vt:lpstr>Category III FHR tracings</vt:lpstr>
      <vt:lpstr>Management of fetal heart rate patterns</vt:lpstr>
      <vt:lpstr>Management of fetal heart rate patterns</vt:lpstr>
      <vt:lpstr>Management of fetal heart rate patterns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Intrapartum monitoring, intrapartum care and normal delivery</dc:title>
  <dc:creator>margaret kilonzo</dc:creator>
  <cp:lastModifiedBy>margaret kilonzo</cp:lastModifiedBy>
  <cp:revision>478</cp:revision>
  <dcterms:created xsi:type="dcterms:W3CDTF">2016-04-01T07:05:06Z</dcterms:created>
  <dcterms:modified xsi:type="dcterms:W3CDTF">2020-05-11T08:22:56Z</dcterms:modified>
</cp:coreProperties>
</file>