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9" r:id="rId3"/>
    <p:sldId id="257" r:id="rId4"/>
    <p:sldId id="262" r:id="rId5"/>
    <p:sldId id="267" r:id="rId6"/>
    <p:sldId id="268" r:id="rId7"/>
    <p:sldId id="261" r:id="rId8"/>
    <p:sldId id="266" r:id="rId9"/>
    <p:sldId id="294" r:id="rId10"/>
    <p:sldId id="264" r:id="rId11"/>
    <p:sldId id="265" r:id="rId12"/>
    <p:sldId id="295" r:id="rId13"/>
    <p:sldId id="296" r:id="rId14"/>
    <p:sldId id="269" r:id="rId15"/>
    <p:sldId id="270" r:id="rId16"/>
    <p:sldId id="292" r:id="rId17"/>
    <p:sldId id="277" r:id="rId18"/>
    <p:sldId id="297" r:id="rId19"/>
    <p:sldId id="271" r:id="rId20"/>
    <p:sldId id="272" r:id="rId21"/>
    <p:sldId id="259" r:id="rId22"/>
    <p:sldId id="278" r:id="rId23"/>
    <p:sldId id="273" r:id="rId24"/>
    <p:sldId id="276" r:id="rId25"/>
    <p:sldId id="291" r:id="rId26"/>
    <p:sldId id="290" r:id="rId27"/>
    <p:sldId id="279" r:id="rId28"/>
    <p:sldId id="280" r:id="rId29"/>
    <p:sldId id="281" r:id="rId30"/>
    <p:sldId id="275" r:id="rId31"/>
    <p:sldId id="285" r:id="rId32"/>
    <p:sldId id="298" r:id="rId33"/>
    <p:sldId id="282" r:id="rId34"/>
    <p:sldId id="283" r:id="rId35"/>
    <p:sldId id="284" r:id="rId36"/>
    <p:sldId id="286" r:id="rId37"/>
    <p:sldId id="287" r:id="rId38"/>
    <p:sldId id="288" r:id="rId39"/>
    <p:sldId id="299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624A-1C8C-4A5D-860C-0F3E7F8145F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D4F84-219F-40BC-AE0F-2789A7CAD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6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D4F84-219F-40BC-AE0F-2789A7CAD7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6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D4F84-219F-40BC-AE0F-2789A7CAD7F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0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70906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1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9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3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4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4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7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4876801"/>
          </a:xfrm>
        </p:spPr>
        <p:txBody>
          <a:bodyPr>
            <a:normAutofit/>
          </a:bodyPr>
          <a:lstStyle/>
          <a:p>
            <a:r>
              <a:rPr lang="en-US" sz="3600" dirty="0"/>
              <a:t>Normal Puerperium and its management </a:t>
            </a:r>
            <a:br>
              <a:rPr lang="en-US" sz="3600" dirty="0"/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Lactation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i="1" dirty="0"/>
              <a:t>Dr. </a:t>
            </a:r>
            <a:r>
              <a:rPr lang="en-US" sz="3600" b="1" i="1" dirty="0" err="1"/>
              <a:t>Kihara</a:t>
            </a:r>
            <a:r>
              <a:rPr lang="en-US" sz="3600" b="1" i="1" dirty="0"/>
              <a:t> Anne– Beatrice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Senior Lecturer, UON Dept. </a:t>
            </a:r>
            <a:r>
              <a:rPr lang="en-US" sz="3600" dirty="0" err="1"/>
              <a:t>Obs</a:t>
            </a:r>
            <a:r>
              <a:rPr lang="en-US" sz="3600" dirty="0"/>
              <a:t>/ </a:t>
            </a:r>
            <a:r>
              <a:rPr lang="en-US" sz="3600" dirty="0" err="1"/>
              <a:t>Gyn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Renal </a:t>
            </a:r>
            <a:r>
              <a:rPr lang="en-US" dirty="0" err="1"/>
              <a:t>pelvicalyceal</a:t>
            </a:r>
            <a:r>
              <a:rPr lang="en-US" dirty="0"/>
              <a:t> dilatation: Normal in 8wks,may persist 12 weeks </a:t>
            </a:r>
            <a:r>
              <a:rPr lang="en-US" dirty="0" smtClean="0"/>
              <a:t>postpartum (due to pressure during pregnancy)</a:t>
            </a: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Obstructed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labour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leads sloughing leading to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vesical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vaginal fistula so advice to regular micturition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dirty="0"/>
              <a:t>Increased renal plasma flow, GFR, creatinine clearance: normal by 6 wks</a:t>
            </a:r>
          </a:p>
          <a:p>
            <a:pPr algn="just"/>
            <a:r>
              <a:rPr lang="en-US" dirty="0"/>
              <a:t>Bladder: </a:t>
            </a:r>
          </a:p>
          <a:p>
            <a:pPr lvl="1" algn="just"/>
            <a:r>
              <a:rPr lang="en-US" dirty="0"/>
              <a:t>During labor: edematous, hyperemic</a:t>
            </a:r>
          </a:p>
          <a:p>
            <a:pPr lvl="1" algn="just"/>
            <a:r>
              <a:rPr lang="en-US" dirty="0"/>
              <a:t>trauma to bladder innervations: instrumental, difficult vaginal delivery: relatively insensitive, retention of urine, infection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Bowel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Constipation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episotomy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, check bowel sounds</a:t>
            </a:r>
          </a:p>
          <a:p>
            <a:r>
              <a:rPr lang="en-US" dirty="0" smtClean="0"/>
              <a:t>Intestinal </a:t>
            </a:r>
            <a:r>
              <a:rPr lang="en-US" dirty="0"/>
              <a:t>paresis following </a:t>
            </a:r>
            <a:r>
              <a:rPr lang="en-US" dirty="0" smtClean="0"/>
              <a:t>delivery BECAUSE WE USE ABDOMINAL MUSCLES SO IMAGINE CS WHAT HAPPENS</a:t>
            </a:r>
            <a:endParaRPr lang="en-US" dirty="0"/>
          </a:p>
          <a:p>
            <a:r>
              <a:rPr lang="en-US" dirty="0"/>
              <a:t>Altered tone of perineal muscles following delivery</a:t>
            </a:r>
          </a:p>
          <a:p>
            <a:r>
              <a:rPr lang="en-US" dirty="0"/>
              <a:t>Painful perineal lesion or perineal tear 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Early ambulation, increased fluids, high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fibre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diet HELPS WITH CONSTIPATON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 lang="en-GB" dirty="0"/>
              <a:t>Case 1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2133" y="2057400"/>
            <a:ext cx="7704667" cy="39424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Patient developed difficulty in breathing, convulsions immediately after delivery of the </a:t>
            </a:r>
            <a:r>
              <a:rPr lang="en-GB" dirty="0" err="1"/>
              <a:t>newborn</a:t>
            </a:r>
            <a:r>
              <a:rPr lang="en-GB" dirty="0"/>
              <a:t>, followed by unconsciousness? Provide at least three differential </a:t>
            </a:r>
            <a:r>
              <a:rPr lang="en-GB" dirty="0" smtClean="0"/>
              <a:t>diagnosis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ccf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, pulmonary congestion, meningitis, malaria, eclampsia</a:t>
            </a:r>
          </a:p>
          <a:p>
            <a:r>
              <a:rPr lang="en-GB" dirty="0" smtClean="0"/>
              <a:t>Triage </a:t>
            </a:r>
            <a:r>
              <a:rPr lang="en-GB" dirty="0"/>
              <a:t>revealed </a:t>
            </a:r>
          </a:p>
          <a:p>
            <a:r>
              <a:rPr lang="en-GB" dirty="0"/>
              <a:t>BP- 160/110mmHg, PR-86/min, RR- 30/min, PO2- 83%, RBS- 5.7mmol/l, BGA – showed respiratory acidosis, urine output </a:t>
            </a:r>
            <a:r>
              <a:rPr lang="en-GB" dirty="0" smtClean="0"/>
              <a:t>–minimal</a:t>
            </a:r>
          </a:p>
          <a:p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eclampsia due to high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bp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7016"/>
            <a:ext cx="1600200" cy="15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8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Primigravida</a:t>
            </a:r>
            <a:r>
              <a:rPr lang="en-GB" dirty="0"/>
              <a:t> had ben draining liquor for 2 days  at a gestation of 37 weeks following GBV. Upon admission a diagnosis of </a:t>
            </a:r>
            <a:r>
              <a:rPr lang="en-GB" dirty="0" smtClean="0"/>
              <a:t>????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term rupture of membrane </a:t>
            </a:r>
            <a:r>
              <a:rPr lang="en-GB" dirty="0" smtClean="0"/>
              <a:t>Was </a:t>
            </a:r>
            <a:r>
              <a:rPr lang="en-GB" dirty="0"/>
              <a:t>made.  Augmentation of labour done delivered a MSB female </a:t>
            </a:r>
            <a:r>
              <a:rPr lang="en-GB" dirty="0" err="1"/>
              <a:t>bwt</a:t>
            </a:r>
            <a:r>
              <a:rPr lang="en-GB" dirty="0"/>
              <a:t>. 2.9Kg </a:t>
            </a:r>
          </a:p>
          <a:p>
            <a:r>
              <a:rPr lang="en-GB" dirty="0"/>
              <a:t>Triage  the following day patient with temp 39c, uterus </a:t>
            </a:r>
            <a:r>
              <a:rPr lang="en-GB" dirty="0" err="1"/>
              <a:t>subinvoluted</a:t>
            </a:r>
            <a:r>
              <a:rPr lang="en-GB" dirty="0"/>
              <a:t> at 24 weeks , tender , foul smelling </a:t>
            </a:r>
            <a:r>
              <a:rPr lang="en-GB" dirty="0" err="1"/>
              <a:t>rubra</a:t>
            </a:r>
            <a:r>
              <a:rPr lang="en-GB" dirty="0"/>
              <a:t> lochia and urine output in past 24 hours 100mls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aki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secondary to sepsis</a:t>
            </a:r>
            <a:endParaRPr lang="en-GB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/>
              <a:t>What </a:t>
            </a:r>
            <a:r>
              <a:rPr lang="en-GB" dirty="0"/>
              <a:t>is her diagnosis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peuperal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sepsis with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endometriasis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7016"/>
            <a:ext cx="1600200" cy="15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47799"/>
          </a:xfrm>
        </p:spPr>
        <p:txBody>
          <a:bodyPr/>
          <a:lstStyle/>
          <a:p>
            <a:r>
              <a:rPr lang="en-US" dirty="0"/>
              <a:t>Anatomical and physiological changes MUST BE MONITORED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dirty="0"/>
              <a:t>Metabolic changes: </a:t>
            </a:r>
            <a:r>
              <a:rPr lang="en-US" dirty="0"/>
              <a:t>reversal of changes  (hyperlipidemia , raised  blood sugar)  Pregnancy is  </a:t>
            </a:r>
            <a:r>
              <a:rPr lang="en-US" dirty="0" err="1"/>
              <a:t>diabetogenic</a:t>
            </a:r>
            <a:r>
              <a:rPr lang="en-US" dirty="0"/>
              <a:t> and after delivery the insulin requirement drops 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the hormones with pregnancy disappear</a:t>
            </a:r>
          </a:p>
          <a:p>
            <a:pPr algn="just"/>
            <a:r>
              <a:rPr lang="en-US" b="1" dirty="0" smtClean="0"/>
              <a:t>Circulation</a:t>
            </a:r>
            <a:r>
              <a:rPr lang="en-US" dirty="0"/>
              <a:t>: </a:t>
            </a:r>
          </a:p>
          <a:p>
            <a:pPr lvl="1" algn="just"/>
            <a:r>
              <a:rPr lang="en-US" dirty="0"/>
              <a:t>CO increases by 70% following delivery: pre-labor values by 1 hr PP &amp; pre-pregnant levels by 4wks</a:t>
            </a:r>
          </a:p>
          <a:p>
            <a:pPr lvl="1" algn="just"/>
            <a:r>
              <a:rPr lang="en-US" dirty="0"/>
              <a:t>Increase in  peripheral resistance (loss of progesterone effect)</a:t>
            </a:r>
          </a:p>
          <a:p>
            <a:pPr lvl="1" algn="just"/>
            <a:r>
              <a:rPr lang="en-US" dirty="0"/>
              <a:t>Normal total circulating blood volume by 3-6 wks</a:t>
            </a:r>
          </a:p>
          <a:p>
            <a:pPr algn="just"/>
            <a:r>
              <a:rPr lang="en-US" dirty="0"/>
              <a:t>Respiratory changes: rapid normalization of residual volume, FRC</a:t>
            </a: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Menstruation&amp; ovulation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Onset of menstruation: lactating/non lactating</a:t>
            </a:r>
          </a:p>
          <a:p>
            <a:r>
              <a:rPr lang="en-US" dirty="0"/>
              <a:t>Lactation: increased prolactin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levels- bond with baby leads to release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prl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and oxytocin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inhibit ovulation so have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ammenorheas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inhibits </a:t>
            </a:r>
            <a:r>
              <a:rPr lang="en-US" dirty="0"/>
              <a:t>ovarian response to FSH(less follicular growth),no menstruation</a:t>
            </a:r>
          </a:p>
          <a:p>
            <a:pPr lvl="1"/>
            <a:r>
              <a:rPr lang="en-US" dirty="0"/>
              <a:t>Suppresses release of LH, no LH surge, no ovulation</a:t>
            </a:r>
          </a:p>
          <a:p>
            <a:pPr lvl="1"/>
            <a:r>
              <a:rPr lang="en-US" dirty="0"/>
              <a:t>In many of the exclusive breast feeding mothers   they have </a:t>
            </a:r>
            <a:r>
              <a:rPr lang="en-US" dirty="0" err="1"/>
              <a:t>lactational</a:t>
            </a:r>
            <a:r>
              <a:rPr lang="en-US" dirty="0"/>
              <a:t> amenorrhea a form of contraception termed as LAM </a:t>
            </a:r>
          </a:p>
          <a:p>
            <a:pPr lvl="1"/>
            <a:r>
              <a:rPr lang="en-US" dirty="0"/>
              <a:t>With return of menses include progesterone  for contraception 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also mothers that don’t bf regularly it leads to menstruation so menses return by 6 weeks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70103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563195"/>
              </p:ext>
            </p:extLst>
          </p:nvPr>
        </p:nvGraphicFramePr>
        <p:xfrm>
          <a:off x="381000" y="1600200"/>
          <a:ext cx="8305800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menstruation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ovulation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Non lactating women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By 6</a:t>
                      </a:r>
                      <a:r>
                        <a:rPr lang="en-US" sz="2800" baseline="30000" dirty="0"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 wk(40%)</a:t>
                      </a:r>
                    </a:p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By 12 </a:t>
                      </a:r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 wk(80%)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 4wks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Lactating women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By 12 wks(70%)</a:t>
                      </a:r>
                    </a:p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months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10wks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00199"/>
          </a:xfrm>
        </p:spPr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57400"/>
            <a:ext cx="7704667" cy="3942416"/>
          </a:xfrm>
        </p:spPr>
        <p:txBody>
          <a:bodyPr>
            <a:normAutofit fontScale="92500"/>
          </a:bodyPr>
          <a:lstStyle/>
          <a:p>
            <a:r>
              <a:rPr lang="en-GB" dirty="0"/>
              <a:t>What are the natural ways to enhance or stop milk production</a:t>
            </a:r>
            <a:r>
              <a:rPr lang="en-GB" dirty="0" smtClean="0"/>
              <a:t>?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Enhance-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motilium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, oxy,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dil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 seed, warm compression, </a:t>
            </a:r>
          </a:p>
          <a:p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Stop- cold compression(wear bra),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bromocriptine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i="1" dirty="0" err="1" smtClean="0">
                <a:solidFill>
                  <a:schemeClr val="accent6">
                    <a:lumMod val="75000"/>
                  </a:schemeClr>
                </a:solidFill>
              </a:rPr>
              <a:t>carbegolin</a:t>
            </a:r>
            <a:endParaRPr lang="en-GB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/>
              <a:t>Provide </a:t>
            </a:r>
            <a:r>
              <a:rPr lang="en-GB" dirty="0"/>
              <a:t>the pharmacological agents that can increase breast milk production? </a:t>
            </a:r>
          </a:p>
          <a:p>
            <a:r>
              <a:rPr lang="en-GB" dirty="0"/>
              <a:t>Production of the drugs that can be used to prohibit breast milk production with IUFD or early neonatal death?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7016"/>
            <a:ext cx="1600200" cy="15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47799"/>
          </a:xfrm>
        </p:spPr>
        <p:txBody>
          <a:bodyPr>
            <a:normAutofit/>
          </a:bodyPr>
          <a:lstStyle/>
          <a:p>
            <a:r>
              <a:rPr lang="en-US" dirty="0"/>
              <a:t>Management of normal puerperium: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133600"/>
            <a:ext cx="7704667" cy="38662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Restoration of health to pre-pregnancy state</a:t>
            </a:r>
          </a:p>
          <a:p>
            <a:r>
              <a:rPr lang="en-US" dirty="0"/>
              <a:t>Promotion of lactation</a:t>
            </a:r>
          </a:p>
          <a:p>
            <a:r>
              <a:rPr lang="en-US" dirty="0"/>
              <a:t>Prevent infection – puerperal sepsis </a:t>
            </a:r>
          </a:p>
          <a:p>
            <a:r>
              <a:rPr lang="en-US" dirty="0"/>
              <a:t>Management of co- morbidities e.g. AKI, HIV , DM </a:t>
            </a:r>
          </a:p>
          <a:p>
            <a:r>
              <a:rPr lang="en-US" dirty="0"/>
              <a:t>Care of the </a:t>
            </a:r>
            <a:r>
              <a:rPr lang="en-US" dirty="0" smtClean="0"/>
              <a:t>infant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some don’t want to bond with baby</a:t>
            </a:r>
          </a:p>
          <a:p>
            <a:r>
              <a:rPr lang="en-US" dirty="0" smtClean="0"/>
              <a:t>Advice </a:t>
            </a:r>
            <a:r>
              <a:rPr lang="en-US" dirty="0"/>
              <a:t>on immunization</a:t>
            </a:r>
          </a:p>
          <a:p>
            <a:r>
              <a:rPr lang="en-US" dirty="0"/>
              <a:t>Advice on </a:t>
            </a:r>
            <a:r>
              <a:rPr lang="en-US" dirty="0" smtClean="0"/>
              <a:t>discharge-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once baby passes meconium?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normally- discharge ideally after 48 hours to prevent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pph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- minimum of 3 days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Definition of puerperium </a:t>
            </a:r>
          </a:p>
          <a:p>
            <a:r>
              <a:rPr lang="en-GB" dirty="0"/>
              <a:t>Anatomical and Physiological changes in the puerperium </a:t>
            </a:r>
          </a:p>
          <a:p>
            <a:r>
              <a:rPr lang="en-GB" dirty="0"/>
              <a:t>Clinical care of normal puerperium</a:t>
            </a:r>
          </a:p>
          <a:p>
            <a:pPr lvl="1"/>
            <a:r>
              <a:rPr lang="en-GB" dirty="0"/>
              <a:t>Breastfeeding</a:t>
            </a:r>
          </a:p>
          <a:p>
            <a:pPr lvl="1"/>
            <a:r>
              <a:rPr lang="en-GB" dirty="0"/>
              <a:t>Contraception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114800"/>
            <a:ext cx="28956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8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/>
          <a:lstStyle/>
          <a:p>
            <a:r>
              <a:rPr lang="en-US" dirty="0"/>
              <a:t>Immediate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66800"/>
            <a:ext cx="7704667" cy="493301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Examine </a:t>
            </a:r>
            <a:r>
              <a:rPr lang="en-US" dirty="0"/>
              <a:t>vital parameters : </a:t>
            </a:r>
            <a:r>
              <a:rPr lang="en-US" dirty="0" smtClean="0"/>
              <a:t>PR,BP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to monitor shock due to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pph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P/A: uterus well retracted  </a:t>
            </a:r>
          </a:p>
          <a:p>
            <a:r>
              <a:rPr lang="en-US" dirty="0"/>
              <a:t>L/E: amount of bleeding, perineal wound( if any) dressing by antiseptic, dry, application of sterile pad</a:t>
            </a:r>
          </a:p>
          <a:p>
            <a:r>
              <a:rPr lang="en-US" dirty="0"/>
              <a:t>Encouraged to pass </a:t>
            </a:r>
            <a:r>
              <a:rPr lang="en-US" dirty="0" smtClean="0"/>
              <a:t>urine-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prevent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pph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Meet </a:t>
            </a:r>
            <a:r>
              <a:rPr lang="en-US" dirty="0"/>
              <a:t>relatives, baby put to breast feed</a:t>
            </a:r>
          </a:p>
          <a:p>
            <a:r>
              <a:rPr lang="en-US" dirty="0"/>
              <a:t>Allowed drinks, </a:t>
            </a:r>
            <a:r>
              <a:rPr lang="en-US" dirty="0" smtClean="0"/>
              <a:t>food-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adjust accordingly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e.g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dm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patients</a:t>
            </a:r>
          </a:p>
          <a:p>
            <a:r>
              <a:rPr lang="en-US" dirty="0" smtClean="0"/>
              <a:t>Shifted </a:t>
            </a:r>
            <a:r>
              <a:rPr lang="en-US" dirty="0"/>
              <a:t>to </a:t>
            </a:r>
            <a:r>
              <a:rPr lang="en-US" dirty="0" smtClean="0"/>
              <a:t>room/ward-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acute phase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Changes in post delivery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Pulse : tachycardia, settles in a day</a:t>
            </a:r>
          </a:p>
          <a:p>
            <a:r>
              <a:rPr lang="en-US" dirty="0"/>
              <a:t>Blood pressure: normal/raised: increased venous return, normalizes in 24 hrs</a:t>
            </a:r>
          </a:p>
          <a:p>
            <a:r>
              <a:rPr lang="en-US" dirty="0"/>
              <a:t>Temperature:  transient rise(38C)</a:t>
            </a:r>
          </a:p>
          <a:p>
            <a:r>
              <a:rPr lang="en-US" dirty="0"/>
              <a:t>Urine output: diuresis following delivery</a:t>
            </a:r>
          </a:p>
          <a:p>
            <a:r>
              <a:rPr lang="en-US" dirty="0"/>
              <a:t>Emotional instability: anxiety, unfamiliar to newborn, change in lifestyle, newer demands cause psychological stress, puerperal </a:t>
            </a:r>
            <a:r>
              <a:rPr lang="en-US" dirty="0" smtClean="0"/>
              <a:t>blues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can lead to puerperal psychosis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during puerperium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981200"/>
            <a:ext cx="7704667" cy="33328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Rest &amp; ambulation: adequate rest, no specified </a:t>
            </a:r>
            <a:r>
              <a:rPr lang="en-US" dirty="0" smtClean="0"/>
              <a:t>period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1.59 and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labour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and marathon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but also ambulate </a:t>
            </a:r>
          </a:p>
          <a:p>
            <a:r>
              <a:rPr lang="en-US" dirty="0" smtClean="0"/>
              <a:t>Early </a:t>
            </a:r>
            <a:r>
              <a:rPr lang="en-US" dirty="0"/>
              <a:t>ambulation encouraged:</a:t>
            </a:r>
          </a:p>
          <a:p>
            <a:pPr lvl="2"/>
            <a:r>
              <a:rPr lang="en-US" dirty="0"/>
              <a:t>Restores self confidence</a:t>
            </a:r>
          </a:p>
          <a:p>
            <a:pPr lvl="2"/>
            <a:r>
              <a:rPr lang="en-US" dirty="0"/>
              <a:t>Accelerates recovery, encourages drainage of </a:t>
            </a:r>
            <a:r>
              <a:rPr lang="en-US" dirty="0" err="1"/>
              <a:t>lochia</a:t>
            </a:r>
            <a:r>
              <a:rPr lang="en-US" dirty="0"/>
              <a:t>, involution</a:t>
            </a:r>
          </a:p>
          <a:p>
            <a:pPr lvl="2"/>
            <a:r>
              <a:rPr lang="en-US" dirty="0"/>
              <a:t>Lessens venous thrombosis-embolism</a:t>
            </a:r>
          </a:p>
          <a:p>
            <a:r>
              <a:rPr lang="en-US" dirty="0"/>
              <a:t>Hospital stay:   48 </a:t>
            </a:r>
            <a:r>
              <a:rPr lang="en-US" dirty="0" err="1"/>
              <a:t>hrs</a:t>
            </a:r>
            <a:r>
              <a:rPr lang="en-US" dirty="0"/>
              <a:t> (normal delivery)</a:t>
            </a:r>
          </a:p>
          <a:p>
            <a:pPr>
              <a:buNone/>
            </a:pPr>
            <a:r>
              <a:rPr lang="en-US" dirty="0"/>
              <a:t>                              5-7 days (cesarean delivery)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3days                       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during puerperium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Diet: lots of fluid, easy to digest diet(milk, green leafy vegetables, fresh fruits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ideally high protein diet</a:t>
            </a:r>
          </a:p>
          <a:p>
            <a:r>
              <a:rPr lang="en-US" dirty="0" smtClean="0"/>
              <a:t>Care </a:t>
            </a:r>
            <a:r>
              <a:rPr lang="en-US" dirty="0"/>
              <a:t>of </a:t>
            </a:r>
            <a:r>
              <a:rPr lang="en-US" dirty="0" smtClean="0"/>
              <a:t>breasts-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nipple retraction, cracking, mastitis,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hygeine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Care </a:t>
            </a:r>
            <a:r>
              <a:rPr lang="en-US" dirty="0"/>
              <a:t>of bowel &amp; bladder: encouraged to pass urine frequently, having more roughage, fluids in diet corrects constipation</a:t>
            </a:r>
          </a:p>
          <a:p>
            <a:r>
              <a:rPr lang="en-US" dirty="0"/>
              <a:t>Care of perineum: kept clean, dry after every act of </a:t>
            </a:r>
            <a:r>
              <a:rPr lang="en-US" dirty="0" smtClean="0"/>
              <a:t>urination/defecation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sitz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bath with salt and water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broke episiotomy due to sexual contact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ideally when most comfortable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Baby Friendly Hospital Initiative Rooming –in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Allowing  mother &amp; her baby to stay together after birth -  if mother and baby stable to be done within  30 minutes </a:t>
            </a:r>
          </a:p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mother responds to her baby whenever is hungry</a:t>
            </a:r>
          </a:p>
          <a:p>
            <a:pPr lvl="1"/>
            <a:r>
              <a:rPr lang="en-US" dirty="0"/>
              <a:t>helps bonding &amp; breast feeding</a:t>
            </a:r>
          </a:p>
          <a:p>
            <a:pPr lvl="1"/>
            <a:r>
              <a:rPr lang="en-US" dirty="0"/>
              <a:t>Confident about breast feeding, feeds on demand</a:t>
            </a:r>
          </a:p>
          <a:p>
            <a:pPr lvl="1"/>
            <a:r>
              <a:rPr lang="en-US" dirty="0"/>
              <a:t>Better understanding of mother about baby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49082"/>
            <a:ext cx="2362200" cy="143271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Baby friendly Hospital Initiative( WHO)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219200"/>
            <a:ext cx="8096250" cy="525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524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dirty="0"/>
              <a:t>Baby friendly Community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 Have a written Maternal Infant and Young Child Nutrition (MIYCN) policy summary statement consistently communicated to health care providers, community health workers and community members;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Train health care providers and community health volunteers on MIYCN policy, in order to equip them with necessary skills to implement the policy;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Promote and support optimal maternal nutrition among women and their families;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Educate all pregnant women and lactating women and their families on benefits of breastfeeding to all parties and risks associated with artificial feeding;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Help mothers to initiate breastfeeding their children soon after delivery; within 1 h of birth and support them to maintain exclusive breastfeeding for 6 months.  Address any problems related to breastfeeding;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Encourage mothers to continue breastfeeding their children up to 2 years or beyond, in conjunction with the appropriate, adequate and safe complementary feeding while providing holistic care and stimulation of the child;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Provide a friendly environment, supportive of breastfeeding families;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Promote collaboration among healthcare staff, community mother-support groups, mother-to-mother support groups and the members of the local community. </a:t>
            </a:r>
          </a:p>
        </p:txBody>
      </p:sp>
    </p:spTree>
    <p:extLst>
      <p:ext uri="{BB962C8B-B14F-4D97-AF65-F5344CB8AC3E}">
        <p14:creationId xmlns:p14="http://schemas.microsoft.com/office/powerpoint/2010/main" val="145842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at birth-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bcg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and oral polio</a:t>
            </a:r>
          </a:p>
          <a:p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FOR MUM</a:t>
            </a:r>
            <a:endParaRPr lang="en-US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Non </a:t>
            </a:r>
            <a:r>
              <a:rPr lang="en-US" dirty="0"/>
              <a:t>immunized Rh negative mothers: fetal cord blood- anti D </a:t>
            </a:r>
            <a:r>
              <a:rPr lang="en-US" dirty="0" err="1"/>
              <a:t>immuno</a:t>
            </a:r>
            <a:r>
              <a:rPr lang="en-US" dirty="0"/>
              <a:t>-prophylaxis(300µg) IM ,within 72 hrs of birth</a:t>
            </a:r>
          </a:p>
          <a:p>
            <a:r>
              <a:rPr lang="en-US" dirty="0"/>
              <a:t>Tetanus </a:t>
            </a:r>
            <a:r>
              <a:rPr lang="en-US" dirty="0" err="1"/>
              <a:t>toxoid</a:t>
            </a:r>
            <a:r>
              <a:rPr lang="en-US" dirty="0"/>
              <a:t>: booster dose, if not given during pregnancy</a:t>
            </a:r>
          </a:p>
          <a:p>
            <a:r>
              <a:rPr lang="en-US" dirty="0"/>
              <a:t>Rubella vaccine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</a:t>
            </a:r>
            <a:r>
              <a:rPr lang="en-US" dirty="0"/>
              <a:t>of ailments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905000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pains: infrequent, spasmodic lower pain abdomen after </a:t>
            </a:r>
            <a:r>
              <a:rPr lang="en-US" dirty="0" smtClean="0"/>
              <a:t>delivery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it’s the commonest complain so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resuarrance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Pain </a:t>
            </a:r>
            <a:r>
              <a:rPr lang="en-US" dirty="0"/>
              <a:t>on the </a:t>
            </a:r>
            <a:r>
              <a:rPr lang="en-US" dirty="0" smtClean="0"/>
              <a:t>perineum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(edema,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perineal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tear, hematoma formation): </a:t>
            </a:r>
            <a:r>
              <a:rPr lang="en-US" dirty="0" smtClean="0"/>
              <a:t>analgesics</a:t>
            </a:r>
            <a:r>
              <a:rPr lang="en-US" dirty="0"/>
              <a:t>, </a:t>
            </a:r>
            <a:r>
              <a:rPr lang="en-US" dirty="0" err="1"/>
              <a:t>sitz</a:t>
            </a:r>
            <a:r>
              <a:rPr lang="en-US" dirty="0"/>
              <a:t> baths, examination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rule out </a:t>
            </a:r>
            <a:r>
              <a:rPr lang="en-US" dirty="0" err="1"/>
              <a:t>vulvovaginal</a:t>
            </a:r>
            <a:r>
              <a:rPr lang="en-US" dirty="0"/>
              <a:t> hematomas</a:t>
            </a:r>
          </a:p>
          <a:p>
            <a:r>
              <a:rPr lang="en-US" dirty="0"/>
              <a:t>Correction of anemia: iron(oral/</a:t>
            </a:r>
            <a:r>
              <a:rPr lang="en-US" dirty="0" err="1"/>
              <a:t>parenteral</a:t>
            </a:r>
            <a:r>
              <a:rPr lang="en-US" dirty="0"/>
              <a:t>) supplementation</a:t>
            </a:r>
          </a:p>
          <a:p>
            <a:r>
              <a:rPr lang="en-US" dirty="0"/>
              <a:t>Treatment of </a:t>
            </a:r>
            <a:r>
              <a:rPr lang="en-US" dirty="0" smtClean="0"/>
              <a:t>BP CAN BE HIGH OR LOW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/>
          <a:lstStyle/>
          <a:p>
            <a:r>
              <a:rPr lang="en-US" dirty="0"/>
              <a:t>Daily progress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05000"/>
            <a:ext cx="7704667" cy="4094816"/>
          </a:xfrm>
        </p:spPr>
        <p:txBody>
          <a:bodyPr>
            <a:normAutofit/>
          </a:bodyPr>
          <a:lstStyle/>
          <a:p>
            <a:r>
              <a:rPr lang="en-US" dirty="0"/>
              <a:t>Pulse, Respiration, BP :twice  a day</a:t>
            </a:r>
          </a:p>
          <a:p>
            <a:r>
              <a:rPr lang="en-US" dirty="0"/>
              <a:t>Examination of breasts</a:t>
            </a:r>
          </a:p>
          <a:p>
            <a:r>
              <a:rPr lang="en-US" dirty="0"/>
              <a:t>Measuring height of uterus above pubic symphysis</a:t>
            </a:r>
          </a:p>
          <a:p>
            <a:r>
              <a:rPr lang="en-US" dirty="0"/>
              <a:t>Character of </a:t>
            </a:r>
            <a:r>
              <a:rPr lang="en-US" dirty="0" err="1"/>
              <a:t>lochia</a:t>
            </a:r>
            <a:endParaRPr lang="en-US" dirty="0"/>
          </a:p>
          <a:p>
            <a:r>
              <a:rPr lang="en-US" dirty="0"/>
              <a:t>Bowel, bladder function</a:t>
            </a:r>
          </a:p>
          <a:p>
            <a:r>
              <a:rPr lang="en-US" dirty="0"/>
              <a:t>Details of baby: feeding, bowel, bladder , exam of umbilical </a:t>
            </a:r>
            <a:r>
              <a:rPr lang="en-US" dirty="0" smtClean="0"/>
              <a:t>stump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chlorhexidine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4%)</a:t>
            </a:r>
            <a:r>
              <a:rPr lang="en-US" dirty="0" smtClean="0"/>
              <a:t>,skin </a:t>
            </a:r>
            <a:r>
              <a:rPr lang="en-US" dirty="0"/>
              <a:t>color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nnj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Puerperium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Period of 6 weeks following childbirth during which the maternal organs, especially reproductive organs return to the non pregnant- I</a:t>
            </a:r>
            <a:r>
              <a:rPr lang="en-US" b="1" dirty="0"/>
              <a:t>NVOLUTION</a:t>
            </a:r>
            <a:endParaRPr lang="en-US" dirty="0"/>
          </a:p>
          <a:p>
            <a:pPr algn="just"/>
            <a:endParaRPr lang="en-US" dirty="0"/>
          </a:p>
          <a:p>
            <a:r>
              <a:rPr lang="en-US" dirty="0"/>
              <a:t>Breasts are an exception: undergo - </a:t>
            </a:r>
            <a:r>
              <a:rPr lang="en-US" dirty="0" err="1"/>
              <a:t>mammogenesis</a:t>
            </a:r>
            <a:r>
              <a:rPr lang="en-US" dirty="0"/>
              <a:t> ,  </a:t>
            </a:r>
            <a:r>
              <a:rPr lang="en-US" dirty="0" err="1"/>
              <a:t>galactogenesis</a:t>
            </a:r>
            <a:r>
              <a:rPr lang="en-US" dirty="0"/>
              <a:t>, </a:t>
            </a:r>
            <a:r>
              <a:rPr lang="en-US" dirty="0" err="1"/>
              <a:t>galactopoesis</a:t>
            </a:r>
            <a:r>
              <a:rPr lang="en-US" dirty="0"/>
              <a:t> and </a:t>
            </a:r>
            <a:r>
              <a:rPr lang="en-US" dirty="0" err="1"/>
              <a:t>galactokinesis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Involution of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day at umbilicus</a:t>
            </a:r>
          </a:p>
          <a:p>
            <a:r>
              <a:rPr lang="en-US" dirty="0" smtClean="0"/>
              <a:t>Immediately </a:t>
            </a:r>
            <a:r>
              <a:rPr lang="en-US" dirty="0"/>
              <a:t>following delivery: at umbilicus</a:t>
            </a:r>
          </a:p>
          <a:p>
            <a:r>
              <a:rPr lang="en-US" dirty="0"/>
              <a:t>Rate of involution: 1cm /day</a:t>
            </a:r>
          </a:p>
          <a:p>
            <a:r>
              <a:rPr lang="en-US" dirty="0"/>
              <a:t>Becomes pelvic organ by 10-12 days and certainly not palpable t 6 weeks </a:t>
            </a:r>
          </a:p>
        </p:txBody>
      </p:sp>
      <p:pic>
        <p:nvPicPr>
          <p:cNvPr id="5" name="Content Placeholder 3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4466" y="2179637"/>
            <a:ext cx="4435812" cy="43434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/>
          <a:lstStyle/>
          <a:p>
            <a:r>
              <a:rPr lang="en-US" dirty="0"/>
              <a:t>Postpartum FP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Immediate postpartum methods </a:t>
            </a:r>
            <a:r>
              <a:rPr lang="en-US" b="1" dirty="0" smtClean="0"/>
              <a:t>(48HOURS)</a:t>
            </a:r>
            <a:endParaRPr lang="en-US" b="1" dirty="0"/>
          </a:p>
          <a:p>
            <a:r>
              <a:rPr lang="en-US" dirty="0"/>
              <a:t>LAM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i.e.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bfeeding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PPIUD (after delivery of placenta &lt;10 </a:t>
            </a:r>
            <a:r>
              <a:rPr lang="en-US" dirty="0" err="1"/>
              <a:t>mins</a:t>
            </a:r>
            <a:r>
              <a:rPr lang="en-US" dirty="0"/>
              <a:t> ; 10-48 hours  immediate placement of IUD</a:t>
            </a:r>
            <a:r>
              <a:rPr lang="en-US" dirty="0" smtClean="0"/>
              <a:t>)- ????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Progesterone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Implant </a:t>
            </a:r>
          </a:p>
          <a:p>
            <a:r>
              <a:rPr lang="en-US" dirty="0"/>
              <a:t>Condoms </a:t>
            </a:r>
          </a:p>
          <a:p>
            <a:r>
              <a:rPr lang="en-US" dirty="0"/>
              <a:t>Intra-</a:t>
            </a:r>
            <a:r>
              <a:rPr lang="en-US" dirty="0" err="1"/>
              <a:t>caeserian</a:t>
            </a:r>
            <a:r>
              <a:rPr lang="en-US" dirty="0"/>
              <a:t> section BTL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52" y="1106131"/>
            <a:ext cx="3429000" cy="11798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47799"/>
          </a:xfrm>
        </p:spPr>
        <p:txBody>
          <a:bodyPr/>
          <a:lstStyle/>
          <a:p>
            <a:r>
              <a:rPr lang="en-US" dirty="0"/>
              <a:t>Postpartum FP services </a:t>
            </a:r>
            <a:r>
              <a:rPr lang="en-US" dirty="0" err="1"/>
              <a:t>cont</a:t>
            </a:r>
            <a:r>
              <a:rPr lang="en-US" dirty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At 6 weeks:   </a:t>
            </a:r>
          </a:p>
          <a:p>
            <a:r>
              <a:rPr lang="en-US" dirty="0"/>
              <a:t>Barrier methods</a:t>
            </a:r>
          </a:p>
          <a:p>
            <a:r>
              <a:rPr lang="en-US" dirty="0"/>
              <a:t>IUCD ( interval insertion)</a:t>
            </a:r>
          </a:p>
          <a:p>
            <a:r>
              <a:rPr lang="en-US" dirty="0"/>
              <a:t>Oral pills ( </a:t>
            </a:r>
            <a:r>
              <a:rPr lang="en-US" b="1" dirty="0"/>
              <a:t>progesterone only pills</a:t>
            </a:r>
            <a:r>
              <a:rPr lang="en-US" dirty="0"/>
              <a:t>)</a:t>
            </a:r>
          </a:p>
          <a:p>
            <a:r>
              <a:rPr lang="en-US" dirty="0" err="1"/>
              <a:t>Injectables</a:t>
            </a:r>
            <a:r>
              <a:rPr lang="en-US" dirty="0"/>
              <a:t> (</a:t>
            </a:r>
            <a:r>
              <a:rPr lang="en-US" dirty="0" smtClean="0"/>
              <a:t>DMPA</a:t>
            </a:r>
            <a:r>
              <a:rPr lang="en-US" dirty="0"/>
              <a:t>)</a:t>
            </a:r>
          </a:p>
          <a:p>
            <a:r>
              <a:rPr lang="en-US" dirty="0"/>
              <a:t>Sterilization (BTL, Vasectomy)</a:t>
            </a:r>
          </a:p>
          <a:p>
            <a:r>
              <a:rPr lang="en-US" dirty="0"/>
              <a:t>LAM( </a:t>
            </a:r>
            <a:r>
              <a:rPr lang="en-US" dirty="0" err="1"/>
              <a:t>Lactational</a:t>
            </a:r>
            <a:r>
              <a:rPr lang="en-US" dirty="0"/>
              <a:t> amenorrhea method) but this may need to be complimented with progesterone FP  if menses have resumed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555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To tone up the  pelvic floor muscles</a:t>
            </a:r>
          </a:p>
          <a:p>
            <a:pPr lvl="1"/>
            <a:r>
              <a:rPr lang="en-US" dirty="0"/>
              <a:t>Contract pelvic  muscles (withhold act of urination/defecation) &amp; </a:t>
            </a:r>
            <a:r>
              <a:rPr lang="en-US" dirty="0" smtClean="0"/>
              <a:t>relax</a:t>
            </a:r>
          </a:p>
          <a:p>
            <a:pPr lvl="1"/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kegal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exercise to prevent prolapses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To </a:t>
            </a:r>
            <a:r>
              <a:rPr lang="en-US" dirty="0"/>
              <a:t>tone up  the abdominal muscles</a:t>
            </a:r>
          </a:p>
          <a:p>
            <a:pPr lvl="1"/>
            <a:r>
              <a:rPr lang="en-US" dirty="0"/>
              <a:t>Dorsal, knees bent, contract &amp; relax abdominal muscles alternatively</a:t>
            </a:r>
          </a:p>
          <a:p>
            <a:r>
              <a:rPr lang="en-US" dirty="0"/>
              <a:t>To tone up the back muscles</a:t>
            </a:r>
          </a:p>
          <a:p>
            <a:pPr lvl="1"/>
            <a:r>
              <a:rPr lang="en-US" dirty="0"/>
              <a:t>Prone, arms by side, head &amp; shoulders are slowly moved up &amp; </a:t>
            </a:r>
            <a:r>
              <a:rPr lang="en-US" dirty="0" smtClean="0"/>
              <a:t>down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change in cog 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exercises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start: as soon as the pt appears to be fit</a:t>
            </a:r>
          </a:p>
          <a:p>
            <a:r>
              <a:rPr lang="en-US" dirty="0"/>
              <a:t>Initially: deep breathing, leg movements</a:t>
            </a:r>
          </a:p>
          <a:p>
            <a:r>
              <a:rPr lang="en-US" dirty="0"/>
              <a:t>Adv:</a:t>
            </a:r>
          </a:p>
          <a:p>
            <a:pPr lvl="1"/>
            <a:r>
              <a:rPr lang="en-US" dirty="0"/>
              <a:t> improves muscle tone</a:t>
            </a:r>
          </a:p>
          <a:p>
            <a:pPr lvl="1"/>
            <a:r>
              <a:rPr lang="en-US" dirty="0"/>
              <a:t>Minimizes risk of DVT</a:t>
            </a:r>
          </a:p>
          <a:p>
            <a:pPr lvl="1"/>
            <a:r>
              <a:rPr lang="en-US" dirty="0"/>
              <a:t>Prevent gynecological complications: </a:t>
            </a:r>
            <a:r>
              <a:rPr lang="en-US" dirty="0" err="1"/>
              <a:t>prolapse</a:t>
            </a:r>
            <a:endParaRPr lang="en-US" dirty="0"/>
          </a:p>
          <a:p>
            <a:r>
              <a:rPr lang="en-US" dirty="0"/>
              <a:t>Continued for 3 months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Thorough checkup of mother &amp; baby</a:t>
            </a:r>
          </a:p>
          <a:p>
            <a:pPr algn="just"/>
            <a:r>
              <a:rPr lang="en-US" dirty="0"/>
              <a:t>Measures to improve general health of mother: diet, </a:t>
            </a:r>
            <a:r>
              <a:rPr lang="en-US" dirty="0" err="1"/>
              <a:t>hematinics</a:t>
            </a:r>
            <a:r>
              <a:rPr lang="en-US" dirty="0"/>
              <a:t>, bonding of mother – neonate pair and with immediate relatives </a:t>
            </a:r>
          </a:p>
          <a:p>
            <a:pPr algn="just"/>
            <a:r>
              <a:rPr lang="en-US" dirty="0"/>
              <a:t>Postnatal exercises</a:t>
            </a:r>
          </a:p>
          <a:p>
            <a:pPr algn="just"/>
            <a:r>
              <a:rPr lang="en-US" dirty="0"/>
              <a:t>Breast feeding &amp; care of newborn, immunization</a:t>
            </a:r>
          </a:p>
          <a:p>
            <a:pPr algn="just"/>
            <a:r>
              <a:rPr lang="en-US" dirty="0"/>
              <a:t>Family planning advice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Postnatal checkup /care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of three checkups</a:t>
            </a:r>
          </a:p>
          <a:p>
            <a:r>
              <a:rPr lang="en-US" dirty="0"/>
              <a:t>First &lt;48hrs of delivery</a:t>
            </a:r>
          </a:p>
          <a:p>
            <a:r>
              <a:rPr lang="en-US" dirty="0"/>
              <a:t>Second within 7-14  </a:t>
            </a:r>
            <a:r>
              <a:rPr lang="en-US" dirty="0" smtClean="0"/>
              <a:t>days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scar</a:t>
            </a:r>
          </a:p>
          <a:p>
            <a:r>
              <a:rPr lang="en-US" dirty="0" smtClean="0"/>
              <a:t>Third </a:t>
            </a:r>
            <a:r>
              <a:rPr lang="en-US" dirty="0"/>
              <a:t>at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during subsequent visits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health status of mother</a:t>
            </a:r>
          </a:p>
          <a:p>
            <a:r>
              <a:rPr lang="en-US" dirty="0"/>
              <a:t>Reassess ,detect &amp; treat any medical/gynecological complication </a:t>
            </a:r>
          </a:p>
          <a:p>
            <a:r>
              <a:rPr lang="en-US" dirty="0"/>
              <a:t>Assess progress of baby</a:t>
            </a:r>
          </a:p>
          <a:p>
            <a:r>
              <a:rPr lang="en-US" dirty="0"/>
              <a:t>Immunization of baby</a:t>
            </a:r>
          </a:p>
          <a:p>
            <a:r>
              <a:rPr lang="en-US" dirty="0"/>
              <a:t>Impart family planning options to mother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Postnatal checkup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Examination of mother : general, breasts, local examination if required </a:t>
            </a:r>
          </a:p>
          <a:p>
            <a:r>
              <a:rPr lang="en-US" dirty="0"/>
              <a:t>Examination of baby: well baby clinic </a:t>
            </a:r>
          </a:p>
          <a:p>
            <a:r>
              <a:rPr lang="en-US" dirty="0"/>
              <a:t>Advice</a:t>
            </a:r>
          </a:p>
          <a:p>
            <a:pPr lvl="1"/>
            <a:r>
              <a:rPr lang="en-US" dirty="0"/>
              <a:t>General: health, feeding, immunization</a:t>
            </a:r>
          </a:p>
          <a:p>
            <a:pPr lvl="1"/>
            <a:r>
              <a:rPr lang="en-US" dirty="0"/>
              <a:t>Postnatal exercises</a:t>
            </a:r>
          </a:p>
          <a:p>
            <a:pPr lvl="1"/>
            <a:r>
              <a:rPr lang="en-US" dirty="0"/>
              <a:t>Impart family planning methods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Any questions?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Invest in Mothers and new-borns to have healthy outcomes   </a:t>
            </a:r>
          </a:p>
        </p:txBody>
      </p:sp>
      <p:pic>
        <p:nvPicPr>
          <p:cNvPr id="4" name="Content Placeholder 3" descr="&lt;strong&gt;Questions&lt;/strong&gt; to ask your teenager about music and mental health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6248400" cy="3827113"/>
          </a:xfrm>
        </p:spPr>
      </p:pic>
    </p:spTree>
    <p:extLst>
      <p:ext uri="{BB962C8B-B14F-4D97-AF65-F5344CB8AC3E}">
        <p14:creationId xmlns:p14="http://schemas.microsoft.com/office/powerpoint/2010/main" val="173576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Involution : normalization in the size of pelvic organ</a:t>
            </a:r>
          </a:p>
          <a:p>
            <a:pPr lvl="2"/>
            <a:r>
              <a:rPr lang="en-US" dirty="0"/>
              <a:t>Involution of uterus</a:t>
            </a:r>
          </a:p>
          <a:p>
            <a:pPr lvl="2"/>
            <a:r>
              <a:rPr lang="en-US" dirty="0"/>
              <a:t>Involution of other pelvic organs</a:t>
            </a:r>
          </a:p>
          <a:p>
            <a:pPr lvl="2"/>
            <a:r>
              <a:rPr lang="en-US" dirty="0"/>
              <a:t>Pelvic musculature</a:t>
            </a:r>
          </a:p>
          <a:p>
            <a:r>
              <a:rPr lang="en-US" dirty="0"/>
              <a:t>Changes in non reproductive organs</a:t>
            </a:r>
          </a:p>
          <a:p>
            <a:r>
              <a:rPr lang="en-US" dirty="0"/>
              <a:t>Return to menstruation, ovulation</a:t>
            </a:r>
          </a:p>
          <a:p>
            <a:r>
              <a:rPr lang="en-US" dirty="0"/>
              <a:t>Initiation and maintenance of Breast feeding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71599"/>
          </a:xfrm>
        </p:spPr>
        <p:txBody>
          <a:bodyPr>
            <a:normAutofit/>
          </a:bodyPr>
          <a:lstStyle/>
          <a:p>
            <a:r>
              <a:rPr lang="en-GB" b="1" i="1" dirty="0"/>
              <a:t>Thank you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 need to protect </a:t>
            </a:r>
            <a:r>
              <a:rPr lang="en-GB"/>
              <a:t>our posterity!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705600" cy="3810000"/>
          </a:xfrm>
        </p:spPr>
      </p:pic>
    </p:spTree>
    <p:extLst>
      <p:ext uri="{BB962C8B-B14F-4D97-AF65-F5344CB8AC3E}">
        <p14:creationId xmlns:p14="http://schemas.microsoft.com/office/powerpoint/2010/main" val="51750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Involution of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Decrease in </a:t>
            </a:r>
            <a:r>
              <a:rPr lang="en-US" dirty="0" smtClean="0"/>
              <a:t>size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(usually size of rugby ball)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/>
            <a:r>
              <a:rPr lang="en-US" dirty="0"/>
              <a:t>Reduction in size of muscle fibers: removal of excess of cellular cytoplasm by intracellular, autolytic,proteolytic enzymes in form of peptones-blood stream-excreted by kidneys</a:t>
            </a:r>
          </a:p>
          <a:p>
            <a:pPr algn="just"/>
            <a:r>
              <a:rPr lang="en-US" dirty="0"/>
              <a:t>Reduction in vascularity: thrombosis &amp; degeneration of uterine vessels</a:t>
            </a:r>
          </a:p>
          <a:p>
            <a:pPr algn="just"/>
            <a:r>
              <a:rPr lang="en-US" dirty="0"/>
              <a:t>Regeneration of endometrium: glandular remnants, interglandular stroma , completed in 4-6wks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Involution of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86984"/>
            <a:ext cx="7704667" cy="33328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Discharge emanating from uterus: </a:t>
            </a:r>
            <a:r>
              <a:rPr lang="en-US" dirty="0" smtClean="0"/>
              <a:t>Lochia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(not menses)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Vaginal discharge in first 2 weeks of </a:t>
            </a:r>
            <a:r>
              <a:rPr lang="en-US" dirty="0" err="1"/>
              <a:t>puerperium</a:t>
            </a:r>
            <a:r>
              <a:rPr lang="en-US" dirty="0"/>
              <a:t>, fishy odor, alkaline</a:t>
            </a:r>
          </a:p>
          <a:p>
            <a:r>
              <a:rPr lang="en-US" dirty="0"/>
              <a:t>Lochia: sloughing decidual lining of uterus, secretions from uterine cavity, cervix &amp; vagina</a:t>
            </a:r>
          </a:p>
          <a:p>
            <a:r>
              <a:rPr lang="en-US" dirty="0"/>
              <a:t>Lochia </a:t>
            </a:r>
            <a:r>
              <a:rPr lang="en-US" dirty="0" err="1"/>
              <a:t>rubra</a:t>
            </a:r>
            <a:r>
              <a:rPr lang="en-US" dirty="0"/>
              <a:t>: &lt;7 </a:t>
            </a:r>
            <a:r>
              <a:rPr lang="en-US" dirty="0" smtClean="0"/>
              <a:t>days</a:t>
            </a:r>
            <a:endParaRPr lang="en-US" dirty="0"/>
          </a:p>
          <a:p>
            <a:r>
              <a:rPr lang="en-US" dirty="0"/>
              <a:t>Lochia </a:t>
            </a:r>
            <a:r>
              <a:rPr lang="en-US" dirty="0" err="1"/>
              <a:t>serosa</a:t>
            </a:r>
            <a:r>
              <a:rPr lang="en-US" dirty="0"/>
              <a:t>: 7-10 days</a:t>
            </a:r>
          </a:p>
          <a:p>
            <a:r>
              <a:rPr lang="en-US" dirty="0"/>
              <a:t>Lochia alba :10-14 </a:t>
            </a:r>
            <a:r>
              <a:rPr lang="en-US" dirty="0" smtClean="0"/>
              <a:t>days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(should resolve, shouldn’t have foul smell)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Lochia </a:t>
            </a:r>
            <a:r>
              <a:rPr lang="en-US" dirty="0" err="1"/>
              <a:t>rubra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color is red</a:t>
            </a:r>
          </a:p>
          <a:p>
            <a:pPr lvl="1"/>
            <a:r>
              <a:rPr lang="en-US" dirty="0"/>
              <a:t>Blood, leucocytes, sloughed decidua, mucus</a:t>
            </a:r>
          </a:p>
          <a:p>
            <a:r>
              <a:rPr lang="en-US" dirty="0"/>
              <a:t>Lochia serosa: progressively pale, blood tinged ,thinner in consistency has an abundance of white blood cells </a:t>
            </a:r>
          </a:p>
          <a:p>
            <a:r>
              <a:rPr lang="en-US" dirty="0"/>
              <a:t>Lochia alba:</a:t>
            </a:r>
          </a:p>
          <a:p>
            <a:pPr lvl="1"/>
            <a:r>
              <a:rPr lang="en-US" dirty="0"/>
              <a:t>yellowish white in color, scanty</a:t>
            </a:r>
          </a:p>
          <a:p>
            <a:pPr lvl="1"/>
            <a:r>
              <a:rPr lang="en-US" dirty="0"/>
              <a:t>Mucus, serous exudates, epithelia cells, leucocytes</a:t>
            </a:r>
          </a:p>
          <a:p>
            <a:r>
              <a:rPr lang="en-US" dirty="0"/>
              <a:t>Clinical significance: </a:t>
            </a:r>
            <a:r>
              <a:rPr lang="en-US" b="1" dirty="0" err="1" smtClean="0"/>
              <a:t>odour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peuperal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sepsis)</a:t>
            </a:r>
            <a:r>
              <a:rPr lang="en-US" b="1" dirty="0" smtClean="0"/>
              <a:t>, </a:t>
            </a:r>
            <a:r>
              <a:rPr lang="en-US" b="1" dirty="0"/>
              <a:t>duration  and pattern of change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Involution of other pelvic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it’s a pin hole usually but after birth tube like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loose ,flabby, thrown into folds after delivery</a:t>
            </a:r>
          </a:p>
          <a:p>
            <a:pPr lvl="1"/>
            <a:r>
              <a:rPr lang="en-US" dirty="0"/>
              <a:t>Contracts ,thickens feels tubular but remain patulous, by 6 weeks involution is complete </a:t>
            </a:r>
          </a:p>
          <a:p>
            <a:r>
              <a:rPr lang="en-US" dirty="0"/>
              <a:t>Vagina: </a:t>
            </a:r>
          </a:p>
          <a:p>
            <a:pPr lvl="1"/>
            <a:r>
              <a:rPr lang="en-US" dirty="0"/>
              <a:t>soft, dusky, engorged, </a:t>
            </a:r>
            <a:r>
              <a:rPr lang="en-US" dirty="0" smtClean="0"/>
              <a:t>stretchable(</a:t>
            </a:r>
            <a:r>
              <a:rPr lang="en-US" dirty="0" err="1" smtClean="0"/>
              <a:t>rugae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 diminishes in size, caliber, never to </a:t>
            </a:r>
            <a:r>
              <a:rPr lang="en-US" dirty="0" err="1"/>
              <a:t>prepregnant</a:t>
            </a:r>
            <a:r>
              <a:rPr lang="en-US" dirty="0"/>
              <a:t> state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involution in puerperium?  </a:t>
            </a:r>
          </a:p>
          <a:p>
            <a:r>
              <a:rPr lang="en-GB" dirty="0"/>
              <a:t>Which structure does not involute in </a:t>
            </a:r>
            <a:r>
              <a:rPr lang="en-GB" dirty="0" err="1"/>
              <a:t>puerperium</a:t>
            </a:r>
            <a:r>
              <a:rPr lang="en-GB" dirty="0" smtClean="0"/>
              <a:t>?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breast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381000"/>
            <a:ext cx="2370667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6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762</TotalTime>
  <Words>2028</Words>
  <Application>Microsoft Office PowerPoint</Application>
  <PresentationFormat>On-screen Show (4:3)</PresentationFormat>
  <Paragraphs>247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Corbel</vt:lpstr>
      <vt:lpstr>Parallax</vt:lpstr>
      <vt:lpstr>Normal Puerperium and its management  &amp; Lactation  Dr. Kihara Anne– Beatrice Senior Lecturer, UON Dept. Obs/ Gyn  </vt:lpstr>
      <vt:lpstr>Outline of presentation </vt:lpstr>
      <vt:lpstr>Definition of Puerperium</vt:lpstr>
      <vt:lpstr>Physiology </vt:lpstr>
      <vt:lpstr>Involution of uterus</vt:lpstr>
      <vt:lpstr>Involution of uterus</vt:lpstr>
      <vt:lpstr>Lochia</vt:lpstr>
      <vt:lpstr>Involution of other pelvic organs</vt:lpstr>
      <vt:lpstr>Questions</vt:lpstr>
      <vt:lpstr>Urinary tract changes</vt:lpstr>
      <vt:lpstr>Bowel changes</vt:lpstr>
      <vt:lpstr>Case 1  </vt:lpstr>
      <vt:lpstr>Case 2 </vt:lpstr>
      <vt:lpstr>Anatomical and physiological changes MUST BE MONITORED </vt:lpstr>
      <vt:lpstr>Menstruation&amp; ovulation</vt:lpstr>
      <vt:lpstr>PowerPoint Presentation</vt:lpstr>
      <vt:lpstr>PowerPoint Presentation</vt:lpstr>
      <vt:lpstr>Question</vt:lpstr>
      <vt:lpstr>Management of normal puerperium: objectives</vt:lpstr>
      <vt:lpstr>Immediate care </vt:lpstr>
      <vt:lpstr> Changes in post delivery period</vt:lpstr>
      <vt:lpstr>Care during puerperium</vt:lpstr>
      <vt:lpstr>Care during puerperium</vt:lpstr>
      <vt:lpstr>Baby Friendly Hospital Initiative Rooming –in  </vt:lpstr>
      <vt:lpstr>Baby friendly Hospital Initiative( WHO) </vt:lpstr>
      <vt:lpstr>Baby friendly Community Initiative</vt:lpstr>
      <vt:lpstr>Immunization</vt:lpstr>
      <vt:lpstr>Management of ailments</vt:lpstr>
      <vt:lpstr>Daily progress chart</vt:lpstr>
      <vt:lpstr>Involution of uterus</vt:lpstr>
      <vt:lpstr>Postpartum FP services</vt:lpstr>
      <vt:lpstr>Postpartum FP services cont….</vt:lpstr>
      <vt:lpstr>Postpartum exercises</vt:lpstr>
      <vt:lpstr>Postpartum exercises </vt:lpstr>
      <vt:lpstr>Discharge</vt:lpstr>
      <vt:lpstr>Postnatal checkup /care</vt:lpstr>
      <vt:lpstr>Objective during subsequent visits  </vt:lpstr>
      <vt:lpstr>Postnatal checkup</vt:lpstr>
      <vt:lpstr>Any questions?  Invest in Mothers and new-borns to have healthy outcomes   </vt:lpstr>
      <vt:lpstr>Thank you  We need to protect our posterity!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Puerperium lactation</dc:title>
  <dc:creator>Renu</dc:creator>
  <cp:lastModifiedBy>harvirsinghsehmi@gmail.com</cp:lastModifiedBy>
  <cp:revision>92</cp:revision>
  <dcterms:created xsi:type="dcterms:W3CDTF">2006-08-16T00:00:00Z</dcterms:created>
  <dcterms:modified xsi:type="dcterms:W3CDTF">2020-05-13T07:58:15Z</dcterms:modified>
</cp:coreProperties>
</file>