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y="6858000" cx="9144000"/>
  <p:notesSz cx="6858000" cy="9144000"/>
  <p:embeddedFontLst>
    <p:embeddedFont>
      <p:font typeface="Constantia"/>
      <p:regular r:id="rId61"/>
      <p:bold r:id="rId62"/>
      <p:italic r:id="rId63"/>
      <p:boldItalic r:id="rId64"/>
    </p:embeddedFont>
    <p:embeddedFont>
      <p:font typeface="Arimo"/>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69" roundtripDataSignature="AMtx7miWkEOuyngNGtua2crJoC4oE1Oe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BF8E7FF-57C4-4596-BBC8-150ADDB6A392}">
  <a:tblStyle styleId="{9BF8E7FF-57C4-4596-BBC8-150ADDB6A392}" styleName="Table_0">
    <a:wholeTbl>
      <a:tcTxStyle b="off" i="off">
        <a:font>
          <a:latin typeface="Constantia"/>
          <a:ea typeface="Constantia"/>
          <a:cs typeface="Constanti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BF5"/>
          </a:solidFill>
        </a:fill>
      </a:tcStyle>
    </a:wholeTbl>
    <a:band1H>
      <a:tcTxStyle/>
      <a:tcStyle>
        <a:fill>
          <a:solidFill>
            <a:srgbClr val="CAD4EA"/>
          </a:solidFill>
        </a:fill>
      </a:tcStyle>
    </a:band1H>
    <a:band2H>
      <a:tcTxStyle/>
    </a:band2H>
    <a:band1V>
      <a:tcTxStyle/>
      <a:tcStyle>
        <a:fill>
          <a:solidFill>
            <a:srgbClr val="CAD4EA"/>
          </a:solidFill>
        </a:fill>
      </a:tcStyle>
    </a:band1V>
    <a:band2V>
      <a:tcTxStyle/>
    </a:band2V>
    <a:lastCol>
      <a:tcTxStyle b="on" i="off">
        <a:font>
          <a:latin typeface="Constantia"/>
          <a:ea typeface="Constantia"/>
          <a:cs typeface="Constantia"/>
        </a:font>
        <a:schemeClr val="lt1"/>
      </a:tcTxStyle>
      <a:tcStyle>
        <a:fill>
          <a:solidFill>
            <a:schemeClr val="accent1"/>
          </a:solidFill>
        </a:fill>
      </a:tcStyle>
    </a:lastCol>
    <a:firstCol>
      <a:tcTxStyle b="on" i="off">
        <a:font>
          <a:latin typeface="Constantia"/>
          <a:ea typeface="Constantia"/>
          <a:cs typeface="Constantia"/>
        </a:font>
        <a:schemeClr val="lt1"/>
      </a:tcTxStyle>
      <a:tcStyle>
        <a:fill>
          <a:solidFill>
            <a:schemeClr val="accent1"/>
          </a:solidFill>
        </a:fill>
      </a:tcStyle>
    </a:firstCol>
    <a:lastRow>
      <a:tcTxStyle b="on" i="off">
        <a:font>
          <a:latin typeface="Constantia"/>
          <a:ea typeface="Constantia"/>
          <a:cs typeface="Constanti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onstantia"/>
          <a:ea typeface="Constantia"/>
          <a:cs typeface="Constanti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Constantia-bold.fntdata"/><Relationship Id="rId61" Type="http://schemas.openxmlformats.org/officeDocument/2006/relationships/font" Target="fonts/Constantia-regular.fntdata"/><Relationship Id="rId20" Type="http://schemas.openxmlformats.org/officeDocument/2006/relationships/slide" Target="slides/slide13.xml"/><Relationship Id="rId64" Type="http://schemas.openxmlformats.org/officeDocument/2006/relationships/font" Target="fonts/Constantia-boldItalic.fntdata"/><Relationship Id="rId63" Type="http://schemas.openxmlformats.org/officeDocument/2006/relationships/font" Target="fonts/Constantia-italic.fntdata"/><Relationship Id="rId22" Type="http://schemas.openxmlformats.org/officeDocument/2006/relationships/slide" Target="slides/slide15.xml"/><Relationship Id="rId66" Type="http://schemas.openxmlformats.org/officeDocument/2006/relationships/font" Target="fonts/Arimo-bold.fntdata"/><Relationship Id="rId21" Type="http://schemas.openxmlformats.org/officeDocument/2006/relationships/slide" Target="slides/slide14.xml"/><Relationship Id="rId65" Type="http://schemas.openxmlformats.org/officeDocument/2006/relationships/font" Target="fonts/Arimo-regular.fntdata"/><Relationship Id="rId24" Type="http://schemas.openxmlformats.org/officeDocument/2006/relationships/slide" Target="slides/slide17.xml"/><Relationship Id="rId68" Type="http://schemas.openxmlformats.org/officeDocument/2006/relationships/font" Target="fonts/Arimo-boldItalic.fntdata"/><Relationship Id="rId23" Type="http://schemas.openxmlformats.org/officeDocument/2006/relationships/slide" Target="slides/slide16.xml"/><Relationship Id="rId67" Type="http://schemas.openxmlformats.org/officeDocument/2006/relationships/font" Target="fonts/Arimo-italic.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customschemas.google.com/relationships/presentationmetadata" Target="meta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solidFill>
                  <a:schemeClr val="dk1"/>
                </a:solidFill>
                <a:latin typeface="Calibri"/>
                <a:ea typeface="Calibri"/>
                <a:cs typeface="Calibri"/>
                <a:sym typeface="Calibri"/>
              </a:rPr>
              <a:t>Life threatening complications of pregnancy are difficult to predict with any degree of certainty. </a:t>
            </a:r>
            <a:endParaRPr/>
          </a:p>
        </p:txBody>
      </p:sp>
      <p:sp>
        <p:nvSpPr>
          <p:cNvPr id="155" name="Google Shape;155;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Women are more likely to seek and return for services if they feel </a:t>
            </a:r>
            <a:r>
              <a:rPr b="1" lang="en-US" sz="1200">
                <a:solidFill>
                  <a:schemeClr val="dk1"/>
                </a:solidFill>
                <a:latin typeface="Calibri"/>
                <a:ea typeface="Calibri"/>
                <a:cs typeface="Calibri"/>
                <a:sym typeface="Calibri"/>
              </a:rPr>
              <a:t>cared for and respected</a:t>
            </a:r>
            <a:r>
              <a:rPr lang="en-US" sz="1200">
                <a:solidFill>
                  <a:schemeClr val="dk1"/>
                </a:solidFill>
                <a:latin typeface="Calibri"/>
                <a:ea typeface="Calibri"/>
                <a:cs typeface="Calibri"/>
                <a:sym typeface="Calibri"/>
              </a:rPr>
              <a:t> by their providers. This personalized approach requires health care providers to use excellent interpersonal skills </a:t>
            </a:r>
            <a:r>
              <a:rPr b="1" lang="en-US" sz="1200">
                <a:solidFill>
                  <a:schemeClr val="dk1"/>
                </a:solidFill>
                <a:latin typeface="Calibri"/>
                <a:ea typeface="Calibri"/>
                <a:cs typeface="Calibri"/>
                <a:sym typeface="Calibri"/>
              </a:rPr>
              <a:t>since listening to client's concerns is just as important as giving advice</a:t>
            </a:r>
            <a:endParaRPr/>
          </a:p>
        </p:txBody>
      </p:sp>
      <p:sp>
        <p:nvSpPr>
          <p:cNvPr id="162" name="Google Shape;162;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20" name="Shape 20"/>
        <p:cNvGrpSpPr/>
        <p:nvPr/>
      </p:nvGrpSpPr>
      <p:grpSpPr>
        <a:xfrm>
          <a:off x="0" y="0"/>
          <a:ext cx="0" cy="0"/>
          <a:chOff x="0" y="0"/>
          <a:chExt cx="0" cy="0"/>
        </a:xfrm>
      </p:grpSpPr>
      <p:sp>
        <p:nvSpPr>
          <p:cNvPr id="21" name="Google Shape;21;p57"/>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57"/>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3" name="Google Shape;23;p57"/>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7"/>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7" name="Shape 87"/>
        <p:cNvGrpSpPr/>
        <p:nvPr/>
      </p:nvGrpSpPr>
      <p:grpSpPr>
        <a:xfrm>
          <a:off x="0" y="0"/>
          <a:ext cx="0" cy="0"/>
          <a:chOff x="0" y="0"/>
          <a:chExt cx="0" cy="0"/>
        </a:xfrm>
      </p:grpSpPr>
      <p:sp>
        <p:nvSpPr>
          <p:cNvPr id="88" name="Google Shape;88;p65"/>
          <p:cNvSpPr/>
          <p:nvPr/>
        </p:nvSpPr>
        <p:spPr>
          <a:xfrm flipH="1" rot="-10380000">
            <a:off x="3165753" y="1108077"/>
            <a:ext cx="525780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 name="Google Shape;89;p65"/>
          <p:cNvSpPr/>
          <p:nvPr/>
        </p:nvSpPr>
        <p:spPr>
          <a:xfrm flipH="1" rot="-10380000">
            <a:off x="8004134" y="5359769"/>
            <a:ext cx="155448"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 name="Google Shape;90;p65"/>
          <p:cNvSpPr txBox="1"/>
          <p:nvPr>
            <p:ph type="title"/>
          </p:nvPr>
        </p:nvSpPr>
        <p:spPr>
          <a:xfrm>
            <a:off x="609600" y="1176996"/>
            <a:ext cx="2212848" cy="1582621"/>
          </a:xfrm>
          <a:prstGeom prst="rect">
            <a:avLst/>
          </a:prstGeom>
          <a:noFill/>
          <a:ln>
            <a:noFill/>
          </a:ln>
        </p:spPr>
        <p:txBody>
          <a:bodyPr anchorCtr="0" anchor="b" bIns="45700" lIns="45700" spcFirstLastPara="1" rIns="45700" wrap="square" tIns="45700">
            <a:normAutofit/>
          </a:bodyPr>
          <a:lstStyle>
            <a:lvl1pPr lvl="0" algn="l">
              <a:spcBef>
                <a:spcPts val="0"/>
              </a:spcBef>
              <a:spcAft>
                <a:spcPts val="0"/>
              </a:spcAft>
              <a:buClr>
                <a:schemeClr val="dk2"/>
              </a:buClr>
              <a:buSzPts val="2000"/>
              <a:buFont typeface="Calibri"/>
              <a:buNone/>
              <a:defRPr b="1" sz="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65"/>
          <p:cNvSpPr txBox="1"/>
          <p:nvPr>
            <p:ph idx="1" type="body"/>
          </p:nvPr>
        </p:nvSpPr>
        <p:spPr>
          <a:xfrm>
            <a:off x="609600" y="2828785"/>
            <a:ext cx="2209800" cy="2179320"/>
          </a:xfrm>
          <a:prstGeom prst="rect">
            <a:avLst/>
          </a:prstGeom>
          <a:noFill/>
          <a:ln>
            <a:noFill/>
          </a:ln>
        </p:spPr>
        <p:txBody>
          <a:bodyPr anchorCtr="0" anchor="t" bIns="45700" lIns="64000" spcFirstLastPara="1" rIns="45700" wrap="square" tIns="45700">
            <a:normAutofit/>
          </a:bodyPr>
          <a:lstStyle>
            <a:lvl1pPr indent="-228600" lvl="0" marL="457200" algn="l">
              <a:spcBef>
                <a:spcPts val="250"/>
              </a:spcBef>
              <a:spcAft>
                <a:spcPts val="0"/>
              </a:spcAft>
              <a:buSzPts val="1235"/>
              <a:buFont typeface="Constantia"/>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2" name="Google Shape;92;p6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6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65"/>
          <p:cNvSpPr txBox="1"/>
          <p:nvPr>
            <p:ph idx="12" type="sldNum"/>
          </p:nvPr>
        </p:nvSpPr>
        <p:spPr>
          <a:xfrm>
            <a:off x="8077200" y="6356350"/>
            <a:ext cx="6096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65"/>
          <p:cNvSpPr/>
          <p:nvPr>
            <p:ph idx="2" type="pic"/>
          </p:nvPr>
        </p:nvSpPr>
        <p:spPr>
          <a:xfrm rot="420000">
            <a:off x="3485793" y="1199517"/>
            <a:ext cx="4617720" cy="3931920"/>
          </a:xfrm>
          <a:prstGeom prst="rect">
            <a:avLst/>
          </a:prstGeom>
          <a:solidFill>
            <a:schemeClr val="lt2"/>
          </a:solidFill>
          <a:ln cap="rnd" cmpd="sng" w="9525">
            <a:solidFill>
              <a:srgbClr val="C0C0C0"/>
            </a:solidFill>
            <a:prstDash val="solid"/>
            <a:round/>
            <a:headEnd len="sm" w="sm" type="none"/>
            <a:tailEnd len="sm" w="sm" type="none"/>
          </a:ln>
        </p:spPr>
        <p:txBody>
          <a:bodyPr anchorCtr="0" anchor="t" bIns="45700" lIns="91425" spcFirstLastPara="1" rIns="91425" wrap="square" tIns="45700">
            <a:normAutofit/>
          </a:bodyPr>
          <a:lstStyle>
            <a:lvl1pPr lvl="0" marR="0" rtl="0" algn="l">
              <a:spcBef>
                <a:spcPts val="640"/>
              </a:spcBef>
              <a:spcAft>
                <a:spcPts val="0"/>
              </a:spcAft>
              <a:buClr>
                <a:schemeClr val="accent3"/>
              </a:buClr>
              <a:buSzPts val="3040"/>
              <a:buFont typeface="Noto Sans Symbols"/>
              <a:buNone/>
              <a:defRPr b="0" i="0" sz="3200" u="none" cap="none" strike="noStrike">
                <a:solidFill>
                  <a:schemeClr val="dk1"/>
                </a:solidFill>
                <a:latin typeface="Constantia"/>
                <a:ea typeface="Constantia"/>
                <a:cs typeface="Constantia"/>
                <a:sym typeface="Constantia"/>
              </a:defRPr>
            </a:lvl1pPr>
            <a:lvl2pPr lvl="1"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lvl="2"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lvl="3"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lvl="4"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lvl="5"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lvl="6"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lvl="7"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lvl="8"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96" name="Google Shape;96;p65"/>
          <p:cNvSpPr/>
          <p:nvPr/>
        </p:nvSpPr>
        <p:spPr>
          <a:xfrm flipH="1" rot="10800000">
            <a:off x="-9525" y="5816600"/>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97" name="Google Shape;97;p65"/>
          <p:cNvSpPr/>
          <p:nvPr/>
        </p:nvSpPr>
        <p:spPr>
          <a:xfrm flipH="1" rot="10800000">
            <a:off x="4381500" y="6219825"/>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8" name="Shape 98"/>
        <p:cNvGrpSpPr/>
        <p:nvPr/>
      </p:nvGrpSpPr>
      <p:grpSpPr>
        <a:xfrm>
          <a:off x="0" y="0"/>
          <a:ext cx="0" cy="0"/>
          <a:chOff x="0" y="0"/>
          <a:chExt cx="0" cy="0"/>
        </a:xfrm>
      </p:grpSpPr>
      <p:sp>
        <p:nvSpPr>
          <p:cNvPr id="99" name="Google Shape;99;p66"/>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66"/>
          <p:cNvSpPr txBox="1"/>
          <p:nvPr>
            <p:ph idx="1" type="body"/>
          </p:nvPr>
        </p:nvSpPr>
        <p:spPr>
          <a:xfrm rot="5400000">
            <a:off x="2377440" y="15240"/>
            <a:ext cx="4389120" cy="82296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1" name="Google Shape;101;p66"/>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66"/>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6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4" name="Shape 104"/>
        <p:cNvGrpSpPr/>
        <p:nvPr/>
      </p:nvGrpSpPr>
      <p:grpSpPr>
        <a:xfrm>
          <a:off x="0" y="0"/>
          <a:ext cx="0" cy="0"/>
          <a:chOff x="0" y="0"/>
          <a:chExt cx="0" cy="0"/>
        </a:xfrm>
      </p:grpSpPr>
      <p:sp>
        <p:nvSpPr>
          <p:cNvPr id="105" name="Google Shape;105;p67"/>
          <p:cNvSpPr txBox="1"/>
          <p:nvPr>
            <p:ph type="title"/>
          </p:nvPr>
        </p:nvSpPr>
        <p:spPr>
          <a:xfrm rot="5400000">
            <a:off x="5052218" y="2491583"/>
            <a:ext cx="5211763" cy="20574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67"/>
          <p:cNvSpPr txBox="1"/>
          <p:nvPr>
            <p:ph idx="1" type="body"/>
          </p:nvPr>
        </p:nvSpPr>
        <p:spPr>
          <a:xfrm rot="5400000">
            <a:off x="861219" y="510383"/>
            <a:ext cx="5211763" cy="60198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7" name="Google Shape;107;p67"/>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67"/>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6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58"/>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0" name="Google Shape;40;p58"/>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8"/>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43" name="Shape 43"/>
        <p:cNvGrpSpPr/>
        <p:nvPr/>
      </p:nvGrpSpPr>
      <p:grpSpPr>
        <a:xfrm>
          <a:off x="0" y="0"/>
          <a:ext cx="0" cy="0"/>
          <a:chOff x="0" y="0"/>
          <a:chExt cx="0" cy="0"/>
        </a:xfrm>
      </p:grpSpPr>
      <p:sp>
        <p:nvSpPr>
          <p:cNvPr id="44" name="Google Shape;44;p56"/>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56"/>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46" name="Google Shape;46;p56"/>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6"/>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439FD7"/>
            </a:gs>
            <a:gs pos="25000">
              <a:srgbClr val="4397CA"/>
            </a:gs>
            <a:gs pos="100000">
              <a:srgbClr val="00466A"/>
            </a:gs>
          </a:gsLst>
          <a:path path="circle">
            <a:fillToRect b="50%" l="50%" r="50%" t="50%"/>
          </a:path>
          <a:tileRect/>
        </a:gradFill>
      </p:bgPr>
    </p:bg>
    <p:spTree>
      <p:nvGrpSpPr>
        <p:cNvPr id="49" name="Shape 49"/>
        <p:cNvGrpSpPr/>
        <p:nvPr/>
      </p:nvGrpSpPr>
      <p:grpSpPr>
        <a:xfrm>
          <a:off x="0" y="0"/>
          <a:ext cx="0" cy="0"/>
          <a:chOff x="0" y="0"/>
          <a:chExt cx="0" cy="0"/>
        </a:xfrm>
      </p:grpSpPr>
      <p:sp>
        <p:nvSpPr>
          <p:cNvPr id="50" name="Google Shape;50;p59"/>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4AE3AC"/>
              </a:buClr>
              <a:buSzPts val="5600"/>
              <a:buFont typeface="Calibri"/>
              <a:buNone/>
              <a:defRPr b="1" sz="5600"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9"/>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rmAutofit/>
          </a:bodyPr>
          <a:lstStyle>
            <a:lvl1pPr indent="-228600" lvl="0" marL="457200" algn="l">
              <a:spcBef>
                <a:spcPts val="440"/>
              </a:spcBef>
              <a:spcAft>
                <a:spcPts val="0"/>
              </a:spcAft>
              <a:buSzPts val="2090"/>
              <a:buNone/>
              <a:defRPr sz="2200">
                <a:solidFill>
                  <a:schemeClr val="lt1"/>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10"/>
              <a:buNone/>
              <a:defRPr sz="1400">
                <a:solidFill>
                  <a:schemeClr val="lt1"/>
                </a:solidFill>
              </a:defRPr>
            </a:lvl4pPr>
            <a:lvl5pPr indent="-228600" lvl="4" marL="2286000" algn="l">
              <a:spcBef>
                <a:spcPts val="280"/>
              </a:spcBef>
              <a:spcAft>
                <a:spcPts val="0"/>
              </a:spcAft>
              <a:buSzPts val="910"/>
              <a:buNone/>
              <a:defRPr sz="14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2" name="Google Shape;52;p59"/>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9"/>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60"/>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60"/>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8" name="Google Shape;58;p60"/>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9" name="Google Shape;59;p60"/>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0"/>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6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6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61"/>
          <p:cNvSpPr txBox="1"/>
          <p:nvPr>
            <p:ph idx="1" type="body"/>
          </p:nvPr>
        </p:nvSpPr>
        <p:spPr>
          <a:xfrm>
            <a:off x="457200" y="1855248"/>
            <a:ext cx="4040188" cy="65935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5" name="Google Shape;65;p61"/>
          <p:cNvSpPr txBox="1"/>
          <p:nvPr>
            <p:ph idx="2" type="body"/>
          </p:nvPr>
        </p:nvSpPr>
        <p:spPr>
          <a:xfrm>
            <a:off x="4645025" y="1859757"/>
            <a:ext cx="4041775" cy="654843"/>
          </a:xfrm>
          <a:prstGeom prst="rect">
            <a:avLst/>
          </a:prstGeom>
          <a:noFill/>
          <a:ln>
            <a:noFill/>
          </a:ln>
        </p:spPr>
        <p:txBody>
          <a:bodyPr anchorCtr="0" anchor="ctr" bIns="0" lIns="45700" spcFirstLastPara="1" rIns="45700" wrap="square" tIns="0">
            <a:norm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61"/>
          <p:cNvSpPr txBox="1"/>
          <p:nvPr>
            <p:ph idx="3" type="body"/>
          </p:nvPr>
        </p:nvSpPr>
        <p:spPr>
          <a:xfrm>
            <a:off x="457200" y="2514600"/>
            <a:ext cx="4040188"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7" name="Google Shape;67;p61"/>
          <p:cNvSpPr txBox="1"/>
          <p:nvPr>
            <p:ph idx="4" type="body"/>
          </p:nvPr>
        </p:nvSpPr>
        <p:spPr>
          <a:xfrm>
            <a:off x="4645025" y="2514600"/>
            <a:ext cx="4041775"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8" name="Google Shape;68;p6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6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62"/>
          <p:cNvSpPr txBox="1"/>
          <p:nvPr>
            <p:ph type="title"/>
          </p:nvPr>
        </p:nvSpPr>
        <p:spPr>
          <a:xfrm>
            <a:off x="457200" y="704088"/>
            <a:ext cx="8305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b="0" sz="50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6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6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6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6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6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6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64"/>
          <p:cNvSpPr txBox="1"/>
          <p:nvPr>
            <p:ph type="title"/>
          </p:nvPr>
        </p:nvSpPr>
        <p:spPr>
          <a:xfrm>
            <a:off x="685800" y="514352"/>
            <a:ext cx="2743200" cy="11620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64"/>
          <p:cNvSpPr txBox="1"/>
          <p:nvPr>
            <p:ph idx="1" type="body"/>
          </p:nvPr>
        </p:nvSpPr>
        <p:spPr>
          <a:xfrm>
            <a:off x="685800" y="1676400"/>
            <a:ext cx="2743200" cy="4572000"/>
          </a:xfrm>
          <a:prstGeom prst="rect">
            <a:avLst/>
          </a:prstGeom>
          <a:noFill/>
          <a:ln>
            <a:noFill/>
          </a:ln>
        </p:spPr>
        <p:txBody>
          <a:bodyPr anchorCtr="0" anchor="t" bIns="45700" lIns="18275" spcFirstLastPara="1" rIns="18275" wrap="square" tIns="45700">
            <a:norm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3" name="Google Shape;83;p64"/>
          <p:cNvSpPr txBox="1"/>
          <p:nvPr>
            <p:ph idx="2" type="body"/>
          </p:nvPr>
        </p:nvSpPr>
        <p:spPr>
          <a:xfrm>
            <a:off x="3575050" y="1676400"/>
            <a:ext cx="5111750" cy="4572000"/>
          </a:xfrm>
          <a:prstGeom prst="rect">
            <a:avLst/>
          </a:prstGeom>
          <a:noFill/>
          <a:ln>
            <a:noFill/>
          </a:ln>
        </p:spPr>
        <p:txBody>
          <a:bodyPr anchorCtr="0" anchor="t" bIns="45700" lIns="91425" spcFirstLastPara="1" rIns="91425" wrap="square" tIns="0">
            <a:norm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4" name="Google Shape;84;p6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6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6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9" name="Shape 9"/>
        <p:cNvGrpSpPr/>
        <p:nvPr/>
      </p:nvGrpSpPr>
      <p:grpSpPr>
        <a:xfrm>
          <a:off x="0" y="0"/>
          <a:ext cx="0" cy="0"/>
          <a:chOff x="0" y="0"/>
          <a:chExt cx="0" cy="0"/>
        </a:xfrm>
      </p:grpSpPr>
      <p:sp>
        <p:nvSpPr>
          <p:cNvPr id="10" name="Google Shape;10;p55"/>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1" name="Google Shape;11;p55"/>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2" name="Google Shape;12;p55"/>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lt2"/>
              </a:buClr>
              <a:buSzPts val="5000"/>
              <a:buFont typeface="Calibri"/>
              <a:buNone/>
              <a:defRPr b="0" i="0" sz="5000" u="none" cap="none" strike="noStrik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5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14" name="Google Shape;14;p5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5" name="Google Shape;15;p5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6" name="Google Shape;16;p5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b="0" i="0" sz="1200" u="none" cap="none" strike="noStrike">
                <a:solidFill>
                  <a:srgbClr val="D0E9ED"/>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D0E9ED"/>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D0E9ED"/>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D0E9ED"/>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D0E9ED"/>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D0E9ED"/>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D0E9ED"/>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D0E9ED"/>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D0E9E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7" name="Google Shape;17;p55"/>
          <p:cNvGrpSpPr/>
          <p:nvPr/>
        </p:nvGrpSpPr>
        <p:grpSpPr>
          <a:xfrm>
            <a:off x="-29294" y="-16113"/>
            <a:ext cx="9198255" cy="1086266"/>
            <a:chOff x="-29322" y="-1971"/>
            <a:chExt cx="9198255" cy="1086266"/>
          </a:xfrm>
        </p:grpSpPr>
        <p:sp>
          <p:nvSpPr>
            <p:cNvPr id="18" name="Google Shape;18;p55"/>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9" name="Google Shape;19;p55"/>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26" name="Shape 26"/>
        <p:cNvGrpSpPr/>
        <p:nvPr/>
      </p:nvGrpSpPr>
      <p:grpSpPr>
        <a:xfrm>
          <a:off x="0" y="0"/>
          <a:ext cx="0" cy="0"/>
          <a:chOff x="0" y="0"/>
          <a:chExt cx="0" cy="0"/>
        </a:xfrm>
      </p:grpSpPr>
      <p:sp>
        <p:nvSpPr>
          <p:cNvPr id="27" name="Google Shape;27;p54"/>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8" name="Google Shape;28;p54"/>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9" name="Google Shape;29;p5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5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31" name="Google Shape;31;p5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 name="Google Shape;32;p5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 name="Google Shape;33;p5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b="0" sz="1200" u="none">
                <a:solidFill>
                  <a:srgbClr val="035C75"/>
                </a:solidFill>
                <a:latin typeface="Arial"/>
                <a:ea typeface="Arial"/>
                <a:cs typeface="Arial"/>
                <a:sym typeface="Arial"/>
              </a:defRPr>
            </a:lvl1pPr>
            <a:lvl2pPr indent="0" lvl="1" marL="0" marR="0" rtl="0" algn="r">
              <a:spcBef>
                <a:spcPts val="0"/>
              </a:spcBef>
              <a:spcAft>
                <a:spcPts val="0"/>
              </a:spcAft>
              <a:buNone/>
              <a:defRPr b="0" sz="1200" u="none">
                <a:solidFill>
                  <a:srgbClr val="035C75"/>
                </a:solidFill>
                <a:latin typeface="Arial"/>
                <a:ea typeface="Arial"/>
                <a:cs typeface="Arial"/>
                <a:sym typeface="Arial"/>
              </a:defRPr>
            </a:lvl2pPr>
            <a:lvl3pPr indent="0" lvl="2" marL="0" marR="0" rtl="0" algn="r">
              <a:spcBef>
                <a:spcPts val="0"/>
              </a:spcBef>
              <a:spcAft>
                <a:spcPts val="0"/>
              </a:spcAft>
              <a:buNone/>
              <a:defRPr b="0" sz="1200" u="none">
                <a:solidFill>
                  <a:srgbClr val="035C75"/>
                </a:solidFill>
                <a:latin typeface="Arial"/>
                <a:ea typeface="Arial"/>
                <a:cs typeface="Arial"/>
                <a:sym typeface="Arial"/>
              </a:defRPr>
            </a:lvl3pPr>
            <a:lvl4pPr indent="0" lvl="3" marL="0" marR="0" rtl="0" algn="r">
              <a:spcBef>
                <a:spcPts val="0"/>
              </a:spcBef>
              <a:spcAft>
                <a:spcPts val="0"/>
              </a:spcAft>
              <a:buNone/>
              <a:defRPr b="0" sz="1200" u="none">
                <a:solidFill>
                  <a:srgbClr val="035C75"/>
                </a:solidFill>
                <a:latin typeface="Arial"/>
                <a:ea typeface="Arial"/>
                <a:cs typeface="Arial"/>
                <a:sym typeface="Arial"/>
              </a:defRPr>
            </a:lvl4pPr>
            <a:lvl5pPr indent="0" lvl="4" marL="0" marR="0" rtl="0" algn="r">
              <a:spcBef>
                <a:spcPts val="0"/>
              </a:spcBef>
              <a:spcAft>
                <a:spcPts val="0"/>
              </a:spcAft>
              <a:buNone/>
              <a:defRPr b="0" sz="1200" u="none">
                <a:solidFill>
                  <a:srgbClr val="035C75"/>
                </a:solidFill>
                <a:latin typeface="Arial"/>
                <a:ea typeface="Arial"/>
                <a:cs typeface="Arial"/>
                <a:sym typeface="Arial"/>
              </a:defRPr>
            </a:lvl5pPr>
            <a:lvl6pPr indent="0" lvl="5" marL="0" marR="0" rtl="0" algn="r">
              <a:spcBef>
                <a:spcPts val="0"/>
              </a:spcBef>
              <a:spcAft>
                <a:spcPts val="0"/>
              </a:spcAft>
              <a:buNone/>
              <a:defRPr b="0" sz="1200" u="none">
                <a:solidFill>
                  <a:srgbClr val="035C75"/>
                </a:solidFill>
                <a:latin typeface="Arial"/>
                <a:ea typeface="Arial"/>
                <a:cs typeface="Arial"/>
                <a:sym typeface="Arial"/>
              </a:defRPr>
            </a:lvl6pPr>
            <a:lvl7pPr indent="0" lvl="6" marL="0" marR="0" rtl="0" algn="r">
              <a:spcBef>
                <a:spcPts val="0"/>
              </a:spcBef>
              <a:spcAft>
                <a:spcPts val="0"/>
              </a:spcAft>
              <a:buNone/>
              <a:defRPr b="0" sz="1200" u="none">
                <a:solidFill>
                  <a:srgbClr val="035C75"/>
                </a:solidFill>
                <a:latin typeface="Arial"/>
                <a:ea typeface="Arial"/>
                <a:cs typeface="Arial"/>
                <a:sym typeface="Arial"/>
              </a:defRPr>
            </a:lvl7pPr>
            <a:lvl8pPr indent="0" lvl="7" marL="0" marR="0" rtl="0" algn="r">
              <a:spcBef>
                <a:spcPts val="0"/>
              </a:spcBef>
              <a:spcAft>
                <a:spcPts val="0"/>
              </a:spcAft>
              <a:buNone/>
              <a:defRPr b="0" sz="1200" u="none">
                <a:solidFill>
                  <a:srgbClr val="035C75"/>
                </a:solidFill>
                <a:latin typeface="Arial"/>
                <a:ea typeface="Arial"/>
                <a:cs typeface="Arial"/>
                <a:sym typeface="Arial"/>
              </a:defRPr>
            </a:lvl8pPr>
            <a:lvl9pPr indent="0" lvl="8" marL="0" marR="0" rtl="0" algn="r">
              <a:spcBef>
                <a:spcPts val="0"/>
              </a:spcBef>
              <a:spcAft>
                <a:spcPts val="0"/>
              </a:spcAft>
              <a:buNone/>
              <a:defRPr b="0" sz="1200" u="none">
                <a:solidFill>
                  <a:srgbClr val="03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34" name="Google Shape;34;p54"/>
          <p:cNvGrpSpPr/>
          <p:nvPr/>
        </p:nvGrpSpPr>
        <p:grpSpPr>
          <a:xfrm>
            <a:off x="-29294" y="-16113"/>
            <a:ext cx="9198255" cy="1086266"/>
            <a:chOff x="-29322" y="-1971"/>
            <a:chExt cx="9198255" cy="1086266"/>
          </a:xfrm>
        </p:grpSpPr>
        <p:sp>
          <p:nvSpPr>
            <p:cNvPr id="35" name="Google Shape;35;p54"/>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 name="Google Shape;36;p54"/>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p>
            <a:pPr indent="0" lvl="0" marL="0" rtl="0" algn="r">
              <a:spcBef>
                <a:spcPts val="0"/>
              </a:spcBef>
              <a:spcAft>
                <a:spcPts val="0"/>
              </a:spcAft>
              <a:buClr>
                <a:srgbClr val="4CE0EA"/>
              </a:buClr>
              <a:buSzPts val="4000"/>
              <a:buFont typeface="Calibri"/>
              <a:buNone/>
            </a:pPr>
            <a:r>
              <a:rPr b="1" i="1" lang="en-US" sz="4000"/>
              <a:t>PRINCIPLES &amp; ORGANIZATION</a:t>
            </a:r>
            <a:br>
              <a:rPr b="1" i="1" lang="en-US" sz="4000"/>
            </a:br>
            <a:r>
              <a:rPr b="1" i="1" lang="en-US" sz="4000"/>
              <a:t>OF</a:t>
            </a:r>
            <a:br>
              <a:rPr b="1" i="1" lang="en-US" sz="4000"/>
            </a:br>
            <a:r>
              <a:rPr b="1" i="1" lang="en-US" sz="4000"/>
              <a:t>ANTENATAL CARE</a:t>
            </a:r>
            <a:endParaRPr/>
          </a:p>
        </p:txBody>
      </p:sp>
      <p:sp>
        <p:nvSpPr>
          <p:cNvPr id="115" name="Google Shape;115;p1"/>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p>
            <a:pPr indent="0" lvl="0" marL="0" marR="45720" rtl="0" algn="r">
              <a:spcBef>
                <a:spcPts val="0"/>
              </a:spcBef>
              <a:spcAft>
                <a:spcPts val="0"/>
              </a:spcAft>
              <a:buSzPts val="2470"/>
              <a:buNone/>
            </a:pPr>
            <a:r>
              <a:rPr b="1" i="1" lang="en-US"/>
              <a:t>Dr. Bosire Alex Nyakundi</a:t>
            </a:r>
            <a:endParaRPr b="1" i="1"/>
          </a:p>
          <a:p>
            <a:pPr indent="0" lvl="0" marL="0" marR="45720" rtl="0" algn="r">
              <a:spcBef>
                <a:spcPts val="520"/>
              </a:spcBef>
              <a:spcAft>
                <a:spcPts val="0"/>
              </a:spcAft>
              <a:buSzPts val="2470"/>
              <a:buNone/>
            </a:pPr>
            <a:r>
              <a:rPr i="1" lang="en-US"/>
              <a:t>Lecturer</a:t>
            </a:r>
            <a:endParaRPr/>
          </a:p>
          <a:p>
            <a:pPr indent="0" lvl="0" marL="0" marR="45720" rtl="0" algn="r">
              <a:spcBef>
                <a:spcPts val="520"/>
              </a:spcBef>
              <a:spcAft>
                <a:spcPts val="0"/>
              </a:spcAft>
              <a:buSzPts val="2470"/>
              <a:buNone/>
            </a:pPr>
            <a:r>
              <a:rPr i="1" lang="en-US"/>
              <a:t>MBCHB FIVE 2019/2020</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0"/>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sp>
        <p:nvSpPr>
          <p:cNvPr id="171" name="Google Shape;171;p10"/>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85"/>
              <a:buChar char="⚫"/>
            </a:pPr>
            <a:r>
              <a:rPr lang="en-US" sz="2405"/>
              <a:t>Focus is moving away from Focused Antenatal Care to WHO positive pregnancy experience. This is because implementing timely evidence based practice has been found to save lives</a:t>
            </a:r>
            <a:endParaRPr/>
          </a:p>
          <a:p>
            <a:pPr indent="-274320" lvl="0" marL="274320" rtl="0" algn="l">
              <a:spcBef>
                <a:spcPts val="481"/>
              </a:spcBef>
              <a:spcAft>
                <a:spcPts val="0"/>
              </a:spcAft>
              <a:buSzPts val="2285"/>
              <a:buChar char="⚫"/>
            </a:pPr>
            <a:r>
              <a:rPr lang="en-US" sz="2405"/>
              <a:t>A positive pregnancy experience is defined as maintaining physical and sociocultural normality, maintaining a healthy pregnancy for mother and baby (including preventing or treating risks, illness and death), having an effective transition to positive labour and birth, and achieving positive motherhood (including maternal self-esteem, competence and autonomy). </a:t>
            </a:r>
            <a:endParaRPr sz="2405"/>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200"/>
              <a:buFont typeface="Calibri"/>
              <a:buNone/>
            </a:pPr>
            <a:r>
              <a:rPr b="1" i="1" lang="en-US" sz="3200"/>
              <a:t>Factors influencing adequacy of antenatal care – “pregnancy outcome”</a:t>
            </a:r>
            <a:endParaRPr/>
          </a:p>
        </p:txBody>
      </p:sp>
      <p:sp>
        <p:nvSpPr>
          <p:cNvPr id="177" name="Google Shape;177;p1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609600" lvl="0" marL="609600" rtl="0" algn="l">
              <a:lnSpc>
                <a:spcPct val="80000"/>
              </a:lnSpc>
              <a:spcBef>
                <a:spcPts val="0"/>
              </a:spcBef>
              <a:spcAft>
                <a:spcPts val="0"/>
              </a:spcAft>
              <a:buSzPts val="2660"/>
              <a:buFont typeface="Constantia"/>
              <a:buAutoNum type="arabicPeriod"/>
            </a:pPr>
            <a:r>
              <a:rPr i="1" lang="en-US" sz="2800"/>
              <a:t>Institutional – </a:t>
            </a:r>
            <a:r>
              <a:rPr i="1" lang="en-US" sz="2400"/>
              <a:t>Suitability ,Accessibility ,Facilities</a:t>
            </a:r>
            <a:endParaRPr i="1" sz="2400"/>
          </a:p>
          <a:p>
            <a:pPr indent="-609600" lvl="0" marL="609600" rtl="0" algn="l">
              <a:lnSpc>
                <a:spcPct val="80000"/>
              </a:lnSpc>
              <a:spcBef>
                <a:spcPts val="560"/>
              </a:spcBef>
              <a:spcAft>
                <a:spcPts val="0"/>
              </a:spcAft>
              <a:buSzPts val="2660"/>
              <a:buFont typeface="Constantia"/>
              <a:buAutoNum type="arabicPeriod"/>
            </a:pPr>
            <a:r>
              <a:rPr i="1" lang="en-US" sz="2800"/>
              <a:t>Provider - </a:t>
            </a:r>
            <a:r>
              <a:rPr i="1" lang="en-US" sz="2400"/>
              <a:t>Level of training, Level of commitment, Availability , attitude</a:t>
            </a:r>
            <a:endParaRPr/>
          </a:p>
          <a:p>
            <a:pPr indent="-609600" lvl="0" marL="609600" rtl="0" algn="l">
              <a:spcBef>
                <a:spcPts val="480"/>
              </a:spcBef>
              <a:spcAft>
                <a:spcPts val="0"/>
              </a:spcAft>
              <a:buSzPts val="2280"/>
              <a:buFont typeface="Constantia"/>
              <a:buAutoNum type="arabicPeriod"/>
            </a:pPr>
            <a:r>
              <a:rPr i="1" lang="en-US" sz="2400"/>
              <a:t>Mothers : Level of understanding/literacy, Gestation at start of antenatal care , Self-understanding of risk factors</a:t>
            </a:r>
            <a:endParaRPr/>
          </a:p>
          <a:p>
            <a:pPr indent="-403860" lvl="1" marL="990600" rtl="0" algn="l">
              <a:spcBef>
                <a:spcPts val="480"/>
              </a:spcBef>
              <a:spcAft>
                <a:spcPts val="0"/>
              </a:spcAft>
              <a:buSzPts val="2040"/>
              <a:buFont typeface="Constantia"/>
              <a:buNone/>
            </a:pPr>
            <a:r>
              <a:t/>
            </a:r>
            <a:endParaRPr i="1"/>
          </a:p>
          <a:p>
            <a:pPr indent="-609600" lvl="0" marL="609600" rtl="0" algn="l">
              <a:spcBef>
                <a:spcPts val="520"/>
              </a:spcBef>
              <a:spcAft>
                <a:spcPts val="0"/>
              </a:spcAft>
              <a:buSzPts val="2470"/>
              <a:buFont typeface="Constantia"/>
              <a:buNone/>
            </a:pPr>
            <a:r>
              <a:rPr b="1" i="1" lang="en-US"/>
              <a:t>Measures of outcome of antenatal care</a:t>
            </a:r>
            <a:endParaRPr/>
          </a:p>
          <a:p>
            <a:pPr indent="-533400" lvl="1" marL="990600" rtl="0" algn="l">
              <a:spcBef>
                <a:spcPts val="480"/>
              </a:spcBef>
              <a:spcAft>
                <a:spcPts val="0"/>
              </a:spcAft>
              <a:buSzPts val="2040"/>
              <a:buFont typeface="Constantia"/>
              <a:buNone/>
            </a:pPr>
            <a:r>
              <a:rPr i="1" lang="en-US"/>
              <a:t>“maternal and perinatal morbidity in low and high risk groups”</a:t>
            </a:r>
            <a:endParaRPr/>
          </a:p>
          <a:p>
            <a:pPr indent="-464819" lvl="0" marL="609600" rtl="0" algn="l">
              <a:lnSpc>
                <a:spcPct val="80000"/>
              </a:lnSpc>
              <a:spcBef>
                <a:spcPts val="480"/>
              </a:spcBef>
              <a:spcAft>
                <a:spcPts val="0"/>
              </a:spcAft>
              <a:buSzPts val="2280"/>
              <a:buFont typeface="Constantia"/>
              <a:buNone/>
            </a:pPr>
            <a:r>
              <a:t/>
            </a:r>
            <a:endParaRPr i="1" sz="2400"/>
          </a:p>
          <a:p>
            <a:pPr indent="-609600" lvl="0" marL="609600" rtl="0" algn="l">
              <a:lnSpc>
                <a:spcPct val="80000"/>
              </a:lnSpc>
              <a:spcBef>
                <a:spcPts val="560"/>
              </a:spcBef>
              <a:spcAft>
                <a:spcPts val="0"/>
              </a:spcAft>
              <a:buSzPts val="2660"/>
              <a:buFont typeface="Constantia"/>
              <a:buNone/>
            </a:pPr>
            <a:r>
              <a:t/>
            </a:r>
            <a:endParaRPr i="1" sz="2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2"/>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200"/>
              <a:buFont typeface="Calibri"/>
              <a:buNone/>
            </a:pPr>
            <a:r>
              <a:rPr b="1" i="1" lang="en-US" sz="3200"/>
              <a:t>Factors influencing antenatal attendance</a:t>
            </a:r>
            <a:endParaRPr/>
          </a:p>
        </p:txBody>
      </p:sp>
      <p:sp>
        <p:nvSpPr>
          <p:cNvPr id="183" name="Google Shape;183;p12"/>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i="1" lang="en-US"/>
              <a:t>Diagnosis of pregnancy</a:t>
            </a:r>
            <a:endParaRPr/>
          </a:p>
          <a:p>
            <a:pPr indent="-274320" lvl="0" marL="274320" rtl="0" algn="l">
              <a:spcBef>
                <a:spcPts val="520"/>
              </a:spcBef>
              <a:spcAft>
                <a:spcPts val="0"/>
              </a:spcAft>
              <a:buSzPts val="2470"/>
              <a:buChar char="⚫"/>
            </a:pPr>
            <a:r>
              <a:rPr i="1" lang="en-US"/>
              <a:t>Risk factors</a:t>
            </a:r>
            <a:endParaRPr/>
          </a:p>
          <a:p>
            <a:pPr indent="-274320" lvl="0" marL="274320" rtl="0" algn="l">
              <a:spcBef>
                <a:spcPts val="520"/>
              </a:spcBef>
              <a:spcAft>
                <a:spcPts val="0"/>
              </a:spcAft>
              <a:buSzPts val="2470"/>
              <a:buChar char="⚫"/>
            </a:pPr>
            <a:r>
              <a:rPr i="1" lang="en-US"/>
              <a:t>Literacy</a:t>
            </a:r>
            <a:endParaRPr/>
          </a:p>
          <a:p>
            <a:pPr indent="-274320" lvl="0" marL="274320" rtl="0" algn="l">
              <a:spcBef>
                <a:spcPts val="520"/>
              </a:spcBef>
              <a:spcAft>
                <a:spcPts val="0"/>
              </a:spcAft>
              <a:buSzPts val="2470"/>
              <a:buChar char="⚫"/>
            </a:pPr>
            <a:r>
              <a:rPr i="1" lang="en-US"/>
              <a:t>Economic factors</a:t>
            </a:r>
            <a:endParaRPr/>
          </a:p>
          <a:p>
            <a:pPr indent="-274320" lvl="0" marL="274320" rtl="0" algn="l">
              <a:spcBef>
                <a:spcPts val="520"/>
              </a:spcBef>
              <a:spcAft>
                <a:spcPts val="0"/>
              </a:spcAft>
              <a:buSzPts val="2470"/>
              <a:buChar char="⚫"/>
            </a:pPr>
            <a:r>
              <a:rPr i="1" lang="en-US"/>
              <a:t>Accessibility</a:t>
            </a:r>
            <a:endParaRPr/>
          </a:p>
          <a:p>
            <a:pPr indent="-274320" lvl="0" marL="274320" rtl="0" algn="l">
              <a:spcBef>
                <a:spcPts val="520"/>
              </a:spcBef>
              <a:spcAft>
                <a:spcPts val="0"/>
              </a:spcAft>
              <a:buSzPts val="2470"/>
              <a:buChar char="⚫"/>
            </a:pPr>
            <a:r>
              <a:rPr i="1" lang="en-US"/>
              <a:t>Attitude/ culture</a:t>
            </a:r>
            <a:endParaRPr i="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3"/>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200"/>
              <a:buFont typeface="Calibri"/>
              <a:buNone/>
            </a:pPr>
            <a:r>
              <a:rPr b="1" i="1" lang="en-US" sz="3200"/>
              <a:t>Objectives of antenatal care</a:t>
            </a:r>
            <a:endParaRPr/>
          </a:p>
        </p:txBody>
      </p:sp>
      <p:sp>
        <p:nvSpPr>
          <p:cNvPr id="189" name="Google Shape;189;p1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609600" lvl="0" marL="609600" rtl="0" algn="l">
              <a:lnSpc>
                <a:spcPct val="90000"/>
              </a:lnSpc>
              <a:spcBef>
                <a:spcPts val="0"/>
              </a:spcBef>
              <a:spcAft>
                <a:spcPts val="0"/>
              </a:spcAft>
              <a:buSzPts val="2660"/>
              <a:buFont typeface="Constantia"/>
              <a:buNone/>
            </a:pPr>
            <a:r>
              <a:rPr i="1" lang="en-US" sz="2800"/>
              <a:t>Overall</a:t>
            </a:r>
            <a:endParaRPr/>
          </a:p>
          <a:p>
            <a:pPr indent="-533400" lvl="1" marL="990600" rtl="0" algn="l">
              <a:lnSpc>
                <a:spcPct val="90000"/>
              </a:lnSpc>
              <a:spcBef>
                <a:spcPts val="480"/>
              </a:spcBef>
              <a:spcAft>
                <a:spcPts val="0"/>
              </a:spcAft>
              <a:buSzPts val="2040"/>
              <a:buFont typeface="Constantia"/>
              <a:buNone/>
            </a:pPr>
            <a:r>
              <a:rPr b="1" i="1" lang="en-US" sz="2400"/>
              <a:t>“At the end of gestational period, the mother and the newborn should be healthy”</a:t>
            </a:r>
            <a:endParaRPr/>
          </a:p>
          <a:p>
            <a:pPr indent="-609600" lvl="0" marL="609600" rtl="0" algn="l">
              <a:lnSpc>
                <a:spcPct val="90000"/>
              </a:lnSpc>
              <a:spcBef>
                <a:spcPts val="560"/>
              </a:spcBef>
              <a:spcAft>
                <a:spcPts val="0"/>
              </a:spcAft>
              <a:buSzPts val="2660"/>
              <a:buFont typeface="Constantia"/>
              <a:buNone/>
            </a:pPr>
            <a:r>
              <a:rPr i="1" lang="en-US" sz="2800"/>
              <a:t>Specific</a:t>
            </a:r>
            <a:endParaRPr/>
          </a:p>
          <a:p>
            <a:pPr indent="-609600" lvl="0" marL="609600" rtl="0" algn="l">
              <a:lnSpc>
                <a:spcPct val="90000"/>
              </a:lnSpc>
              <a:spcBef>
                <a:spcPts val="560"/>
              </a:spcBef>
              <a:spcAft>
                <a:spcPts val="0"/>
              </a:spcAft>
              <a:buSzPts val="2660"/>
              <a:buFont typeface="Constantia"/>
              <a:buAutoNum type="arabicPeriod"/>
            </a:pPr>
            <a:r>
              <a:rPr i="1" lang="en-US" sz="2800"/>
              <a:t>Maternal aspects</a:t>
            </a:r>
            <a:endParaRPr/>
          </a:p>
          <a:p>
            <a:pPr indent="-457200" lvl="2" marL="1371600" rtl="0" algn="l">
              <a:lnSpc>
                <a:spcPct val="90000"/>
              </a:lnSpc>
              <a:spcBef>
                <a:spcPts val="400"/>
              </a:spcBef>
              <a:spcAft>
                <a:spcPts val="0"/>
              </a:spcAft>
              <a:buSzPts val="1400"/>
              <a:buFont typeface="Constantia"/>
              <a:buAutoNum type="arabicPeriod"/>
            </a:pPr>
            <a:r>
              <a:rPr i="1" lang="en-US" sz="2000"/>
              <a:t>Maintain health status</a:t>
            </a:r>
            <a:endParaRPr/>
          </a:p>
          <a:p>
            <a:pPr indent="-457200" lvl="2" marL="1371600" rtl="0" algn="l">
              <a:lnSpc>
                <a:spcPct val="90000"/>
              </a:lnSpc>
              <a:spcBef>
                <a:spcPts val="400"/>
              </a:spcBef>
              <a:spcAft>
                <a:spcPts val="0"/>
              </a:spcAft>
              <a:buSzPts val="1400"/>
              <a:buFont typeface="Constantia"/>
              <a:buAutoNum type="arabicPeriod"/>
            </a:pPr>
            <a:r>
              <a:rPr i="1" lang="en-US" sz="2000"/>
              <a:t>Improve health</a:t>
            </a:r>
            <a:endParaRPr/>
          </a:p>
          <a:p>
            <a:pPr indent="-457200" lvl="2" marL="1371600" rtl="0" algn="l">
              <a:lnSpc>
                <a:spcPct val="90000"/>
              </a:lnSpc>
              <a:spcBef>
                <a:spcPts val="400"/>
              </a:spcBef>
              <a:spcAft>
                <a:spcPts val="0"/>
              </a:spcAft>
              <a:buSzPts val="1400"/>
              <a:buFont typeface="Constantia"/>
              <a:buAutoNum type="arabicPeriod"/>
            </a:pPr>
            <a:r>
              <a:rPr i="1" lang="en-US" sz="2000"/>
              <a:t>Prevent deterioration of poor health</a:t>
            </a:r>
            <a:endParaRPr/>
          </a:p>
          <a:p>
            <a:pPr indent="-457200" lvl="2" marL="1371600" rtl="0" algn="l">
              <a:lnSpc>
                <a:spcPct val="90000"/>
              </a:lnSpc>
              <a:spcBef>
                <a:spcPts val="400"/>
              </a:spcBef>
              <a:spcAft>
                <a:spcPts val="0"/>
              </a:spcAft>
              <a:buSzPts val="1400"/>
              <a:buFont typeface="Constantia"/>
              <a:buAutoNum type="arabicPeriod"/>
            </a:pPr>
            <a:r>
              <a:rPr i="1" lang="en-US" sz="2000"/>
              <a:t>Prevent emergence of poor health</a:t>
            </a:r>
            <a:endParaRPr/>
          </a:p>
          <a:p>
            <a:pPr indent="-457200" lvl="2" marL="1371600" rtl="0" algn="l">
              <a:lnSpc>
                <a:spcPct val="90000"/>
              </a:lnSpc>
              <a:spcBef>
                <a:spcPts val="400"/>
              </a:spcBef>
              <a:spcAft>
                <a:spcPts val="0"/>
              </a:spcAft>
              <a:buSzPts val="1400"/>
              <a:buFont typeface="Constantia"/>
              <a:buAutoNum type="arabicPeriod"/>
            </a:pPr>
            <a:r>
              <a:rPr i="1" lang="en-US" sz="2000"/>
              <a:t>Timely intervention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200"/>
              <a:buFont typeface="Calibri"/>
              <a:buNone/>
            </a:pPr>
            <a:r>
              <a:rPr b="1" i="1" lang="en-US" sz="3200"/>
              <a:t>Scope &amp; measures of impact of prenatal care</a:t>
            </a:r>
            <a:endParaRPr/>
          </a:p>
        </p:txBody>
      </p:sp>
      <p:sp>
        <p:nvSpPr>
          <p:cNvPr id="195" name="Google Shape;195;p1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i="1" lang="en-US"/>
              <a:t>Scope</a:t>
            </a:r>
            <a:endParaRPr/>
          </a:p>
          <a:p>
            <a:pPr indent="-246887" lvl="2" marL="914400" rtl="0" algn="l">
              <a:spcBef>
                <a:spcPts val="420"/>
              </a:spcBef>
              <a:spcAft>
                <a:spcPts val="0"/>
              </a:spcAft>
              <a:buSzPts val="1470"/>
              <a:buChar char="⚫"/>
            </a:pPr>
            <a:r>
              <a:rPr i="1" lang="en-US"/>
              <a:t>Preconception care</a:t>
            </a:r>
            <a:endParaRPr/>
          </a:p>
          <a:p>
            <a:pPr indent="-246887" lvl="2" marL="914400" rtl="0" algn="l">
              <a:spcBef>
                <a:spcPts val="420"/>
              </a:spcBef>
              <a:spcAft>
                <a:spcPts val="0"/>
              </a:spcAft>
              <a:buSzPts val="1470"/>
              <a:buChar char="⚫"/>
            </a:pPr>
            <a:r>
              <a:rPr i="1" lang="en-US"/>
              <a:t>Gestational period</a:t>
            </a:r>
            <a:endParaRPr/>
          </a:p>
          <a:p>
            <a:pPr indent="-246887" lvl="2" marL="914400" rtl="0" algn="l">
              <a:spcBef>
                <a:spcPts val="420"/>
              </a:spcBef>
              <a:spcAft>
                <a:spcPts val="0"/>
              </a:spcAft>
              <a:buSzPts val="1470"/>
              <a:buChar char="⚫"/>
            </a:pPr>
            <a:r>
              <a:rPr i="1" lang="en-US"/>
              <a:t>End of puerperium</a:t>
            </a:r>
            <a:endParaRPr/>
          </a:p>
          <a:p>
            <a:pPr indent="-274320" lvl="0" marL="274320" rtl="0" algn="l">
              <a:spcBef>
                <a:spcPts val="520"/>
              </a:spcBef>
              <a:spcAft>
                <a:spcPts val="0"/>
              </a:spcAft>
              <a:buSzPts val="2470"/>
              <a:buChar char="⚫"/>
            </a:pPr>
            <a:r>
              <a:rPr i="1" lang="en-US"/>
              <a:t>Measures of impact – reduction in: </a:t>
            </a:r>
            <a:endParaRPr/>
          </a:p>
          <a:p>
            <a:pPr indent="-246887" lvl="2" marL="914400" rtl="0" algn="l">
              <a:spcBef>
                <a:spcPts val="420"/>
              </a:spcBef>
              <a:spcAft>
                <a:spcPts val="0"/>
              </a:spcAft>
              <a:buSzPts val="1470"/>
              <a:buChar char="⚫"/>
            </a:pPr>
            <a:r>
              <a:rPr i="1" lang="en-US"/>
              <a:t>Early pregnancy wastage</a:t>
            </a:r>
            <a:endParaRPr/>
          </a:p>
          <a:p>
            <a:pPr indent="-246887" lvl="2" marL="914400" rtl="0" algn="l">
              <a:spcBef>
                <a:spcPts val="420"/>
              </a:spcBef>
              <a:spcAft>
                <a:spcPts val="0"/>
              </a:spcAft>
              <a:buSzPts val="1470"/>
              <a:buChar char="⚫"/>
            </a:pPr>
            <a:r>
              <a:rPr i="1" lang="en-US"/>
              <a:t>Perinatal morbidity and mortality</a:t>
            </a:r>
            <a:endParaRPr/>
          </a:p>
          <a:p>
            <a:pPr indent="-246887" lvl="2" marL="914400" rtl="0" algn="l">
              <a:spcBef>
                <a:spcPts val="420"/>
              </a:spcBef>
              <a:spcAft>
                <a:spcPts val="0"/>
              </a:spcAft>
              <a:buSzPts val="1470"/>
              <a:buChar char="⚫"/>
            </a:pPr>
            <a:r>
              <a:rPr i="1" lang="en-US"/>
              <a:t>Maternal morbidity and mortality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5"/>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200"/>
              <a:buFont typeface="Calibri"/>
              <a:buNone/>
            </a:pPr>
            <a:r>
              <a:rPr b="1" i="1" lang="en-US" sz="3200"/>
              <a:t>Factors influencing antenatal attendance</a:t>
            </a:r>
            <a:endParaRPr/>
          </a:p>
        </p:txBody>
      </p:sp>
      <p:sp>
        <p:nvSpPr>
          <p:cNvPr id="201" name="Google Shape;201;p1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i="1" lang="en-US"/>
              <a:t>Diagnosis of pregnancy</a:t>
            </a:r>
            <a:endParaRPr/>
          </a:p>
          <a:p>
            <a:pPr indent="-274320" lvl="0" marL="274320" rtl="0" algn="l">
              <a:spcBef>
                <a:spcPts val="520"/>
              </a:spcBef>
              <a:spcAft>
                <a:spcPts val="0"/>
              </a:spcAft>
              <a:buSzPts val="2470"/>
              <a:buChar char="⚫"/>
            </a:pPr>
            <a:r>
              <a:rPr i="1" lang="en-US"/>
              <a:t>Risk factors</a:t>
            </a:r>
            <a:endParaRPr/>
          </a:p>
          <a:p>
            <a:pPr indent="-274320" lvl="0" marL="274320" rtl="0" algn="l">
              <a:spcBef>
                <a:spcPts val="520"/>
              </a:spcBef>
              <a:spcAft>
                <a:spcPts val="0"/>
              </a:spcAft>
              <a:buSzPts val="2470"/>
              <a:buChar char="⚫"/>
            </a:pPr>
            <a:r>
              <a:rPr i="1" lang="en-US"/>
              <a:t>Literacy</a:t>
            </a:r>
            <a:endParaRPr/>
          </a:p>
          <a:p>
            <a:pPr indent="-274320" lvl="0" marL="274320" rtl="0" algn="l">
              <a:spcBef>
                <a:spcPts val="520"/>
              </a:spcBef>
              <a:spcAft>
                <a:spcPts val="0"/>
              </a:spcAft>
              <a:buSzPts val="2470"/>
              <a:buChar char="⚫"/>
            </a:pPr>
            <a:r>
              <a:rPr i="1" lang="en-US"/>
              <a:t>Economic factors</a:t>
            </a:r>
            <a:endParaRPr/>
          </a:p>
          <a:p>
            <a:pPr indent="-274320" lvl="0" marL="274320" rtl="0" algn="l">
              <a:spcBef>
                <a:spcPts val="520"/>
              </a:spcBef>
              <a:spcAft>
                <a:spcPts val="0"/>
              </a:spcAft>
              <a:buSzPts val="2470"/>
              <a:buChar char="⚫"/>
            </a:pPr>
            <a:r>
              <a:rPr i="1" lang="en-US"/>
              <a:t>Accessibility</a:t>
            </a:r>
            <a:endParaRPr/>
          </a:p>
          <a:p>
            <a:pPr indent="-274320" lvl="0" marL="274320" rtl="0" algn="l">
              <a:spcBef>
                <a:spcPts val="520"/>
              </a:spcBef>
              <a:spcAft>
                <a:spcPts val="0"/>
              </a:spcAft>
              <a:buSzPts val="2470"/>
              <a:buChar char="⚫"/>
            </a:pPr>
            <a:r>
              <a:rPr i="1" lang="en-US"/>
              <a:t>Attitude/ culture</a:t>
            </a:r>
            <a:endParaRPr i="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6"/>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500"/>
              <a:buFont typeface="Calibri"/>
              <a:buNone/>
            </a:pPr>
            <a:r>
              <a:rPr lang="en-US" sz="4500"/>
              <a:t>Nutritional interventions</a:t>
            </a:r>
            <a:br>
              <a:rPr lang="en-US" sz="4500"/>
            </a:br>
            <a:endParaRPr sz="4500"/>
          </a:p>
        </p:txBody>
      </p:sp>
      <p:sp>
        <p:nvSpPr>
          <p:cNvPr id="207" name="Google Shape;207;p1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85"/>
              <a:buChar char="⚫"/>
            </a:pPr>
            <a:r>
              <a:rPr lang="en-US" sz="2405"/>
              <a:t>Dietary interventions : Counselling about healthy eating and keeping physically active during pregnancy is recommended for pregnant women to stay healthy and to prevent excessive weight gain during pregnancy</a:t>
            </a:r>
            <a:endParaRPr/>
          </a:p>
          <a:p>
            <a:pPr indent="-274320" lvl="0" marL="274320" rtl="0" algn="l">
              <a:spcBef>
                <a:spcPts val="481"/>
              </a:spcBef>
              <a:spcAft>
                <a:spcPts val="0"/>
              </a:spcAft>
              <a:buSzPts val="2285"/>
              <a:buChar char="⚫"/>
            </a:pPr>
            <a:r>
              <a:rPr lang="en-US" sz="2405"/>
              <a:t>Iron and folic acid supplements : Daily oral iron and folic acid supplementation with 30 mg to 60 mg of elemental iron and 400 g (0.4 mg) of folic acid is recommended for pregnant women to prevent maternal anaemia, puerperal sepsis, low birth weight, and preterm birth.</a:t>
            </a:r>
            <a:endParaRPr/>
          </a:p>
          <a:p>
            <a:pPr indent="-274320" lvl="0" marL="274320" rtl="0" algn="l">
              <a:spcBef>
                <a:spcPts val="481"/>
              </a:spcBef>
              <a:spcAft>
                <a:spcPts val="0"/>
              </a:spcAft>
              <a:buSzPts val="2285"/>
              <a:buChar char="⚫"/>
            </a:pPr>
            <a:r>
              <a:rPr lang="en-US" sz="2405"/>
              <a:t>Calcium supplements</a:t>
            </a:r>
            <a:endParaRPr/>
          </a:p>
          <a:p>
            <a:pPr indent="-274320" lvl="0" marL="274320" rtl="0" algn="l">
              <a:spcBef>
                <a:spcPts val="481"/>
              </a:spcBef>
              <a:spcAft>
                <a:spcPts val="0"/>
              </a:spcAft>
              <a:buSzPts val="2285"/>
              <a:buChar char="⚫"/>
            </a:pPr>
            <a:r>
              <a:rPr lang="en-US" sz="2405"/>
              <a:t>Vitamin A supplements</a:t>
            </a:r>
            <a:endParaRPr/>
          </a:p>
          <a:p>
            <a:pPr indent="-129238" lvl="0" marL="274320" rtl="0" algn="l">
              <a:spcBef>
                <a:spcPts val="481"/>
              </a:spcBef>
              <a:spcAft>
                <a:spcPts val="0"/>
              </a:spcAft>
              <a:buSzPts val="2285"/>
              <a:buNone/>
            </a:pPr>
            <a:r>
              <a:t/>
            </a:r>
            <a:endParaRPr sz="2405"/>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7"/>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500"/>
              <a:buFont typeface="Calibri"/>
              <a:buNone/>
            </a:pPr>
            <a:r>
              <a:rPr lang="en-US" sz="4500"/>
              <a:t>Maternal and fetal assessment </a:t>
            </a:r>
            <a:br>
              <a:rPr lang="en-US" sz="4500"/>
            </a:br>
            <a:endParaRPr sz="4500"/>
          </a:p>
        </p:txBody>
      </p:sp>
      <p:sp>
        <p:nvSpPr>
          <p:cNvPr id="213" name="Google Shape;213;p1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Anaemia :Full blood count testing is the recommended method for diagnosing anaemia in pregnancy. In settings where full blood count testing is not available, on-site haemoglobin testing with a haemoglobinometer is recommended over the use of the haemoglobin colour scale as the method for diagnosing anaemia in pregnancy </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8"/>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sp>
        <p:nvSpPr>
          <p:cNvPr id="219" name="Google Shape;219;p1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Asymptomatic bacteriuria (ASB) : Midstream urine culture is the recommended method for diagnosing asymptomatic bacteriuria (ASB) in pregnancy. In settings where urine culture is not available, on-site midstream urine Gram-staining is recommended over the use of dipstick tests as the method for diagnosing ASB in pregnancy </a:t>
            </a:r>
            <a:endParaRPr/>
          </a:p>
          <a:p>
            <a:pPr indent="-274320" lvl="0" marL="274320" rtl="0" algn="l">
              <a:spcBef>
                <a:spcPts val="520"/>
              </a:spcBef>
              <a:spcAft>
                <a:spcPts val="0"/>
              </a:spcAft>
              <a:buSzPts val="2470"/>
              <a:buChar char="⚫"/>
            </a:pPr>
            <a:r>
              <a:rPr lang="en-US"/>
              <a:t>Intimate partner violence (IPV) </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9"/>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sp>
        <p:nvSpPr>
          <p:cNvPr id="225" name="Google Shape;225;p1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Gestational diabetes mellitus (GDM) : Hyperglycaemia first detected at any time during pregnancy should be classified as either gestational diabetes mellitus (GDM) or diabetes mellitus in pregnancy, according to WHO criteria</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b="1" i="1" lang="en-US"/>
              <a:t>Learning objectives</a:t>
            </a:r>
            <a:endParaRPr/>
          </a:p>
        </p:txBody>
      </p:sp>
      <p:sp>
        <p:nvSpPr>
          <p:cNvPr id="121" name="Google Shape;121;p2"/>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Font typeface="Constantia"/>
              <a:buNone/>
            </a:pPr>
            <a:r>
              <a:rPr i="1" lang="en-US"/>
              <a:t>At the end of the lecture, the student should be able to:</a:t>
            </a:r>
            <a:endParaRPr/>
          </a:p>
          <a:p>
            <a:pPr indent="-210311" lvl="4" marL="1463040" rtl="0" algn="l">
              <a:spcBef>
                <a:spcPts val="480"/>
              </a:spcBef>
              <a:spcAft>
                <a:spcPts val="0"/>
              </a:spcAft>
              <a:buSzPts val="1560"/>
              <a:buChar char="⚫"/>
            </a:pPr>
            <a:r>
              <a:rPr i="1" lang="en-US" sz="2400"/>
              <a:t>Appreciate the historical evolution of ANC services</a:t>
            </a:r>
            <a:endParaRPr/>
          </a:p>
          <a:p>
            <a:pPr indent="-210311" lvl="4" marL="1463040" rtl="0" algn="l">
              <a:spcBef>
                <a:spcPts val="480"/>
              </a:spcBef>
              <a:spcAft>
                <a:spcPts val="0"/>
              </a:spcAft>
              <a:buSzPts val="1560"/>
              <a:buChar char="⚫"/>
            </a:pPr>
            <a:r>
              <a:rPr i="1" lang="en-US" sz="2400"/>
              <a:t>Understand factors influencing adequacy of ANC</a:t>
            </a:r>
            <a:endParaRPr/>
          </a:p>
          <a:p>
            <a:pPr indent="-210311" lvl="4" marL="1463040" rtl="0" algn="l">
              <a:spcBef>
                <a:spcPts val="480"/>
              </a:spcBef>
              <a:spcAft>
                <a:spcPts val="0"/>
              </a:spcAft>
              <a:buSzPts val="1560"/>
              <a:buChar char="⚫"/>
            </a:pPr>
            <a:r>
              <a:rPr i="1" lang="en-US" sz="2400"/>
              <a:t>Know objectives in providing ANC</a:t>
            </a:r>
            <a:endParaRPr/>
          </a:p>
          <a:p>
            <a:pPr indent="-210311" lvl="4" marL="1463040" rtl="0" algn="l">
              <a:spcBef>
                <a:spcPts val="480"/>
              </a:spcBef>
              <a:spcAft>
                <a:spcPts val="0"/>
              </a:spcAft>
              <a:buSzPts val="1560"/>
              <a:buChar char="⚫"/>
            </a:pPr>
            <a:r>
              <a:rPr i="1" lang="en-US" sz="2400"/>
              <a:t>Understand the facets that constitute ANC</a:t>
            </a:r>
            <a:endParaRPr/>
          </a:p>
          <a:p>
            <a:pPr indent="-210311" lvl="4" marL="1463040" rtl="0" algn="l">
              <a:spcBef>
                <a:spcPts val="480"/>
              </a:spcBef>
              <a:spcAft>
                <a:spcPts val="0"/>
              </a:spcAft>
              <a:buSzPts val="1560"/>
              <a:buChar char="⚫"/>
            </a:pPr>
            <a:r>
              <a:rPr i="1" lang="en-US" sz="2400"/>
              <a:t>Be aware of the concept of </a:t>
            </a:r>
            <a:r>
              <a:rPr b="1" i="1" lang="en-US" sz="2400"/>
              <a:t>“focused ANC”, Positive pregnancy care WHO system</a:t>
            </a:r>
            <a:endParaRPr i="1"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0"/>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sp>
        <p:nvSpPr>
          <p:cNvPr id="231" name="Google Shape;231;p20"/>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Tobacco use : Health-care providers should ask all pregnant women about their tobacco use (past and present) and exposure to second-hand smoke as early as possible in the pregnancy and at every antenatal care visit</a:t>
            </a:r>
            <a:endParaRPr/>
          </a:p>
          <a:p>
            <a:pPr indent="-274320" lvl="0" marL="274320" rtl="0" algn="l">
              <a:spcBef>
                <a:spcPts val="520"/>
              </a:spcBef>
              <a:spcAft>
                <a:spcPts val="0"/>
              </a:spcAft>
              <a:buSzPts val="2470"/>
              <a:buChar char="⚫"/>
            </a:pPr>
            <a:r>
              <a:rPr lang="en-US"/>
              <a:t> </a:t>
            </a:r>
            <a:endParaRPr/>
          </a:p>
          <a:p>
            <a:pPr indent="-274320" lvl="0" marL="274320" rtl="0" algn="l">
              <a:spcBef>
                <a:spcPts val="520"/>
              </a:spcBef>
              <a:spcAft>
                <a:spcPts val="0"/>
              </a:spcAft>
              <a:buSzPts val="2470"/>
              <a:buChar char="⚫"/>
            </a:pPr>
            <a:r>
              <a:rPr lang="en-US"/>
              <a:t>Substance use : Health-care providers should ask all pregnant women about their use of alcohol and other substances (past and present) as early as possible in the pregnancy and at every antenatal care visit</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500"/>
              <a:buFont typeface="Calibri"/>
              <a:buNone/>
            </a:pPr>
            <a:r>
              <a:rPr lang="en-US" sz="4500"/>
              <a:t>Human immuno-deficiency virus (HIV) and syphilis </a:t>
            </a:r>
            <a:endParaRPr sz="4500"/>
          </a:p>
        </p:txBody>
      </p:sp>
      <p:sp>
        <p:nvSpPr>
          <p:cNvPr id="237" name="Google Shape;237;p2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lnSpc>
                <a:spcPct val="90000"/>
              </a:lnSpc>
              <a:spcBef>
                <a:spcPts val="0"/>
              </a:spcBef>
              <a:spcAft>
                <a:spcPts val="0"/>
              </a:spcAft>
              <a:buSzPts val="2470"/>
              <a:buChar char="⚫"/>
            </a:pPr>
            <a:r>
              <a:rPr lang="en-US"/>
              <a:t>In high-prevalence settings,provider-initiated testing and counselling (PITC) for HIV should be considered a routine component of the package of care for pregnant women in all antenatal care settings. </a:t>
            </a:r>
            <a:endParaRPr/>
          </a:p>
          <a:p>
            <a:pPr indent="-274320" lvl="0" marL="274320" rtl="0" algn="l">
              <a:lnSpc>
                <a:spcPct val="90000"/>
              </a:lnSpc>
              <a:spcBef>
                <a:spcPts val="520"/>
              </a:spcBef>
              <a:spcAft>
                <a:spcPts val="0"/>
              </a:spcAft>
              <a:buSzPts val="2470"/>
              <a:buChar char="⚫"/>
            </a:pPr>
            <a:r>
              <a:rPr lang="en-US"/>
              <a:t>In low-prevalence settings, PITC can be considered for pregnant women in antenatal care settings as a key component of the effort to eliminate mother-to-child transmission of HIV, and to integrate HIV testing with syphilis, viral or other key tests, as relevant to the setting, and to strengthen the underlying maternal and child health systems</a:t>
            </a:r>
            <a:endParaRPr/>
          </a:p>
          <a:p>
            <a:pPr indent="-117475" lvl="0" marL="274320" rtl="0" algn="l">
              <a:lnSpc>
                <a:spcPct val="90000"/>
              </a:lnSpc>
              <a:spcBef>
                <a:spcPts val="520"/>
              </a:spcBef>
              <a:spcAft>
                <a:spcPts val="0"/>
              </a:spcAft>
              <a:buSzPts val="247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2"/>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200"/>
              <a:buFont typeface="Calibri"/>
              <a:buNone/>
            </a:pPr>
            <a:r>
              <a:rPr b="1" i="1" lang="en-US" sz="3200"/>
              <a:t>Objectives of antenatal care</a:t>
            </a:r>
            <a:endParaRPr/>
          </a:p>
        </p:txBody>
      </p:sp>
      <p:sp>
        <p:nvSpPr>
          <p:cNvPr id="243" name="Google Shape;243;p22"/>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609600" lvl="0" marL="609600" rtl="0" algn="l">
              <a:spcBef>
                <a:spcPts val="0"/>
              </a:spcBef>
              <a:spcAft>
                <a:spcPts val="0"/>
              </a:spcAft>
              <a:buSzPts val="2470"/>
              <a:buFont typeface="Constantia"/>
              <a:buAutoNum type="arabicPeriod" startAt="2"/>
            </a:pPr>
            <a:r>
              <a:rPr i="1" lang="en-US"/>
              <a:t>Fetal aspects </a:t>
            </a:r>
            <a:endParaRPr/>
          </a:p>
          <a:p>
            <a:pPr indent="-533400" lvl="1" marL="990600" rtl="0" algn="l">
              <a:spcBef>
                <a:spcPts val="480"/>
              </a:spcBef>
              <a:spcAft>
                <a:spcPts val="0"/>
              </a:spcAft>
              <a:buSzPts val="2040"/>
              <a:buFont typeface="Constantia"/>
              <a:buAutoNum type="arabicPeriod"/>
            </a:pPr>
            <a:r>
              <a:rPr i="1" lang="en-US"/>
              <a:t>Appraisal of appropriateness of fetal growth</a:t>
            </a:r>
            <a:endParaRPr/>
          </a:p>
          <a:p>
            <a:pPr indent="-533400" lvl="1" marL="990600" rtl="0" algn="l">
              <a:spcBef>
                <a:spcPts val="480"/>
              </a:spcBef>
              <a:spcAft>
                <a:spcPts val="0"/>
              </a:spcAft>
              <a:buSzPts val="2040"/>
              <a:buFont typeface="Constantia"/>
              <a:buAutoNum type="arabicPeriod"/>
            </a:pPr>
            <a:r>
              <a:rPr i="1" lang="en-US"/>
              <a:t>Early detection of inappropriate fetal growth</a:t>
            </a:r>
            <a:endParaRPr/>
          </a:p>
          <a:p>
            <a:pPr indent="-533400" lvl="1" marL="990600" rtl="0" algn="l">
              <a:spcBef>
                <a:spcPts val="480"/>
              </a:spcBef>
              <a:spcAft>
                <a:spcPts val="0"/>
              </a:spcAft>
              <a:buSzPts val="2040"/>
              <a:buFont typeface="Constantia"/>
              <a:buAutoNum type="arabicPeriod"/>
            </a:pPr>
            <a:r>
              <a:rPr i="1" lang="en-US"/>
              <a:t>Fetal well being assessment in high risk pregnancies</a:t>
            </a:r>
            <a:endParaRPr/>
          </a:p>
          <a:p>
            <a:pPr indent="-533400" lvl="1" marL="990600" rtl="0" algn="l">
              <a:spcBef>
                <a:spcPts val="480"/>
              </a:spcBef>
              <a:spcAft>
                <a:spcPts val="0"/>
              </a:spcAft>
              <a:buSzPts val="2040"/>
              <a:buFont typeface="Constantia"/>
              <a:buAutoNum type="arabicPeriod"/>
            </a:pPr>
            <a:r>
              <a:rPr i="1" lang="en-US"/>
              <a:t>Timely interventions</a:t>
            </a:r>
            <a:endParaRPr/>
          </a:p>
          <a:p>
            <a:pPr indent="-533400" lvl="1" marL="990600" rtl="0" algn="l">
              <a:spcBef>
                <a:spcPts val="480"/>
              </a:spcBef>
              <a:spcAft>
                <a:spcPts val="0"/>
              </a:spcAft>
              <a:buSzPts val="2040"/>
              <a:buFont typeface="Constantia"/>
              <a:buAutoNum type="arabicPeriod"/>
            </a:pPr>
            <a:r>
              <a:rPr i="1" lang="en-US"/>
              <a:t>Early screening &amp; detection of fetal abnormalities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3"/>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500"/>
              <a:buFont typeface="Calibri"/>
              <a:buNone/>
            </a:pPr>
            <a:r>
              <a:rPr lang="en-US" sz="4500"/>
              <a:t>Fetal assessment</a:t>
            </a:r>
            <a:br>
              <a:rPr lang="en-US" sz="4500"/>
            </a:br>
            <a:endParaRPr sz="4500"/>
          </a:p>
        </p:txBody>
      </p:sp>
      <p:sp>
        <p:nvSpPr>
          <p:cNvPr id="249" name="Google Shape;249;p2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Daily fetal movement counting</a:t>
            </a:r>
            <a:endParaRPr/>
          </a:p>
          <a:p>
            <a:pPr indent="-274320" lvl="0" marL="274320" rtl="0" algn="l">
              <a:spcBef>
                <a:spcPts val="520"/>
              </a:spcBef>
              <a:spcAft>
                <a:spcPts val="0"/>
              </a:spcAft>
              <a:buSzPts val="2470"/>
              <a:buChar char="⚫"/>
            </a:pPr>
            <a:r>
              <a:rPr lang="en-US"/>
              <a:t>Symphysis-fundal height (SFH) measurement</a:t>
            </a:r>
            <a:endParaRPr/>
          </a:p>
          <a:p>
            <a:pPr indent="-274320" lvl="0" marL="274320" rtl="0" algn="l">
              <a:spcBef>
                <a:spcPts val="520"/>
              </a:spcBef>
              <a:spcAft>
                <a:spcPts val="0"/>
              </a:spcAft>
              <a:buSzPts val="2470"/>
              <a:buChar char="⚫"/>
            </a:pPr>
            <a:r>
              <a:rPr lang="en-US"/>
              <a:t>Antenatal cardio-tocography</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Ultrasound scan</a:t>
            </a:r>
            <a:endParaRPr/>
          </a:p>
        </p:txBody>
      </p:sp>
      <p:sp>
        <p:nvSpPr>
          <p:cNvPr id="255" name="Google Shape;255;p2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 One ultrasound scan before 24 weeks of gestation (early ultrasound) is recommended for pregnant women to estimate gestational age, improve detection of fetal anomalies and multiple pregnancies, reduce induction of labour for post-term pregnancy, and improve a woman’s pregnancy experience.</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5"/>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200"/>
              <a:buFont typeface="Calibri"/>
              <a:buNone/>
            </a:pPr>
            <a:r>
              <a:rPr b="1" i="1" lang="en-US" sz="3200"/>
              <a:t>Objectives of antenatal care</a:t>
            </a:r>
            <a:endParaRPr/>
          </a:p>
        </p:txBody>
      </p:sp>
      <p:sp>
        <p:nvSpPr>
          <p:cNvPr id="261" name="Google Shape;261;p2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609600" lvl="0" marL="609600" rtl="0" algn="l">
              <a:spcBef>
                <a:spcPts val="0"/>
              </a:spcBef>
              <a:spcAft>
                <a:spcPts val="0"/>
              </a:spcAft>
              <a:buSzPts val="2660"/>
              <a:buFont typeface="Constantia"/>
              <a:buNone/>
            </a:pPr>
            <a:r>
              <a:rPr i="1" lang="en-US" sz="2800"/>
              <a:t>3.	Feto-maternal welfare considerations in making decisions</a:t>
            </a:r>
            <a:endParaRPr/>
          </a:p>
          <a:p>
            <a:pPr indent="-457200" lvl="2" marL="1371600" rtl="0" algn="l">
              <a:spcBef>
                <a:spcPts val="400"/>
              </a:spcBef>
              <a:spcAft>
                <a:spcPts val="0"/>
              </a:spcAft>
              <a:buSzPts val="1400"/>
              <a:buChar char="⚫"/>
            </a:pPr>
            <a:r>
              <a:rPr i="1" lang="en-US" sz="2000"/>
              <a:t>Termination of pregnancy at any gestation may be due to maternal or fetal considerations </a:t>
            </a:r>
            <a:endParaRPr/>
          </a:p>
          <a:p>
            <a:pPr indent="-457200" lvl="2" marL="1371600" rtl="0" algn="l">
              <a:spcBef>
                <a:spcPts val="400"/>
              </a:spcBef>
              <a:spcAft>
                <a:spcPts val="0"/>
              </a:spcAft>
              <a:buSzPts val="1400"/>
              <a:buChar char="⚫"/>
            </a:pPr>
            <a:r>
              <a:rPr i="1" lang="en-US" sz="2000"/>
              <a:t>If maternal well being is at significant risk, maternal interest supercede fetal interests</a:t>
            </a:r>
            <a:endParaRPr/>
          </a:p>
          <a:p>
            <a:pPr indent="-457200" lvl="2" marL="1371600" rtl="0" algn="l">
              <a:spcBef>
                <a:spcPts val="400"/>
              </a:spcBef>
              <a:spcAft>
                <a:spcPts val="0"/>
              </a:spcAft>
              <a:buSzPts val="1400"/>
              <a:buChar char="⚫"/>
            </a:pPr>
            <a:r>
              <a:rPr i="1" lang="en-US" sz="2000"/>
              <a:t>Pregnancy is terminated if fetal or maternal risks of continuation supercedes any benefits that may be accrued </a:t>
            </a:r>
            <a:endParaRPr/>
          </a:p>
          <a:p>
            <a:pPr indent="-457200" lvl="2" marL="1371600" rtl="0" algn="l">
              <a:spcBef>
                <a:spcPts val="400"/>
              </a:spcBef>
              <a:spcAft>
                <a:spcPts val="0"/>
              </a:spcAft>
              <a:buSzPts val="1400"/>
              <a:buChar char="⚫"/>
            </a:pPr>
            <a:r>
              <a:rPr i="1" lang="en-US" sz="2000"/>
              <a:t>In high risk pregnancies, extra-uterine fetal viability is often used to make decisions on delivery as an intervention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6"/>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pic>
        <p:nvPicPr>
          <p:cNvPr descr="antenatal care.jpg" id="267" name="Google Shape;267;p26"/>
          <p:cNvPicPr preferRelativeResize="0"/>
          <p:nvPr>
            <p:ph idx="1" type="body"/>
          </p:nvPr>
        </p:nvPicPr>
        <p:blipFill rotWithShape="1">
          <a:blip r:embed="rId3">
            <a:alphaModFix/>
          </a:blip>
          <a:srcRect b="0" l="0" r="0" t="0"/>
          <a:stretch/>
        </p:blipFill>
        <p:spPr>
          <a:xfrm>
            <a:off x="1295400" y="1828800"/>
            <a:ext cx="6629400" cy="3886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7"/>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200"/>
              <a:buFont typeface="Calibri"/>
              <a:buNone/>
            </a:pPr>
            <a:r>
              <a:rPr b="1" i="1" lang="en-US" sz="3200"/>
              <a:t>Gestational age</a:t>
            </a:r>
            <a:endParaRPr/>
          </a:p>
        </p:txBody>
      </p:sp>
      <p:sp>
        <p:nvSpPr>
          <p:cNvPr id="273" name="Google Shape;273;p2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Font typeface="Constantia"/>
              <a:buNone/>
            </a:pPr>
            <a:r>
              <a:rPr i="1" lang="en-US"/>
              <a:t>Weeks:</a:t>
            </a:r>
            <a:endParaRPr/>
          </a:p>
          <a:p>
            <a:pPr indent="-274320" lvl="0" marL="274320" rtl="0" algn="l">
              <a:spcBef>
                <a:spcPts val="520"/>
              </a:spcBef>
              <a:spcAft>
                <a:spcPts val="0"/>
              </a:spcAft>
              <a:buSzPts val="2470"/>
              <a:buChar char="⚫"/>
            </a:pPr>
            <a:r>
              <a:rPr i="1" lang="en-US"/>
              <a:t>The number of weeks covered from LMP</a:t>
            </a:r>
            <a:endParaRPr/>
          </a:p>
          <a:p>
            <a:pPr indent="-274320" lvl="0" marL="274320" rtl="0" algn="l">
              <a:spcBef>
                <a:spcPts val="520"/>
              </a:spcBef>
              <a:spcAft>
                <a:spcPts val="0"/>
              </a:spcAft>
              <a:buSzPts val="2470"/>
              <a:buChar char="⚫"/>
            </a:pPr>
            <a:r>
              <a:rPr i="1" lang="en-US"/>
              <a:t>Full term = gestation of 40 weeks</a:t>
            </a:r>
            <a:endParaRPr/>
          </a:p>
          <a:p>
            <a:pPr indent="-274320" lvl="0" marL="274320" rtl="0" algn="l">
              <a:spcBef>
                <a:spcPts val="520"/>
              </a:spcBef>
              <a:spcAft>
                <a:spcPts val="0"/>
              </a:spcAft>
              <a:buSzPts val="2470"/>
              <a:buChar char="⚫"/>
            </a:pPr>
            <a:r>
              <a:rPr i="1" lang="en-US"/>
              <a:t>EDD is determined by use of Naegle’s rule</a:t>
            </a:r>
            <a:endParaRPr/>
          </a:p>
          <a:p>
            <a:pPr indent="-274320" lvl="0" marL="274320" rtl="0" algn="l">
              <a:spcBef>
                <a:spcPts val="520"/>
              </a:spcBef>
              <a:spcAft>
                <a:spcPts val="0"/>
              </a:spcAft>
              <a:buSzPts val="2470"/>
              <a:buChar char="⚫"/>
            </a:pPr>
            <a:r>
              <a:rPr i="1" lang="en-US"/>
              <a:t>Precise gestational age is necessary since decisions are often based on it</a:t>
            </a:r>
            <a:endParaRPr/>
          </a:p>
          <a:p>
            <a:pPr indent="-274320" lvl="0" marL="274320" rtl="0" algn="l">
              <a:spcBef>
                <a:spcPts val="520"/>
              </a:spcBef>
              <a:spcAft>
                <a:spcPts val="0"/>
              </a:spcAft>
              <a:buSzPts val="2470"/>
              <a:buChar char="⚫"/>
            </a:pPr>
            <a:r>
              <a:rPr i="1" lang="en-US"/>
              <a:t>If uncertain, estimation by other methods is imperative 🡪 hx, exam, u/s, etc</a:t>
            </a:r>
            <a:endParaRPr i="1"/>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8"/>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200"/>
              <a:buFont typeface="Calibri"/>
              <a:buNone/>
            </a:pPr>
            <a:r>
              <a:rPr b="1" i="1" lang="en-US" sz="3200"/>
              <a:t>Gestational age</a:t>
            </a:r>
            <a:endParaRPr/>
          </a:p>
        </p:txBody>
      </p:sp>
      <p:sp>
        <p:nvSpPr>
          <p:cNvPr id="279" name="Google Shape;279;p2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lnSpc>
                <a:spcPct val="90000"/>
              </a:lnSpc>
              <a:spcBef>
                <a:spcPts val="0"/>
              </a:spcBef>
              <a:spcAft>
                <a:spcPts val="0"/>
              </a:spcAft>
              <a:buSzPts val="2470"/>
              <a:buFont typeface="Constantia"/>
              <a:buNone/>
            </a:pPr>
            <a:r>
              <a:rPr i="1" lang="en-US"/>
              <a:t>Other measures</a:t>
            </a:r>
            <a:endParaRPr i="1"/>
          </a:p>
          <a:p>
            <a:pPr indent="-274320" lvl="0" marL="274320" rtl="0" algn="l">
              <a:lnSpc>
                <a:spcPct val="90000"/>
              </a:lnSpc>
              <a:spcBef>
                <a:spcPts val="520"/>
              </a:spcBef>
              <a:spcAft>
                <a:spcPts val="0"/>
              </a:spcAft>
              <a:buSzPts val="2470"/>
              <a:buChar char="⚫"/>
            </a:pPr>
            <a:r>
              <a:rPr i="1" lang="en-US"/>
              <a:t>Trimesters:</a:t>
            </a:r>
            <a:endParaRPr/>
          </a:p>
          <a:p>
            <a:pPr indent="-246887" lvl="2" marL="914400" rtl="0" algn="l">
              <a:lnSpc>
                <a:spcPct val="90000"/>
              </a:lnSpc>
              <a:spcBef>
                <a:spcPts val="420"/>
              </a:spcBef>
              <a:spcAft>
                <a:spcPts val="0"/>
              </a:spcAft>
              <a:buSzPts val="1470"/>
              <a:buChar char="⚫"/>
            </a:pPr>
            <a:r>
              <a:rPr i="1" lang="en-US"/>
              <a:t>1</a:t>
            </a:r>
            <a:r>
              <a:rPr baseline="30000" i="1" lang="en-US"/>
              <a:t>st</a:t>
            </a:r>
            <a:r>
              <a:rPr i="1" lang="en-US"/>
              <a:t> 🡪 up t0 13 weeks</a:t>
            </a:r>
            <a:endParaRPr/>
          </a:p>
          <a:p>
            <a:pPr indent="-246887" lvl="2" marL="914400" rtl="0" algn="l">
              <a:lnSpc>
                <a:spcPct val="90000"/>
              </a:lnSpc>
              <a:spcBef>
                <a:spcPts val="420"/>
              </a:spcBef>
              <a:spcAft>
                <a:spcPts val="0"/>
              </a:spcAft>
              <a:buSzPts val="1470"/>
              <a:buChar char="⚫"/>
            </a:pPr>
            <a:r>
              <a:rPr i="1" lang="en-US"/>
              <a:t>2</a:t>
            </a:r>
            <a:r>
              <a:rPr baseline="30000" i="1" lang="en-US"/>
              <a:t>nd</a:t>
            </a:r>
            <a:r>
              <a:rPr i="1" lang="en-US"/>
              <a:t> 🡪 14 to 27 weeks</a:t>
            </a:r>
            <a:endParaRPr/>
          </a:p>
          <a:p>
            <a:pPr indent="-246887" lvl="2" marL="914400" rtl="0" algn="l">
              <a:lnSpc>
                <a:spcPct val="90000"/>
              </a:lnSpc>
              <a:spcBef>
                <a:spcPts val="420"/>
              </a:spcBef>
              <a:spcAft>
                <a:spcPts val="0"/>
              </a:spcAft>
              <a:buSzPts val="1470"/>
              <a:buChar char="⚫"/>
            </a:pPr>
            <a:r>
              <a:rPr i="1" lang="en-US"/>
              <a:t>3</a:t>
            </a:r>
            <a:r>
              <a:rPr baseline="30000" i="1" lang="en-US"/>
              <a:t>rd</a:t>
            </a:r>
            <a:r>
              <a:rPr i="1" lang="en-US"/>
              <a:t> 🡪 28 to 40 weeks</a:t>
            </a:r>
            <a:endParaRPr/>
          </a:p>
          <a:p>
            <a:pPr indent="-274320" lvl="0" marL="274320" rtl="0" algn="l">
              <a:lnSpc>
                <a:spcPct val="90000"/>
              </a:lnSpc>
              <a:spcBef>
                <a:spcPts val="520"/>
              </a:spcBef>
              <a:spcAft>
                <a:spcPts val="0"/>
              </a:spcAft>
              <a:buSzPts val="2470"/>
              <a:buChar char="⚫"/>
            </a:pPr>
            <a:r>
              <a:rPr i="1" lang="en-US"/>
              <a:t>Pre-term 🡪 before 37 weeks</a:t>
            </a:r>
            <a:endParaRPr/>
          </a:p>
          <a:p>
            <a:pPr indent="-274320" lvl="0" marL="274320" rtl="0" algn="l">
              <a:lnSpc>
                <a:spcPct val="90000"/>
              </a:lnSpc>
              <a:spcBef>
                <a:spcPts val="520"/>
              </a:spcBef>
              <a:spcAft>
                <a:spcPts val="0"/>
              </a:spcAft>
              <a:buSzPts val="2470"/>
              <a:buChar char="⚫"/>
            </a:pPr>
            <a:r>
              <a:rPr i="1" lang="en-US"/>
              <a:t>Term 🡪 38 – 42 weeks</a:t>
            </a:r>
            <a:endParaRPr/>
          </a:p>
          <a:p>
            <a:pPr indent="-274320" lvl="0" marL="274320" rtl="0" algn="l">
              <a:lnSpc>
                <a:spcPct val="90000"/>
              </a:lnSpc>
              <a:spcBef>
                <a:spcPts val="520"/>
              </a:spcBef>
              <a:spcAft>
                <a:spcPts val="0"/>
              </a:spcAft>
              <a:buSzPts val="2470"/>
              <a:buChar char="⚫"/>
            </a:pPr>
            <a:r>
              <a:rPr i="1" lang="en-US"/>
              <a:t>Full term – 40 weeks</a:t>
            </a:r>
            <a:endParaRPr/>
          </a:p>
          <a:p>
            <a:pPr indent="-274320" lvl="0" marL="274320" rtl="0" algn="l">
              <a:lnSpc>
                <a:spcPct val="90000"/>
              </a:lnSpc>
              <a:spcBef>
                <a:spcPts val="520"/>
              </a:spcBef>
              <a:spcAft>
                <a:spcPts val="0"/>
              </a:spcAft>
              <a:buSzPts val="2470"/>
              <a:buChar char="⚫"/>
            </a:pPr>
            <a:r>
              <a:rPr i="1" lang="en-US"/>
              <a:t>Post term 🡪 &gt; 40 weeks</a:t>
            </a:r>
            <a:endParaRPr i="1"/>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9"/>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Calibri"/>
              <a:buNone/>
            </a:pPr>
            <a:r>
              <a:rPr b="1" i="1" lang="en-US" sz="4000"/>
              <a:t>Provision of antenatal care services</a:t>
            </a:r>
            <a:endParaRPr/>
          </a:p>
        </p:txBody>
      </p:sp>
      <p:sp>
        <p:nvSpPr>
          <p:cNvPr id="285" name="Google Shape;285;p2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lnSpc>
                <a:spcPct val="80000"/>
              </a:lnSpc>
              <a:spcBef>
                <a:spcPts val="0"/>
              </a:spcBef>
              <a:spcAft>
                <a:spcPts val="0"/>
              </a:spcAft>
              <a:buSzPts val="2280"/>
              <a:buChar char="⚫"/>
            </a:pPr>
            <a:r>
              <a:rPr i="1" lang="en-US" sz="2400"/>
              <a:t>First visit</a:t>
            </a:r>
            <a:endParaRPr/>
          </a:p>
          <a:p>
            <a:pPr indent="-274320" lvl="0" marL="274320" rtl="0" algn="l">
              <a:lnSpc>
                <a:spcPct val="80000"/>
              </a:lnSpc>
              <a:spcBef>
                <a:spcPts val="480"/>
              </a:spcBef>
              <a:spcAft>
                <a:spcPts val="0"/>
              </a:spcAft>
              <a:buSzPts val="2280"/>
              <a:buChar char="⚫"/>
            </a:pPr>
            <a:r>
              <a:rPr i="1" lang="en-US" sz="2400"/>
              <a:t>Scheduled visits</a:t>
            </a:r>
            <a:endParaRPr/>
          </a:p>
          <a:p>
            <a:pPr indent="-274320" lvl="0" marL="274320" rtl="0" algn="l">
              <a:lnSpc>
                <a:spcPct val="80000"/>
              </a:lnSpc>
              <a:spcBef>
                <a:spcPts val="480"/>
              </a:spcBef>
              <a:spcAft>
                <a:spcPts val="0"/>
              </a:spcAft>
              <a:buSzPts val="2280"/>
              <a:buChar char="⚫"/>
            </a:pPr>
            <a:r>
              <a:rPr i="1" lang="en-US" sz="2400"/>
              <a:t>Risk assessment</a:t>
            </a:r>
            <a:endParaRPr/>
          </a:p>
          <a:p>
            <a:pPr indent="-274320" lvl="0" marL="274320" rtl="0" algn="l">
              <a:lnSpc>
                <a:spcPct val="80000"/>
              </a:lnSpc>
              <a:spcBef>
                <a:spcPts val="480"/>
              </a:spcBef>
              <a:spcAft>
                <a:spcPts val="0"/>
              </a:spcAft>
              <a:buSzPts val="2280"/>
              <a:buChar char="⚫"/>
            </a:pPr>
            <a:r>
              <a:rPr i="1" lang="en-US" sz="2400"/>
              <a:t>Physical examination</a:t>
            </a:r>
            <a:endParaRPr/>
          </a:p>
          <a:p>
            <a:pPr indent="-274320" lvl="0" marL="274320" rtl="0" algn="l">
              <a:lnSpc>
                <a:spcPct val="80000"/>
              </a:lnSpc>
              <a:spcBef>
                <a:spcPts val="480"/>
              </a:spcBef>
              <a:spcAft>
                <a:spcPts val="0"/>
              </a:spcAft>
              <a:buSzPts val="2280"/>
              <a:buChar char="⚫"/>
            </a:pPr>
            <a:r>
              <a:rPr i="1" lang="en-US" sz="2400"/>
              <a:t>Basic investigations</a:t>
            </a:r>
            <a:endParaRPr/>
          </a:p>
          <a:p>
            <a:pPr indent="-274320" lvl="0" marL="274320" rtl="0" algn="l">
              <a:lnSpc>
                <a:spcPct val="80000"/>
              </a:lnSpc>
              <a:spcBef>
                <a:spcPts val="480"/>
              </a:spcBef>
              <a:spcAft>
                <a:spcPts val="0"/>
              </a:spcAft>
              <a:buSzPts val="2280"/>
              <a:buChar char="⚫"/>
            </a:pPr>
            <a:r>
              <a:rPr i="1" lang="en-US" sz="2400"/>
              <a:t>Ancillary prenatal tests</a:t>
            </a:r>
            <a:endParaRPr/>
          </a:p>
          <a:p>
            <a:pPr indent="-274320" lvl="0" marL="274320" rtl="0" algn="l">
              <a:lnSpc>
                <a:spcPct val="80000"/>
              </a:lnSpc>
              <a:spcBef>
                <a:spcPts val="480"/>
              </a:spcBef>
              <a:spcAft>
                <a:spcPts val="0"/>
              </a:spcAft>
              <a:buSzPts val="2280"/>
              <a:buChar char="⚫"/>
            </a:pPr>
            <a:r>
              <a:rPr i="1" lang="en-US" sz="2400"/>
              <a:t>Maternal nutrition</a:t>
            </a:r>
            <a:endParaRPr/>
          </a:p>
          <a:p>
            <a:pPr indent="-274320" lvl="0" marL="274320" rtl="0" algn="l">
              <a:lnSpc>
                <a:spcPct val="80000"/>
              </a:lnSpc>
              <a:spcBef>
                <a:spcPts val="480"/>
              </a:spcBef>
              <a:spcAft>
                <a:spcPts val="0"/>
              </a:spcAft>
              <a:buSzPts val="2280"/>
              <a:buChar char="⚫"/>
            </a:pPr>
            <a:r>
              <a:rPr i="1" lang="en-US" sz="2400"/>
              <a:t>Prenatal exercises</a:t>
            </a:r>
            <a:endParaRPr/>
          </a:p>
          <a:p>
            <a:pPr indent="-274320" lvl="0" marL="274320" rtl="0" algn="l">
              <a:lnSpc>
                <a:spcPct val="80000"/>
              </a:lnSpc>
              <a:spcBef>
                <a:spcPts val="480"/>
              </a:spcBef>
              <a:spcAft>
                <a:spcPts val="0"/>
              </a:spcAft>
              <a:buSzPts val="2280"/>
              <a:buChar char="⚫"/>
            </a:pPr>
            <a:r>
              <a:rPr i="1" lang="en-US" sz="2400"/>
              <a:t>Decision on delivery, Individual birth plan</a:t>
            </a:r>
            <a:endParaRPr i="1" sz="2400"/>
          </a:p>
          <a:p>
            <a:pPr indent="-274320" lvl="0" marL="274320" rtl="0" algn="l">
              <a:lnSpc>
                <a:spcPct val="80000"/>
              </a:lnSpc>
              <a:spcBef>
                <a:spcPts val="480"/>
              </a:spcBef>
              <a:spcAft>
                <a:spcPts val="0"/>
              </a:spcAft>
              <a:buSzPts val="2280"/>
              <a:buChar char="⚫"/>
            </a:pPr>
            <a:r>
              <a:rPr i="1" lang="en-US" sz="2400"/>
              <a:t>Organization of maternity services</a:t>
            </a:r>
            <a:endParaRPr/>
          </a:p>
          <a:p>
            <a:pPr indent="-274320" lvl="0" marL="274320" rtl="0" algn="l">
              <a:lnSpc>
                <a:spcPct val="80000"/>
              </a:lnSpc>
              <a:spcBef>
                <a:spcPts val="480"/>
              </a:spcBef>
              <a:spcAft>
                <a:spcPts val="0"/>
              </a:spcAft>
              <a:buSzPts val="2280"/>
              <a:buChar char="⚫"/>
            </a:pPr>
            <a:r>
              <a:rPr i="1" lang="en-US" sz="2400"/>
              <a:t>The concept of focused antenatal care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3"/>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Definition</a:t>
            </a:r>
            <a:endParaRPr/>
          </a:p>
        </p:txBody>
      </p:sp>
      <p:sp>
        <p:nvSpPr>
          <p:cNvPr id="127" name="Google Shape;127;p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3800"/>
              <a:buChar char="⚫"/>
            </a:pPr>
            <a:r>
              <a:rPr lang="en-US" sz="4000">
                <a:solidFill>
                  <a:schemeClr val="dk1"/>
                </a:solidFill>
                <a:latin typeface="Constantia"/>
                <a:ea typeface="Constantia"/>
                <a:cs typeface="Constantia"/>
                <a:sym typeface="Constantia"/>
              </a:rPr>
              <a:t>Antenatal care (ANC) is health care given to a pregnant woman from conception to the onset of labour.</a:t>
            </a:r>
            <a:endParaRPr/>
          </a:p>
          <a:p>
            <a:pPr indent="-274320" lvl="0" marL="274320" rtl="0" algn="l">
              <a:spcBef>
                <a:spcPts val="800"/>
              </a:spcBef>
              <a:spcAft>
                <a:spcPts val="0"/>
              </a:spcAft>
              <a:buSzPts val="3800"/>
              <a:buChar char="⚫"/>
            </a:pPr>
            <a:r>
              <a:rPr lang="en-US" sz="4000"/>
              <a:t>Is part of the safe motherhood initiative</a:t>
            </a:r>
            <a:endParaRPr sz="4000">
              <a:solidFill>
                <a:schemeClr val="dk1"/>
              </a:solidFill>
              <a:latin typeface="Constantia"/>
              <a:ea typeface="Constantia"/>
              <a:cs typeface="Constantia"/>
              <a:sym typeface="Constantia"/>
            </a:endParaRPr>
          </a:p>
          <a:p>
            <a:pPr indent="-117475" lvl="0" marL="274320" rtl="0" algn="l">
              <a:spcBef>
                <a:spcPts val="520"/>
              </a:spcBef>
              <a:spcAft>
                <a:spcPts val="0"/>
              </a:spcAft>
              <a:buSzPts val="247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0"/>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pic>
        <p:nvPicPr>
          <p:cNvPr descr="reaasons anc.jpg" id="291" name="Google Shape;291;p30"/>
          <p:cNvPicPr preferRelativeResize="0"/>
          <p:nvPr>
            <p:ph idx="1" type="body"/>
          </p:nvPr>
        </p:nvPicPr>
        <p:blipFill rotWithShape="1">
          <a:blip r:embed="rId3">
            <a:alphaModFix/>
          </a:blip>
          <a:srcRect b="0" l="0" r="0" t="0"/>
          <a:stretch/>
        </p:blipFill>
        <p:spPr>
          <a:xfrm>
            <a:off x="1752600" y="457200"/>
            <a:ext cx="5257800" cy="5867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Calibri"/>
              <a:buNone/>
            </a:pPr>
            <a:r>
              <a:rPr b="1" i="1" lang="en-US" sz="4000"/>
              <a:t>Provision of antenatal care services</a:t>
            </a:r>
            <a:endParaRPr/>
          </a:p>
        </p:txBody>
      </p:sp>
      <p:sp>
        <p:nvSpPr>
          <p:cNvPr id="297" name="Google Shape;297;p3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Font typeface="Constantia"/>
              <a:buNone/>
            </a:pPr>
            <a:r>
              <a:rPr b="1" i="1" lang="en-US" u="sng"/>
              <a:t>First visit</a:t>
            </a:r>
            <a:endParaRPr i="1"/>
          </a:p>
          <a:p>
            <a:pPr indent="-153543" lvl="2" marL="914400" rtl="0" algn="l">
              <a:spcBef>
                <a:spcPts val="420"/>
              </a:spcBef>
              <a:spcAft>
                <a:spcPts val="0"/>
              </a:spcAft>
              <a:buSzPts val="1470"/>
              <a:buNone/>
            </a:pPr>
            <a:r>
              <a:t/>
            </a:r>
            <a:endParaRPr i="1"/>
          </a:p>
          <a:p>
            <a:pPr indent="-246887" lvl="2" marL="914400" rtl="0" algn="l">
              <a:spcBef>
                <a:spcPts val="420"/>
              </a:spcBef>
              <a:spcAft>
                <a:spcPts val="0"/>
              </a:spcAft>
              <a:buSzPts val="1470"/>
              <a:buChar char="⚫"/>
            </a:pPr>
            <a:r>
              <a:rPr i="1" lang="en-US"/>
              <a:t>At earliest gestation</a:t>
            </a:r>
            <a:endParaRPr/>
          </a:p>
          <a:p>
            <a:pPr indent="-246887" lvl="2" marL="914400" rtl="0" algn="l">
              <a:spcBef>
                <a:spcPts val="420"/>
              </a:spcBef>
              <a:spcAft>
                <a:spcPts val="0"/>
              </a:spcAft>
              <a:buSzPts val="1470"/>
              <a:buChar char="⚫"/>
            </a:pPr>
            <a:r>
              <a:rPr i="1" lang="en-US"/>
              <a:t>Define health status </a:t>
            </a:r>
            <a:endParaRPr/>
          </a:p>
          <a:p>
            <a:pPr indent="-246887" lvl="2" marL="914400" rtl="0" algn="l">
              <a:spcBef>
                <a:spcPts val="420"/>
              </a:spcBef>
              <a:spcAft>
                <a:spcPts val="0"/>
              </a:spcAft>
              <a:buSzPts val="1470"/>
              <a:buChar char="⚫"/>
            </a:pPr>
            <a:r>
              <a:rPr i="1" lang="en-US"/>
              <a:t>Determine gestation </a:t>
            </a:r>
            <a:endParaRPr/>
          </a:p>
          <a:p>
            <a:pPr indent="-246887" lvl="2" marL="914400" rtl="0" algn="l">
              <a:spcBef>
                <a:spcPts val="420"/>
              </a:spcBef>
              <a:spcAft>
                <a:spcPts val="0"/>
              </a:spcAft>
              <a:buSzPts val="1470"/>
              <a:buChar char="⚫"/>
            </a:pPr>
            <a:r>
              <a:rPr i="1" lang="en-US"/>
              <a:t>Assess risk factors </a:t>
            </a:r>
            <a:endParaRPr/>
          </a:p>
          <a:p>
            <a:pPr indent="-246887" lvl="2" marL="914400" rtl="0" algn="l">
              <a:spcBef>
                <a:spcPts val="420"/>
              </a:spcBef>
              <a:spcAft>
                <a:spcPts val="0"/>
              </a:spcAft>
              <a:buSzPts val="1470"/>
              <a:buChar char="⚫"/>
            </a:pPr>
            <a:r>
              <a:rPr i="1" lang="en-US"/>
              <a:t>Plan follow-up </a:t>
            </a:r>
            <a:endParaRPr/>
          </a:p>
          <a:p>
            <a:pPr indent="-246887" lvl="2" marL="914400" rtl="0" algn="l">
              <a:spcBef>
                <a:spcPts val="420"/>
              </a:spcBef>
              <a:spcAft>
                <a:spcPts val="0"/>
              </a:spcAft>
              <a:buSzPts val="1470"/>
              <a:buChar char="⚫"/>
            </a:pPr>
            <a:r>
              <a:rPr i="1" lang="en-US"/>
              <a:t>Start folic acid</a:t>
            </a:r>
            <a:endParaRPr/>
          </a:p>
          <a:p>
            <a:pPr indent="-246887" lvl="2" marL="914400" rtl="0" algn="l">
              <a:spcBef>
                <a:spcPts val="420"/>
              </a:spcBef>
              <a:spcAft>
                <a:spcPts val="0"/>
              </a:spcAft>
              <a:buSzPts val="1470"/>
              <a:buFont typeface="Constantia"/>
              <a:buNone/>
            </a:pPr>
            <a:r>
              <a:t/>
            </a:r>
            <a:endParaRPr i="1"/>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2"/>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Calibri"/>
              <a:buNone/>
            </a:pPr>
            <a:r>
              <a:rPr b="1" i="1" lang="en-US" sz="4000"/>
              <a:t>Provision of antenatal care services</a:t>
            </a:r>
            <a:endParaRPr/>
          </a:p>
        </p:txBody>
      </p:sp>
      <p:sp>
        <p:nvSpPr>
          <p:cNvPr id="303" name="Google Shape;303;p32"/>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Font typeface="Constantia"/>
              <a:buNone/>
            </a:pPr>
            <a:r>
              <a:rPr b="1" i="1" lang="en-US" u="sng"/>
              <a:t>Scheduled visits</a:t>
            </a:r>
            <a:endParaRPr/>
          </a:p>
          <a:p>
            <a:pPr indent="-153543" lvl="2" marL="914400" rtl="0" algn="l">
              <a:spcBef>
                <a:spcPts val="420"/>
              </a:spcBef>
              <a:spcAft>
                <a:spcPts val="0"/>
              </a:spcAft>
              <a:buSzPts val="1470"/>
              <a:buNone/>
            </a:pPr>
            <a:r>
              <a:t/>
            </a:r>
            <a:endParaRPr i="1"/>
          </a:p>
          <a:p>
            <a:pPr indent="-246887" lvl="2" marL="914400" rtl="0" algn="l">
              <a:spcBef>
                <a:spcPts val="420"/>
              </a:spcBef>
              <a:spcAft>
                <a:spcPts val="0"/>
              </a:spcAft>
              <a:buSzPts val="1470"/>
              <a:buChar char="⚫"/>
            </a:pPr>
            <a:r>
              <a:rPr i="1" lang="en-US"/>
              <a:t>Routine 🡪 4 (30wks): 2 (36wks): 1(&gt;36wks)</a:t>
            </a:r>
            <a:endParaRPr/>
          </a:p>
          <a:p>
            <a:pPr indent="-153543" lvl="2" marL="914400" rtl="0" algn="l">
              <a:spcBef>
                <a:spcPts val="420"/>
              </a:spcBef>
              <a:spcAft>
                <a:spcPts val="0"/>
              </a:spcAft>
              <a:buSzPts val="1470"/>
              <a:buNone/>
            </a:pPr>
            <a:r>
              <a:t/>
            </a:r>
            <a:endParaRPr i="1"/>
          </a:p>
          <a:p>
            <a:pPr indent="-246887" lvl="2" marL="914400" rtl="0" algn="l">
              <a:spcBef>
                <a:spcPts val="420"/>
              </a:spcBef>
              <a:spcAft>
                <a:spcPts val="0"/>
              </a:spcAft>
              <a:buSzPts val="1470"/>
              <a:buChar char="⚫"/>
            </a:pPr>
            <a:r>
              <a:rPr i="1" lang="en-US"/>
              <a:t>Focused ANC 🡪 4 visits till delivery</a:t>
            </a:r>
            <a:endParaRPr/>
          </a:p>
          <a:p>
            <a:pPr indent="-153543" lvl="2" marL="914400" rtl="0" algn="l">
              <a:spcBef>
                <a:spcPts val="420"/>
              </a:spcBef>
              <a:spcAft>
                <a:spcPts val="0"/>
              </a:spcAft>
              <a:buSzPts val="1470"/>
              <a:buNone/>
            </a:pPr>
            <a:r>
              <a:t/>
            </a:r>
            <a:endParaRPr i="1"/>
          </a:p>
          <a:p>
            <a:pPr indent="-246887" lvl="2" marL="914400" rtl="0" algn="l">
              <a:spcBef>
                <a:spcPts val="420"/>
              </a:spcBef>
              <a:spcAft>
                <a:spcPts val="0"/>
              </a:spcAft>
              <a:buSzPts val="1470"/>
              <a:buChar char="⚫"/>
            </a:pPr>
            <a:r>
              <a:rPr i="1" lang="en-US"/>
              <a:t>High risk schedules</a:t>
            </a:r>
            <a:endParaRPr i="1"/>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3"/>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graphicFrame>
        <p:nvGraphicFramePr>
          <p:cNvPr id="309" name="Google Shape;309;p33"/>
          <p:cNvGraphicFramePr/>
          <p:nvPr/>
        </p:nvGraphicFramePr>
        <p:xfrm>
          <a:off x="457200" y="304807"/>
          <a:ext cx="3000000" cy="3000000"/>
        </p:xfrm>
        <a:graphic>
          <a:graphicData uri="http://schemas.openxmlformats.org/drawingml/2006/table">
            <a:tbl>
              <a:tblPr bandRow="1" firstRow="1">
                <a:noFill/>
                <a:tableStyleId>{9BF8E7FF-57C4-4596-BBC8-150ADDB6A392}</a:tableStyleId>
              </a:tblPr>
              <a:tblGrid>
                <a:gridCol w="3886200"/>
                <a:gridCol w="3886200"/>
              </a:tblGrid>
              <a:tr h="440625">
                <a:tc>
                  <a:txBody>
                    <a:bodyPr/>
                    <a:lstStyle/>
                    <a:p>
                      <a:pPr indent="0" lvl="0" marL="0" marR="0" rtl="0" algn="l">
                        <a:spcBef>
                          <a:spcPts val="0"/>
                        </a:spcBef>
                        <a:spcAft>
                          <a:spcPts val="0"/>
                        </a:spcAft>
                        <a:buNone/>
                      </a:pPr>
                      <a:r>
                        <a:rPr lang="en-US" sz="1800" u="none" cap="none" strike="noStrike"/>
                        <a:t>Comparing ANC schedules</a:t>
                      </a:r>
                      <a:endParaRPr sz="1800"/>
                    </a:p>
                  </a:txBody>
                  <a:tcPr marT="45725" marB="45725" marR="91450" marL="91450">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B cap="flat" cmpd="sng" w="12700">
                      <a:solidFill>
                        <a:schemeClr val="dk1"/>
                      </a:solidFill>
                      <a:prstDash val="solid"/>
                      <a:round/>
                      <a:headEnd len="sm" w="sm" type="none"/>
                      <a:tailEnd len="sm" w="sm" type="none"/>
                    </a:lnB>
                  </a:tcPr>
                </a:tc>
              </a:tr>
              <a:tr h="446750">
                <a:tc>
                  <a:txBody>
                    <a:bodyPr/>
                    <a:lstStyle/>
                    <a:p>
                      <a:pPr indent="0" lvl="0" marL="0" marR="0" rtl="0" algn="l">
                        <a:spcBef>
                          <a:spcPts val="0"/>
                        </a:spcBef>
                        <a:spcAft>
                          <a:spcPts val="0"/>
                        </a:spcAft>
                        <a:buNone/>
                      </a:pPr>
                      <a:r>
                        <a:rPr b="1" i="0" lang="en-US" sz="2400" u="none" strike="noStrike">
                          <a:solidFill>
                            <a:srgbClr val="FF0000"/>
                          </a:solidFill>
                          <a:latin typeface="Arimo"/>
                          <a:ea typeface="Arimo"/>
                          <a:cs typeface="Arimo"/>
                          <a:sym typeface="Arimo"/>
                        </a:rPr>
                        <a:t>WHO FANC</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i="0" lang="en-US" sz="2400" u="none" strike="noStrike">
                          <a:solidFill>
                            <a:srgbClr val="FF0000"/>
                          </a:solidFill>
                          <a:latin typeface="Arimo"/>
                          <a:ea typeface="Arimo"/>
                          <a:cs typeface="Arimo"/>
                          <a:sym typeface="Arimo"/>
                        </a:rPr>
                        <a:t>2016 WHO ANC</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46750">
                <a:tc gridSpan="2">
                  <a:txBody>
                    <a:bodyPr/>
                    <a:lstStyle/>
                    <a:p>
                      <a:pPr indent="0" lvl="0" marL="0" marR="0" rtl="0" algn="ctr">
                        <a:spcBef>
                          <a:spcPts val="0"/>
                        </a:spcBef>
                        <a:spcAft>
                          <a:spcPts val="0"/>
                        </a:spcAft>
                        <a:buNone/>
                      </a:pPr>
                      <a:r>
                        <a:rPr b="1" i="0" lang="en-US" sz="2400" u="none" strike="noStrike">
                          <a:solidFill>
                            <a:srgbClr val="FF0000"/>
                          </a:solidFill>
                          <a:latin typeface="Arimo"/>
                          <a:ea typeface="Arimo"/>
                          <a:cs typeface="Arimo"/>
                          <a:sym typeface="Arimo"/>
                        </a:rPr>
                        <a:t>First trimester</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46750">
                <a:tc>
                  <a:txBody>
                    <a:bodyPr/>
                    <a:lstStyle/>
                    <a:p>
                      <a:pPr indent="0" lvl="0" marL="0" marR="0" rtl="0" algn="l">
                        <a:spcBef>
                          <a:spcPts val="0"/>
                        </a:spcBef>
                        <a:spcAft>
                          <a:spcPts val="0"/>
                        </a:spcAft>
                        <a:buNone/>
                      </a:pPr>
                      <a:r>
                        <a:rPr b="1" i="0" lang="en-US" sz="2400" u="none" strike="noStrike">
                          <a:solidFill>
                            <a:srgbClr val="000000"/>
                          </a:solidFill>
                          <a:latin typeface="Arimo"/>
                          <a:ea typeface="Arimo"/>
                          <a:cs typeface="Arimo"/>
                          <a:sym typeface="Arimo"/>
                        </a:rPr>
                        <a:t>Visit 1: 8–12 weeks</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i="0" lang="en-US" sz="2400" u="none" strike="noStrike">
                          <a:solidFill>
                            <a:srgbClr val="000000"/>
                          </a:solidFill>
                          <a:latin typeface="Arimo"/>
                          <a:ea typeface="Arimo"/>
                          <a:cs typeface="Arimo"/>
                          <a:sym typeface="Arimo"/>
                        </a:rPr>
                        <a:t>Contact 1: up to 12 weeks</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46750">
                <a:tc gridSpan="2">
                  <a:txBody>
                    <a:bodyPr/>
                    <a:lstStyle/>
                    <a:p>
                      <a:pPr indent="0" lvl="0" marL="0" marR="0" rtl="0" algn="ctr">
                        <a:spcBef>
                          <a:spcPts val="0"/>
                        </a:spcBef>
                        <a:spcAft>
                          <a:spcPts val="0"/>
                        </a:spcAft>
                        <a:buNone/>
                      </a:pPr>
                      <a:r>
                        <a:rPr b="1" i="0" lang="en-US" sz="2400" u="none" strike="noStrike">
                          <a:solidFill>
                            <a:srgbClr val="FF0000"/>
                          </a:solidFill>
                          <a:latin typeface="Arimo"/>
                          <a:ea typeface="Arimo"/>
                          <a:cs typeface="Arimo"/>
                          <a:sym typeface="Arimo"/>
                        </a:rPr>
                        <a:t>Second trimester</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46750">
                <a:tc>
                  <a:txBody>
                    <a:bodyPr/>
                    <a:lstStyle/>
                    <a:p>
                      <a:pPr indent="0" lvl="0" marL="0" marR="0" rtl="0" algn="l">
                        <a:spcBef>
                          <a:spcPts val="0"/>
                        </a:spcBef>
                        <a:spcAft>
                          <a:spcPts val="0"/>
                        </a:spcAft>
                        <a:buNone/>
                      </a:pPr>
                      <a:r>
                        <a:rPr b="1" i="0" lang="en-US" sz="2400" u="none" strike="noStrike">
                          <a:solidFill>
                            <a:srgbClr val="000000"/>
                          </a:solidFill>
                          <a:latin typeface="Arimo"/>
                          <a:ea typeface="Arimo"/>
                          <a:cs typeface="Arimo"/>
                          <a:sym typeface="Arimo"/>
                        </a:rPr>
                        <a:t>Visit 2: 24–26 weeks</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i="0" lang="en-US" sz="2400" u="none" strike="noStrike">
                          <a:solidFill>
                            <a:srgbClr val="000000"/>
                          </a:solidFill>
                          <a:latin typeface="Arimo"/>
                          <a:ea typeface="Arimo"/>
                          <a:cs typeface="Arimo"/>
                          <a:sym typeface="Arimo"/>
                        </a:rPr>
                        <a:t>Contact 2: 20 weeks</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46750">
                <a:tc>
                  <a:txBody>
                    <a:bodyPr/>
                    <a:lstStyle/>
                    <a:p>
                      <a:pPr indent="0" lvl="0" marL="0" marR="0" rtl="0" algn="l">
                        <a:spcBef>
                          <a:spcPts val="0"/>
                        </a:spcBef>
                        <a:spcAft>
                          <a:spcPts val="0"/>
                        </a:spcAft>
                        <a:buNone/>
                      </a:pPr>
                      <a:r>
                        <a:rPr b="1" i="0" lang="en-US" sz="2400" u="none" strike="noStrike">
                          <a:solidFill>
                            <a:srgbClr val="000000"/>
                          </a:solidFill>
                          <a:latin typeface="Arimo"/>
                          <a:ea typeface="Arimo"/>
                          <a:cs typeface="Arimo"/>
                          <a:sym typeface="Arimo"/>
                        </a:rPr>
                        <a:t> </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i="0" lang="en-US" sz="2400" u="none" strike="noStrike">
                          <a:solidFill>
                            <a:srgbClr val="000000"/>
                          </a:solidFill>
                          <a:latin typeface="Arimo"/>
                          <a:ea typeface="Arimo"/>
                          <a:cs typeface="Arimo"/>
                          <a:sym typeface="Arimo"/>
                        </a:rPr>
                        <a:t>Contact 3: 26 weeks</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46750">
                <a:tc gridSpan="2">
                  <a:txBody>
                    <a:bodyPr/>
                    <a:lstStyle/>
                    <a:p>
                      <a:pPr indent="0" lvl="0" marL="0" marR="0" rtl="0" algn="ctr">
                        <a:spcBef>
                          <a:spcPts val="0"/>
                        </a:spcBef>
                        <a:spcAft>
                          <a:spcPts val="0"/>
                        </a:spcAft>
                        <a:buNone/>
                      </a:pPr>
                      <a:r>
                        <a:rPr b="1" i="0" lang="en-US" sz="2400" u="none" strike="noStrike">
                          <a:solidFill>
                            <a:srgbClr val="FF0000"/>
                          </a:solidFill>
                          <a:latin typeface="Arimo"/>
                          <a:ea typeface="Arimo"/>
                          <a:cs typeface="Arimo"/>
                          <a:sym typeface="Arimo"/>
                        </a:rPr>
                        <a:t>Third trimester</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46750">
                <a:tc>
                  <a:txBody>
                    <a:bodyPr/>
                    <a:lstStyle/>
                    <a:p>
                      <a:pPr indent="0" lvl="0" marL="0" marR="0" rtl="0" algn="l">
                        <a:spcBef>
                          <a:spcPts val="0"/>
                        </a:spcBef>
                        <a:spcAft>
                          <a:spcPts val="0"/>
                        </a:spcAft>
                        <a:buNone/>
                      </a:pPr>
                      <a:r>
                        <a:rPr b="1" i="0" lang="en-US" sz="2400" u="none" strike="noStrike">
                          <a:solidFill>
                            <a:srgbClr val="000000"/>
                          </a:solidFill>
                          <a:latin typeface="Arimo"/>
                          <a:ea typeface="Arimo"/>
                          <a:cs typeface="Arimo"/>
                          <a:sym typeface="Arimo"/>
                        </a:rPr>
                        <a:t>Visit 3: 32 weeks</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i="0" lang="en-US" sz="2400" u="none" strike="noStrike">
                          <a:solidFill>
                            <a:srgbClr val="000000"/>
                          </a:solidFill>
                          <a:latin typeface="Arimo"/>
                          <a:ea typeface="Arimo"/>
                          <a:cs typeface="Arimo"/>
                          <a:sym typeface="Arimo"/>
                        </a:rPr>
                        <a:t>Contact 4: 30 weeks</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46750">
                <a:tc>
                  <a:txBody>
                    <a:bodyPr/>
                    <a:lstStyle/>
                    <a:p>
                      <a:pPr indent="0" lvl="0" marL="0" marR="0" rtl="0" algn="l">
                        <a:spcBef>
                          <a:spcPts val="0"/>
                        </a:spcBef>
                        <a:spcAft>
                          <a:spcPts val="0"/>
                        </a:spcAft>
                        <a:buNone/>
                      </a:pPr>
                      <a:r>
                        <a:rPr b="1" i="0" lang="en-US" sz="2400" u="none" strike="noStrike">
                          <a:solidFill>
                            <a:srgbClr val="000000"/>
                          </a:solidFill>
                          <a:latin typeface="Arimo"/>
                          <a:ea typeface="Arimo"/>
                          <a:cs typeface="Arimo"/>
                          <a:sym typeface="Arimo"/>
                        </a:rPr>
                        <a:t>Visit 4: 36–38 weeks</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i="0" lang="en-US" sz="2400" u="none" strike="noStrike">
                          <a:solidFill>
                            <a:srgbClr val="000000"/>
                          </a:solidFill>
                          <a:latin typeface="Arimo"/>
                          <a:ea typeface="Arimo"/>
                          <a:cs typeface="Arimo"/>
                          <a:sym typeface="Arimo"/>
                        </a:rPr>
                        <a:t>Contact 5: 34 weeks</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46750">
                <a:tc>
                  <a:txBody>
                    <a:bodyPr/>
                    <a:lstStyle/>
                    <a:p>
                      <a:pPr indent="0" lvl="0" marL="0" marR="0" rtl="0" algn="l">
                        <a:spcBef>
                          <a:spcPts val="0"/>
                        </a:spcBef>
                        <a:spcAft>
                          <a:spcPts val="0"/>
                        </a:spcAft>
                        <a:buNone/>
                      </a:pPr>
                      <a:r>
                        <a:rPr b="1" i="0" lang="en-US" sz="2400" u="none" strike="noStrike">
                          <a:solidFill>
                            <a:srgbClr val="000000"/>
                          </a:solidFill>
                          <a:latin typeface="Arimo"/>
                          <a:ea typeface="Arimo"/>
                          <a:cs typeface="Arimo"/>
                          <a:sym typeface="Arimo"/>
                        </a:rPr>
                        <a:t> </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i="0" lang="en-US" sz="2400" u="none" strike="noStrike">
                          <a:solidFill>
                            <a:srgbClr val="000000"/>
                          </a:solidFill>
                          <a:latin typeface="Arimo"/>
                          <a:ea typeface="Arimo"/>
                          <a:cs typeface="Arimo"/>
                          <a:sym typeface="Arimo"/>
                        </a:rPr>
                        <a:t>Contact 6: 36 weeks</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46750">
                <a:tc>
                  <a:txBody>
                    <a:bodyPr/>
                    <a:lstStyle/>
                    <a:p>
                      <a:pPr indent="0" lvl="0" marL="0" marR="0" rtl="0" algn="l">
                        <a:spcBef>
                          <a:spcPts val="0"/>
                        </a:spcBef>
                        <a:spcAft>
                          <a:spcPts val="0"/>
                        </a:spcAft>
                        <a:buNone/>
                      </a:pPr>
                      <a:r>
                        <a:rPr b="1" i="0" lang="en-US" sz="2400" u="none" strike="noStrike">
                          <a:solidFill>
                            <a:srgbClr val="000000"/>
                          </a:solidFill>
                          <a:latin typeface="Arimo"/>
                          <a:ea typeface="Arimo"/>
                          <a:cs typeface="Arimo"/>
                          <a:sym typeface="Arimo"/>
                        </a:rPr>
                        <a:t> </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i="0" lang="en-US" sz="2400" u="none" strike="noStrike">
                          <a:solidFill>
                            <a:srgbClr val="000000"/>
                          </a:solidFill>
                          <a:latin typeface="Arimo"/>
                          <a:ea typeface="Arimo"/>
                          <a:cs typeface="Arimo"/>
                          <a:sym typeface="Arimo"/>
                        </a:rPr>
                        <a:t>Contact 7: 38 weeks</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46750">
                <a:tc>
                  <a:txBody>
                    <a:bodyPr/>
                    <a:lstStyle/>
                    <a:p>
                      <a:pPr indent="0" lvl="0" marL="0" marR="0" rtl="0" algn="l">
                        <a:spcBef>
                          <a:spcPts val="0"/>
                        </a:spcBef>
                        <a:spcAft>
                          <a:spcPts val="0"/>
                        </a:spcAft>
                        <a:buNone/>
                      </a:pPr>
                      <a:r>
                        <a:rPr b="1" i="0" lang="en-US" sz="2400" u="none" strike="noStrike">
                          <a:solidFill>
                            <a:srgbClr val="000000"/>
                          </a:solidFill>
                          <a:latin typeface="Arimo"/>
                          <a:ea typeface="Arimo"/>
                          <a:cs typeface="Arimo"/>
                          <a:sym typeface="Arimo"/>
                        </a:rPr>
                        <a:t> </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i="0" lang="en-US" sz="2400" u="none" strike="noStrike">
                          <a:solidFill>
                            <a:srgbClr val="000000"/>
                          </a:solidFill>
                          <a:latin typeface="Arimo"/>
                          <a:ea typeface="Arimo"/>
                          <a:cs typeface="Arimo"/>
                          <a:sym typeface="Arimo"/>
                        </a:rPr>
                        <a:t>Contact 8: 40 weeks</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46750">
                <a:tc gridSpan="2">
                  <a:txBody>
                    <a:bodyPr/>
                    <a:lstStyle/>
                    <a:p>
                      <a:pPr indent="0" lvl="0" marL="0" marR="0" rtl="0" algn="ctr">
                        <a:spcBef>
                          <a:spcPts val="0"/>
                        </a:spcBef>
                        <a:spcAft>
                          <a:spcPts val="0"/>
                        </a:spcAft>
                        <a:buNone/>
                      </a:pPr>
                      <a:r>
                        <a:rPr b="1" i="0" lang="en-US" sz="2400" u="none" strike="noStrike">
                          <a:solidFill>
                            <a:srgbClr val="000000"/>
                          </a:solidFill>
                          <a:latin typeface="Arimo"/>
                          <a:ea typeface="Arimo"/>
                          <a:cs typeface="Arimo"/>
                          <a:sym typeface="Arimo"/>
                        </a:rPr>
                        <a:t>Return for delivery at 41 weeks if not given birth.</a:t>
                      </a:r>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Calibri"/>
              <a:buNone/>
            </a:pPr>
            <a:r>
              <a:rPr b="1" i="1" lang="en-US" sz="4000"/>
              <a:t>Provision of antenatal care services</a:t>
            </a:r>
            <a:endParaRPr/>
          </a:p>
        </p:txBody>
      </p:sp>
      <p:sp>
        <p:nvSpPr>
          <p:cNvPr id="315" name="Google Shape;315;p3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Font typeface="Constantia"/>
              <a:buNone/>
            </a:pPr>
            <a:r>
              <a:rPr b="1" i="1" lang="en-US" u="sng"/>
              <a:t>Risk assessment</a:t>
            </a:r>
            <a:endParaRPr/>
          </a:p>
          <a:p>
            <a:pPr indent="-246887" lvl="2" marL="914400" rtl="0" algn="l">
              <a:spcBef>
                <a:spcPts val="420"/>
              </a:spcBef>
              <a:spcAft>
                <a:spcPts val="0"/>
              </a:spcAft>
              <a:buSzPts val="1470"/>
              <a:buChar char="⚫"/>
            </a:pPr>
            <a:r>
              <a:rPr i="1" lang="en-US"/>
              <a:t>Genetic</a:t>
            </a:r>
            <a:endParaRPr/>
          </a:p>
          <a:p>
            <a:pPr indent="-246887" lvl="2" marL="914400" rtl="0" algn="l">
              <a:spcBef>
                <a:spcPts val="420"/>
              </a:spcBef>
              <a:spcAft>
                <a:spcPts val="0"/>
              </a:spcAft>
              <a:buSzPts val="1470"/>
              <a:buChar char="⚫"/>
            </a:pPr>
            <a:r>
              <a:rPr i="1" lang="en-US"/>
              <a:t>Medical</a:t>
            </a:r>
            <a:endParaRPr/>
          </a:p>
          <a:p>
            <a:pPr indent="-246887" lvl="2" marL="914400" rtl="0" algn="l">
              <a:spcBef>
                <a:spcPts val="420"/>
              </a:spcBef>
              <a:spcAft>
                <a:spcPts val="0"/>
              </a:spcAft>
              <a:buSzPts val="1470"/>
              <a:buChar char="⚫"/>
            </a:pPr>
            <a:r>
              <a:rPr i="1" lang="en-US"/>
              <a:t>Obstetrical </a:t>
            </a:r>
            <a:endParaRPr/>
          </a:p>
          <a:p>
            <a:pPr indent="-246887" lvl="2" marL="914400" rtl="0" algn="l">
              <a:spcBef>
                <a:spcPts val="420"/>
              </a:spcBef>
              <a:spcAft>
                <a:spcPts val="0"/>
              </a:spcAft>
              <a:buSzPts val="1470"/>
              <a:buChar char="⚫"/>
            </a:pPr>
            <a:r>
              <a:rPr i="1" lang="en-US"/>
              <a:t>Psychosocial factors</a:t>
            </a:r>
            <a:endParaRPr/>
          </a:p>
          <a:p>
            <a:pPr indent="-210311" lvl="3" marL="1188720" rtl="0" algn="l">
              <a:spcBef>
                <a:spcPts val="400"/>
              </a:spcBef>
              <a:spcAft>
                <a:spcPts val="0"/>
              </a:spcAft>
              <a:buSzPts val="1300"/>
              <a:buChar char="⚫"/>
            </a:pPr>
            <a:r>
              <a:rPr i="1" lang="en-US"/>
              <a:t>Smoking</a:t>
            </a:r>
            <a:endParaRPr/>
          </a:p>
          <a:p>
            <a:pPr indent="-210311" lvl="3" marL="1188720" rtl="0" algn="l">
              <a:spcBef>
                <a:spcPts val="400"/>
              </a:spcBef>
              <a:spcAft>
                <a:spcPts val="0"/>
              </a:spcAft>
              <a:buSzPts val="1300"/>
              <a:buChar char="⚫"/>
            </a:pPr>
            <a:r>
              <a:rPr i="1" lang="en-US"/>
              <a:t>Alcohol</a:t>
            </a:r>
            <a:endParaRPr/>
          </a:p>
          <a:p>
            <a:pPr indent="-210311" lvl="3" marL="1188720" rtl="0" algn="l">
              <a:spcBef>
                <a:spcPts val="400"/>
              </a:spcBef>
              <a:spcAft>
                <a:spcPts val="0"/>
              </a:spcAft>
              <a:buSzPts val="1300"/>
              <a:buChar char="⚫"/>
            </a:pPr>
            <a:r>
              <a:rPr i="1" lang="en-US"/>
              <a:t>Domestic violence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5"/>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Calibri"/>
              <a:buNone/>
            </a:pPr>
            <a:r>
              <a:rPr b="1" i="1" lang="en-US" sz="4000"/>
              <a:t>Provision of antenatal care services</a:t>
            </a:r>
            <a:endParaRPr/>
          </a:p>
        </p:txBody>
      </p:sp>
      <p:sp>
        <p:nvSpPr>
          <p:cNvPr id="321" name="Google Shape;321;p3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Font typeface="Constantia"/>
              <a:buNone/>
            </a:pPr>
            <a:r>
              <a:rPr b="1" i="1" lang="en-US" u="sng"/>
              <a:t>Physical examination</a:t>
            </a:r>
            <a:endParaRPr i="1"/>
          </a:p>
          <a:p>
            <a:pPr indent="-246887" lvl="2" marL="914400" rtl="0" algn="l">
              <a:spcBef>
                <a:spcPts val="420"/>
              </a:spcBef>
              <a:spcAft>
                <a:spcPts val="0"/>
              </a:spcAft>
              <a:buSzPts val="1470"/>
              <a:buChar char="⚫"/>
            </a:pPr>
            <a:r>
              <a:rPr i="1" lang="en-US"/>
              <a:t>General</a:t>
            </a:r>
            <a:endParaRPr/>
          </a:p>
          <a:p>
            <a:pPr indent="-246887" lvl="2" marL="914400" rtl="0" algn="l">
              <a:spcBef>
                <a:spcPts val="420"/>
              </a:spcBef>
              <a:spcAft>
                <a:spcPts val="0"/>
              </a:spcAft>
              <a:buSzPts val="1470"/>
              <a:buChar char="⚫"/>
            </a:pPr>
            <a:r>
              <a:rPr i="1" lang="en-US"/>
              <a:t>Systems</a:t>
            </a:r>
            <a:endParaRPr/>
          </a:p>
          <a:p>
            <a:pPr indent="-246887" lvl="2" marL="914400" rtl="0" algn="l">
              <a:spcBef>
                <a:spcPts val="420"/>
              </a:spcBef>
              <a:spcAft>
                <a:spcPts val="0"/>
              </a:spcAft>
              <a:buSzPts val="1470"/>
              <a:buChar char="⚫"/>
            </a:pPr>
            <a:r>
              <a:rPr i="1" lang="en-US"/>
              <a:t>Specific risks assessment</a:t>
            </a:r>
            <a:endParaRPr/>
          </a:p>
          <a:p>
            <a:pPr indent="-210311" lvl="4" marL="1463040" rtl="0" algn="l">
              <a:spcBef>
                <a:spcPts val="400"/>
              </a:spcBef>
              <a:spcAft>
                <a:spcPts val="0"/>
              </a:spcAft>
              <a:buSzPts val="1300"/>
              <a:buChar char="⚫"/>
            </a:pPr>
            <a:r>
              <a:rPr i="1" lang="en-US"/>
              <a:t>Pre-existing medical illness</a:t>
            </a:r>
            <a:endParaRPr/>
          </a:p>
          <a:p>
            <a:pPr indent="-210311" lvl="4" marL="1463040" rtl="0" algn="l">
              <a:spcBef>
                <a:spcPts val="400"/>
              </a:spcBef>
              <a:spcAft>
                <a:spcPts val="0"/>
              </a:spcAft>
              <a:buSzPts val="1300"/>
              <a:buChar char="⚫"/>
            </a:pPr>
            <a:r>
              <a:rPr i="1" lang="en-US"/>
              <a:t>Previous poor pregnancy outcome</a:t>
            </a:r>
            <a:endParaRPr/>
          </a:p>
          <a:p>
            <a:pPr indent="-210311" lvl="4" marL="1463040" rtl="0" algn="l">
              <a:spcBef>
                <a:spcPts val="400"/>
              </a:spcBef>
              <a:spcAft>
                <a:spcPts val="0"/>
              </a:spcAft>
              <a:buSzPts val="1300"/>
              <a:buChar char="⚫"/>
            </a:pPr>
            <a:r>
              <a:rPr i="1" lang="en-US"/>
              <a:t>Previous cesarean</a:t>
            </a:r>
            <a:endParaRPr/>
          </a:p>
          <a:p>
            <a:pPr indent="-210311" lvl="4" marL="1463040" rtl="0" algn="l">
              <a:spcBef>
                <a:spcPts val="400"/>
              </a:spcBef>
              <a:spcAft>
                <a:spcPts val="0"/>
              </a:spcAft>
              <a:buSzPts val="1300"/>
              <a:buChar char="⚫"/>
            </a:pPr>
            <a:r>
              <a:rPr i="1" lang="en-US"/>
              <a:t>Maternal age</a:t>
            </a:r>
            <a:endParaRPr/>
          </a:p>
          <a:p>
            <a:pPr indent="-210311" lvl="4" marL="1463040" rtl="0" algn="l">
              <a:spcBef>
                <a:spcPts val="400"/>
              </a:spcBef>
              <a:spcAft>
                <a:spcPts val="0"/>
              </a:spcAft>
              <a:buSzPts val="1300"/>
              <a:buChar char="⚫"/>
            </a:pPr>
            <a:r>
              <a:rPr i="1" lang="en-US"/>
              <a:t>Long or short birth intervals, high pregnancy orders</a:t>
            </a:r>
            <a:endParaRPr/>
          </a:p>
          <a:p>
            <a:pPr indent="-210311" lvl="4" marL="1463040" rtl="0" algn="l">
              <a:spcBef>
                <a:spcPts val="400"/>
              </a:spcBef>
              <a:spcAft>
                <a:spcPts val="0"/>
              </a:spcAft>
              <a:buSzPts val="1300"/>
              <a:buChar char="⚫"/>
            </a:pPr>
            <a:r>
              <a:rPr i="1" lang="en-US"/>
              <a:t>Maternal nutritional status</a:t>
            </a:r>
            <a:endParaRPr/>
          </a:p>
          <a:p>
            <a:pPr indent="-246887" lvl="2" marL="914400" rtl="0" algn="l">
              <a:spcBef>
                <a:spcPts val="420"/>
              </a:spcBef>
              <a:spcAft>
                <a:spcPts val="0"/>
              </a:spcAft>
              <a:buSzPts val="1470"/>
              <a:buChar char="⚫"/>
            </a:pPr>
            <a:r>
              <a:rPr i="1" lang="en-US"/>
              <a:t>Obstetrical &amp; gynecological</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6"/>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Calibri"/>
              <a:buNone/>
            </a:pPr>
            <a:r>
              <a:rPr b="1" i="1" lang="en-US" sz="4000"/>
              <a:t>Provision of antenatal care services</a:t>
            </a:r>
            <a:endParaRPr/>
          </a:p>
        </p:txBody>
      </p:sp>
      <p:sp>
        <p:nvSpPr>
          <p:cNvPr id="327" name="Google Shape;327;p3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Font typeface="Constantia"/>
              <a:buNone/>
            </a:pPr>
            <a:r>
              <a:rPr b="1" i="1" lang="en-US" u="sng"/>
              <a:t>Basic investigations</a:t>
            </a:r>
            <a:r>
              <a:rPr i="1" lang="en-US"/>
              <a:t> </a:t>
            </a:r>
            <a:endParaRPr/>
          </a:p>
          <a:p>
            <a:pPr indent="-153543" lvl="2" marL="914400" rtl="0" algn="l">
              <a:spcBef>
                <a:spcPts val="420"/>
              </a:spcBef>
              <a:spcAft>
                <a:spcPts val="0"/>
              </a:spcAft>
              <a:buSzPts val="1470"/>
              <a:buNone/>
            </a:pPr>
            <a:r>
              <a:t/>
            </a:r>
            <a:endParaRPr i="1"/>
          </a:p>
          <a:p>
            <a:pPr indent="-246887" lvl="2" marL="914400" rtl="0" algn="l">
              <a:spcBef>
                <a:spcPts val="420"/>
              </a:spcBef>
              <a:spcAft>
                <a:spcPts val="0"/>
              </a:spcAft>
              <a:buSzPts val="1470"/>
              <a:buChar char="⚫"/>
            </a:pPr>
            <a:r>
              <a:rPr i="1" lang="en-US"/>
              <a:t>Hb, pcv </a:t>
            </a:r>
            <a:endParaRPr/>
          </a:p>
          <a:p>
            <a:pPr indent="-246887" lvl="2" marL="914400" rtl="0" algn="l">
              <a:spcBef>
                <a:spcPts val="420"/>
              </a:spcBef>
              <a:spcAft>
                <a:spcPts val="0"/>
              </a:spcAft>
              <a:buSzPts val="1470"/>
              <a:buChar char="⚫"/>
            </a:pPr>
            <a:r>
              <a:rPr i="1" lang="en-US"/>
              <a:t>Blood group + Rhesus factor</a:t>
            </a:r>
            <a:endParaRPr/>
          </a:p>
          <a:p>
            <a:pPr indent="-246887" lvl="2" marL="914400" rtl="0" algn="l">
              <a:spcBef>
                <a:spcPts val="420"/>
              </a:spcBef>
              <a:spcAft>
                <a:spcPts val="0"/>
              </a:spcAft>
              <a:buSzPts val="1470"/>
              <a:buChar char="⚫"/>
            </a:pPr>
            <a:r>
              <a:rPr i="1" lang="en-US"/>
              <a:t>VDRL </a:t>
            </a:r>
            <a:endParaRPr/>
          </a:p>
          <a:p>
            <a:pPr indent="-246887" lvl="2" marL="914400" rtl="0" algn="l">
              <a:spcBef>
                <a:spcPts val="420"/>
              </a:spcBef>
              <a:spcAft>
                <a:spcPts val="0"/>
              </a:spcAft>
              <a:buSzPts val="1470"/>
              <a:buChar char="⚫"/>
            </a:pPr>
            <a:r>
              <a:rPr i="1" lang="en-US"/>
              <a:t>HIV</a:t>
            </a:r>
            <a:endParaRPr/>
          </a:p>
          <a:p>
            <a:pPr indent="-246887" lvl="2" marL="914400" rtl="0" algn="l">
              <a:spcBef>
                <a:spcPts val="420"/>
              </a:spcBef>
              <a:spcAft>
                <a:spcPts val="0"/>
              </a:spcAft>
              <a:buSzPts val="1470"/>
              <a:buChar char="⚫"/>
            </a:pPr>
            <a:r>
              <a:rPr i="1" lang="en-US"/>
              <a:t>Urinalysis</a:t>
            </a:r>
            <a:endParaRPr/>
          </a:p>
          <a:p>
            <a:pPr indent="-246887" lvl="2" marL="914400" rtl="0" algn="l">
              <a:spcBef>
                <a:spcPts val="420"/>
              </a:spcBef>
              <a:spcAft>
                <a:spcPts val="0"/>
              </a:spcAft>
              <a:buSzPts val="1470"/>
              <a:buChar char="⚫"/>
            </a:pPr>
            <a:r>
              <a:rPr i="1" lang="en-US"/>
              <a:t>HbsAg</a:t>
            </a:r>
            <a:endParaRPr i="1"/>
          </a:p>
          <a:p>
            <a:pPr indent="-246887" lvl="2" marL="914400" rtl="0" algn="l">
              <a:spcBef>
                <a:spcPts val="420"/>
              </a:spcBef>
              <a:spcAft>
                <a:spcPts val="0"/>
              </a:spcAft>
              <a:buSzPts val="1470"/>
              <a:buChar char="⚫"/>
            </a:pPr>
            <a:r>
              <a:rPr i="1" lang="en-US"/>
              <a:t>OGTT</a:t>
            </a:r>
            <a:endParaRPr i="1"/>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7"/>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Calibri"/>
              <a:buNone/>
            </a:pPr>
            <a:r>
              <a:rPr b="1" i="1" lang="en-US" sz="4000"/>
              <a:t>Provision of antenatal care services</a:t>
            </a:r>
            <a:endParaRPr/>
          </a:p>
        </p:txBody>
      </p:sp>
      <p:sp>
        <p:nvSpPr>
          <p:cNvPr id="333" name="Google Shape;333;p3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Font typeface="Constantia"/>
              <a:buNone/>
            </a:pPr>
            <a:r>
              <a:rPr b="1" i="1" lang="en-US" u="sng"/>
              <a:t>Subsequent visits</a:t>
            </a:r>
            <a:endParaRPr/>
          </a:p>
          <a:p>
            <a:pPr indent="-246887" lvl="2" marL="914400" rtl="0" algn="l">
              <a:spcBef>
                <a:spcPts val="560"/>
              </a:spcBef>
              <a:spcAft>
                <a:spcPts val="0"/>
              </a:spcAft>
              <a:buSzPts val="1960"/>
              <a:buChar char="⚫"/>
            </a:pPr>
            <a:r>
              <a:rPr i="1" lang="en-US" sz="2800"/>
              <a:t>Review of risk status</a:t>
            </a:r>
            <a:endParaRPr/>
          </a:p>
          <a:p>
            <a:pPr indent="-246887" lvl="2" marL="914400" rtl="0" algn="l">
              <a:spcBef>
                <a:spcPts val="560"/>
              </a:spcBef>
              <a:spcAft>
                <a:spcPts val="0"/>
              </a:spcAft>
              <a:buSzPts val="1960"/>
              <a:buChar char="⚫"/>
            </a:pPr>
            <a:r>
              <a:rPr i="1" lang="en-US" sz="2800"/>
              <a:t>Screen for emergent risk factors</a:t>
            </a:r>
            <a:endParaRPr/>
          </a:p>
          <a:p>
            <a:pPr indent="-210311" lvl="4" marL="1463040" rtl="0" algn="l">
              <a:spcBef>
                <a:spcPts val="560"/>
              </a:spcBef>
              <a:spcAft>
                <a:spcPts val="0"/>
              </a:spcAft>
              <a:buSzPts val="1820"/>
              <a:buChar char="⚫"/>
            </a:pPr>
            <a:r>
              <a:rPr i="1" lang="en-US" sz="2800"/>
              <a:t>Maternal</a:t>
            </a:r>
            <a:endParaRPr/>
          </a:p>
          <a:p>
            <a:pPr indent="-210311" lvl="4" marL="1463040" rtl="0" algn="l">
              <a:spcBef>
                <a:spcPts val="560"/>
              </a:spcBef>
              <a:spcAft>
                <a:spcPts val="0"/>
              </a:spcAft>
              <a:buSzPts val="1820"/>
              <a:buChar char="⚫"/>
            </a:pPr>
            <a:r>
              <a:rPr i="1" lang="en-US" sz="2800"/>
              <a:t>Fetal</a:t>
            </a:r>
            <a:endParaRPr/>
          </a:p>
          <a:p>
            <a:pPr indent="-246887" lvl="2" marL="914400" rtl="0" algn="l">
              <a:spcBef>
                <a:spcPts val="560"/>
              </a:spcBef>
              <a:spcAft>
                <a:spcPts val="0"/>
              </a:spcAft>
              <a:buSzPts val="1960"/>
              <a:buChar char="⚫"/>
            </a:pPr>
            <a:r>
              <a:rPr i="1" lang="en-US" sz="2800"/>
              <a:t>Post-basic investigations as is necessary</a:t>
            </a:r>
            <a:endParaRPr/>
          </a:p>
          <a:p>
            <a:pPr indent="-246887" lvl="2" marL="914400" rtl="0" algn="l">
              <a:spcBef>
                <a:spcPts val="560"/>
              </a:spcBef>
              <a:spcAft>
                <a:spcPts val="0"/>
              </a:spcAft>
              <a:buSzPts val="1960"/>
              <a:buChar char="⚫"/>
            </a:pPr>
            <a:r>
              <a:rPr i="1" lang="en-US" sz="2800"/>
              <a:t>Pelvic evaluation when necessary [cx, pelvimetry]</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8"/>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Calibri"/>
              <a:buNone/>
            </a:pPr>
            <a:r>
              <a:rPr b="1" i="1" lang="en-US" sz="4000"/>
              <a:t>Provision of antenatal care services</a:t>
            </a:r>
            <a:endParaRPr/>
          </a:p>
        </p:txBody>
      </p:sp>
      <p:sp>
        <p:nvSpPr>
          <p:cNvPr id="339" name="Google Shape;339;p3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Font typeface="Constantia"/>
              <a:buNone/>
            </a:pPr>
            <a:r>
              <a:rPr b="1" i="1" lang="en-US" u="sng"/>
              <a:t>Ancillary prenatal tests</a:t>
            </a:r>
            <a:endParaRPr/>
          </a:p>
          <a:p>
            <a:pPr indent="-246887" lvl="2" marL="914400" rtl="0" algn="l">
              <a:spcBef>
                <a:spcPts val="420"/>
              </a:spcBef>
              <a:spcAft>
                <a:spcPts val="0"/>
              </a:spcAft>
              <a:buSzPts val="1470"/>
              <a:buChar char="⚫"/>
            </a:pPr>
            <a:r>
              <a:rPr i="1" lang="en-US"/>
              <a:t>GDM in women at risk</a:t>
            </a:r>
            <a:endParaRPr/>
          </a:p>
          <a:p>
            <a:pPr indent="-246887" lvl="2" marL="914400" rtl="0" algn="l">
              <a:spcBef>
                <a:spcPts val="420"/>
              </a:spcBef>
              <a:spcAft>
                <a:spcPts val="0"/>
              </a:spcAft>
              <a:buSzPts val="1470"/>
              <a:buChar char="⚫"/>
            </a:pPr>
            <a:r>
              <a:rPr i="1" lang="en-US"/>
              <a:t>Preterm birth risks</a:t>
            </a:r>
            <a:endParaRPr/>
          </a:p>
          <a:p>
            <a:pPr indent="-210311" lvl="4" marL="1463040" rtl="0" algn="l">
              <a:spcBef>
                <a:spcPts val="400"/>
              </a:spcBef>
              <a:spcAft>
                <a:spcPts val="0"/>
              </a:spcAft>
              <a:buSzPts val="1300"/>
              <a:buChar char="⚫"/>
            </a:pPr>
            <a:r>
              <a:rPr i="1" lang="en-US"/>
              <a:t>Chlamydia trachomatis</a:t>
            </a:r>
            <a:endParaRPr/>
          </a:p>
          <a:p>
            <a:pPr indent="-210311" lvl="4" marL="1463040" rtl="0" algn="l">
              <a:spcBef>
                <a:spcPts val="400"/>
              </a:spcBef>
              <a:spcAft>
                <a:spcPts val="0"/>
              </a:spcAft>
              <a:buSzPts val="1300"/>
              <a:buChar char="⚫"/>
            </a:pPr>
            <a:r>
              <a:rPr i="1" lang="en-US"/>
              <a:t>Bacterial vaginosis</a:t>
            </a:r>
            <a:endParaRPr/>
          </a:p>
          <a:p>
            <a:pPr indent="-210311" lvl="4" marL="1463040" rtl="0" algn="l">
              <a:spcBef>
                <a:spcPts val="400"/>
              </a:spcBef>
              <a:spcAft>
                <a:spcPts val="0"/>
              </a:spcAft>
              <a:buSzPts val="1300"/>
              <a:buChar char="⚫"/>
            </a:pPr>
            <a:r>
              <a:rPr i="1" lang="en-US"/>
              <a:t>Vaginal fluid fetal fibronectin</a:t>
            </a:r>
            <a:endParaRPr/>
          </a:p>
          <a:p>
            <a:pPr indent="-246887" lvl="2" marL="914400" rtl="0" algn="l">
              <a:spcBef>
                <a:spcPts val="420"/>
              </a:spcBef>
              <a:spcAft>
                <a:spcPts val="0"/>
              </a:spcAft>
              <a:buSzPts val="1470"/>
              <a:buChar char="⚫"/>
            </a:pPr>
            <a:r>
              <a:rPr i="1" lang="en-US"/>
              <a:t>Neonatal sepsis 🡪 GBS</a:t>
            </a:r>
            <a:endParaRPr/>
          </a:p>
          <a:p>
            <a:pPr indent="-246887" lvl="2" marL="914400" rtl="0" algn="l">
              <a:spcBef>
                <a:spcPts val="420"/>
              </a:spcBef>
              <a:spcAft>
                <a:spcPts val="0"/>
              </a:spcAft>
              <a:buSzPts val="1470"/>
              <a:buChar char="⚫"/>
            </a:pPr>
            <a:r>
              <a:rPr i="1" lang="en-US"/>
              <a:t>Genetic disorders 🡪 sickle cell, thalassemia</a:t>
            </a:r>
            <a:endParaRPr/>
          </a:p>
          <a:p>
            <a:pPr indent="-246887" lvl="2" marL="914400" rtl="0" algn="l">
              <a:spcBef>
                <a:spcPts val="420"/>
              </a:spcBef>
              <a:spcAft>
                <a:spcPts val="0"/>
              </a:spcAft>
              <a:buSzPts val="1470"/>
              <a:buChar char="⚫"/>
            </a:pPr>
            <a:r>
              <a:rPr i="1" lang="en-US"/>
              <a:t>Alpha fetal proteins</a:t>
            </a:r>
            <a:endParaRPr/>
          </a:p>
          <a:p>
            <a:pPr indent="-246887" lvl="2" marL="914400" rtl="0" algn="l">
              <a:spcBef>
                <a:spcPts val="420"/>
              </a:spcBef>
              <a:spcAft>
                <a:spcPts val="0"/>
              </a:spcAft>
              <a:buSzPts val="1470"/>
              <a:buChar char="⚫"/>
            </a:pPr>
            <a:r>
              <a:rPr i="1" lang="en-US"/>
              <a:t>First trimester ultrasound 🡪 nuchal translucency</a:t>
            </a:r>
            <a:endParaRPr i="1"/>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9"/>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Calibri"/>
              <a:buNone/>
            </a:pPr>
            <a:r>
              <a:rPr b="1" i="1" lang="en-US" sz="4000"/>
              <a:t>Provision of antenatal care services</a:t>
            </a:r>
            <a:endParaRPr/>
          </a:p>
        </p:txBody>
      </p:sp>
      <p:sp>
        <p:nvSpPr>
          <p:cNvPr id="345" name="Google Shape;345;p3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lnSpc>
                <a:spcPct val="90000"/>
              </a:lnSpc>
              <a:spcBef>
                <a:spcPts val="0"/>
              </a:spcBef>
              <a:spcAft>
                <a:spcPts val="0"/>
              </a:spcAft>
              <a:buSzPts val="2470"/>
              <a:buFont typeface="Constantia"/>
              <a:buNone/>
            </a:pPr>
            <a:r>
              <a:rPr b="1" i="1" lang="en-US" u="sng"/>
              <a:t>Maternal nutrition</a:t>
            </a:r>
            <a:endParaRPr/>
          </a:p>
          <a:p>
            <a:pPr indent="-246887" lvl="2" marL="914400" rtl="0" algn="l">
              <a:lnSpc>
                <a:spcPct val="90000"/>
              </a:lnSpc>
              <a:spcBef>
                <a:spcPts val="420"/>
              </a:spcBef>
              <a:spcAft>
                <a:spcPts val="0"/>
              </a:spcAft>
              <a:buSzPts val="1470"/>
              <a:buChar char="⚫"/>
            </a:pPr>
            <a:r>
              <a:rPr i="1" lang="en-US"/>
              <a:t>Affects maternal &amp; fetal well being &amp; outcome</a:t>
            </a:r>
            <a:endParaRPr/>
          </a:p>
          <a:p>
            <a:pPr indent="-210311" lvl="4" marL="1463040" rtl="0" algn="l">
              <a:lnSpc>
                <a:spcPct val="90000"/>
              </a:lnSpc>
              <a:spcBef>
                <a:spcPts val="400"/>
              </a:spcBef>
              <a:spcAft>
                <a:spcPts val="0"/>
              </a:spcAft>
              <a:buSzPts val="1300"/>
              <a:buChar char="⚫"/>
            </a:pPr>
            <a:r>
              <a:rPr i="1" lang="en-US"/>
              <a:t>Fe deficiency 🡪 anemia; Iodine deficiency 🡪 cretinism; Folate deficiency 🡪 neuro-tube defects</a:t>
            </a:r>
            <a:endParaRPr/>
          </a:p>
          <a:p>
            <a:pPr indent="-210311" lvl="4" marL="1463040" rtl="0" algn="l">
              <a:lnSpc>
                <a:spcPct val="90000"/>
              </a:lnSpc>
              <a:spcBef>
                <a:spcPts val="400"/>
              </a:spcBef>
              <a:spcAft>
                <a:spcPts val="0"/>
              </a:spcAft>
              <a:buSzPts val="1300"/>
              <a:buFont typeface="Constantia"/>
              <a:buNone/>
            </a:pPr>
            <a:r>
              <a:rPr b="1" i="1" lang="en-US"/>
              <a:t>“total nutritional deprivation results in inappropriate fetal growth and development, including hampered neurological development”</a:t>
            </a:r>
            <a:endParaRPr/>
          </a:p>
          <a:p>
            <a:pPr indent="-246887" lvl="2" marL="914400" rtl="0" algn="l">
              <a:lnSpc>
                <a:spcPct val="90000"/>
              </a:lnSpc>
              <a:spcBef>
                <a:spcPts val="420"/>
              </a:spcBef>
              <a:spcAft>
                <a:spcPts val="0"/>
              </a:spcAft>
              <a:buSzPts val="1470"/>
              <a:buChar char="⚫"/>
            </a:pPr>
            <a:r>
              <a:rPr i="1" lang="en-US"/>
              <a:t>Measures of nutritional status 🡪 BMI, weight gain, fetal growth</a:t>
            </a:r>
            <a:endParaRPr/>
          </a:p>
          <a:p>
            <a:pPr indent="-246887" lvl="2" marL="914400" rtl="0" algn="l">
              <a:lnSpc>
                <a:spcPct val="90000"/>
              </a:lnSpc>
              <a:spcBef>
                <a:spcPts val="420"/>
              </a:spcBef>
              <a:spcAft>
                <a:spcPts val="0"/>
              </a:spcAft>
              <a:buSzPts val="1470"/>
              <a:buChar char="⚫"/>
            </a:pPr>
            <a:r>
              <a:rPr i="1" lang="en-US"/>
              <a:t>Management 🡪 education; prevention; treatment</a:t>
            </a:r>
            <a:endParaRPr/>
          </a:p>
          <a:p>
            <a:pPr indent="-210311" lvl="3" marL="1188720" rtl="0" algn="l">
              <a:lnSpc>
                <a:spcPct val="90000"/>
              </a:lnSpc>
              <a:spcBef>
                <a:spcPts val="400"/>
              </a:spcBef>
              <a:spcAft>
                <a:spcPts val="0"/>
              </a:spcAft>
              <a:buSzPts val="1300"/>
              <a:buChar char="⚫"/>
            </a:pPr>
            <a:r>
              <a:rPr i="1" lang="en-US"/>
              <a:t>Supplements 🡺 prenatal vitamins &amp; minerals; calories; proteins</a:t>
            </a:r>
            <a:endParaRPr/>
          </a:p>
          <a:p>
            <a:pPr indent="-210311" lvl="3" marL="1188720" rtl="0" algn="l">
              <a:lnSpc>
                <a:spcPct val="90000"/>
              </a:lnSpc>
              <a:spcBef>
                <a:spcPts val="400"/>
              </a:spcBef>
              <a:spcAft>
                <a:spcPts val="0"/>
              </a:spcAft>
              <a:buSzPts val="1300"/>
              <a:buChar char="⚫"/>
            </a:pPr>
            <a:r>
              <a:rPr i="1" lang="en-US"/>
              <a:t>Minerals 🡺 Fe; vitamins; Zn; iodine; Mg; Copper</a:t>
            </a:r>
            <a:endParaRPr i="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sp>
        <p:nvSpPr>
          <p:cNvPr id="133" name="Google Shape;133;p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solidFill>
                  <a:schemeClr val="dk1"/>
                </a:solidFill>
                <a:latin typeface="Constantia"/>
                <a:ea typeface="Constantia"/>
                <a:cs typeface="Constantia"/>
                <a:sym typeface="Constantia"/>
              </a:rPr>
              <a:t>The purpose of</a:t>
            </a:r>
            <a:r>
              <a:rPr b="1" lang="en-US">
                <a:solidFill>
                  <a:schemeClr val="dk1"/>
                </a:solidFill>
                <a:latin typeface="Constantia"/>
                <a:ea typeface="Constantia"/>
                <a:cs typeface="Constantia"/>
                <a:sym typeface="Constantia"/>
              </a:rPr>
              <a:t> antenatal care</a:t>
            </a:r>
            <a:r>
              <a:rPr lang="en-US">
                <a:solidFill>
                  <a:schemeClr val="dk1"/>
                </a:solidFill>
                <a:latin typeface="Constantia"/>
                <a:ea typeface="Constantia"/>
                <a:cs typeface="Constantia"/>
                <a:sym typeface="Constantia"/>
              </a:rPr>
              <a:t> is to promote health and survival through:</a:t>
            </a:r>
            <a:endParaRPr/>
          </a:p>
          <a:p>
            <a:pPr indent="-274320" lvl="0" marL="274320" rtl="0" algn="l">
              <a:spcBef>
                <a:spcPts val="520"/>
              </a:spcBef>
              <a:spcAft>
                <a:spcPts val="0"/>
              </a:spcAft>
              <a:buSzPts val="2470"/>
              <a:buChar char="⚫"/>
            </a:pPr>
            <a:r>
              <a:rPr lang="en-US">
                <a:solidFill>
                  <a:schemeClr val="dk1"/>
                </a:solidFill>
                <a:latin typeface="Constantia"/>
                <a:ea typeface="Constantia"/>
                <a:cs typeface="Constantia"/>
                <a:sym typeface="Constantia"/>
              </a:rPr>
              <a:t>Assessment</a:t>
            </a:r>
            <a:endParaRPr/>
          </a:p>
          <a:p>
            <a:pPr indent="-274320" lvl="0" marL="274320" rtl="0" algn="l">
              <a:spcBef>
                <a:spcPts val="520"/>
              </a:spcBef>
              <a:spcAft>
                <a:spcPts val="0"/>
              </a:spcAft>
              <a:buSzPts val="2470"/>
              <a:buChar char="⚫"/>
            </a:pPr>
            <a:r>
              <a:rPr lang="en-US">
                <a:solidFill>
                  <a:schemeClr val="dk1"/>
                </a:solidFill>
                <a:latin typeface="Constantia"/>
                <a:ea typeface="Constantia"/>
                <a:cs typeface="Constantia"/>
                <a:sym typeface="Constantia"/>
              </a:rPr>
              <a:t>Treatment </a:t>
            </a:r>
            <a:endParaRPr/>
          </a:p>
          <a:p>
            <a:pPr indent="-274320" lvl="0" marL="274320" rtl="0" algn="l">
              <a:spcBef>
                <a:spcPts val="520"/>
              </a:spcBef>
              <a:spcAft>
                <a:spcPts val="0"/>
              </a:spcAft>
              <a:buSzPts val="2470"/>
              <a:buChar char="⚫"/>
            </a:pPr>
            <a:r>
              <a:rPr lang="en-US">
                <a:solidFill>
                  <a:schemeClr val="dk1"/>
                </a:solidFill>
                <a:latin typeface="Constantia"/>
                <a:ea typeface="Constantia"/>
                <a:cs typeface="Constantia"/>
                <a:sym typeface="Constantia"/>
              </a:rPr>
              <a:t>Prevention</a:t>
            </a:r>
            <a:endParaRPr/>
          </a:p>
          <a:p>
            <a:pPr indent="-274320" lvl="0" marL="274320" rtl="0" algn="l">
              <a:spcBef>
                <a:spcPts val="520"/>
              </a:spcBef>
              <a:spcAft>
                <a:spcPts val="0"/>
              </a:spcAft>
              <a:buSzPts val="2470"/>
              <a:buChar char="⚫"/>
            </a:pPr>
            <a:r>
              <a:rPr lang="en-US">
                <a:solidFill>
                  <a:schemeClr val="dk1"/>
                </a:solidFill>
                <a:latin typeface="Constantia"/>
                <a:ea typeface="Constantia"/>
                <a:cs typeface="Constantia"/>
                <a:sym typeface="Constantia"/>
              </a:rPr>
              <a:t>Promotion.</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0"/>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Calibri"/>
              <a:buNone/>
            </a:pPr>
            <a:r>
              <a:rPr b="1" i="1" lang="en-US" sz="4000"/>
              <a:t>Provision of antenatal care services</a:t>
            </a:r>
            <a:endParaRPr/>
          </a:p>
        </p:txBody>
      </p:sp>
      <p:sp>
        <p:nvSpPr>
          <p:cNvPr id="351" name="Google Shape;351;p40"/>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660"/>
              <a:buFont typeface="Constantia"/>
              <a:buNone/>
            </a:pPr>
            <a:r>
              <a:rPr b="1" i="1" lang="en-US" sz="2800" u="sng"/>
              <a:t>Prenatal exercises</a:t>
            </a:r>
            <a:endParaRPr/>
          </a:p>
          <a:p>
            <a:pPr indent="-246887" lvl="2" marL="914400" rtl="0" algn="l">
              <a:spcBef>
                <a:spcPts val="560"/>
              </a:spcBef>
              <a:spcAft>
                <a:spcPts val="0"/>
              </a:spcAft>
              <a:buSzPts val="1960"/>
              <a:buChar char="⚫"/>
            </a:pPr>
            <a:r>
              <a:rPr i="1" lang="en-US" sz="2800"/>
              <a:t>General, perineal &amp; breathing exercises</a:t>
            </a:r>
            <a:endParaRPr/>
          </a:p>
          <a:p>
            <a:pPr indent="-274320" lvl="0" marL="274320" rtl="0" algn="l">
              <a:spcBef>
                <a:spcPts val="560"/>
              </a:spcBef>
              <a:spcAft>
                <a:spcPts val="0"/>
              </a:spcAft>
              <a:buSzPts val="2660"/>
              <a:buFont typeface="Constantia"/>
              <a:buNone/>
            </a:pPr>
            <a:r>
              <a:t/>
            </a:r>
            <a:endParaRPr b="1" i="1" sz="2800" u="sng"/>
          </a:p>
          <a:p>
            <a:pPr indent="-274320" lvl="0" marL="274320" rtl="0" algn="l">
              <a:spcBef>
                <a:spcPts val="560"/>
              </a:spcBef>
              <a:spcAft>
                <a:spcPts val="0"/>
              </a:spcAft>
              <a:buSzPts val="2660"/>
              <a:buFont typeface="Constantia"/>
              <a:buNone/>
            </a:pPr>
            <a:r>
              <a:rPr b="1" i="1" lang="en-US" sz="2800" u="sng"/>
              <a:t>Decision on delivery</a:t>
            </a:r>
            <a:endParaRPr/>
          </a:p>
          <a:p>
            <a:pPr indent="-246887" lvl="2" marL="914400" rtl="0" algn="l">
              <a:spcBef>
                <a:spcPts val="560"/>
              </a:spcBef>
              <a:spcAft>
                <a:spcPts val="0"/>
              </a:spcAft>
              <a:buSzPts val="1960"/>
              <a:buChar char="⚫"/>
            </a:pPr>
            <a:r>
              <a:rPr i="1" lang="en-US" sz="2800"/>
              <a:t>Timing 	🡪 gestation</a:t>
            </a:r>
            <a:endParaRPr/>
          </a:p>
          <a:p>
            <a:pPr indent="-246887" lvl="2" marL="914400" rtl="0" algn="l">
              <a:spcBef>
                <a:spcPts val="560"/>
              </a:spcBef>
              <a:spcAft>
                <a:spcPts val="0"/>
              </a:spcAft>
              <a:buSzPts val="1960"/>
              <a:buChar char="⚫"/>
            </a:pPr>
            <a:r>
              <a:rPr i="1" lang="en-US" sz="2800"/>
              <a:t>Type 	🡪 spontaneous, elective</a:t>
            </a:r>
            <a:endParaRPr/>
          </a:p>
          <a:p>
            <a:pPr indent="-246887" lvl="2" marL="914400" rtl="0" algn="l">
              <a:spcBef>
                <a:spcPts val="560"/>
              </a:spcBef>
              <a:spcAft>
                <a:spcPts val="0"/>
              </a:spcAft>
              <a:buSzPts val="1960"/>
              <a:buChar char="⚫"/>
            </a:pPr>
            <a:r>
              <a:rPr i="1" lang="en-US" sz="2800"/>
              <a:t>Mode 	🡪 vaginal, cesarean</a:t>
            </a:r>
            <a:endParaRPr i="1" sz="2800"/>
          </a:p>
          <a:p>
            <a:pPr indent="-274320" lvl="0" marL="274320" rtl="0" algn="l">
              <a:spcBef>
                <a:spcPts val="520"/>
              </a:spcBef>
              <a:spcAft>
                <a:spcPts val="0"/>
              </a:spcAft>
              <a:buSzPts val="2470"/>
              <a:buFont typeface="Constantia"/>
              <a:buNone/>
            </a:pPr>
            <a:r>
              <a:t/>
            </a:r>
            <a:endParaRPr b="1" i="1" u="sng"/>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000"/>
              <a:buFont typeface="Calibri"/>
              <a:buNone/>
            </a:pPr>
            <a:r>
              <a:rPr b="1" i="1" lang="en-US" sz="4000"/>
              <a:t>Provision of antenatal care services</a:t>
            </a:r>
            <a:endParaRPr/>
          </a:p>
        </p:txBody>
      </p:sp>
      <p:sp>
        <p:nvSpPr>
          <p:cNvPr id="357" name="Google Shape;357;p4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Font typeface="Constantia"/>
              <a:buNone/>
            </a:pPr>
            <a:r>
              <a:rPr b="1" i="1" lang="en-US" u="sng"/>
              <a:t>Organization of maternity services</a:t>
            </a:r>
            <a:endParaRPr/>
          </a:p>
          <a:p>
            <a:pPr indent="-246888" lvl="2" marL="914400" rtl="0" algn="l">
              <a:spcBef>
                <a:spcPts val="480"/>
              </a:spcBef>
              <a:spcAft>
                <a:spcPts val="0"/>
              </a:spcAft>
              <a:buSzPts val="1680"/>
              <a:buChar char="⚫"/>
            </a:pPr>
            <a:r>
              <a:rPr i="1" lang="en-US" sz="2400"/>
              <a:t>Considerations</a:t>
            </a:r>
            <a:endParaRPr/>
          </a:p>
          <a:p>
            <a:pPr indent="-210311" lvl="4" marL="1463040" rtl="0" algn="l">
              <a:spcBef>
                <a:spcPts val="480"/>
              </a:spcBef>
              <a:spcAft>
                <a:spcPts val="0"/>
              </a:spcAft>
              <a:buSzPts val="1560"/>
              <a:buChar char="⚫"/>
            </a:pPr>
            <a:r>
              <a:rPr i="1" lang="en-US" sz="2400"/>
              <a:t>Resources 🡪 human, materials &amp; equipments</a:t>
            </a:r>
            <a:endParaRPr/>
          </a:p>
          <a:p>
            <a:pPr indent="-210311" lvl="4" marL="1463040" rtl="0" algn="l">
              <a:spcBef>
                <a:spcPts val="480"/>
              </a:spcBef>
              <a:spcAft>
                <a:spcPts val="0"/>
              </a:spcAft>
              <a:buSzPts val="1560"/>
              <a:buChar char="⚫"/>
            </a:pPr>
            <a:r>
              <a:rPr i="1" lang="en-US" sz="2400"/>
              <a:t>Socio-economic factors</a:t>
            </a:r>
            <a:endParaRPr/>
          </a:p>
          <a:p>
            <a:pPr indent="-246888" lvl="2" marL="914400" rtl="0" algn="l">
              <a:spcBef>
                <a:spcPts val="480"/>
              </a:spcBef>
              <a:spcAft>
                <a:spcPts val="0"/>
              </a:spcAft>
              <a:buSzPts val="1680"/>
              <a:buChar char="⚫"/>
            </a:pPr>
            <a:r>
              <a:rPr i="1" lang="en-US" sz="2400"/>
              <a:t>Functional levels</a:t>
            </a:r>
            <a:endParaRPr/>
          </a:p>
          <a:p>
            <a:pPr indent="-210311" lvl="4" marL="1463040" rtl="0" algn="l">
              <a:spcBef>
                <a:spcPts val="480"/>
              </a:spcBef>
              <a:spcAft>
                <a:spcPts val="0"/>
              </a:spcAft>
              <a:buSzPts val="1560"/>
              <a:buChar char="⚫"/>
            </a:pPr>
            <a:r>
              <a:rPr i="1" lang="en-US" sz="2400"/>
              <a:t>Primary 	🡺 health centre</a:t>
            </a:r>
            <a:endParaRPr/>
          </a:p>
          <a:p>
            <a:pPr indent="-210311" lvl="4" marL="1463040" rtl="0" algn="l">
              <a:spcBef>
                <a:spcPts val="480"/>
              </a:spcBef>
              <a:spcAft>
                <a:spcPts val="0"/>
              </a:spcAft>
              <a:buSzPts val="1560"/>
              <a:buChar char="⚫"/>
            </a:pPr>
            <a:r>
              <a:rPr i="1" lang="en-US" sz="2400"/>
              <a:t>Secondary 	🡺 sub-district/district hospitals</a:t>
            </a:r>
            <a:endParaRPr/>
          </a:p>
          <a:p>
            <a:pPr indent="-210311" lvl="4" marL="1463040" rtl="0" algn="l">
              <a:spcBef>
                <a:spcPts val="480"/>
              </a:spcBef>
              <a:spcAft>
                <a:spcPts val="0"/>
              </a:spcAft>
              <a:buSzPts val="1560"/>
              <a:buChar char="⚫"/>
            </a:pPr>
            <a:r>
              <a:rPr i="1" lang="en-US" sz="2400"/>
              <a:t>Tertiary levels🡺 provincial &amp; central referral 			    hospitals</a:t>
            </a:r>
            <a:endParaRPr i="1" sz="2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2"/>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sp>
        <p:nvSpPr>
          <p:cNvPr id="363" name="Google Shape;363;p42"/>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solidFill>
                  <a:schemeClr val="dk1"/>
                </a:solidFill>
                <a:latin typeface="Constantia"/>
                <a:ea typeface="Constantia"/>
                <a:cs typeface="Constantia"/>
                <a:sym typeface="Constantia"/>
              </a:rPr>
              <a:t>While risk' assessment can help direct counselling and treatment for individuals, it is important to understand that most women who experience complications have no 'risk factors' at all.</a:t>
            </a:r>
            <a:endParaRPr/>
          </a:p>
          <a:p>
            <a:pPr indent="-274320" lvl="0" marL="274320" rtl="0" algn="l">
              <a:spcBef>
                <a:spcPts val="520"/>
              </a:spcBef>
              <a:spcAft>
                <a:spcPts val="0"/>
              </a:spcAft>
              <a:buSzPts val="2470"/>
              <a:buChar char="⚫"/>
            </a:pPr>
            <a:r>
              <a:rPr b="1" lang="en-US">
                <a:solidFill>
                  <a:schemeClr val="dk1"/>
                </a:solidFill>
                <a:latin typeface="Constantia"/>
                <a:ea typeface="Constantia"/>
                <a:cs typeface="Constantia"/>
                <a:sym typeface="Constantia"/>
              </a:rPr>
              <a:t>Every pregnant, delivering or postpartum woman is at risk of serious life threatening complications</a:t>
            </a:r>
            <a:endParaRPr>
              <a:solidFill>
                <a:schemeClr val="dk1"/>
              </a:solidFill>
              <a:latin typeface="Constantia"/>
              <a:ea typeface="Constantia"/>
              <a:cs typeface="Constantia"/>
              <a:sym typeface="Constantia"/>
            </a:endParaRPr>
          </a:p>
          <a:p>
            <a:pPr indent="-117475" lvl="0" marL="274320" rtl="0" algn="l">
              <a:spcBef>
                <a:spcPts val="520"/>
              </a:spcBef>
              <a:spcAft>
                <a:spcPts val="0"/>
              </a:spcAft>
              <a:buSzPts val="247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3"/>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High Risk Criteria</a:t>
            </a:r>
            <a:endParaRPr/>
          </a:p>
        </p:txBody>
      </p:sp>
      <p:sp>
        <p:nvSpPr>
          <p:cNvPr id="369" name="Google Shape;369;p4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lnSpc>
                <a:spcPct val="90000"/>
              </a:lnSpc>
              <a:spcBef>
                <a:spcPts val="0"/>
              </a:spcBef>
              <a:spcAft>
                <a:spcPts val="0"/>
              </a:spcAft>
              <a:buSzPts val="1582"/>
              <a:buNone/>
            </a:pPr>
            <a:r>
              <a:rPr lang="en-US" sz="1665">
                <a:solidFill>
                  <a:schemeClr val="dk1"/>
                </a:solidFill>
                <a:latin typeface="Constantia"/>
                <a:ea typeface="Constantia"/>
                <a:cs typeface="Constantia"/>
                <a:sym typeface="Constantia"/>
              </a:rPr>
              <a:t>Imply need for careful monitoring to help prevent a possible complication from arising or to enable its early detection and management:</a:t>
            </a:r>
            <a:endParaRPr/>
          </a:p>
          <a:p>
            <a:pPr indent="-274320" lvl="0" marL="274320" rtl="0" algn="l">
              <a:lnSpc>
                <a:spcPct val="90000"/>
              </a:lnSpc>
              <a:spcBef>
                <a:spcPts val="444"/>
              </a:spcBef>
              <a:spcAft>
                <a:spcPts val="0"/>
              </a:spcAft>
              <a:buSzPts val="2109"/>
              <a:buChar char="⚫"/>
            </a:pPr>
            <a:r>
              <a:rPr lang="en-US" sz="2220">
                <a:solidFill>
                  <a:schemeClr val="dk1"/>
                </a:solidFill>
                <a:latin typeface="Constantia"/>
                <a:ea typeface="Constantia"/>
                <a:cs typeface="Constantia"/>
                <a:sym typeface="Constantia"/>
              </a:rPr>
              <a:t>Poor obstetrical history</a:t>
            </a:r>
            <a:endParaRPr/>
          </a:p>
          <a:p>
            <a:pPr indent="-274320" lvl="0" marL="274320" rtl="0" algn="l">
              <a:lnSpc>
                <a:spcPct val="90000"/>
              </a:lnSpc>
              <a:spcBef>
                <a:spcPts val="444"/>
              </a:spcBef>
              <a:spcAft>
                <a:spcPts val="0"/>
              </a:spcAft>
              <a:buSzPts val="2109"/>
              <a:buChar char="⚫"/>
            </a:pPr>
            <a:r>
              <a:rPr lang="en-US" sz="2220">
                <a:solidFill>
                  <a:schemeClr val="dk1"/>
                </a:solidFill>
                <a:latin typeface="Constantia"/>
                <a:ea typeface="Constantia"/>
                <a:cs typeface="Constantia"/>
                <a:sym typeface="Constantia"/>
              </a:rPr>
              <a:t>Strikingly short stature</a:t>
            </a:r>
            <a:endParaRPr/>
          </a:p>
          <a:p>
            <a:pPr indent="-274320" lvl="0" marL="274320" rtl="0" algn="l">
              <a:lnSpc>
                <a:spcPct val="90000"/>
              </a:lnSpc>
              <a:spcBef>
                <a:spcPts val="444"/>
              </a:spcBef>
              <a:spcAft>
                <a:spcPts val="0"/>
              </a:spcAft>
              <a:buSzPts val="2109"/>
              <a:buChar char="⚫"/>
            </a:pPr>
            <a:r>
              <a:rPr lang="en-US" sz="2220">
                <a:solidFill>
                  <a:schemeClr val="dk1"/>
                </a:solidFill>
                <a:latin typeface="Constantia"/>
                <a:ea typeface="Constantia"/>
                <a:cs typeface="Constantia"/>
                <a:sym typeface="Constantia"/>
              </a:rPr>
              <a:t>Very young maternal age (below 15 years)</a:t>
            </a:r>
            <a:endParaRPr/>
          </a:p>
          <a:p>
            <a:pPr indent="-274320" lvl="0" marL="274320" rtl="0" algn="l">
              <a:lnSpc>
                <a:spcPct val="90000"/>
              </a:lnSpc>
              <a:spcBef>
                <a:spcPts val="444"/>
              </a:spcBef>
              <a:spcAft>
                <a:spcPts val="0"/>
              </a:spcAft>
              <a:buSzPts val="2109"/>
              <a:buChar char="⚫"/>
            </a:pPr>
            <a:r>
              <a:rPr lang="en-US" sz="2220">
                <a:solidFill>
                  <a:schemeClr val="dk1"/>
                </a:solidFill>
                <a:latin typeface="Constantia"/>
                <a:ea typeface="Constantia"/>
                <a:cs typeface="Constantia"/>
                <a:sym typeface="Constantia"/>
              </a:rPr>
              <a:t>Nulliparity and grandmultiparity</a:t>
            </a:r>
            <a:endParaRPr sz="2220">
              <a:solidFill>
                <a:schemeClr val="dk1"/>
              </a:solidFill>
              <a:latin typeface="Constantia"/>
              <a:ea typeface="Constantia"/>
              <a:cs typeface="Constantia"/>
              <a:sym typeface="Constantia"/>
            </a:endParaRPr>
          </a:p>
          <a:p>
            <a:pPr indent="-274320" lvl="0" marL="274320" rtl="0" algn="l">
              <a:lnSpc>
                <a:spcPct val="90000"/>
              </a:lnSpc>
              <a:spcBef>
                <a:spcPts val="444"/>
              </a:spcBef>
              <a:spcAft>
                <a:spcPts val="0"/>
              </a:spcAft>
              <a:buSzPts val="2109"/>
              <a:buChar char="⚫"/>
            </a:pPr>
            <a:r>
              <a:rPr lang="en-US" sz="2220">
                <a:solidFill>
                  <a:schemeClr val="dk1"/>
                </a:solidFill>
                <a:latin typeface="Constantia"/>
                <a:ea typeface="Constantia"/>
                <a:cs typeface="Constantia"/>
                <a:sym typeface="Constantia"/>
              </a:rPr>
              <a:t>Size-date discrepancy</a:t>
            </a:r>
            <a:endParaRPr/>
          </a:p>
          <a:p>
            <a:pPr indent="-274320" lvl="0" marL="274320" rtl="0" algn="l">
              <a:lnSpc>
                <a:spcPct val="90000"/>
              </a:lnSpc>
              <a:spcBef>
                <a:spcPts val="444"/>
              </a:spcBef>
              <a:spcAft>
                <a:spcPts val="0"/>
              </a:spcAft>
              <a:buSzPts val="2109"/>
              <a:buChar char="⚫"/>
            </a:pPr>
            <a:r>
              <a:rPr lang="en-US" sz="2220">
                <a:solidFill>
                  <a:schemeClr val="dk1"/>
                </a:solidFill>
                <a:latin typeface="Constantia"/>
                <a:ea typeface="Constantia"/>
                <a:cs typeface="Constantia"/>
                <a:sym typeface="Constantia"/>
              </a:rPr>
              <a:t>Unwanted pregnancy</a:t>
            </a:r>
            <a:endParaRPr/>
          </a:p>
          <a:p>
            <a:pPr indent="-274320" lvl="0" marL="274320" rtl="0" algn="l">
              <a:lnSpc>
                <a:spcPct val="90000"/>
              </a:lnSpc>
              <a:spcBef>
                <a:spcPts val="444"/>
              </a:spcBef>
              <a:spcAft>
                <a:spcPts val="0"/>
              </a:spcAft>
              <a:buSzPts val="2109"/>
              <a:buChar char="⚫"/>
            </a:pPr>
            <a:r>
              <a:rPr lang="en-US" sz="2220">
                <a:solidFill>
                  <a:schemeClr val="dk1"/>
                </a:solidFill>
                <a:latin typeface="Constantia"/>
                <a:ea typeface="Constantia"/>
                <a:cs typeface="Constantia"/>
                <a:sym typeface="Constantia"/>
              </a:rPr>
              <a:t>Extreme social disruption or deprivation</a:t>
            </a:r>
            <a:endParaRPr/>
          </a:p>
          <a:p>
            <a:pPr indent="-274320" lvl="0" marL="274320" rtl="0" algn="l">
              <a:lnSpc>
                <a:spcPct val="90000"/>
              </a:lnSpc>
              <a:spcBef>
                <a:spcPts val="444"/>
              </a:spcBef>
              <a:spcAft>
                <a:spcPts val="0"/>
              </a:spcAft>
              <a:buSzPts val="2109"/>
              <a:buChar char="⚫"/>
            </a:pPr>
            <a:r>
              <a:rPr lang="en-US" sz="2220">
                <a:solidFill>
                  <a:schemeClr val="dk1"/>
                </a:solidFill>
                <a:latin typeface="Constantia"/>
                <a:ea typeface="Constantia"/>
                <a:cs typeface="Constantia"/>
                <a:sym typeface="Constantia"/>
              </a:rPr>
              <a:t>Preterm labour in previous pregnancy</a:t>
            </a:r>
            <a:endParaRPr/>
          </a:p>
          <a:p>
            <a:pPr indent="-274320" lvl="0" marL="274320" rtl="0" algn="l">
              <a:lnSpc>
                <a:spcPct val="90000"/>
              </a:lnSpc>
              <a:spcBef>
                <a:spcPts val="444"/>
              </a:spcBef>
              <a:spcAft>
                <a:spcPts val="0"/>
              </a:spcAft>
              <a:buSzPts val="2109"/>
              <a:buChar char="⚫"/>
            </a:pPr>
            <a:r>
              <a:rPr lang="en-US" sz="2220">
                <a:solidFill>
                  <a:schemeClr val="dk1"/>
                </a:solidFill>
                <a:latin typeface="Constantia"/>
                <a:ea typeface="Constantia"/>
                <a:cs typeface="Constantia"/>
                <a:sym typeface="Constantia"/>
              </a:rPr>
              <a:t>Multiple gestation</a:t>
            </a:r>
            <a:endParaRPr/>
          </a:p>
          <a:p>
            <a:pPr indent="-274320" lvl="0" marL="274320" rtl="0" algn="l">
              <a:lnSpc>
                <a:spcPct val="90000"/>
              </a:lnSpc>
              <a:spcBef>
                <a:spcPts val="444"/>
              </a:spcBef>
              <a:spcAft>
                <a:spcPts val="0"/>
              </a:spcAft>
              <a:buSzPts val="2109"/>
              <a:buChar char="⚫"/>
            </a:pPr>
            <a:r>
              <a:rPr lang="en-US" sz="2220">
                <a:solidFill>
                  <a:schemeClr val="dk1"/>
                </a:solidFill>
                <a:latin typeface="Constantia"/>
                <a:ea typeface="Constantia"/>
                <a:cs typeface="Constantia"/>
                <a:sym typeface="Constantia"/>
              </a:rPr>
              <a:t>Abnormal lie/presentation</a:t>
            </a:r>
            <a:endParaRPr/>
          </a:p>
          <a:p>
            <a:pPr indent="-129238" lvl="0" marL="274320" rtl="0" algn="l">
              <a:lnSpc>
                <a:spcPct val="90000"/>
              </a:lnSpc>
              <a:spcBef>
                <a:spcPts val="481"/>
              </a:spcBef>
              <a:spcAft>
                <a:spcPts val="0"/>
              </a:spcAft>
              <a:buSzPts val="2285"/>
              <a:buNone/>
            </a:pPr>
            <a:r>
              <a:t/>
            </a:r>
            <a:endParaRPr sz="2405"/>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1"/>
              </a:buClr>
              <a:buSzPts val="2520"/>
              <a:buFont typeface="Calibri"/>
              <a:buNone/>
            </a:pPr>
            <a:r>
              <a:rPr b="1" i="1" lang="en-US" sz="2520">
                <a:solidFill>
                  <a:schemeClr val="dk1"/>
                </a:solidFill>
                <a:latin typeface="Calibri"/>
                <a:ea typeface="Calibri"/>
                <a:cs typeface="Calibri"/>
                <a:sym typeface="Calibri"/>
              </a:rPr>
              <a:t>Detect by history, physical examination and appropriate tests and manage:</a:t>
            </a:r>
            <a:br>
              <a:rPr lang="en-US" sz="4500">
                <a:solidFill>
                  <a:schemeClr val="dk1"/>
                </a:solidFill>
                <a:latin typeface="Calibri"/>
                <a:ea typeface="Calibri"/>
                <a:cs typeface="Calibri"/>
                <a:sym typeface="Calibri"/>
              </a:rPr>
            </a:br>
            <a:endParaRPr sz="4500"/>
          </a:p>
        </p:txBody>
      </p:sp>
      <p:sp>
        <p:nvSpPr>
          <p:cNvPr id="375" name="Google Shape;375;p4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1900"/>
              <a:buChar char="⚫"/>
            </a:pPr>
            <a:r>
              <a:rPr lang="en-US" sz="2000">
                <a:solidFill>
                  <a:schemeClr val="dk1"/>
                </a:solidFill>
                <a:latin typeface="Constantia"/>
                <a:ea typeface="Constantia"/>
                <a:cs typeface="Constantia"/>
                <a:sym typeface="Constantia"/>
              </a:rPr>
              <a:t>Hypertensive disease: check for oedema, check BP and do urinalysis at every visit</a:t>
            </a:r>
            <a:endParaRPr/>
          </a:p>
          <a:p>
            <a:pPr indent="-274320" lvl="0" marL="274320" rtl="0" algn="l">
              <a:spcBef>
                <a:spcPts val="400"/>
              </a:spcBef>
              <a:spcAft>
                <a:spcPts val="0"/>
              </a:spcAft>
              <a:buSzPts val="1900"/>
              <a:buChar char="⚫"/>
            </a:pPr>
            <a:r>
              <a:rPr lang="en-US" sz="2000">
                <a:solidFill>
                  <a:schemeClr val="dk1"/>
                </a:solidFill>
                <a:latin typeface="Constantia"/>
                <a:ea typeface="Constantia"/>
                <a:cs typeface="Constantia"/>
                <a:sym typeface="Constantia"/>
              </a:rPr>
              <a:t>Anaemia</a:t>
            </a:r>
            <a:endParaRPr/>
          </a:p>
          <a:p>
            <a:pPr indent="-274320" lvl="0" marL="274320" rtl="0" algn="l">
              <a:spcBef>
                <a:spcPts val="400"/>
              </a:spcBef>
              <a:spcAft>
                <a:spcPts val="0"/>
              </a:spcAft>
              <a:buSzPts val="1900"/>
              <a:buChar char="⚫"/>
            </a:pPr>
            <a:r>
              <a:rPr lang="en-US" sz="2000">
                <a:solidFill>
                  <a:schemeClr val="dk1"/>
                </a:solidFill>
                <a:latin typeface="Constantia"/>
                <a:ea typeface="Constantia"/>
                <a:cs typeface="Constantia"/>
                <a:sym typeface="Constantia"/>
              </a:rPr>
              <a:t>Malaria and worm infestation</a:t>
            </a:r>
            <a:endParaRPr/>
          </a:p>
          <a:p>
            <a:pPr indent="-274320" lvl="0" marL="274320" rtl="0" algn="l">
              <a:spcBef>
                <a:spcPts val="400"/>
              </a:spcBef>
              <a:spcAft>
                <a:spcPts val="0"/>
              </a:spcAft>
              <a:buSzPts val="1900"/>
              <a:buChar char="⚫"/>
            </a:pPr>
            <a:r>
              <a:rPr lang="en-US" sz="2000">
                <a:solidFill>
                  <a:schemeClr val="dk1"/>
                </a:solidFill>
                <a:latin typeface="Constantia"/>
                <a:ea typeface="Constantia"/>
                <a:cs typeface="Constantia"/>
                <a:sym typeface="Constantia"/>
              </a:rPr>
              <a:t>Danger signs of pregnancy .</a:t>
            </a:r>
            <a:endParaRPr sz="2000">
              <a:solidFill>
                <a:schemeClr val="dk1"/>
              </a:solidFill>
              <a:latin typeface="Constantia"/>
              <a:ea typeface="Constantia"/>
              <a:cs typeface="Constantia"/>
              <a:sym typeface="Constantia"/>
            </a:endParaRPr>
          </a:p>
          <a:p>
            <a:pPr indent="-274320" lvl="0" marL="274320" rtl="0" algn="l">
              <a:spcBef>
                <a:spcPts val="400"/>
              </a:spcBef>
              <a:spcAft>
                <a:spcPts val="0"/>
              </a:spcAft>
              <a:buSzPts val="1900"/>
              <a:buChar char="⚫"/>
            </a:pPr>
            <a:r>
              <a:rPr lang="en-US" sz="2000">
                <a:solidFill>
                  <a:schemeClr val="dk1"/>
                </a:solidFill>
                <a:latin typeface="Constantia"/>
                <a:ea typeface="Constantia"/>
                <a:cs typeface="Constantia"/>
                <a:sym typeface="Constantia"/>
              </a:rPr>
              <a:t>Syphilis and other STls detect and treat.</a:t>
            </a:r>
            <a:endParaRPr/>
          </a:p>
          <a:p>
            <a:pPr indent="-274320" lvl="0" marL="274320" rtl="0" algn="l">
              <a:spcBef>
                <a:spcPts val="400"/>
              </a:spcBef>
              <a:spcAft>
                <a:spcPts val="0"/>
              </a:spcAft>
              <a:buSzPts val="1900"/>
              <a:buChar char="⚫"/>
            </a:pPr>
            <a:r>
              <a:rPr lang="en-US" sz="2000">
                <a:solidFill>
                  <a:schemeClr val="dk1"/>
                </a:solidFill>
                <a:latin typeface="Constantia"/>
                <a:ea typeface="Constantia"/>
                <a:cs typeface="Constantia"/>
                <a:sym typeface="Constantia"/>
              </a:rPr>
              <a:t>Encourage routine testing for HIV/AIDS of pregnant women with opt out voluntary counselling and testing (VCT) for spouses </a:t>
            </a:r>
            <a:endParaRPr/>
          </a:p>
          <a:p>
            <a:pPr indent="-274320" lvl="0" marL="274320" rtl="0" algn="l">
              <a:spcBef>
                <a:spcPts val="400"/>
              </a:spcBef>
              <a:spcAft>
                <a:spcPts val="0"/>
              </a:spcAft>
              <a:buSzPts val="1900"/>
              <a:buChar char="⚫"/>
            </a:pPr>
            <a:r>
              <a:rPr lang="en-US" sz="2000">
                <a:solidFill>
                  <a:schemeClr val="dk1"/>
                </a:solidFill>
                <a:latin typeface="Constantia"/>
                <a:ea typeface="Constantia"/>
                <a:cs typeface="Constantia"/>
                <a:sym typeface="Constantia"/>
              </a:rPr>
              <a:t>Screen and treat other medical conditions </a:t>
            </a:r>
            <a:endParaRPr/>
          </a:p>
          <a:p>
            <a:pPr indent="-274320" lvl="0" marL="274320" rtl="0" algn="l">
              <a:spcBef>
                <a:spcPts val="400"/>
              </a:spcBef>
              <a:spcAft>
                <a:spcPts val="0"/>
              </a:spcAft>
              <a:buSzPts val="1900"/>
              <a:buChar char="⚫"/>
            </a:pPr>
            <a:r>
              <a:rPr lang="en-US" sz="2000">
                <a:solidFill>
                  <a:schemeClr val="dk1"/>
                </a:solidFill>
                <a:latin typeface="Constantia"/>
                <a:ea typeface="Constantia"/>
                <a:cs typeface="Constantia"/>
                <a:sym typeface="Constantia"/>
              </a:rPr>
              <a:t>Tuberculosis: refer pregnant women with chronic cough for investigations and treatment.</a:t>
            </a:r>
            <a:endParaRPr/>
          </a:p>
          <a:p>
            <a:pPr indent="-274320" lvl="0" marL="274320" rtl="0" algn="l">
              <a:spcBef>
                <a:spcPts val="400"/>
              </a:spcBef>
              <a:spcAft>
                <a:spcPts val="0"/>
              </a:spcAft>
              <a:buSzPts val="1900"/>
              <a:buChar char="⚫"/>
            </a:pPr>
            <a:r>
              <a:rPr lang="en-US" sz="2000">
                <a:solidFill>
                  <a:schemeClr val="dk1"/>
                </a:solidFill>
                <a:latin typeface="Constantia"/>
                <a:ea typeface="Constantia"/>
                <a:cs typeface="Constantia"/>
                <a:sym typeface="Constantia"/>
              </a:rPr>
              <a:t>Diabetes, hepatitis and rheumatic fever</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5"/>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1"/>
              </a:buClr>
              <a:buSzPts val="3600"/>
              <a:buFont typeface="Calibri"/>
              <a:buNone/>
            </a:pPr>
            <a:r>
              <a:rPr b="1" lang="en-US" sz="3600">
                <a:solidFill>
                  <a:schemeClr val="dk1"/>
                </a:solidFill>
                <a:latin typeface="Calibri"/>
                <a:ea typeface="Calibri"/>
                <a:cs typeface="Calibri"/>
                <a:sym typeface="Calibri"/>
              </a:rPr>
              <a:t>Preventive Care during antenatal clinic</a:t>
            </a:r>
            <a:br>
              <a:rPr b="1" lang="en-US" sz="5400">
                <a:solidFill>
                  <a:schemeClr val="dk1"/>
                </a:solidFill>
                <a:latin typeface="Calibri"/>
                <a:ea typeface="Calibri"/>
                <a:cs typeface="Calibri"/>
                <a:sym typeface="Calibri"/>
              </a:rPr>
            </a:br>
            <a:endParaRPr sz="4500"/>
          </a:p>
        </p:txBody>
      </p:sp>
      <p:sp>
        <p:nvSpPr>
          <p:cNvPr id="381" name="Google Shape;381;p4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solidFill>
                  <a:schemeClr val="dk1"/>
                </a:solidFill>
                <a:latin typeface="Constantia"/>
                <a:ea typeface="Constantia"/>
                <a:cs typeface="Constantia"/>
                <a:sym typeface="Constantia"/>
              </a:rPr>
              <a:t>Provide as per National Guidelines:</a:t>
            </a:r>
            <a:endParaRPr/>
          </a:p>
          <a:p>
            <a:pPr indent="-274320" lvl="0" marL="274320" rtl="0" algn="l">
              <a:spcBef>
                <a:spcPts val="520"/>
              </a:spcBef>
              <a:spcAft>
                <a:spcPts val="0"/>
              </a:spcAft>
              <a:buSzPts val="2470"/>
              <a:buChar char="⚫"/>
            </a:pPr>
            <a:r>
              <a:rPr lang="en-US">
                <a:solidFill>
                  <a:schemeClr val="dk1"/>
                </a:solidFill>
                <a:latin typeface="Constantia"/>
                <a:ea typeface="Constantia"/>
                <a:cs typeface="Constantia"/>
                <a:sym typeface="Constantia"/>
              </a:rPr>
              <a:t>Tetanus toxoid immunizations</a:t>
            </a:r>
            <a:endParaRPr/>
          </a:p>
          <a:p>
            <a:pPr indent="-274320" lvl="0" marL="274320" rtl="0" algn="l">
              <a:spcBef>
                <a:spcPts val="520"/>
              </a:spcBef>
              <a:spcAft>
                <a:spcPts val="0"/>
              </a:spcAft>
              <a:buSzPts val="2470"/>
              <a:buChar char="⚫"/>
            </a:pPr>
            <a:r>
              <a:rPr lang="en-US">
                <a:solidFill>
                  <a:schemeClr val="dk1"/>
                </a:solidFill>
                <a:latin typeface="Constantia"/>
                <a:ea typeface="Constantia"/>
                <a:cs typeface="Constantia"/>
                <a:sym typeface="Constantia"/>
              </a:rPr>
              <a:t>Micronutrients including iron, folate (and vitamin A, iodine and calcium)</a:t>
            </a:r>
            <a:endParaRPr/>
          </a:p>
          <a:p>
            <a:pPr indent="-274320" lvl="0" marL="274320" rtl="0" algn="l">
              <a:spcBef>
                <a:spcPts val="520"/>
              </a:spcBef>
              <a:spcAft>
                <a:spcPts val="0"/>
              </a:spcAft>
              <a:buSzPts val="2470"/>
              <a:buChar char="⚫"/>
            </a:pPr>
            <a:r>
              <a:rPr lang="en-US">
                <a:solidFill>
                  <a:schemeClr val="dk1"/>
                </a:solidFill>
                <a:latin typeface="Constantia"/>
                <a:ea typeface="Constantia"/>
                <a:cs typeface="Constantia"/>
                <a:sym typeface="Constantia"/>
              </a:rPr>
              <a:t>Malaria prophylaxis or intermittent presumptive treatment (IPT) using SP</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6"/>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500"/>
              <a:buFont typeface="Calibri"/>
              <a:buNone/>
            </a:pPr>
            <a:r>
              <a:rPr lang="en-US" sz="4500"/>
              <a:t>Preventive measures </a:t>
            </a:r>
            <a:br>
              <a:rPr lang="en-US" sz="4500"/>
            </a:br>
            <a:endParaRPr sz="4500"/>
          </a:p>
        </p:txBody>
      </p:sp>
      <p:sp>
        <p:nvSpPr>
          <p:cNvPr id="387" name="Google Shape;387;p4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Antibiotics for asymptomatic bacteriuria (ASB)  : A seven-day antibiotic regimen is recommended for all pregnant women with asymptomatic bacteriuria (ASB) to prevent persistent bacteriuria, preterm birth and low birth weight. </a:t>
            </a:r>
            <a:endParaRPr/>
          </a:p>
          <a:p>
            <a:pPr indent="-274320" lvl="0" marL="274320" rtl="0" algn="l">
              <a:spcBef>
                <a:spcPts val="520"/>
              </a:spcBef>
              <a:spcAft>
                <a:spcPts val="0"/>
              </a:spcAft>
              <a:buSzPts val="2470"/>
              <a:buChar char="⚫"/>
            </a:pPr>
            <a:r>
              <a:rPr lang="en-US"/>
              <a:t>Tetanus toxoid vaccination </a:t>
            </a:r>
            <a:endParaRPr/>
          </a:p>
          <a:p>
            <a:pPr indent="-274320" lvl="0" marL="274320" rtl="0" algn="l">
              <a:spcBef>
                <a:spcPts val="520"/>
              </a:spcBef>
              <a:spcAft>
                <a:spcPts val="0"/>
              </a:spcAft>
              <a:buSzPts val="2470"/>
              <a:buChar char="⚫"/>
            </a:pPr>
            <a:r>
              <a:rPr lang="en-US"/>
              <a:t>Preventive anthelminthic treatment </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7"/>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sp>
        <p:nvSpPr>
          <p:cNvPr id="393" name="Google Shape;393;p4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Antenatal anti-D immunoglobulin administration </a:t>
            </a:r>
            <a:endParaRPr/>
          </a:p>
          <a:p>
            <a:pPr indent="-274320" lvl="0" marL="274320" rtl="0" algn="l">
              <a:spcBef>
                <a:spcPts val="520"/>
              </a:spcBef>
              <a:spcAft>
                <a:spcPts val="0"/>
              </a:spcAft>
              <a:buSzPts val="2470"/>
              <a:buChar char="⚫"/>
            </a:pPr>
            <a:r>
              <a:rPr lang="en-US"/>
              <a:t>Antibiotic prophylaxis to prevent recurrent urinary tract infections </a:t>
            </a:r>
            <a:endParaRPr/>
          </a:p>
          <a:p>
            <a:pPr indent="-274320" lvl="0" marL="274320" rtl="0" algn="l">
              <a:spcBef>
                <a:spcPts val="520"/>
              </a:spcBef>
              <a:spcAft>
                <a:spcPts val="0"/>
              </a:spcAft>
              <a:buSzPts val="2470"/>
              <a:buChar char="⚫"/>
            </a:pPr>
            <a:r>
              <a:rPr lang="en-US"/>
              <a:t>Malaria prevention: intermittent preventive treatment in pregnancy (IPTp) </a:t>
            </a:r>
            <a:endParaRPr/>
          </a:p>
          <a:p>
            <a:pPr indent="-274320" lvl="0" marL="274320" rtl="0" algn="l">
              <a:spcBef>
                <a:spcPts val="520"/>
              </a:spcBef>
              <a:spcAft>
                <a:spcPts val="0"/>
              </a:spcAft>
              <a:buSzPts val="2470"/>
              <a:buChar char="⚫"/>
            </a:pPr>
            <a:r>
              <a:rPr lang="en-US"/>
              <a:t>Pre-exposure prophylaxis (PrEP) for HIV prevention </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8"/>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500"/>
              <a:buFont typeface="Calibri"/>
              <a:buNone/>
            </a:pPr>
            <a:r>
              <a:rPr lang="en-US" sz="4500"/>
              <a:t>Interventions for common physiological symptoms</a:t>
            </a:r>
            <a:br>
              <a:rPr lang="en-US" sz="4500"/>
            </a:br>
            <a:endParaRPr sz="4500"/>
          </a:p>
        </p:txBody>
      </p:sp>
      <p:sp>
        <p:nvSpPr>
          <p:cNvPr id="399" name="Google Shape;399;p4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Nausea and vomiting : Ginger, chamomile, vitamin B6 and/or acupuncture are recommended for the relief of nausea in early pregnancy, based on a woman’s preferences and available options. </a:t>
            </a:r>
            <a:endParaRPr/>
          </a:p>
          <a:p>
            <a:pPr indent="-274320" lvl="0" marL="274320" rtl="0" algn="l">
              <a:spcBef>
                <a:spcPts val="520"/>
              </a:spcBef>
              <a:spcAft>
                <a:spcPts val="0"/>
              </a:spcAft>
              <a:buSzPts val="2470"/>
              <a:buChar char="⚫"/>
            </a:pPr>
            <a:r>
              <a:rPr lang="en-US"/>
              <a:t>Heartburn:  Advice on diet and lifestyle is recommended to prevent and relieve heartburn in pregnancy. Antacid preparations can be offered to women with troublesome symptoms that are not relieved by lifestyle modification.</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9"/>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sp>
        <p:nvSpPr>
          <p:cNvPr id="405" name="Google Shape;405;p4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Leg cramps: Magnesium, calcium or non-pharmacological treatment options can be used for the relief of leg cramps in pregnancy, based on a woman’s preferences and available options.</a:t>
            </a:r>
            <a:endParaRPr/>
          </a:p>
          <a:p>
            <a:pPr indent="-274320" lvl="0" marL="274320" rtl="0" algn="l">
              <a:spcBef>
                <a:spcPts val="520"/>
              </a:spcBef>
              <a:spcAft>
                <a:spcPts val="0"/>
              </a:spcAft>
              <a:buSzPts val="2470"/>
              <a:buChar char="⚫"/>
            </a:pPr>
            <a:r>
              <a:rPr lang="en-US"/>
              <a:t>Low back and pelvic pain: Regular exercise throughout pregnancy is recommended to prevent low back and pelvic pain. There are a number of different treatment options that can be used, such as physiotherapy, support belts and acupuncture, based on a woman’s preferences and available options</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pic>
        <p:nvPicPr>
          <p:cNvPr descr="safe motherhood initiative.jpg" id="139" name="Google Shape;139;p5"/>
          <p:cNvPicPr preferRelativeResize="0"/>
          <p:nvPr>
            <p:ph idx="1" type="body"/>
          </p:nvPr>
        </p:nvPicPr>
        <p:blipFill rotWithShape="1">
          <a:blip r:embed="rId3">
            <a:alphaModFix/>
          </a:blip>
          <a:srcRect b="0" l="0" r="0" t="0"/>
          <a:stretch/>
        </p:blipFill>
        <p:spPr>
          <a:xfrm>
            <a:off x="0" y="-341644"/>
            <a:ext cx="8153400" cy="719964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0"/>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sp>
        <p:nvSpPr>
          <p:cNvPr id="411" name="Google Shape;411;p50"/>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Constipation : Wheat bran or other fibre supplements can be used to relieve constipation in pregnancy if the condition fails to respond to dietary modification, based on a woman’s preferences and available options</a:t>
            </a:r>
            <a:endParaRPr/>
          </a:p>
          <a:p>
            <a:pPr indent="-274320" lvl="0" marL="274320" rtl="0" algn="l">
              <a:spcBef>
                <a:spcPts val="520"/>
              </a:spcBef>
              <a:spcAft>
                <a:spcPts val="0"/>
              </a:spcAft>
              <a:buSzPts val="2470"/>
              <a:buChar char="⚫"/>
            </a:pPr>
            <a:r>
              <a:rPr lang="en-US"/>
              <a:t>Varicose veins and oedema: Non-pharmacological options, such as compression stockings, leg elevation and water immersion, can be used for the management of varicose veins and oedema in pregnancy, based on a woman’s preferences and available options</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1"/>
          <p:cNvSpPr txBox="1"/>
          <p:nvPr>
            <p:ph type="title"/>
          </p:nvPr>
        </p:nvSpPr>
        <p:spPr>
          <a:xfrm>
            <a:off x="457200" y="1066800"/>
            <a:ext cx="72390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4500"/>
              <a:buFont typeface="Calibri"/>
              <a:buNone/>
            </a:pPr>
            <a:br>
              <a:rPr lang="en-US" sz="4500"/>
            </a:br>
            <a:br>
              <a:rPr lang="en-US" sz="4500"/>
            </a:br>
            <a:br>
              <a:rPr lang="en-US" sz="4500"/>
            </a:br>
            <a:br>
              <a:rPr lang="en-US" sz="4500"/>
            </a:br>
            <a:br>
              <a:rPr lang="en-US" sz="4500"/>
            </a:br>
            <a:br>
              <a:rPr lang="en-US" sz="4500"/>
            </a:br>
            <a:br>
              <a:rPr lang="en-US" sz="4500"/>
            </a:br>
            <a:br>
              <a:rPr lang="en-US" sz="4500"/>
            </a:br>
            <a:r>
              <a:rPr lang="en-US" sz="3600"/>
              <a:t>Health systems interventions to improve the utilization and quality of antenatal care</a:t>
            </a:r>
            <a:br>
              <a:rPr lang="en-US" sz="4500"/>
            </a:br>
            <a:endParaRPr sz="4500"/>
          </a:p>
        </p:txBody>
      </p:sp>
      <p:sp>
        <p:nvSpPr>
          <p:cNvPr id="417" name="Google Shape;417;p5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Woman-held case notes : It is recommended that each pregnant woman carries her own case notes during pregnancy to improve continuity, quality of care and her pregnancy experience.</a:t>
            </a:r>
            <a:endParaRPr/>
          </a:p>
          <a:p>
            <a:pPr indent="-274320" lvl="0" marL="274320" rtl="0" algn="l">
              <a:spcBef>
                <a:spcPts val="520"/>
              </a:spcBef>
              <a:spcAft>
                <a:spcPts val="0"/>
              </a:spcAft>
              <a:buSzPts val="2470"/>
              <a:buChar char="⚫"/>
            </a:pPr>
            <a:r>
              <a:rPr lang="en-US"/>
              <a:t>Midwife-led continuity of care : Midwife-led continuity-of-care models, in which a known midwife or small group of known midwives supports a woman throughout the antenatal, intrapartum and postnatal continuum, are recommended for pregnant women in settings with well functioning midwifery programmes.</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2"/>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sp>
        <p:nvSpPr>
          <p:cNvPr id="423" name="Google Shape;423;p52"/>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lnSpc>
                <a:spcPct val="80000"/>
              </a:lnSpc>
              <a:spcBef>
                <a:spcPts val="0"/>
              </a:spcBef>
              <a:spcAft>
                <a:spcPts val="0"/>
              </a:spcAft>
              <a:buSzPts val="2285"/>
              <a:buChar char="⚫"/>
            </a:pPr>
            <a:r>
              <a:rPr lang="en-US" sz="2405"/>
              <a:t>Group antenatal care : Group antenatal care provided by qualified health-care professionals may be offered as an alternative to individual antenatal care for pregnant women in the context of rigorous research, depending on a woman’s preferences and provided that the infrastructure and resources for delivery of group antenatal care are available.</a:t>
            </a:r>
            <a:endParaRPr/>
          </a:p>
          <a:p>
            <a:pPr indent="-274320" lvl="0" marL="274320" rtl="0" algn="l">
              <a:lnSpc>
                <a:spcPct val="80000"/>
              </a:lnSpc>
              <a:spcBef>
                <a:spcPts val="481"/>
              </a:spcBef>
              <a:spcAft>
                <a:spcPts val="0"/>
              </a:spcAft>
              <a:buSzPts val="2285"/>
              <a:buChar char="⚫"/>
            </a:pPr>
            <a:r>
              <a:rPr lang="en-US" sz="2405"/>
              <a:t>Community-based interventions to improve communication and support</a:t>
            </a:r>
            <a:endParaRPr/>
          </a:p>
          <a:p>
            <a:pPr indent="-274320" lvl="0" marL="274320" rtl="0" algn="l">
              <a:lnSpc>
                <a:spcPct val="80000"/>
              </a:lnSpc>
              <a:spcBef>
                <a:spcPts val="481"/>
              </a:spcBef>
              <a:spcAft>
                <a:spcPts val="0"/>
              </a:spcAft>
              <a:buSzPts val="2285"/>
              <a:buChar char="⚫"/>
            </a:pPr>
            <a:r>
              <a:rPr lang="en-US" sz="2405"/>
              <a:t>Task shifting components of antenatal care delivery </a:t>
            </a:r>
            <a:endParaRPr/>
          </a:p>
          <a:p>
            <a:pPr indent="-274320" lvl="0" marL="274320" rtl="0" algn="l">
              <a:lnSpc>
                <a:spcPct val="80000"/>
              </a:lnSpc>
              <a:spcBef>
                <a:spcPts val="481"/>
              </a:spcBef>
              <a:spcAft>
                <a:spcPts val="0"/>
              </a:spcAft>
              <a:buSzPts val="2285"/>
              <a:buChar char="⚫"/>
            </a:pPr>
            <a:r>
              <a:rPr lang="en-US" sz="2405"/>
              <a:t>Recruitment and retention of staff in rural and remote areas  </a:t>
            </a:r>
            <a:endParaRPr/>
          </a:p>
          <a:p>
            <a:pPr indent="-274320" lvl="0" marL="274320" rtl="0" algn="l">
              <a:lnSpc>
                <a:spcPct val="80000"/>
              </a:lnSpc>
              <a:spcBef>
                <a:spcPts val="481"/>
              </a:spcBef>
              <a:spcAft>
                <a:spcPts val="0"/>
              </a:spcAft>
              <a:buSzPts val="2285"/>
              <a:buChar char="⚫"/>
            </a:pPr>
            <a:r>
              <a:rPr lang="en-US" sz="2405"/>
              <a:t>Antenatal care contact schedules </a:t>
            </a:r>
            <a:endParaRPr/>
          </a:p>
          <a:p>
            <a:pPr indent="-129238" lvl="0" marL="274320" rtl="0" algn="l">
              <a:lnSpc>
                <a:spcPct val="80000"/>
              </a:lnSpc>
              <a:spcBef>
                <a:spcPts val="481"/>
              </a:spcBef>
              <a:spcAft>
                <a:spcPts val="0"/>
              </a:spcAft>
              <a:buSzPts val="2285"/>
              <a:buNone/>
            </a:pPr>
            <a:r>
              <a:t/>
            </a:r>
            <a:endParaRPr sz="2405"/>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3"/>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p>
            <a:pPr indent="0" lvl="0" marL="0" rtl="0" algn="r">
              <a:spcBef>
                <a:spcPts val="0"/>
              </a:spcBef>
              <a:spcAft>
                <a:spcPts val="0"/>
              </a:spcAft>
              <a:buClr>
                <a:srgbClr val="4CE0EA"/>
              </a:buClr>
              <a:buSzPts val="6600"/>
              <a:buFont typeface="Calibri"/>
              <a:buNone/>
            </a:pPr>
            <a:r>
              <a:rPr b="1" i="1" lang="en-US" sz="6600"/>
              <a:t>T     H     E</a:t>
            </a:r>
            <a:endParaRPr/>
          </a:p>
        </p:txBody>
      </p:sp>
      <p:sp>
        <p:nvSpPr>
          <p:cNvPr id="429" name="Google Shape;429;p53"/>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p>
            <a:pPr indent="0" lvl="0" marL="0" marR="45720" rtl="0" algn="r">
              <a:spcBef>
                <a:spcPts val="0"/>
              </a:spcBef>
              <a:spcAft>
                <a:spcPts val="0"/>
              </a:spcAft>
              <a:buSzPts val="6270"/>
              <a:buNone/>
            </a:pPr>
            <a:r>
              <a:rPr b="1" i="1" lang="en-US" sz="6600"/>
              <a:t>E     N     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6"/>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200"/>
              <a:buFont typeface="Calibri"/>
              <a:buNone/>
            </a:pPr>
            <a:r>
              <a:rPr b="1" i="1" lang="en-US" sz="3200"/>
              <a:t>Prenatal care – historical perspective</a:t>
            </a:r>
            <a:endParaRPr/>
          </a:p>
        </p:txBody>
      </p:sp>
      <p:sp>
        <p:nvSpPr>
          <p:cNvPr id="145" name="Google Shape;145;p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lnSpc>
                <a:spcPct val="90000"/>
              </a:lnSpc>
              <a:spcBef>
                <a:spcPts val="0"/>
              </a:spcBef>
              <a:spcAft>
                <a:spcPts val="0"/>
              </a:spcAft>
              <a:buSzPts val="2660"/>
              <a:buChar char="⚫"/>
            </a:pPr>
            <a:r>
              <a:rPr i="1" lang="en-US" sz="2800">
                <a:latin typeface="Arial"/>
                <a:ea typeface="Arial"/>
                <a:cs typeface="Arial"/>
                <a:sym typeface="Arial"/>
              </a:rPr>
              <a:t>Delivery was a domain of midwives until 1912 when doctors started organizing outpatient services</a:t>
            </a:r>
            <a:endParaRPr/>
          </a:p>
          <a:p>
            <a:pPr indent="-274320" lvl="0" marL="274320" rtl="0" algn="l">
              <a:lnSpc>
                <a:spcPct val="90000"/>
              </a:lnSpc>
              <a:spcBef>
                <a:spcPts val="560"/>
              </a:spcBef>
              <a:spcAft>
                <a:spcPts val="0"/>
              </a:spcAft>
              <a:buSzPts val="2660"/>
              <a:buChar char="⚫"/>
            </a:pPr>
            <a:r>
              <a:rPr i="1" lang="en-US" sz="2800">
                <a:latin typeface="Arial"/>
                <a:ea typeface="Arial"/>
                <a:cs typeface="Arial"/>
                <a:sym typeface="Arial"/>
              </a:rPr>
              <a:t>Midwives were only involved with the physical act of delivery without exploitation of the necessary scientific basis</a:t>
            </a:r>
            <a:endParaRPr/>
          </a:p>
          <a:p>
            <a:pPr indent="-274320" lvl="0" marL="274320" rtl="0" algn="l">
              <a:lnSpc>
                <a:spcPct val="90000"/>
              </a:lnSpc>
              <a:spcBef>
                <a:spcPts val="560"/>
              </a:spcBef>
              <a:spcAft>
                <a:spcPts val="0"/>
              </a:spcAft>
              <a:buSzPts val="2660"/>
              <a:buChar char="⚫"/>
            </a:pPr>
            <a:r>
              <a:rPr i="1" lang="en-US" sz="2800">
                <a:latin typeface="Arial"/>
                <a:ea typeface="Arial"/>
                <a:cs typeface="Arial"/>
                <a:sym typeface="Arial"/>
              </a:rPr>
              <a:t>This implies that “Mary mother of Jesus did not go through prenatal care just about 2000 years ago, and probably there was no midwife – it just happened</a:t>
            </a:r>
            <a:r>
              <a:rPr i="1" lang="en-US" sz="2800"/>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7"/>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200"/>
              <a:buFont typeface="Calibri"/>
              <a:buNone/>
            </a:pPr>
            <a:r>
              <a:rPr b="1" i="1" lang="en-US" sz="3200"/>
              <a:t>Prenatal care – historical perspective</a:t>
            </a:r>
            <a:endParaRPr/>
          </a:p>
        </p:txBody>
      </p:sp>
      <p:sp>
        <p:nvSpPr>
          <p:cNvPr id="151" name="Google Shape;151;p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lnSpc>
                <a:spcPct val="90000"/>
              </a:lnSpc>
              <a:spcBef>
                <a:spcPts val="0"/>
              </a:spcBef>
              <a:spcAft>
                <a:spcPts val="0"/>
              </a:spcAft>
              <a:buSzPts val="2280"/>
              <a:buChar char="⚫"/>
            </a:pPr>
            <a:r>
              <a:rPr i="1" lang="en-US" sz="2400"/>
              <a:t>Has had a great impact on maternal well being</a:t>
            </a:r>
            <a:endParaRPr/>
          </a:p>
          <a:p>
            <a:pPr indent="-274320" lvl="0" marL="274320" rtl="0" algn="l">
              <a:lnSpc>
                <a:spcPct val="90000"/>
              </a:lnSpc>
              <a:spcBef>
                <a:spcPts val="480"/>
              </a:spcBef>
              <a:spcAft>
                <a:spcPts val="0"/>
              </a:spcAft>
              <a:buSzPts val="2280"/>
              <a:buChar char="⚫"/>
            </a:pPr>
            <a:r>
              <a:rPr i="1" lang="en-US" sz="2400"/>
              <a:t>The greatest impact has been on fetal outcome as the outcome of the fetus has gained more importance</a:t>
            </a:r>
            <a:endParaRPr/>
          </a:p>
          <a:p>
            <a:pPr indent="-274320" lvl="0" marL="274320" rtl="0" algn="l">
              <a:lnSpc>
                <a:spcPct val="90000"/>
              </a:lnSpc>
              <a:spcBef>
                <a:spcPts val="480"/>
              </a:spcBef>
              <a:spcAft>
                <a:spcPts val="0"/>
              </a:spcAft>
              <a:buSzPts val="2280"/>
              <a:buChar char="⚫"/>
            </a:pPr>
            <a:r>
              <a:rPr i="1" lang="en-US" sz="2400"/>
              <a:t>With smaller family sizes and changing impact of socio-economic factors on lifestyle, quality of life has become an important outcome – thereby elevating the appreciation of prenatal care as the origin of good quality of life </a:t>
            </a:r>
            <a:endParaRPr/>
          </a:p>
          <a:p>
            <a:pPr indent="-274320" lvl="0" marL="274320" rtl="0" algn="l">
              <a:lnSpc>
                <a:spcPct val="90000"/>
              </a:lnSpc>
              <a:spcBef>
                <a:spcPts val="480"/>
              </a:spcBef>
              <a:spcAft>
                <a:spcPts val="0"/>
              </a:spcAft>
              <a:buSzPts val="2280"/>
              <a:buChar char="⚫"/>
            </a:pPr>
            <a:r>
              <a:rPr i="1" lang="en-US" sz="2400"/>
              <a:t>The need for preconception care emanates from increased literacy, increased access to information (IT), and a rise in general public awareness </a:t>
            </a:r>
            <a:endParaRPr i="1" sz="2400"/>
          </a:p>
          <a:p>
            <a:pPr indent="-129540" lvl="0" marL="274320" rtl="0" algn="l">
              <a:lnSpc>
                <a:spcPct val="90000"/>
              </a:lnSpc>
              <a:spcBef>
                <a:spcPts val="480"/>
              </a:spcBef>
              <a:spcAft>
                <a:spcPts val="0"/>
              </a:spcAft>
              <a:buSzPts val="2280"/>
              <a:buNone/>
            </a:pPr>
            <a:r>
              <a:t/>
            </a:r>
            <a:endParaRPr i="1"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sp>
        <p:nvSpPr>
          <p:cNvPr id="158" name="Google Shape;158;p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solidFill>
                  <a:schemeClr val="dk1"/>
                </a:solidFill>
                <a:latin typeface="Constantia"/>
                <a:ea typeface="Constantia"/>
                <a:cs typeface="Constantia"/>
                <a:sym typeface="Constantia"/>
              </a:rPr>
              <a:t>The risk approach to antenatal care has not resulted in significant improvement in maternal survival. Health care providers must, therefore, consider the possibility of complications in every pregnancy and prepare clients accordingly.</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9"/>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sp>
        <p:nvSpPr>
          <p:cNvPr id="165" name="Google Shape;165;p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3800"/>
              <a:buChar char="⚫"/>
            </a:pPr>
            <a:r>
              <a:rPr lang="en-US" sz="4000">
                <a:solidFill>
                  <a:schemeClr val="dk1"/>
                </a:solidFill>
                <a:latin typeface="Constantia"/>
                <a:ea typeface="Constantia"/>
                <a:cs typeface="Constantia"/>
                <a:sym typeface="Constantia"/>
              </a:rPr>
              <a:t>Antenatal care should be simpler, safer, friendly and more accessible. respects clients right to </a:t>
            </a:r>
            <a:r>
              <a:rPr b="1" lang="en-US" sz="4000">
                <a:solidFill>
                  <a:schemeClr val="dk1"/>
                </a:solidFill>
                <a:latin typeface="Constantia"/>
                <a:ea typeface="Constantia"/>
                <a:cs typeface="Constantia"/>
                <a:sym typeface="Constantia"/>
              </a:rPr>
              <a:t>dignity, privacy, confidentiality, full and accurate information.</a:t>
            </a:r>
            <a:endParaRPr sz="4000">
              <a:solidFill>
                <a:schemeClr val="dk1"/>
              </a:solidFill>
              <a:latin typeface="Constantia"/>
              <a:ea typeface="Constantia"/>
              <a:cs typeface="Constantia"/>
              <a:sym typeface="Constantia"/>
            </a:endParaRPr>
          </a:p>
          <a:p>
            <a:pPr indent="-153670" lvl="0" marL="274320" rtl="0" algn="l">
              <a:spcBef>
                <a:spcPts val="400"/>
              </a:spcBef>
              <a:spcAft>
                <a:spcPts val="0"/>
              </a:spcAft>
              <a:buSzPts val="1900"/>
              <a:buNone/>
            </a:pPr>
            <a:r>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2006-10-29T13:32:59Z</dcterms:created>
  <dc:creator>Alex Bosire</dc:creator>
</cp:coreProperties>
</file>