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 id="294" r:id="rId20"/>
    <p:sldId id="295" r:id="rId21"/>
    <p:sldId id="296" r:id="rId22"/>
    <p:sldId id="297" r:id="rId23"/>
    <p:sldId id="299" r:id="rId24"/>
    <p:sldId id="298" r:id="rId25"/>
    <p:sldId id="300" r:id="rId26"/>
    <p:sldId id="301" r:id="rId27"/>
    <p:sldId id="302" r:id="rId28"/>
    <p:sldId id="303"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328" r:id="rId48"/>
    <p:sldId id="293" r:id="rId49"/>
    <p:sldId id="304" r:id="rId50"/>
    <p:sldId id="306" r:id="rId51"/>
    <p:sldId id="307" r:id="rId52"/>
    <p:sldId id="308" r:id="rId53"/>
    <p:sldId id="309" r:id="rId54"/>
    <p:sldId id="310" r:id="rId55"/>
    <p:sldId id="311" r:id="rId56"/>
    <p:sldId id="313" r:id="rId57"/>
    <p:sldId id="314" r:id="rId58"/>
    <p:sldId id="318" r:id="rId59"/>
    <p:sldId id="319" r:id="rId60"/>
    <p:sldId id="315" r:id="rId61"/>
    <p:sldId id="316" r:id="rId62"/>
    <p:sldId id="320" r:id="rId63"/>
    <p:sldId id="321" r:id="rId64"/>
    <p:sldId id="322" r:id="rId65"/>
    <p:sldId id="323" r:id="rId66"/>
    <p:sldId id="324" r:id="rId67"/>
    <p:sldId id="325" r:id="rId68"/>
    <p:sldId id="326" r:id="rId69"/>
    <p:sldId id="327"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411"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A363C-D783-4696-B2A4-654EEA307A15}" type="datetimeFigureOut">
              <a:rPr lang="en-US" smtClean="0"/>
              <a:pPr/>
              <a:t>5/15/2020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3DA6A-CB3F-4A18-A144-1D53DC71D0A4}" type="slidenum">
              <a:rPr lang="en-US" smtClean="0"/>
              <a:pPr/>
              <a:t>‹#›</a:t>
            </a:fld>
            <a:endParaRPr lang="en-US"/>
          </a:p>
        </p:txBody>
      </p:sp>
    </p:spTree>
    <p:extLst>
      <p:ext uri="{BB962C8B-B14F-4D97-AF65-F5344CB8AC3E}">
        <p14:creationId xmlns:p14="http://schemas.microsoft.com/office/powerpoint/2010/main" val="247473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ABBF5A-ED4B-40A0-8EEC-421609BB05C1}" type="slidenum">
              <a:rPr lang="en-US"/>
              <a:pPr/>
              <a:t>8</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8177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3DA6A-CB3F-4A18-A144-1D53DC71D0A4}" type="slidenum">
              <a:rPr lang="en-US" smtClean="0"/>
              <a:pPr/>
              <a:t>12</a:t>
            </a:fld>
            <a:endParaRPr lang="en-US"/>
          </a:p>
        </p:txBody>
      </p:sp>
    </p:spTree>
    <p:extLst>
      <p:ext uri="{BB962C8B-B14F-4D97-AF65-F5344CB8AC3E}">
        <p14:creationId xmlns:p14="http://schemas.microsoft.com/office/powerpoint/2010/main" val="308970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3DA6A-CB3F-4A18-A144-1D53DC71D0A4}" type="slidenum">
              <a:rPr lang="en-US" smtClean="0"/>
              <a:pPr/>
              <a:t>18</a:t>
            </a:fld>
            <a:endParaRPr lang="en-US"/>
          </a:p>
        </p:txBody>
      </p:sp>
    </p:spTree>
    <p:extLst>
      <p:ext uri="{BB962C8B-B14F-4D97-AF65-F5344CB8AC3E}">
        <p14:creationId xmlns:p14="http://schemas.microsoft.com/office/powerpoint/2010/main" val="247466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544381-F3E3-41F6-9A9D-D06FE3C280D8}"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809F0-B1C5-4882-83E3-B9293E5033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44381-F3E3-41F6-9A9D-D06FE3C280D8}"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809F0-B1C5-4882-83E3-B9293E5033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44381-F3E3-41F6-9A9D-D06FE3C280D8}"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809F0-B1C5-4882-83E3-B9293E5033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44381-F3E3-41F6-9A9D-D06FE3C280D8}"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809F0-B1C5-4882-83E3-B9293E5033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544381-F3E3-41F6-9A9D-D06FE3C280D8}"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809F0-B1C5-4882-83E3-B9293E5033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544381-F3E3-41F6-9A9D-D06FE3C280D8}" type="datetimeFigureOut">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809F0-B1C5-4882-83E3-B9293E5033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544381-F3E3-41F6-9A9D-D06FE3C280D8}" type="datetimeFigureOut">
              <a:rPr lang="en-US" smtClean="0"/>
              <a:pPr/>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809F0-B1C5-4882-83E3-B9293E5033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544381-F3E3-41F6-9A9D-D06FE3C280D8}" type="datetimeFigureOut">
              <a:rPr lang="en-US" smtClean="0"/>
              <a:pPr/>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809F0-B1C5-4882-83E3-B9293E5033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44381-F3E3-41F6-9A9D-D06FE3C280D8}" type="datetimeFigureOut">
              <a:rPr lang="en-US" smtClean="0"/>
              <a:pPr/>
              <a:t>5/15/2020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809F0-B1C5-4882-83E3-B9293E5033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44381-F3E3-41F6-9A9D-D06FE3C280D8}" type="datetimeFigureOut">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809F0-B1C5-4882-83E3-B9293E5033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44381-F3E3-41F6-9A9D-D06FE3C280D8}" type="datetimeFigureOut">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809F0-B1C5-4882-83E3-B9293E5033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44381-F3E3-41F6-9A9D-D06FE3C280D8}" type="datetimeFigureOut">
              <a:rPr lang="en-US" smtClean="0"/>
              <a:pPr/>
              <a:t>5/15/2020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809F0-B1C5-4882-83E3-B9293E5033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6669360"/>
          </a:xfrm>
        </p:spPr>
        <p:txBody>
          <a:bodyPr/>
          <a:lstStyle/>
          <a:p>
            <a:pPr>
              <a:buNone/>
            </a:pPr>
            <a:endParaRPr lang="en-GB" dirty="0" smtClean="0"/>
          </a:p>
          <a:p>
            <a:pPr>
              <a:buNone/>
            </a:pPr>
            <a:endParaRPr lang="en-GB" dirty="0"/>
          </a:p>
          <a:p>
            <a:pPr>
              <a:buNone/>
            </a:pPr>
            <a:r>
              <a:rPr lang="en-GB" b="1" dirty="0" smtClean="0"/>
              <a:t>    </a:t>
            </a:r>
            <a:r>
              <a:rPr lang="en-GB" sz="6000" b="1" dirty="0" smtClean="0">
                <a:solidFill>
                  <a:schemeClr val="tx2">
                    <a:lumMod val="50000"/>
                  </a:schemeClr>
                </a:solidFill>
              </a:rPr>
              <a:t>MALPRESENTATIONS AND  MALPOSITIONS</a:t>
            </a:r>
          </a:p>
          <a:p>
            <a:pPr>
              <a:buNone/>
            </a:pPr>
            <a:endParaRPr lang="en-GB" b="1" dirty="0"/>
          </a:p>
          <a:p>
            <a:pPr>
              <a:buNone/>
            </a:pPr>
            <a:endParaRPr lang="en-GB" b="1" dirty="0"/>
          </a:p>
          <a:p>
            <a:pPr>
              <a:buNone/>
            </a:pPr>
            <a:r>
              <a:rPr lang="en-GB" b="1" dirty="0" smtClean="0"/>
              <a:t>                DR. ESIROMO M.</a:t>
            </a:r>
            <a:endParaRPr lang="en-GB"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642918"/>
            <a:ext cx="8858312" cy="6000792"/>
          </a:xfrm>
        </p:spPr>
        <p:txBody>
          <a:bodyPr>
            <a:normAutofit lnSpcReduction="10000"/>
          </a:bodyPr>
          <a:lstStyle/>
          <a:p>
            <a:pPr>
              <a:lnSpc>
                <a:spcPct val="80000"/>
              </a:lnSpc>
              <a:buNone/>
            </a:pPr>
            <a:r>
              <a:rPr lang="en-US" dirty="0" smtClean="0"/>
              <a:t>1) Clinically;</a:t>
            </a:r>
          </a:p>
          <a:p>
            <a:pPr>
              <a:lnSpc>
                <a:spcPct val="80000"/>
              </a:lnSpc>
              <a:buNone/>
            </a:pPr>
            <a:r>
              <a:rPr lang="en-US" dirty="0" smtClean="0"/>
              <a:t>  (</a:t>
            </a:r>
            <a:r>
              <a:rPr lang="en-US" dirty="0" err="1" smtClean="0"/>
              <a:t>i</a:t>
            </a:r>
            <a:r>
              <a:rPr lang="en-US" dirty="0" smtClean="0"/>
              <a:t>) Abdominal exam:, </a:t>
            </a:r>
          </a:p>
          <a:p>
            <a:pPr>
              <a:lnSpc>
                <a:spcPct val="80000"/>
              </a:lnSpc>
            </a:pPr>
            <a:r>
              <a:rPr lang="en-US" dirty="0" smtClean="0"/>
              <a:t>Leopold 1: will identify the fetal head in the fundus (</a:t>
            </a:r>
            <a:r>
              <a:rPr lang="en-US" dirty="0" smtClean="0">
                <a:solidFill>
                  <a:srgbClr val="C00000"/>
                </a:solidFill>
              </a:rPr>
              <a:t>head is globular, hard, </a:t>
            </a:r>
            <a:r>
              <a:rPr lang="en-US" dirty="0" err="1" smtClean="0">
                <a:solidFill>
                  <a:srgbClr val="C00000"/>
                </a:solidFill>
              </a:rPr>
              <a:t>ballotable</a:t>
            </a:r>
            <a:r>
              <a:rPr lang="en-US" dirty="0" smtClean="0"/>
              <a:t>)</a:t>
            </a:r>
          </a:p>
          <a:p>
            <a:pPr>
              <a:lnSpc>
                <a:spcPct val="80000"/>
              </a:lnSpc>
            </a:pPr>
            <a:r>
              <a:rPr lang="en-US" dirty="0" smtClean="0"/>
              <a:t>L3: reveals the softer breech over the pelvic inlet (breech is broader, softer)</a:t>
            </a:r>
          </a:p>
          <a:p>
            <a:pPr>
              <a:lnSpc>
                <a:spcPct val="80000"/>
              </a:lnSpc>
            </a:pPr>
            <a:r>
              <a:rPr lang="en-US" dirty="0" smtClean="0"/>
              <a:t>Auscultation of fetal heart tones found in the upper quadrants of the uterus (not strictly true)</a:t>
            </a:r>
          </a:p>
          <a:p>
            <a:pPr>
              <a:lnSpc>
                <a:spcPct val="80000"/>
              </a:lnSpc>
              <a:buNone/>
            </a:pPr>
            <a:r>
              <a:rPr lang="en-US" dirty="0" smtClean="0"/>
              <a:t>(ii)On VE: anal orifice may be identified, with genitals and the bony prominences of the ischial tuberosities. Foot will be palpated in footling breech</a:t>
            </a:r>
          </a:p>
          <a:p>
            <a:pPr>
              <a:lnSpc>
                <a:spcPct val="80000"/>
              </a:lnSpc>
              <a:buNone/>
            </a:pPr>
            <a:endParaRPr lang="en-US" dirty="0" smtClean="0"/>
          </a:p>
          <a:p>
            <a:pPr>
              <a:buNone/>
            </a:pPr>
            <a:r>
              <a:rPr lang="en-US" dirty="0" smtClean="0"/>
              <a:t>2) Ultrasound</a:t>
            </a:r>
            <a:endParaRPr lang="en-US" dirty="0"/>
          </a:p>
        </p:txBody>
      </p:sp>
      <p:sp>
        <p:nvSpPr>
          <p:cNvPr id="2" name="Title 1"/>
          <p:cNvSpPr>
            <a:spLocks noGrp="1"/>
          </p:cNvSpPr>
          <p:nvPr>
            <p:ph type="title"/>
          </p:nvPr>
        </p:nvSpPr>
        <p:spPr>
          <a:xfrm>
            <a:off x="457200" y="0"/>
            <a:ext cx="8229600" cy="642918"/>
          </a:xfrm>
        </p:spPr>
        <p:txBody>
          <a:bodyPr>
            <a:normAutofit/>
          </a:bodyPr>
          <a:lstStyle/>
          <a:p>
            <a:r>
              <a:rPr lang="en-US" sz="3600" b="1" dirty="0" smtClean="0">
                <a:solidFill>
                  <a:schemeClr val="accent6">
                    <a:lumMod val="50000"/>
                  </a:schemeClr>
                </a:solidFill>
              </a:rPr>
              <a:t>diagnosis of breech</a:t>
            </a:r>
            <a:endParaRPr lang="en-US" sz="36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714356"/>
            <a:ext cx="8858312" cy="6143644"/>
          </a:xfrm>
        </p:spPr>
        <p:txBody>
          <a:bodyPr>
            <a:normAutofit fontScale="85000" lnSpcReduction="10000"/>
          </a:bodyPr>
          <a:lstStyle/>
          <a:p>
            <a:r>
              <a:rPr lang="en-US" dirty="0" smtClean="0"/>
              <a:t>Perinatal </a:t>
            </a:r>
            <a:r>
              <a:rPr lang="en-US" dirty="0" smtClean="0">
                <a:solidFill>
                  <a:srgbClr val="C00000"/>
                </a:solidFill>
              </a:rPr>
              <a:t>mortality</a:t>
            </a:r>
            <a:r>
              <a:rPr lang="en-US" dirty="0" smtClean="0"/>
              <a:t> is higher in breech (inherent problems in fetus)</a:t>
            </a:r>
          </a:p>
          <a:p>
            <a:r>
              <a:rPr lang="en-US" dirty="0" smtClean="0">
                <a:solidFill>
                  <a:srgbClr val="C00000"/>
                </a:solidFill>
              </a:rPr>
              <a:t>Trauma</a:t>
            </a:r>
            <a:r>
              <a:rPr lang="en-US" dirty="0" smtClean="0"/>
              <a:t> to the head: unlike in vertex presentation, where the head has been in the pelvis for a duration to allow moulding to occur, the after-coming head of the breech must come through the pelvis more rapidly.</a:t>
            </a:r>
          </a:p>
          <a:p>
            <a:r>
              <a:rPr lang="en-US" dirty="0" smtClean="0"/>
              <a:t>The fetal body may deliver through an incompletely dilated cervix, which then </a:t>
            </a:r>
            <a:r>
              <a:rPr lang="en-US" dirty="0" smtClean="0">
                <a:solidFill>
                  <a:srgbClr val="C00000"/>
                </a:solidFill>
              </a:rPr>
              <a:t>entraps the head</a:t>
            </a:r>
          </a:p>
          <a:p>
            <a:r>
              <a:rPr lang="en-US" dirty="0" smtClean="0"/>
              <a:t>Damage to fetal muscles, soft tissues and viscera may occur during breech extraction if not handled well</a:t>
            </a:r>
          </a:p>
          <a:p>
            <a:r>
              <a:rPr lang="en-US" dirty="0" smtClean="0">
                <a:solidFill>
                  <a:srgbClr val="C00000"/>
                </a:solidFill>
              </a:rPr>
              <a:t>Nerve injury </a:t>
            </a:r>
            <a:r>
              <a:rPr lang="en-US" dirty="0" smtClean="0"/>
              <a:t>and trauma to the spinal cord</a:t>
            </a:r>
          </a:p>
          <a:p>
            <a:r>
              <a:rPr lang="en-US" dirty="0" smtClean="0"/>
              <a:t>Umbilical </a:t>
            </a:r>
            <a:r>
              <a:rPr lang="en-US" dirty="0" smtClean="0">
                <a:solidFill>
                  <a:srgbClr val="C00000"/>
                </a:solidFill>
              </a:rPr>
              <a:t>cord prolapse </a:t>
            </a:r>
            <a:r>
              <a:rPr lang="en-US" dirty="0" smtClean="0"/>
              <a:t>(especially with footling breech) </a:t>
            </a:r>
          </a:p>
          <a:p>
            <a:r>
              <a:rPr lang="en-US" dirty="0" smtClean="0"/>
              <a:t>Maternal: Increased Cesarean delivery, genital tract injuries</a:t>
            </a:r>
            <a:endParaRPr lang="en-US" dirty="0"/>
          </a:p>
        </p:txBody>
      </p:sp>
      <p:sp>
        <p:nvSpPr>
          <p:cNvPr id="2" name="Title 1"/>
          <p:cNvSpPr>
            <a:spLocks noGrp="1"/>
          </p:cNvSpPr>
          <p:nvPr>
            <p:ph type="title"/>
          </p:nvPr>
        </p:nvSpPr>
        <p:spPr>
          <a:xfrm>
            <a:off x="457200" y="0"/>
            <a:ext cx="8229600" cy="785794"/>
          </a:xfrm>
        </p:spPr>
        <p:txBody>
          <a:bodyPr>
            <a:normAutofit/>
          </a:bodyPr>
          <a:lstStyle/>
          <a:p>
            <a:r>
              <a:rPr lang="en-US" sz="3600" b="1" dirty="0" smtClean="0">
                <a:solidFill>
                  <a:schemeClr val="accent6">
                    <a:lumMod val="50000"/>
                  </a:schemeClr>
                </a:solidFill>
              </a:rPr>
              <a:t>Complications of breech delivery</a:t>
            </a:r>
            <a:endParaRPr lang="en-US" sz="3600" b="1" dirty="0">
              <a:solidFill>
                <a:schemeClr val="accent6">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714356"/>
            <a:ext cx="8858312" cy="6000792"/>
          </a:xfrm>
        </p:spPr>
        <p:txBody>
          <a:bodyPr/>
          <a:lstStyle/>
          <a:p>
            <a:endParaRPr lang="en-US" dirty="0" smtClean="0"/>
          </a:p>
          <a:p>
            <a:r>
              <a:rPr lang="en-US" dirty="0" smtClean="0"/>
              <a:t>before 36 weeks gestation should be managed expectantly </a:t>
            </a:r>
          </a:p>
          <a:p>
            <a:pPr>
              <a:buNone/>
            </a:pPr>
            <a:endParaRPr lang="en-US" dirty="0" smtClean="0"/>
          </a:p>
          <a:p>
            <a:r>
              <a:rPr lang="en-US" dirty="0" smtClean="0"/>
              <a:t>Those that persists into the late third trimester should be evaluated by an US examination for congenital anomalies </a:t>
            </a:r>
          </a:p>
          <a:p>
            <a:pPr>
              <a:buNone/>
            </a:pPr>
            <a:endParaRPr lang="en-US" dirty="0" smtClean="0"/>
          </a:p>
          <a:p>
            <a:r>
              <a:rPr lang="en-US" dirty="0" smtClean="0"/>
              <a:t>ECV should then be offered and performed when indicated</a:t>
            </a:r>
          </a:p>
          <a:p>
            <a:endParaRPr lang="en-US" dirty="0"/>
          </a:p>
        </p:txBody>
      </p:sp>
      <p:sp>
        <p:nvSpPr>
          <p:cNvPr id="2" name="Title 1"/>
          <p:cNvSpPr>
            <a:spLocks noGrp="1"/>
          </p:cNvSpPr>
          <p:nvPr>
            <p:ph type="title"/>
          </p:nvPr>
        </p:nvSpPr>
        <p:spPr>
          <a:xfrm>
            <a:off x="457200" y="0"/>
            <a:ext cx="8229600" cy="714356"/>
          </a:xfrm>
        </p:spPr>
        <p:txBody>
          <a:bodyPr>
            <a:normAutofit/>
          </a:bodyPr>
          <a:lstStyle/>
          <a:p>
            <a:r>
              <a:rPr lang="en-US" sz="3600" b="1" dirty="0" smtClean="0">
                <a:solidFill>
                  <a:schemeClr val="accent6">
                    <a:lumMod val="50000"/>
                  </a:schemeClr>
                </a:solidFill>
              </a:rPr>
              <a:t>Antenatal management</a:t>
            </a:r>
            <a:endParaRPr lang="en-US" sz="36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14356"/>
            <a:ext cx="8715436" cy="6000792"/>
          </a:xfrm>
        </p:spPr>
        <p:txBody>
          <a:bodyPr>
            <a:normAutofit fontScale="85000" lnSpcReduction="10000"/>
          </a:bodyPr>
          <a:lstStyle/>
          <a:p>
            <a:r>
              <a:rPr lang="en-US" dirty="0" smtClean="0"/>
              <a:t>The </a:t>
            </a:r>
            <a:r>
              <a:rPr lang="en-US" dirty="0" err="1" smtClean="0"/>
              <a:t>transabdominal</a:t>
            </a:r>
            <a:r>
              <a:rPr lang="en-US" dirty="0" smtClean="0"/>
              <a:t> manual rotation of the fetus into a cephalic presentation. </a:t>
            </a:r>
          </a:p>
          <a:p>
            <a:pPr>
              <a:buNone/>
            </a:pPr>
            <a:endParaRPr lang="en-US" dirty="0" smtClean="0"/>
          </a:p>
          <a:p>
            <a:r>
              <a:rPr lang="en-US" dirty="0"/>
              <a:t>O</a:t>
            </a:r>
            <a:r>
              <a:rPr lang="en-US" dirty="0" smtClean="0"/>
              <a:t>ffered after 36+ weeks as the chance of spontaneous version of breech to cephalic version after 37 weeks is low</a:t>
            </a:r>
          </a:p>
          <a:p>
            <a:r>
              <a:rPr lang="en-US" dirty="0" smtClean="0"/>
              <a:t>The mother needs adequate </a:t>
            </a:r>
            <a:r>
              <a:rPr lang="en-US" dirty="0" err="1" smtClean="0"/>
              <a:t>counselling</a:t>
            </a:r>
            <a:r>
              <a:rPr lang="en-US" dirty="0" smtClean="0"/>
              <a:t> </a:t>
            </a:r>
            <a:r>
              <a:rPr lang="en-US" dirty="0"/>
              <a:t>(</a:t>
            </a:r>
            <a:r>
              <a:rPr lang="en-US" dirty="0" smtClean="0"/>
              <a:t>success rates and complications)</a:t>
            </a:r>
          </a:p>
          <a:p>
            <a:r>
              <a:rPr lang="en-US" dirty="0" smtClean="0"/>
              <a:t>ECV should only be performed in a setting where urgent CS is possible should there be evidence of any complications. </a:t>
            </a:r>
          </a:p>
          <a:p>
            <a:r>
              <a:rPr lang="en-US" dirty="0" smtClean="0"/>
              <a:t>It is done in the delivery room after confirming by a scan that the fetus is still in breech presentation and after making a note of the side of the fetal back, type of breech presentation, fetal attitude, position of the placenta and the quantity of amniotic fluid.</a:t>
            </a:r>
            <a:endParaRPr lang="en-US" b="1" dirty="0" smtClean="0"/>
          </a:p>
          <a:p>
            <a:endParaRPr lang="en-US" dirty="0"/>
          </a:p>
        </p:txBody>
      </p:sp>
      <p:sp>
        <p:nvSpPr>
          <p:cNvPr id="2" name="Title 1"/>
          <p:cNvSpPr>
            <a:spLocks noGrp="1"/>
          </p:cNvSpPr>
          <p:nvPr>
            <p:ph type="title"/>
          </p:nvPr>
        </p:nvSpPr>
        <p:spPr>
          <a:xfrm>
            <a:off x="457200" y="0"/>
            <a:ext cx="8229600" cy="714356"/>
          </a:xfrm>
        </p:spPr>
        <p:txBody>
          <a:bodyPr>
            <a:normAutofit/>
          </a:bodyPr>
          <a:lstStyle/>
          <a:p>
            <a:r>
              <a:rPr lang="en-US" sz="3600" b="1" dirty="0" smtClean="0">
                <a:solidFill>
                  <a:schemeClr val="accent6">
                    <a:lumMod val="50000"/>
                  </a:schemeClr>
                </a:solidFill>
              </a:rPr>
              <a:t>external cephalic version (ECV)</a:t>
            </a:r>
            <a:endParaRPr lang="en-US" sz="36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685800"/>
            <a:ext cx="9001156" cy="5957910"/>
          </a:xfrm>
        </p:spPr>
        <p:txBody>
          <a:bodyPr>
            <a:normAutofit fontScale="92500" lnSpcReduction="10000"/>
          </a:bodyPr>
          <a:lstStyle/>
          <a:p>
            <a:r>
              <a:rPr lang="en-US" dirty="0" smtClean="0"/>
              <a:t>A cardiotocograph (CTG) for 20 minutes is done</a:t>
            </a:r>
          </a:p>
          <a:p>
            <a:r>
              <a:rPr lang="en-US" dirty="0" smtClean="0"/>
              <a:t>Uterine relaxation with short-acting tocolytic</a:t>
            </a:r>
          </a:p>
          <a:p>
            <a:r>
              <a:rPr lang="en-US" dirty="0" smtClean="0"/>
              <a:t>ECV is accomplished by manipulation of the fetal head toward the pelvis while the breech is brought up toward the fundus. Attempt a forward roll first and then a backward roll.</a:t>
            </a:r>
          </a:p>
          <a:p>
            <a:endParaRPr lang="en-US" dirty="0" smtClean="0"/>
          </a:p>
          <a:p>
            <a:pPr>
              <a:lnSpc>
                <a:spcPct val="80000"/>
              </a:lnSpc>
            </a:pPr>
            <a:r>
              <a:rPr lang="en-US" dirty="0" smtClean="0"/>
              <a:t>Following an ECV attempt, whether successful or not, repeat the non-stress test (biophysical profile if needed) prior to discharge. </a:t>
            </a:r>
          </a:p>
          <a:p>
            <a:pPr>
              <a:lnSpc>
                <a:spcPct val="80000"/>
              </a:lnSpc>
            </a:pPr>
            <a:endParaRPr lang="en-US" dirty="0" smtClean="0"/>
          </a:p>
          <a:p>
            <a:pPr>
              <a:lnSpc>
                <a:spcPct val="80000"/>
              </a:lnSpc>
            </a:pPr>
            <a:r>
              <a:rPr lang="en-US" dirty="0" smtClean="0"/>
              <a:t>Administer </a:t>
            </a:r>
            <a:r>
              <a:rPr lang="en-US" dirty="0" err="1" smtClean="0"/>
              <a:t>Rh</a:t>
            </a:r>
            <a:r>
              <a:rPr lang="en-US" dirty="0" smtClean="0"/>
              <a:t> immune globulin to women who are Rh-negative.</a:t>
            </a:r>
          </a:p>
          <a:p>
            <a:endParaRPr lang="en-US" dirty="0" smtClean="0"/>
          </a:p>
          <a:p>
            <a:endParaRPr lang="en-US" dirty="0" smtClean="0"/>
          </a:p>
          <a:p>
            <a:endParaRPr lang="en-US" dirty="0"/>
          </a:p>
        </p:txBody>
      </p:sp>
      <p:sp>
        <p:nvSpPr>
          <p:cNvPr id="2" name="Title 1"/>
          <p:cNvSpPr>
            <a:spLocks noGrp="1"/>
          </p:cNvSpPr>
          <p:nvPr>
            <p:ph type="title"/>
          </p:nvPr>
        </p:nvSpPr>
        <p:spPr>
          <a:xfrm>
            <a:off x="457200" y="0"/>
            <a:ext cx="8229600" cy="571480"/>
          </a:xfrm>
        </p:spPr>
        <p:txBody>
          <a:bodyPr>
            <a:normAutofit fontScale="90000"/>
          </a:bodyPr>
          <a:lstStyle/>
          <a:p>
            <a:r>
              <a:rPr lang="en-US" sz="3600" b="1" dirty="0" smtClean="0"/>
              <a:t>ECV Procedure</a:t>
            </a:r>
            <a:endParaRPr lang="en-US"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00108"/>
            <a:ext cx="8786874" cy="5715040"/>
          </a:xfrm>
        </p:spPr>
        <p:txBody>
          <a:bodyPr/>
          <a:lstStyle/>
          <a:p>
            <a:pPr>
              <a:lnSpc>
                <a:spcPct val="90000"/>
              </a:lnSpc>
            </a:pPr>
            <a:r>
              <a:rPr lang="en-US" dirty="0" smtClean="0"/>
              <a:t>precipitation of labor or premature rupture of membranes, </a:t>
            </a:r>
          </a:p>
          <a:p>
            <a:pPr>
              <a:lnSpc>
                <a:spcPct val="90000"/>
              </a:lnSpc>
            </a:pPr>
            <a:r>
              <a:rPr lang="en-US" dirty="0" smtClean="0"/>
              <a:t>Uterine rupture</a:t>
            </a:r>
          </a:p>
          <a:p>
            <a:pPr>
              <a:lnSpc>
                <a:spcPct val="90000"/>
              </a:lnSpc>
            </a:pPr>
            <a:r>
              <a:rPr lang="en-US" dirty="0" err="1" smtClean="0"/>
              <a:t>abruptio</a:t>
            </a:r>
            <a:r>
              <a:rPr lang="en-US" dirty="0" smtClean="0"/>
              <a:t> </a:t>
            </a:r>
            <a:r>
              <a:rPr lang="en-US" dirty="0" err="1" smtClean="0"/>
              <a:t>placentae</a:t>
            </a:r>
            <a:r>
              <a:rPr lang="en-US" dirty="0" smtClean="0"/>
              <a:t>, </a:t>
            </a:r>
          </a:p>
          <a:p>
            <a:pPr>
              <a:lnSpc>
                <a:spcPct val="90000"/>
              </a:lnSpc>
            </a:pPr>
            <a:r>
              <a:rPr lang="en-US" dirty="0" err="1" smtClean="0"/>
              <a:t>fetomaternal</a:t>
            </a:r>
            <a:r>
              <a:rPr lang="en-US" dirty="0" smtClean="0"/>
              <a:t> hemorrhage </a:t>
            </a:r>
          </a:p>
          <a:p>
            <a:pPr>
              <a:lnSpc>
                <a:spcPct val="90000"/>
              </a:lnSpc>
            </a:pPr>
            <a:r>
              <a:rPr lang="en-US" dirty="0" smtClean="0"/>
              <a:t>cord entanglement </a:t>
            </a:r>
          </a:p>
          <a:p>
            <a:pPr>
              <a:lnSpc>
                <a:spcPct val="90000"/>
              </a:lnSpc>
            </a:pPr>
            <a:r>
              <a:rPr lang="en-US" dirty="0" smtClean="0"/>
              <a:t>Intrauterine infection such HIV (vertical transmission)</a:t>
            </a:r>
          </a:p>
          <a:p>
            <a:pPr>
              <a:lnSpc>
                <a:spcPct val="90000"/>
              </a:lnSpc>
            </a:pPr>
            <a:r>
              <a:rPr lang="en-US" dirty="0" smtClean="0"/>
              <a:t>Fracture of fetal bones</a:t>
            </a:r>
          </a:p>
          <a:p>
            <a:pPr>
              <a:lnSpc>
                <a:spcPct val="90000"/>
              </a:lnSpc>
            </a:pPr>
            <a:r>
              <a:rPr lang="en-US" dirty="0" smtClean="0"/>
              <a:t> transient slowing of the fetal heart rate </a:t>
            </a:r>
          </a:p>
          <a:p>
            <a:pPr>
              <a:lnSpc>
                <a:spcPct val="90000"/>
              </a:lnSpc>
            </a:pPr>
            <a:r>
              <a:rPr lang="en-US" dirty="0" smtClean="0"/>
              <a:t>Spontaneous reversion to breech presentation</a:t>
            </a:r>
          </a:p>
          <a:p>
            <a:pPr>
              <a:lnSpc>
                <a:spcPct val="90000"/>
              </a:lnSpc>
            </a:pPr>
            <a:endParaRPr lang="en-US" dirty="0" smtClean="0"/>
          </a:p>
          <a:p>
            <a:endParaRPr lang="en-US" dirty="0"/>
          </a:p>
        </p:txBody>
      </p:sp>
      <p:sp>
        <p:nvSpPr>
          <p:cNvPr id="2" name="Title 1"/>
          <p:cNvSpPr>
            <a:spLocks noGrp="1"/>
          </p:cNvSpPr>
          <p:nvPr>
            <p:ph type="title"/>
          </p:nvPr>
        </p:nvSpPr>
        <p:spPr>
          <a:xfrm>
            <a:off x="457200" y="0"/>
            <a:ext cx="8229600" cy="714356"/>
          </a:xfrm>
        </p:spPr>
        <p:txBody>
          <a:bodyPr>
            <a:normAutofit/>
          </a:bodyPr>
          <a:lstStyle/>
          <a:p>
            <a:r>
              <a:rPr lang="en-US" sz="3200" b="1" dirty="0" smtClean="0"/>
              <a:t>ECV complications</a:t>
            </a:r>
            <a:endParaRPr lang="en-US"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857232"/>
            <a:ext cx="8715436" cy="6000768"/>
          </a:xfrm>
        </p:spPr>
        <p:txBody>
          <a:bodyPr>
            <a:normAutofit/>
          </a:bodyPr>
          <a:lstStyle/>
          <a:p>
            <a:pPr>
              <a:lnSpc>
                <a:spcPct val="80000"/>
              </a:lnSpc>
              <a:buFontTx/>
              <a:buNone/>
            </a:pPr>
            <a:r>
              <a:rPr lang="en-US" dirty="0" smtClean="0"/>
              <a:t>Absolute CI for ECV include;</a:t>
            </a:r>
          </a:p>
          <a:p>
            <a:pPr>
              <a:lnSpc>
                <a:spcPct val="80000"/>
              </a:lnSpc>
            </a:pPr>
            <a:r>
              <a:rPr lang="en-US" dirty="0" smtClean="0"/>
              <a:t>multiple gestations with a breech presenting fetus, </a:t>
            </a:r>
          </a:p>
          <a:p>
            <a:pPr>
              <a:lnSpc>
                <a:spcPct val="80000"/>
              </a:lnSpc>
            </a:pPr>
            <a:r>
              <a:rPr lang="en-US" dirty="0" smtClean="0"/>
              <a:t>contraindications to vaginal delivery</a:t>
            </a:r>
          </a:p>
          <a:p>
            <a:pPr>
              <a:lnSpc>
                <a:spcPct val="80000"/>
              </a:lnSpc>
            </a:pPr>
            <a:r>
              <a:rPr lang="en-US" dirty="0" smtClean="0"/>
              <a:t>Non-reassuring fetal heart rate tracing. </a:t>
            </a:r>
          </a:p>
          <a:p>
            <a:pPr>
              <a:lnSpc>
                <a:spcPct val="80000"/>
              </a:lnSpc>
              <a:buFontTx/>
              <a:buNone/>
            </a:pPr>
            <a:r>
              <a:rPr lang="en-US" dirty="0" smtClean="0"/>
              <a:t>Relative contraindications include;</a:t>
            </a:r>
          </a:p>
          <a:p>
            <a:pPr>
              <a:lnSpc>
                <a:spcPct val="80000"/>
              </a:lnSpc>
            </a:pPr>
            <a:r>
              <a:rPr lang="en-US" dirty="0" smtClean="0"/>
              <a:t>polyhydramnios or oligohydramnios, </a:t>
            </a:r>
          </a:p>
          <a:p>
            <a:pPr>
              <a:lnSpc>
                <a:spcPct val="80000"/>
              </a:lnSpc>
            </a:pPr>
            <a:r>
              <a:rPr lang="en-US" dirty="0" smtClean="0"/>
              <a:t>fetal growth restriction, </a:t>
            </a:r>
          </a:p>
          <a:p>
            <a:pPr>
              <a:lnSpc>
                <a:spcPct val="80000"/>
              </a:lnSpc>
            </a:pPr>
            <a:r>
              <a:rPr lang="en-US" dirty="0" smtClean="0"/>
              <a:t>uterine malformation, and fetal anomaly. </a:t>
            </a:r>
          </a:p>
          <a:p>
            <a:pPr>
              <a:lnSpc>
                <a:spcPct val="80000"/>
              </a:lnSpc>
              <a:buFontTx/>
              <a:buNone/>
            </a:pPr>
            <a:r>
              <a:rPr lang="en-US" dirty="0" smtClean="0"/>
              <a:t>Controversial candidates;</a:t>
            </a:r>
          </a:p>
          <a:p>
            <a:pPr>
              <a:lnSpc>
                <a:spcPct val="80000"/>
              </a:lnSpc>
            </a:pPr>
            <a:r>
              <a:rPr lang="en-US" dirty="0" smtClean="0"/>
              <a:t>Women with prior uterine incisions </a:t>
            </a:r>
          </a:p>
          <a:p>
            <a:pPr>
              <a:lnSpc>
                <a:spcPct val="80000"/>
              </a:lnSpc>
            </a:pPr>
            <a:r>
              <a:rPr lang="en-US" dirty="0" smtClean="0"/>
              <a:t>During labour</a:t>
            </a:r>
          </a:p>
          <a:p>
            <a:endParaRPr lang="en-US" dirty="0"/>
          </a:p>
        </p:txBody>
      </p:sp>
      <p:sp>
        <p:nvSpPr>
          <p:cNvPr id="2" name="Title 1"/>
          <p:cNvSpPr>
            <a:spLocks noGrp="1"/>
          </p:cNvSpPr>
          <p:nvPr>
            <p:ph type="title"/>
          </p:nvPr>
        </p:nvSpPr>
        <p:spPr>
          <a:xfrm>
            <a:off x="457200" y="0"/>
            <a:ext cx="8229600" cy="714356"/>
          </a:xfrm>
        </p:spPr>
        <p:txBody>
          <a:bodyPr>
            <a:normAutofit/>
          </a:bodyPr>
          <a:lstStyle/>
          <a:p>
            <a:r>
              <a:rPr lang="en-US" sz="3200" b="1" dirty="0" smtClean="0"/>
              <a:t>ECV contraindications</a:t>
            </a:r>
            <a:endParaRPr lang="en-US"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785794"/>
            <a:ext cx="8858312" cy="5929354"/>
          </a:xfrm>
        </p:spPr>
        <p:txBody>
          <a:bodyPr/>
          <a:lstStyle/>
          <a:p>
            <a:r>
              <a:rPr lang="en-US" dirty="0" smtClean="0"/>
              <a:t>Due to recognized risks associated with breech delivery, literature recommends cesarean delivery.</a:t>
            </a:r>
          </a:p>
          <a:p>
            <a:pPr>
              <a:buNone/>
            </a:pPr>
            <a:endParaRPr lang="en-US" dirty="0" smtClean="0"/>
          </a:p>
          <a:p>
            <a:r>
              <a:rPr lang="en-US" dirty="0" smtClean="0"/>
              <a:t>However, the clinician needs to be well versed with assisted vaginal breech delivery especially for cases where delivery is imminent. </a:t>
            </a:r>
          </a:p>
          <a:p>
            <a:pPr>
              <a:buNone/>
            </a:pPr>
            <a:endParaRPr lang="en-US" dirty="0" smtClean="0"/>
          </a:p>
          <a:p>
            <a:r>
              <a:rPr lang="en-US" dirty="0" smtClean="0"/>
              <a:t>These skills are also useful in cesarean delivery of a breech fetus.</a:t>
            </a:r>
            <a:endParaRPr lang="en-US" dirty="0"/>
          </a:p>
        </p:txBody>
      </p:sp>
      <p:sp>
        <p:nvSpPr>
          <p:cNvPr id="2" name="Title 1"/>
          <p:cNvSpPr>
            <a:spLocks noGrp="1"/>
          </p:cNvSpPr>
          <p:nvPr>
            <p:ph type="title"/>
          </p:nvPr>
        </p:nvSpPr>
        <p:spPr>
          <a:xfrm>
            <a:off x="457200" y="0"/>
            <a:ext cx="8229600" cy="714356"/>
          </a:xfrm>
        </p:spPr>
        <p:txBody>
          <a:bodyPr>
            <a:normAutofit/>
          </a:bodyPr>
          <a:lstStyle/>
          <a:p>
            <a:r>
              <a:rPr lang="en-US" sz="3200" b="1" dirty="0" smtClean="0">
                <a:solidFill>
                  <a:schemeClr val="accent6">
                    <a:lumMod val="50000"/>
                  </a:schemeClr>
                </a:solidFill>
              </a:rPr>
              <a:t>Vaginal breech delivery</a:t>
            </a:r>
            <a:endParaRPr lang="en-US" sz="32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29600" cy="4768865"/>
          </a:xfrm>
        </p:spPr>
        <p:txBody>
          <a:bodyPr/>
          <a:lstStyle/>
          <a:p>
            <a:r>
              <a:rPr lang="en-US" dirty="0" smtClean="0">
                <a:solidFill>
                  <a:srgbClr val="C00000"/>
                </a:solidFill>
              </a:rPr>
              <a:t>Spontaneous</a:t>
            </a:r>
            <a:r>
              <a:rPr lang="en-US" dirty="0" smtClean="0"/>
              <a:t>: expulsion of fetus occurs with very little assistance</a:t>
            </a:r>
          </a:p>
          <a:p>
            <a:r>
              <a:rPr lang="en-US" dirty="0" smtClean="0">
                <a:solidFill>
                  <a:srgbClr val="C00000"/>
                </a:solidFill>
              </a:rPr>
              <a:t>Assisted breech</a:t>
            </a:r>
            <a:r>
              <a:rPr lang="en-US" dirty="0" smtClean="0"/>
              <a:t>: delivery of fetus is by assistance</a:t>
            </a:r>
          </a:p>
          <a:p>
            <a:r>
              <a:rPr lang="en-US" dirty="0" smtClean="0">
                <a:solidFill>
                  <a:srgbClr val="C00000"/>
                </a:solidFill>
              </a:rPr>
              <a:t>Breech extraction</a:t>
            </a:r>
            <a:r>
              <a:rPr lang="en-US" dirty="0" smtClean="0"/>
              <a:t>: entire body of fetus is extracted e.g. in cases of second twin after internal podalic version , fetal distress</a:t>
            </a:r>
            <a:endParaRPr lang="en-US" dirty="0"/>
          </a:p>
        </p:txBody>
      </p:sp>
      <p:sp>
        <p:nvSpPr>
          <p:cNvPr id="2" name="Title 1"/>
          <p:cNvSpPr>
            <a:spLocks noGrp="1"/>
          </p:cNvSpPr>
          <p:nvPr>
            <p:ph type="title"/>
          </p:nvPr>
        </p:nvSpPr>
        <p:spPr>
          <a:xfrm>
            <a:off x="457200" y="142852"/>
            <a:ext cx="8229600" cy="785818"/>
          </a:xfrm>
        </p:spPr>
        <p:txBody>
          <a:bodyPr>
            <a:normAutofit/>
          </a:bodyPr>
          <a:lstStyle/>
          <a:p>
            <a:r>
              <a:rPr lang="en-US" sz="3200" b="1" dirty="0" smtClean="0"/>
              <a:t>Types of vaginal breech delivery</a:t>
            </a:r>
            <a:endParaRPr lang="en-US" sz="3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52400" y="228600"/>
            <a:ext cx="8839200" cy="6477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8784976" cy="5832648"/>
          </a:xfrm>
        </p:spPr>
        <p:txBody>
          <a:bodyPr>
            <a:normAutofit/>
          </a:bodyPr>
          <a:lstStyle/>
          <a:p>
            <a:pPr>
              <a:buFont typeface="Wingdings" pitchFamily="2" charset="2"/>
              <a:buChar char="§"/>
            </a:pPr>
            <a:r>
              <a:rPr lang="en-GB" dirty="0" smtClean="0"/>
              <a:t>Presentation:  the lowest pole of the fetus that presents to the lower uterine segment/cervix.</a:t>
            </a:r>
          </a:p>
          <a:p>
            <a:pPr>
              <a:buNone/>
            </a:pPr>
            <a:endParaRPr lang="en-GB" dirty="0" smtClean="0"/>
          </a:p>
          <a:p>
            <a:pPr>
              <a:buFont typeface="Wingdings" pitchFamily="2" charset="2"/>
              <a:buChar char="§"/>
            </a:pPr>
            <a:r>
              <a:rPr lang="en-GB" dirty="0" smtClean="0"/>
              <a:t>Malpresentation: when the presentation is other than the vertex.</a:t>
            </a:r>
          </a:p>
          <a:p>
            <a:pPr>
              <a:buNone/>
            </a:pPr>
            <a:endParaRPr lang="en-GB" dirty="0" smtClean="0"/>
          </a:p>
          <a:p>
            <a:pPr>
              <a:buFont typeface="Wingdings" pitchFamily="2" charset="2"/>
              <a:buChar char="§"/>
            </a:pPr>
            <a:r>
              <a:rPr lang="en-GB" dirty="0" smtClean="0"/>
              <a:t>The </a:t>
            </a:r>
            <a:r>
              <a:rPr lang="en-GB" dirty="0" smtClean="0">
                <a:solidFill>
                  <a:srgbClr val="C00000"/>
                </a:solidFill>
              </a:rPr>
              <a:t>vertex</a:t>
            </a:r>
            <a:r>
              <a:rPr lang="en-GB" dirty="0" smtClean="0"/>
              <a:t> is diamond-shaped area defined by the parietal imminences, anterior fontanelle and posterior fontanel </a:t>
            </a:r>
            <a:endParaRPr lang="en-GB" dirty="0"/>
          </a:p>
        </p:txBody>
      </p:sp>
      <p:sp>
        <p:nvSpPr>
          <p:cNvPr id="2" name="Title 1"/>
          <p:cNvSpPr>
            <a:spLocks noGrp="1"/>
          </p:cNvSpPr>
          <p:nvPr>
            <p:ph type="title"/>
          </p:nvPr>
        </p:nvSpPr>
        <p:spPr>
          <a:xfrm>
            <a:off x="457200" y="0"/>
            <a:ext cx="8229600" cy="764704"/>
          </a:xfrm>
        </p:spPr>
        <p:txBody>
          <a:bodyPr>
            <a:normAutofit/>
          </a:bodyPr>
          <a:lstStyle/>
          <a:p>
            <a:r>
              <a:rPr lang="en-GB" sz="3200" b="1" dirty="0" smtClean="0">
                <a:solidFill>
                  <a:srgbClr val="FF0066"/>
                </a:solidFill>
              </a:rPr>
              <a:t>MALPRESENTATIONS</a:t>
            </a:r>
            <a:endParaRPr lang="en-GB" sz="3200" b="1" dirty="0">
              <a:solidFill>
                <a:srgbClr val="FF006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52400" y="228600"/>
            <a:ext cx="8839200" cy="6477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52400" y="228600"/>
            <a:ext cx="8839200" cy="6477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228600"/>
            <a:ext cx="9144000" cy="6400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228600"/>
            <a:ext cx="9144000" cy="6477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52400" y="152400"/>
            <a:ext cx="8991600" cy="6477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52400" y="152400"/>
            <a:ext cx="8839200" cy="6553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52400" y="152400"/>
            <a:ext cx="8839200" cy="6553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52400" y="0"/>
            <a:ext cx="8839200" cy="6705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52400" y="152400"/>
            <a:ext cx="8991600" cy="6705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solidFill>
                  <a:srgbClr val="002060"/>
                </a:solidFill>
              </a:rPr>
              <a:t>2) Face Presentation</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68760"/>
            <a:ext cx="8784976" cy="5328592"/>
          </a:xfrm>
        </p:spPr>
        <p:txBody>
          <a:bodyPr/>
          <a:lstStyle/>
          <a:p>
            <a:pPr marL="514350" indent="-514350">
              <a:buAutoNum type="arabicParenR"/>
            </a:pPr>
            <a:r>
              <a:rPr lang="en-GB" dirty="0" smtClean="0"/>
              <a:t>Breech presentation</a:t>
            </a:r>
          </a:p>
          <a:p>
            <a:pPr marL="514350" indent="-514350">
              <a:buAutoNum type="arabicParenR"/>
            </a:pPr>
            <a:r>
              <a:rPr lang="en-GB" dirty="0" smtClean="0"/>
              <a:t>Face presentation</a:t>
            </a:r>
          </a:p>
          <a:p>
            <a:pPr marL="514350" indent="-514350">
              <a:buAutoNum type="arabicParenR"/>
            </a:pPr>
            <a:r>
              <a:rPr lang="en-GB" dirty="0" smtClean="0"/>
              <a:t>Brow presentation</a:t>
            </a:r>
          </a:p>
          <a:p>
            <a:pPr marL="514350" indent="-514350">
              <a:buAutoNum type="arabicParenR"/>
            </a:pPr>
            <a:r>
              <a:rPr lang="en-GB" dirty="0" smtClean="0"/>
              <a:t>Cord presentation</a:t>
            </a:r>
          </a:p>
          <a:p>
            <a:pPr marL="514350" indent="-514350">
              <a:buAutoNum type="arabicParenR"/>
            </a:pPr>
            <a:r>
              <a:rPr lang="en-GB" dirty="0" smtClean="0"/>
              <a:t>Transverse lie with shoulder/arm presentation</a:t>
            </a:r>
          </a:p>
          <a:p>
            <a:pPr marL="514350" indent="-514350">
              <a:buAutoNum type="arabicParenR"/>
            </a:pPr>
            <a:r>
              <a:rPr lang="en-GB" dirty="0" smtClean="0"/>
              <a:t>Compound presentation</a:t>
            </a:r>
            <a:endParaRPr lang="en-GB" dirty="0"/>
          </a:p>
        </p:txBody>
      </p:sp>
      <p:sp>
        <p:nvSpPr>
          <p:cNvPr id="2" name="Title 1"/>
          <p:cNvSpPr>
            <a:spLocks noGrp="1"/>
          </p:cNvSpPr>
          <p:nvPr>
            <p:ph type="title"/>
          </p:nvPr>
        </p:nvSpPr>
        <p:spPr>
          <a:xfrm>
            <a:off x="395536" y="188640"/>
            <a:ext cx="8229600" cy="864096"/>
          </a:xfrm>
        </p:spPr>
        <p:txBody>
          <a:bodyPr>
            <a:normAutofit/>
          </a:bodyPr>
          <a:lstStyle/>
          <a:p>
            <a:r>
              <a:rPr lang="en-GB" sz="3600" b="1" dirty="0" smtClean="0">
                <a:solidFill>
                  <a:srgbClr val="FF0066"/>
                </a:solidFill>
              </a:rPr>
              <a:t>Types of Malpresentations</a:t>
            </a:r>
            <a:endParaRPr lang="en-GB" sz="3600" b="1" dirty="0">
              <a:solidFill>
                <a:srgbClr val="FF0066"/>
              </a:solidFill>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30722" name="Picture 2" descr="E:\OPP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OPP29.png"/>
          <p:cNvPicPr>
            <a:picLocks noChangeAspect="1" noChangeArrowheads="1"/>
          </p:cNvPicPr>
          <p:nvPr/>
        </p:nvPicPr>
        <p:blipFill>
          <a:blip r:embed="rId2" cstate="print"/>
          <a:srcRect/>
          <a:stretch>
            <a:fillRect/>
          </a:stretch>
        </p:blipFill>
        <p:spPr bwMode="auto">
          <a:xfrm>
            <a:off x="0" y="142852"/>
            <a:ext cx="9144000" cy="671514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858312" cy="6500858"/>
          </a:xfrm>
        </p:spPr>
        <p:txBody>
          <a:bodyPr/>
          <a:lstStyle/>
          <a:p>
            <a:r>
              <a:rPr lang="en-US" dirty="0" smtClean="0"/>
              <a:t>Face presentation occurs whereby there is complete extension of the head so that the occiput is in contact with the back.</a:t>
            </a:r>
          </a:p>
          <a:p>
            <a:pPr>
              <a:buNone/>
            </a:pPr>
            <a:endParaRPr lang="en-US" dirty="0" smtClean="0"/>
          </a:p>
          <a:p>
            <a:r>
              <a:rPr lang="en-US" dirty="0" smtClean="0">
                <a:solidFill>
                  <a:schemeClr val="accent6">
                    <a:lumMod val="50000"/>
                  </a:schemeClr>
                </a:solidFill>
              </a:rPr>
              <a:t>Causes include</a:t>
            </a:r>
            <a:r>
              <a:rPr lang="en-US" dirty="0" smtClean="0"/>
              <a:t>:</a:t>
            </a:r>
          </a:p>
          <a:p>
            <a:pPr>
              <a:buFont typeface="Wingdings" pitchFamily="2" charset="2"/>
              <a:buChar char="Ø"/>
            </a:pPr>
            <a:r>
              <a:rPr lang="en-US" dirty="0" err="1" smtClean="0"/>
              <a:t>Multiparity</a:t>
            </a:r>
            <a:r>
              <a:rPr lang="en-US" dirty="0" smtClean="0"/>
              <a:t> with pendulous abdomen</a:t>
            </a:r>
          </a:p>
          <a:p>
            <a:pPr>
              <a:buFont typeface="Wingdings" pitchFamily="2" charset="2"/>
              <a:buChar char="Ø"/>
            </a:pPr>
            <a:r>
              <a:rPr lang="en-US" dirty="0" smtClean="0"/>
              <a:t>Contracted pelvis</a:t>
            </a:r>
          </a:p>
          <a:p>
            <a:pPr>
              <a:buFont typeface="Wingdings" pitchFamily="2" charset="2"/>
              <a:buChar char="Ø"/>
            </a:pPr>
            <a:r>
              <a:rPr lang="en-US" dirty="0" smtClean="0"/>
              <a:t>Anencephaly</a:t>
            </a:r>
          </a:p>
          <a:p>
            <a:pPr>
              <a:buFont typeface="Wingdings" pitchFamily="2" charset="2"/>
              <a:buChar char="Ø"/>
            </a:pPr>
            <a:r>
              <a:rPr lang="en-US" dirty="0" smtClean="0"/>
              <a:t>Congenital </a:t>
            </a:r>
            <a:r>
              <a:rPr lang="en-US" dirty="0" err="1" smtClean="0"/>
              <a:t>goitre</a:t>
            </a:r>
            <a:endParaRPr lang="en-US" dirty="0" smtClean="0"/>
          </a:p>
          <a:p>
            <a:pPr>
              <a:buFont typeface="Wingdings" pitchFamily="2" charset="2"/>
              <a:buChar char="Ø"/>
            </a:pPr>
            <a:r>
              <a:rPr lang="en-US" dirty="0" smtClean="0"/>
              <a:t>Twist of cord several times around the neck</a:t>
            </a:r>
          </a:p>
          <a:p>
            <a:pPr>
              <a:buFont typeface="Wingdings" pitchFamily="2" charset="2"/>
              <a:buChar char="Ø"/>
            </a:pPr>
            <a:r>
              <a:rPr lang="en-US" dirty="0" smtClean="0"/>
              <a:t>Increased tone of extensor muscles of the neck</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858312" cy="6500858"/>
          </a:xfrm>
        </p:spPr>
        <p:txBody>
          <a:bodyPr>
            <a:normAutofit lnSpcReduction="10000"/>
          </a:bodyPr>
          <a:lstStyle/>
          <a:p>
            <a:r>
              <a:rPr lang="en-US" dirty="0" smtClean="0"/>
              <a:t>During labour, vaginal examination shows identifying features for face: supra-orbital ridges, malar processes, nose, mouth with had areolar ridges, and the chin.</a:t>
            </a:r>
          </a:p>
          <a:p>
            <a:pPr>
              <a:buNone/>
            </a:pPr>
            <a:endParaRPr lang="en-US" dirty="0" smtClean="0"/>
          </a:p>
          <a:p>
            <a:r>
              <a:rPr lang="en-US" dirty="0" smtClean="0"/>
              <a:t>Late in labour, the face becomes oedematous so it may be misdiagnosed as breech (the cheeks are mistaken for buttocks and the mouth for anus, and malar processes with ischial tuberosities.</a:t>
            </a:r>
          </a:p>
          <a:p>
            <a:pPr>
              <a:buNone/>
            </a:pPr>
            <a:endParaRPr lang="en-US" dirty="0" smtClean="0"/>
          </a:p>
          <a:p>
            <a:r>
              <a:rPr lang="en-US" dirty="0" smtClean="0"/>
              <a:t>The mechanism of labour has some similarity to that of the vertex. The denominator is the mentum.</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928670"/>
            <a:ext cx="8786874" cy="5929330"/>
          </a:xfrm>
        </p:spPr>
        <p:txBody>
          <a:bodyPr>
            <a:normAutofit lnSpcReduction="10000"/>
          </a:bodyPr>
          <a:lstStyle/>
          <a:p>
            <a:r>
              <a:rPr lang="en-US" dirty="0" smtClean="0"/>
              <a:t>In the vast majority face rotates forwards to mento-anterior position with the chin behind the symphysis pubis. </a:t>
            </a:r>
          </a:p>
          <a:p>
            <a:r>
              <a:rPr lang="en-US" dirty="0" smtClean="0"/>
              <a:t>The presenting lateral (biparietal – 9.5 cm) and </a:t>
            </a:r>
            <a:r>
              <a:rPr lang="en-US" dirty="0" err="1" smtClean="0"/>
              <a:t>antero</a:t>
            </a:r>
            <a:r>
              <a:rPr lang="en-US" dirty="0" smtClean="0"/>
              <a:t>-posterior (submentobregmatic– 9.5 cm) diameters are conducive for vaginal delivery </a:t>
            </a:r>
          </a:p>
          <a:p>
            <a:r>
              <a:rPr lang="en-US" dirty="0" smtClean="0"/>
              <a:t>Descent is possible posteriorly in the pelvis when the position is mento-anterior because of large space in the sacral area.</a:t>
            </a:r>
          </a:p>
          <a:p>
            <a:r>
              <a:rPr lang="en-US" dirty="0" smtClean="0"/>
              <a:t>The head is born with the chin emerging under the pubic arch followed by the forehead over the perineum.</a:t>
            </a:r>
            <a:endParaRPr lang="en-US" dirty="0"/>
          </a:p>
        </p:txBody>
      </p:sp>
      <p:sp>
        <p:nvSpPr>
          <p:cNvPr id="2" name="Title 1"/>
          <p:cNvSpPr>
            <a:spLocks noGrp="1"/>
          </p:cNvSpPr>
          <p:nvPr>
            <p:ph type="title"/>
          </p:nvPr>
        </p:nvSpPr>
        <p:spPr>
          <a:xfrm>
            <a:off x="357158" y="142852"/>
            <a:ext cx="8429684" cy="642942"/>
          </a:xfrm>
        </p:spPr>
        <p:txBody>
          <a:bodyPr>
            <a:normAutofit/>
          </a:bodyPr>
          <a:lstStyle/>
          <a:p>
            <a:r>
              <a:rPr lang="en-US" sz="3200" dirty="0" smtClean="0">
                <a:solidFill>
                  <a:schemeClr val="accent6">
                    <a:lumMod val="50000"/>
                  </a:schemeClr>
                </a:solidFill>
              </a:rPr>
              <a:t>Mento-anterior</a:t>
            </a:r>
            <a:endParaRPr lang="en-US" sz="32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face-presentation-12-638.jpg"/>
          <p:cNvPicPr>
            <a:picLocks noGrp="1" noChangeAspect="1" noChangeArrowheads="1"/>
          </p:cNvPicPr>
          <p:nvPr>
            <p:ph idx="1"/>
          </p:nvPr>
        </p:nvPicPr>
        <p:blipFill>
          <a:blip r:embed="rId2" cstate="print"/>
          <a:srcRect/>
          <a:stretch>
            <a:fillRect/>
          </a:stretch>
        </p:blipFill>
        <p:spPr bwMode="auto">
          <a:xfrm>
            <a:off x="357158" y="357166"/>
            <a:ext cx="8429684" cy="607223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857232"/>
            <a:ext cx="8858312" cy="5786478"/>
          </a:xfrm>
        </p:spPr>
        <p:txBody>
          <a:bodyPr>
            <a:normAutofit fontScale="92500" lnSpcReduction="10000"/>
          </a:bodyPr>
          <a:lstStyle/>
          <a:p>
            <a:r>
              <a:rPr lang="en-US" dirty="0" smtClean="0"/>
              <a:t>If the face rotates to a </a:t>
            </a:r>
            <a:r>
              <a:rPr lang="en-US" dirty="0" err="1" smtClean="0"/>
              <a:t>mento</a:t>
            </a:r>
            <a:r>
              <a:rPr lang="en-US" dirty="0" smtClean="0"/>
              <a:t>-posterior position, although the diameters are the same as </a:t>
            </a:r>
            <a:r>
              <a:rPr lang="en-US" dirty="0" err="1" smtClean="0"/>
              <a:t>mento</a:t>
            </a:r>
            <a:r>
              <a:rPr lang="en-US" dirty="0" smtClean="0"/>
              <a:t>-anterior, the lateral dimensions of the frontal bones are large and do not permit descent behind the narrow </a:t>
            </a:r>
            <a:r>
              <a:rPr lang="en-US" dirty="0" err="1" smtClean="0"/>
              <a:t>retropubic</a:t>
            </a:r>
            <a:r>
              <a:rPr lang="en-US" dirty="0" smtClean="0"/>
              <a:t> arch.</a:t>
            </a:r>
          </a:p>
          <a:p>
            <a:r>
              <a:rPr lang="en-US" dirty="0" smtClean="0"/>
              <a:t>Deliver by emergency CS.</a:t>
            </a:r>
          </a:p>
          <a:p>
            <a:pPr>
              <a:buNone/>
            </a:pPr>
            <a:endParaRPr lang="en-US" dirty="0" smtClean="0"/>
          </a:p>
          <a:p>
            <a:pPr>
              <a:buNone/>
            </a:pPr>
            <a:r>
              <a:rPr lang="en-US" dirty="0" smtClean="0">
                <a:solidFill>
                  <a:schemeClr val="accent6">
                    <a:lumMod val="50000"/>
                  </a:schemeClr>
                </a:solidFill>
              </a:rPr>
              <a:t>Complications of face presentation:</a:t>
            </a:r>
          </a:p>
          <a:p>
            <a:r>
              <a:rPr lang="en-US" dirty="0" err="1" smtClean="0"/>
              <a:t>Oedema</a:t>
            </a:r>
            <a:r>
              <a:rPr lang="en-US" dirty="0" smtClean="0"/>
              <a:t> and trauma to face</a:t>
            </a:r>
          </a:p>
          <a:p>
            <a:r>
              <a:rPr lang="en-US" dirty="0" smtClean="0"/>
              <a:t>Neonatal infection</a:t>
            </a:r>
          </a:p>
          <a:p>
            <a:r>
              <a:rPr lang="en-US" dirty="0" smtClean="0"/>
              <a:t>Increased operative delivery and vaginal manipulation</a:t>
            </a:r>
          </a:p>
        </p:txBody>
      </p:sp>
      <p:sp>
        <p:nvSpPr>
          <p:cNvPr id="2" name="Title 1"/>
          <p:cNvSpPr>
            <a:spLocks noGrp="1"/>
          </p:cNvSpPr>
          <p:nvPr>
            <p:ph type="title"/>
          </p:nvPr>
        </p:nvSpPr>
        <p:spPr>
          <a:xfrm>
            <a:off x="457200" y="142852"/>
            <a:ext cx="8229600" cy="714380"/>
          </a:xfrm>
        </p:spPr>
        <p:txBody>
          <a:bodyPr>
            <a:normAutofit/>
          </a:bodyPr>
          <a:lstStyle/>
          <a:p>
            <a:r>
              <a:rPr lang="en-US" sz="3200" dirty="0" err="1" smtClean="0">
                <a:solidFill>
                  <a:schemeClr val="accent6">
                    <a:lumMod val="50000"/>
                  </a:schemeClr>
                </a:solidFill>
              </a:rPr>
              <a:t>Mento</a:t>
            </a:r>
            <a:r>
              <a:rPr lang="en-US" sz="3200" dirty="0" smtClean="0">
                <a:solidFill>
                  <a:schemeClr val="accent6">
                    <a:lumMod val="50000"/>
                  </a:schemeClr>
                </a:solidFill>
              </a:rPr>
              <a:t>-posterior</a:t>
            </a:r>
            <a:endParaRPr lang="en-US" sz="32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face-presentation-15-638.jpg"/>
          <p:cNvPicPr>
            <a:picLocks noGrp="1" noChangeAspect="1" noChangeArrowheads="1"/>
          </p:cNvPicPr>
          <p:nvPr>
            <p:ph idx="1"/>
          </p:nvPr>
        </p:nvPicPr>
        <p:blipFill>
          <a:blip r:embed="rId2" cstate="print"/>
          <a:srcRect/>
          <a:stretch>
            <a:fillRect/>
          </a:stretch>
        </p:blipFill>
        <p:spPr bwMode="auto">
          <a:xfrm>
            <a:off x="500034" y="214290"/>
            <a:ext cx="8286808" cy="635798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lstStyle/>
          <a:p>
            <a:endParaRPr lang="en-US" dirty="0" smtClean="0"/>
          </a:p>
          <a:p>
            <a:endParaRPr lang="en-US" dirty="0" smtClean="0"/>
          </a:p>
          <a:p>
            <a:endParaRPr lang="en-US" dirty="0" smtClean="0"/>
          </a:p>
          <a:p>
            <a:pPr>
              <a:buNone/>
            </a:pPr>
            <a:r>
              <a:rPr lang="en-US" dirty="0" smtClean="0">
                <a:solidFill>
                  <a:srgbClr val="002060"/>
                </a:solidFill>
              </a:rPr>
              <a:t>3) Brow presentation</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858312" cy="6429420"/>
          </a:xfrm>
        </p:spPr>
        <p:txBody>
          <a:bodyPr/>
          <a:lstStyle/>
          <a:p>
            <a:r>
              <a:rPr lang="en-US" dirty="0" smtClean="0"/>
              <a:t>Brow presentation is rarest variety of cephalic presentation. The head lies between full flexion and full extension.</a:t>
            </a:r>
          </a:p>
          <a:p>
            <a:r>
              <a:rPr lang="en-US" dirty="0" smtClean="0"/>
              <a:t>Commonly unstable, and converts to either face or vertex.</a:t>
            </a:r>
          </a:p>
          <a:p>
            <a:r>
              <a:rPr lang="en-US" dirty="0" smtClean="0"/>
              <a:t>Causes are similar to those for face presentation.</a:t>
            </a:r>
          </a:p>
          <a:p>
            <a:r>
              <a:rPr lang="en-US" dirty="0" smtClean="0"/>
              <a:t>Diagnosis is made on vaginal examination during labour; palpating supra-orbital ridges and anterior </a:t>
            </a:r>
            <a:r>
              <a:rPr lang="en-US" dirty="0" err="1" smtClean="0"/>
              <a:t>fontanelle</a:t>
            </a:r>
            <a:r>
              <a:rPr lang="en-US" dirty="0" smtClean="0"/>
              <a:t>.</a:t>
            </a:r>
          </a:p>
          <a:p>
            <a:r>
              <a:rPr lang="en-US" dirty="0" smtClean="0"/>
              <a:t>The presenting diameter is </a:t>
            </a:r>
            <a:r>
              <a:rPr lang="en-US" dirty="0" err="1" smtClean="0"/>
              <a:t>mento</a:t>
            </a:r>
            <a:r>
              <a:rPr lang="en-US" dirty="0" smtClean="0"/>
              <a:t>-vertical (14cm), so if it persists, obstructed labour occurs.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6336704"/>
          </a:xfrm>
        </p:spPr>
        <p:txBody>
          <a:bodyPr/>
          <a:lstStyle/>
          <a:p>
            <a:pPr>
              <a:buNone/>
            </a:pPr>
            <a:endParaRPr lang="en-GB" dirty="0"/>
          </a:p>
          <a:p>
            <a:pPr>
              <a:buNone/>
            </a:pPr>
            <a:endParaRPr lang="en-GB" dirty="0" smtClean="0"/>
          </a:p>
          <a:p>
            <a:pPr>
              <a:buNone/>
            </a:pPr>
            <a:endParaRPr lang="en-GB" dirty="0"/>
          </a:p>
          <a:p>
            <a:pPr>
              <a:buNone/>
            </a:pPr>
            <a:r>
              <a:rPr lang="en-GB" sz="3600" dirty="0" smtClean="0">
                <a:solidFill>
                  <a:srgbClr val="002060"/>
                </a:solidFill>
              </a:rPr>
              <a:t>1) Breech Presentation</a:t>
            </a:r>
            <a:endParaRPr lang="en-GB" sz="3600" dirty="0">
              <a:solidFill>
                <a:srgbClr val="00206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14356"/>
            <a:ext cx="8229600" cy="5786478"/>
          </a:xfrm>
        </p:spPr>
        <p:txBody>
          <a:bodyPr/>
          <a:lstStyle/>
          <a:p>
            <a:pPr>
              <a:buNone/>
            </a:pPr>
            <a:endParaRPr lang="en-US" dirty="0" smtClean="0"/>
          </a:p>
          <a:p>
            <a:pPr>
              <a:buNone/>
            </a:pPr>
            <a:endParaRPr lang="en-US" dirty="0" smtClean="0"/>
          </a:p>
          <a:p>
            <a:pPr>
              <a:buNone/>
            </a:pPr>
            <a:endParaRPr lang="en-US" dirty="0" smtClean="0"/>
          </a:p>
          <a:p>
            <a:pPr>
              <a:buNone/>
            </a:pPr>
            <a:r>
              <a:rPr lang="en-US" dirty="0" smtClean="0">
                <a:solidFill>
                  <a:srgbClr val="002060"/>
                </a:solidFill>
              </a:rPr>
              <a:t>4) Cord presentation and Cord prolapse</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fontScale="92500" lnSpcReduction="10000"/>
          </a:bodyPr>
          <a:lstStyle/>
          <a:p>
            <a:r>
              <a:rPr lang="en-US" dirty="0" smtClean="0"/>
              <a:t>In both conditions, a loop of the cord is below the presenting part</a:t>
            </a:r>
          </a:p>
          <a:p>
            <a:r>
              <a:rPr lang="en-US" dirty="0" smtClean="0"/>
              <a:t>In cord presentation: cord lies between the presenting part and the cervix. Membranes are not ruptured.</a:t>
            </a:r>
          </a:p>
          <a:p>
            <a:r>
              <a:rPr lang="en-US" dirty="0" smtClean="0"/>
              <a:t>In prolapse: membranes have ruptured, and the cord has prolapsed into vagina or out of vagina</a:t>
            </a:r>
          </a:p>
          <a:p>
            <a:r>
              <a:rPr lang="en-US" dirty="0" smtClean="0"/>
              <a:t>In cord prolapse, the fetal perinatal mortality is 25-50% from asphyxia due to;</a:t>
            </a:r>
          </a:p>
          <a:p>
            <a:pPr>
              <a:buNone/>
            </a:pPr>
            <a:r>
              <a:rPr lang="en-US" dirty="0" smtClean="0"/>
              <a:t>   (</a:t>
            </a:r>
            <a:r>
              <a:rPr lang="en-US" dirty="0" err="1" smtClean="0"/>
              <a:t>i</a:t>
            </a:r>
            <a:r>
              <a:rPr lang="en-US" dirty="0" smtClean="0"/>
              <a:t>) mechanical compression of the cord between presenting part and bony pelvis</a:t>
            </a:r>
          </a:p>
          <a:p>
            <a:pPr>
              <a:buNone/>
            </a:pPr>
            <a:r>
              <a:rPr lang="en-US" dirty="0" smtClean="0"/>
              <a:t>   (ii) spasm of the cord vessels when exposed to cold or </a:t>
            </a:r>
            <a:r>
              <a:rPr lang="en-US" dirty="0" smtClean="0"/>
              <a:t>manipulations DELIVER FAST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0"/>
            <a:ext cx="8858280" cy="6858000"/>
          </a:xfrm>
        </p:spPr>
        <p:txBody>
          <a:bodyPr>
            <a:normAutofit fontScale="92500" lnSpcReduction="20000"/>
          </a:bodyPr>
          <a:lstStyle/>
          <a:p>
            <a:pPr>
              <a:buNone/>
            </a:pPr>
            <a:r>
              <a:rPr lang="en-US" b="1" dirty="0" smtClean="0">
                <a:solidFill>
                  <a:schemeClr val="accent6">
                    <a:lumMod val="50000"/>
                  </a:schemeClr>
                </a:solidFill>
              </a:rPr>
              <a:t>Predisposing </a:t>
            </a:r>
            <a:r>
              <a:rPr lang="en-US" b="1" dirty="0" smtClean="0">
                <a:solidFill>
                  <a:schemeClr val="accent6">
                    <a:lumMod val="50000"/>
                  </a:schemeClr>
                </a:solidFill>
              </a:rPr>
              <a:t>factors for </a:t>
            </a:r>
            <a:r>
              <a:rPr lang="en-US" b="1" dirty="0" smtClean="0">
                <a:solidFill>
                  <a:schemeClr val="tx2">
                    <a:lumMod val="60000"/>
                    <a:lumOff val="40000"/>
                  </a:schemeClr>
                </a:solidFill>
              </a:rPr>
              <a:t>cord prolapse</a:t>
            </a:r>
            <a:endParaRPr lang="en-US" dirty="0" smtClean="0">
              <a:solidFill>
                <a:schemeClr val="tx2">
                  <a:lumMod val="60000"/>
                  <a:lumOff val="40000"/>
                </a:schemeClr>
              </a:solidFill>
            </a:endParaRPr>
          </a:p>
          <a:p>
            <a:pPr>
              <a:buNone/>
            </a:pPr>
            <a:r>
              <a:rPr lang="en-US" dirty="0" smtClean="0"/>
              <a:t>Especially when presenting part does not fit well in lower uterine segment</a:t>
            </a:r>
          </a:p>
          <a:p>
            <a:pPr marL="624078" indent="-514350">
              <a:buNone/>
            </a:pPr>
            <a:r>
              <a:rPr lang="en-US" dirty="0" smtClean="0"/>
              <a:t>1) Fetal causes;</a:t>
            </a:r>
          </a:p>
          <a:p>
            <a:pPr marL="624078" indent="-514350"/>
            <a:r>
              <a:rPr lang="en-US" dirty="0" err="1" smtClean="0"/>
              <a:t>Malpresentations</a:t>
            </a:r>
            <a:r>
              <a:rPr lang="en-US" dirty="0" smtClean="0"/>
              <a:t> </a:t>
            </a:r>
            <a:r>
              <a:rPr lang="en-US" dirty="0" err="1" smtClean="0"/>
              <a:t>eg</a:t>
            </a:r>
            <a:r>
              <a:rPr lang="en-US" dirty="0" smtClean="0"/>
              <a:t> footling breech, </a:t>
            </a:r>
            <a:r>
              <a:rPr lang="en-US" dirty="0" err="1" smtClean="0"/>
              <a:t>tranverse</a:t>
            </a:r>
            <a:r>
              <a:rPr lang="en-US" dirty="0" smtClean="0"/>
              <a:t> lie</a:t>
            </a:r>
          </a:p>
          <a:p>
            <a:pPr marL="624078" indent="-514350"/>
            <a:r>
              <a:rPr lang="en-US" dirty="0" smtClean="0"/>
              <a:t>Prematurity</a:t>
            </a:r>
          </a:p>
          <a:p>
            <a:pPr marL="624078" indent="-514350"/>
            <a:r>
              <a:rPr lang="en-US" dirty="0" smtClean="0"/>
              <a:t>Anencephaly</a:t>
            </a:r>
          </a:p>
          <a:p>
            <a:pPr marL="624078" indent="-514350"/>
            <a:r>
              <a:rPr lang="en-US" dirty="0" smtClean="0"/>
              <a:t>Multiple pregnancy</a:t>
            </a:r>
          </a:p>
          <a:p>
            <a:pPr marL="624078" indent="-514350"/>
            <a:r>
              <a:rPr lang="en-US" dirty="0" err="1" smtClean="0"/>
              <a:t>Polyhydramnios</a:t>
            </a:r>
            <a:endParaRPr lang="en-US" dirty="0" smtClean="0"/>
          </a:p>
          <a:p>
            <a:pPr marL="624078" indent="-514350">
              <a:buNone/>
            </a:pPr>
            <a:r>
              <a:rPr lang="en-US" dirty="0" smtClean="0"/>
              <a:t>2) Maternal;</a:t>
            </a:r>
          </a:p>
          <a:p>
            <a:pPr marL="624078" indent="-514350"/>
            <a:r>
              <a:rPr lang="en-US" dirty="0" smtClean="0"/>
              <a:t>Contracted pelvis</a:t>
            </a:r>
          </a:p>
          <a:p>
            <a:pPr marL="624078" indent="-514350"/>
            <a:r>
              <a:rPr lang="en-US" dirty="0" smtClean="0"/>
              <a:t>Pelvic tumors</a:t>
            </a:r>
          </a:p>
          <a:p>
            <a:pPr marL="624078" indent="-514350"/>
            <a:r>
              <a:rPr lang="en-US" dirty="0" smtClean="0"/>
              <a:t>Placenta </a:t>
            </a:r>
            <a:r>
              <a:rPr lang="en-US" dirty="0" err="1" smtClean="0"/>
              <a:t>previa</a:t>
            </a:r>
            <a:endParaRPr lang="en-US" dirty="0" smtClean="0"/>
          </a:p>
          <a:p>
            <a:pPr marL="624078" indent="-514350"/>
            <a:r>
              <a:rPr lang="en-US" dirty="0" smtClean="0"/>
              <a:t>Sudden rupture of membranes</a:t>
            </a:r>
          </a:p>
          <a:p>
            <a:pPr marL="624078" indent="-514350">
              <a:buNone/>
            </a:pPr>
            <a:endParaRPr lang="en-US" dirty="0" smtClean="0"/>
          </a:p>
          <a:p>
            <a:pPr>
              <a:buNone/>
            </a:pPr>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428604"/>
            <a:ext cx="8643998" cy="6215106"/>
          </a:xfrm>
        </p:spPr>
        <p:txBody>
          <a:bodyPr/>
          <a:lstStyle/>
          <a:p>
            <a:pPr>
              <a:buNone/>
            </a:pPr>
            <a:endParaRPr lang="en-US" b="1" dirty="0" smtClean="0"/>
          </a:p>
          <a:p>
            <a:pPr>
              <a:buNone/>
            </a:pPr>
            <a:r>
              <a:rPr lang="en-US" b="1" dirty="0" smtClean="0">
                <a:solidFill>
                  <a:schemeClr val="accent6">
                    <a:lumMod val="50000"/>
                  </a:schemeClr>
                </a:solidFill>
              </a:rPr>
              <a:t>Diagnosis</a:t>
            </a:r>
          </a:p>
          <a:p>
            <a:pPr>
              <a:buNone/>
            </a:pPr>
            <a:endParaRPr lang="en-US" b="1" dirty="0" smtClean="0"/>
          </a:p>
          <a:p>
            <a:r>
              <a:rPr lang="en-US" dirty="0" smtClean="0"/>
              <a:t>Diagnosed by vaginal </a:t>
            </a:r>
            <a:r>
              <a:rPr lang="en-US" dirty="0" smtClean="0"/>
              <a:t>examination DURING LABOUR.</a:t>
            </a:r>
            <a:endParaRPr lang="en-US" dirty="0" smtClean="0"/>
          </a:p>
          <a:p>
            <a:r>
              <a:rPr lang="en-US" dirty="0" smtClean="0"/>
              <a:t>If the cord is prolapsed it is necessary to detect whether it is pulsating or not, and to </a:t>
            </a:r>
            <a:r>
              <a:rPr lang="en-US" dirty="0" err="1" smtClean="0"/>
              <a:t>auscultate</a:t>
            </a:r>
            <a:r>
              <a:rPr lang="en-US" dirty="0" smtClean="0"/>
              <a:t> the fetal heart sounds</a:t>
            </a:r>
          </a:p>
          <a:p>
            <a:r>
              <a:rPr lang="en-US" dirty="0" smtClean="0"/>
              <a:t>Fetal heart tone and tracing; variable </a:t>
            </a:r>
            <a:r>
              <a:rPr lang="en-US" dirty="0" err="1" smtClean="0"/>
              <a:t>decelarations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mes\Desktop\New folder\Footling-Breech-Umbilical-Cord-Prolapse.jpg"/>
          <p:cNvPicPr>
            <a:picLocks noGrp="1" noChangeAspect="1" noChangeArrowheads="1"/>
          </p:cNvPicPr>
          <p:nvPr>
            <p:ph idx="1"/>
          </p:nvPr>
        </p:nvPicPr>
        <p:blipFill>
          <a:blip r:embed="rId2" cstate="print"/>
          <a:srcRect/>
          <a:stretch>
            <a:fillRect/>
          </a:stretch>
        </p:blipFill>
        <p:spPr bwMode="auto">
          <a:xfrm>
            <a:off x="323528" y="620688"/>
            <a:ext cx="8568952" cy="590465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fontScale="77500" lnSpcReduction="20000"/>
          </a:bodyPr>
          <a:lstStyle/>
          <a:p>
            <a:pPr>
              <a:buNone/>
            </a:pPr>
            <a:r>
              <a:rPr lang="en-US" b="1" dirty="0" smtClean="0">
                <a:solidFill>
                  <a:schemeClr val="accent6">
                    <a:lumMod val="50000"/>
                  </a:schemeClr>
                </a:solidFill>
              </a:rPr>
              <a:t>Management</a:t>
            </a:r>
          </a:p>
          <a:p>
            <a:r>
              <a:rPr lang="en-US" dirty="0" smtClean="0"/>
              <a:t>Confirm whether fetus is live or </a:t>
            </a:r>
            <a:r>
              <a:rPr lang="en-US" dirty="0" smtClean="0"/>
              <a:t>dead(ALLOW TO PROGRESS NORMALLY)</a:t>
            </a:r>
            <a:endParaRPr lang="en-US" dirty="0" smtClean="0"/>
          </a:p>
          <a:p>
            <a:r>
              <a:rPr lang="en-US" dirty="0" smtClean="0"/>
              <a:t>Immediate delivery if fetus is live; usually by cesarean section (unless cervix is fully dilated and assisted vaginal delivery would be faster)</a:t>
            </a:r>
          </a:p>
          <a:p>
            <a:pPr>
              <a:buNone/>
            </a:pPr>
            <a:endParaRPr lang="en-US" dirty="0" smtClean="0"/>
          </a:p>
          <a:p>
            <a:r>
              <a:rPr lang="en-US" dirty="0" smtClean="0"/>
              <a:t>During preparation for theatre, minimize risk to </a:t>
            </a:r>
            <a:r>
              <a:rPr lang="en-US" dirty="0" smtClean="0"/>
              <a:t>fetus(PROTECT THE CORD) </a:t>
            </a:r>
            <a:r>
              <a:rPr lang="en-US" dirty="0" smtClean="0"/>
              <a:t>by</a:t>
            </a:r>
          </a:p>
          <a:p>
            <a:pPr>
              <a:buFont typeface="Arial" pitchFamily="34" charset="0"/>
              <a:buChar char="•"/>
            </a:pPr>
            <a:r>
              <a:rPr lang="en-US" dirty="0" smtClean="0"/>
              <a:t>Putting patient in steep </a:t>
            </a:r>
            <a:r>
              <a:rPr lang="en-US" dirty="0" err="1" smtClean="0"/>
              <a:t>trendelenburg</a:t>
            </a:r>
            <a:r>
              <a:rPr lang="en-US" dirty="0" smtClean="0"/>
              <a:t> or knee-chest position</a:t>
            </a:r>
          </a:p>
          <a:p>
            <a:pPr>
              <a:buFont typeface="Arial" pitchFamily="34" charset="0"/>
              <a:buChar char="•"/>
            </a:pPr>
            <a:r>
              <a:rPr lang="en-US" dirty="0" smtClean="0"/>
              <a:t>Manual displacement of presenting part higher up</a:t>
            </a:r>
          </a:p>
          <a:p>
            <a:pPr>
              <a:buFont typeface="Arial" pitchFamily="34" charset="0"/>
              <a:buChar char="•"/>
            </a:pPr>
            <a:r>
              <a:rPr lang="en-US" dirty="0" smtClean="0"/>
              <a:t>If cord protrudes from vulva, handle it gently and cover with warm moist pack</a:t>
            </a:r>
          </a:p>
          <a:p>
            <a:pPr>
              <a:buFont typeface="Arial" pitchFamily="34" charset="0"/>
              <a:buChar char="•"/>
            </a:pPr>
            <a:r>
              <a:rPr lang="en-US" dirty="0" smtClean="0"/>
              <a:t>Fill bladder with 500mls </a:t>
            </a:r>
            <a:r>
              <a:rPr lang="en-US" dirty="0" smtClean="0"/>
              <a:t>saline FILL WITH CATHETER</a:t>
            </a:r>
            <a:endParaRPr lang="en-US" dirty="0" smtClean="0"/>
          </a:p>
          <a:p>
            <a:pPr>
              <a:buFont typeface="Arial" pitchFamily="34" charset="0"/>
              <a:buChar char="•"/>
            </a:pPr>
            <a:r>
              <a:rPr lang="en-US" dirty="0" smtClean="0"/>
              <a:t>Give oxygen to the </a:t>
            </a:r>
            <a:r>
              <a:rPr lang="en-US" dirty="0" smtClean="0"/>
              <a:t>mother</a:t>
            </a:r>
          </a:p>
          <a:p>
            <a:pPr>
              <a:buFont typeface="Arial" pitchFamily="34" charset="0"/>
              <a:buChar char="•"/>
            </a:pPr>
            <a:r>
              <a:rPr lang="en-US" dirty="0" smtClean="0"/>
              <a:t>DO ALL THIS FOR EMERGENCY CS</a:t>
            </a:r>
            <a:endParaRPr lang="en-US" dirty="0" smtClean="0"/>
          </a:p>
          <a:p>
            <a:pPr>
              <a:buFont typeface="Arial" pitchFamily="34" charset="0"/>
              <a:buChar char="•"/>
            </a:pPr>
            <a:endParaRPr lang="en-US" dirty="0" smtClean="0"/>
          </a:p>
          <a:p>
            <a:pPr>
              <a:buFont typeface="Wingdings" pitchFamily="2" charset="2"/>
              <a:buChar char="Ø"/>
            </a:pPr>
            <a:r>
              <a:rPr lang="en-US" dirty="0" smtClean="0"/>
              <a:t>If fetus is dead, allow labour to progress.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ames\Desktop\New folder\Knee-Chest-Position-Cord-Prolapse.gif"/>
          <p:cNvPicPr>
            <a:picLocks noGrp="1" noChangeAspect="1" noChangeArrowheads="1"/>
          </p:cNvPicPr>
          <p:nvPr>
            <p:ph idx="1"/>
          </p:nvPr>
        </p:nvPicPr>
        <p:blipFill>
          <a:blip r:embed="rId2" cstate="print"/>
          <a:srcRect/>
          <a:stretch>
            <a:fillRect/>
          </a:stretch>
        </p:blipFill>
        <p:spPr bwMode="auto">
          <a:xfrm>
            <a:off x="467544" y="548680"/>
            <a:ext cx="8280920" cy="583264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solidFill>
                  <a:schemeClr val="accent1">
                    <a:lumMod val="50000"/>
                  </a:schemeClr>
                </a:solidFill>
              </a:rPr>
              <a:t>5.Compound presentation</a:t>
            </a:r>
            <a:endParaRPr lang="en-US" dirty="0">
              <a:solidFill>
                <a:schemeClr val="accent1">
                  <a:lumMod val="50000"/>
                </a:schemeClr>
              </a:solidFill>
            </a:endParaRPr>
          </a:p>
        </p:txBody>
      </p:sp>
      <p:sp>
        <p:nvSpPr>
          <p:cNvPr id="3" name="Content Placeholder 2"/>
          <p:cNvSpPr>
            <a:spLocks noGrp="1"/>
          </p:cNvSpPr>
          <p:nvPr>
            <p:ph idx="1"/>
          </p:nvPr>
        </p:nvSpPr>
        <p:spPr>
          <a:xfrm>
            <a:off x="152400" y="914400"/>
            <a:ext cx="8763000" cy="5715000"/>
          </a:xfrm>
        </p:spPr>
        <p:txBody>
          <a:bodyPr/>
          <a:lstStyle/>
          <a:p>
            <a:r>
              <a:rPr lang="en-US" dirty="0" smtClean="0"/>
              <a:t>An extremity, usually a hand, presents alongside the main presenting part, usually the head.</a:t>
            </a:r>
          </a:p>
          <a:p>
            <a:r>
              <a:rPr lang="en-US" dirty="0" smtClean="0"/>
              <a:t>More common with premature infants and when the fetal presenting part does not completely occlude the pelvic inlet.</a:t>
            </a:r>
          </a:p>
          <a:p>
            <a:r>
              <a:rPr lang="en-US" dirty="0" smtClean="0"/>
              <a:t>Diagnosis is made on vaginal exam</a:t>
            </a:r>
          </a:p>
          <a:p>
            <a:r>
              <a:rPr lang="en-US" dirty="0" smtClean="0"/>
              <a:t>As long as labour is progressing normally, no intervention is necessary. Most commonly, the limb will retract spontaneously or when stimulated.</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endParaRPr lang="en-GB" dirty="0" smtClean="0"/>
          </a:p>
          <a:p>
            <a:endParaRPr lang="en-GB" dirty="0"/>
          </a:p>
          <a:p>
            <a:endParaRPr lang="en-GB" dirty="0" smtClean="0"/>
          </a:p>
          <a:p>
            <a:pPr>
              <a:buNone/>
            </a:pPr>
            <a:r>
              <a:rPr lang="en-GB" dirty="0"/>
              <a:t> </a:t>
            </a:r>
            <a:r>
              <a:rPr lang="en-GB" dirty="0" smtClean="0"/>
              <a:t> </a:t>
            </a:r>
            <a:r>
              <a:rPr lang="en-GB" sz="4400" b="1" dirty="0" smtClean="0"/>
              <a:t>            </a:t>
            </a:r>
            <a:r>
              <a:rPr lang="en-GB" sz="4400" b="1" dirty="0" smtClean="0">
                <a:solidFill>
                  <a:srgbClr val="FF0066"/>
                </a:solidFill>
              </a:rPr>
              <a:t>MALPOSITIONS</a:t>
            </a:r>
            <a:endParaRPr lang="en-GB" dirty="0">
              <a:solidFill>
                <a:srgbClr val="FF0066"/>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92696"/>
            <a:ext cx="8784976" cy="6165304"/>
          </a:xfrm>
        </p:spPr>
        <p:txBody>
          <a:bodyPr/>
          <a:lstStyle/>
          <a:p>
            <a:r>
              <a:rPr lang="en-GB" dirty="0" smtClean="0"/>
              <a:t>Position is the relationship of the denominator of the presenting part to fixed points of the maternal pelvis.</a:t>
            </a:r>
          </a:p>
          <a:p>
            <a:r>
              <a:rPr lang="en-GB" dirty="0" smtClean="0"/>
              <a:t>The fixed points of the pelvis are;</a:t>
            </a:r>
          </a:p>
          <a:p>
            <a:pPr>
              <a:buNone/>
            </a:pPr>
            <a:r>
              <a:rPr lang="en-GB" dirty="0"/>
              <a:t> </a:t>
            </a:r>
            <a:r>
              <a:rPr lang="en-GB" dirty="0" smtClean="0"/>
              <a:t> (</a:t>
            </a:r>
            <a:r>
              <a:rPr lang="en-GB" dirty="0" err="1" smtClean="0"/>
              <a:t>i</a:t>
            </a:r>
            <a:r>
              <a:rPr lang="en-GB" dirty="0" smtClean="0"/>
              <a:t>) the sacrum posteriorly</a:t>
            </a:r>
          </a:p>
          <a:p>
            <a:pPr>
              <a:buNone/>
            </a:pPr>
            <a:r>
              <a:rPr lang="en-GB" dirty="0"/>
              <a:t> </a:t>
            </a:r>
            <a:r>
              <a:rPr lang="en-GB" dirty="0" smtClean="0"/>
              <a:t> (ii) the symphysis pubis anteriorly</a:t>
            </a:r>
          </a:p>
          <a:p>
            <a:pPr>
              <a:buNone/>
            </a:pPr>
            <a:r>
              <a:rPr lang="en-GB" dirty="0"/>
              <a:t> </a:t>
            </a:r>
            <a:r>
              <a:rPr lang="en-GB" dirty="0" smtClean="0"/>
              <a:t> (iii) the sacro-iliac joint postero-laterally</a:t>
            </a:r>
          </a:p>
          <a:p>
            <a:pPr>
              <a:buNone/>
            </a:pPr>
            <a:r>
              <a:rPr lang="en-GB" dirty="0"/>
              <a:t> </a:t>
            </a:r>
            <a:r>
              <a:rPr lang="en-GB" dirty="0" smtClean="0"/>
              <a:t> (iv) the ileo-pectineal eminences antero-laterally</a:t>
            </a:r>
          </a:p>
          <a:p>
            <a:r>
              <a:rPr lang="en-GB" dirty="0" smtClean="0"/>
              <a:t>The denominator is the most definable peripheral point in the presenting part e.g. occiput in vertex, mentum in face, sacrum in breech.</a:t>
            </a:r>
            <a:endParaRPr lang="en-GB" dirty="0"/>
          </a:p>
        </p:txBody>
      </p:sp>
      <p:sp>
        <p:nvSpPr>
          <p:cNvPr id="2" name="Title 1"/>
          <p:cNvSpPr>
            <a:spLocks noGrp="1"/>
          </p:cNvSpPr>
          <p:nvPr>
            <p:ph type="title"/>
          </p:nvPr>
        </p:nvSpPr>
        <p:spPr>
          <a:xfrm>
            <a:off x="457200" y="188640"/>
            <a:ext cx="8229600" cy="648072"/>
          </a:xfrm>
        </p:spPr>
        <p:txBody>
          <a:bodyPr>
            <a:normAutofit/>
          </a:bodyPr>
          <a:lstStyle/>
          <a:p>
            <a:r>
              <a:rPr lang="en-GB" sz="3200" b="1" dirty="0" smtClean="0">
                <a:solidFill>
                  <a:schemeClr val="tx2">
                    <a:lumMod val="50000"/>
                  </a:schemeClr>
                </a:solidFill>
              </a:rPr>
              <a:t>DEFINITIONS</a:t>
            </a:r>
            <a:endParaRPr lang="en-GB" sz="32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712968" cy="5472608"/>
          </a:xfrm>
        </p:spPr>
        <p:txBody>
          <a:bodyPr/>
          <a:lstStyle/>
          <a:p>
            <a:endParaRPr lang="en-GB" dirty="0" smtClean="0"/>
          </a:p>
          <a:p>
            <a:r>
              <a:rPr lang="en-GB" dirty="0" smtClean="0"/>
              <a:t>It is the commonest malpresentation</a:t>
            </a:r>
          </a:p>
          <a:p>
            <a:r>
              <a:rPr lang="en-GB" dirty="0" smtClean="0"/>
              <a:t>3-4 % of term pregnancies</a:t>
            </a:r>
          </a:p>
          <a:p>
            <a:r>
              <a:rPr lang="en-GB" dirty="0" smtClean="0"/>
              <a:t>20% incidence at 28 weeks</a:t>
            </a:r>
          </a:p>
          <a:p>
            <a:pPr>
              <a:buNone/>
            </a:pPr>
            <a:endParaRPr lang="en-GB" dirty="0" smtClean="0"/>
          </a:p>
          <a:p>
            <a:r>
              <a:rPr lang="en-GB" dirty="0" smtClean="0"/>
              <a:t>In breech presentation, the lie is longitudinal and the podalic pole presents at the pelvic brim.</a:t>
            </a:r>
          </a:p>
          <a:p>
            <a:pPr>
              <a:buNone/>
            </a:pPr>
            <a:endParaRPr lang="en-GB" dirty="0"/>
          </a:p>
        </p:txBody>
      </p:sp>
      <p:sp>
        <p:nvSpPr>
          <p:cNvPr id="2" name="Title 1"/>
          <p:cNvSpPr>
            <a:spLocks noGrp="1"/>
          </p:cNvSpPr>
          <p:nvPr>
            <p:ph type="title"/>
          </p:nvPr>
        </p:nvSpPr>
        <p:spPr>
          <a:xfrm>
            <a:off x="457200" y="188640"/>
            <a:ext cx="8229600" cy="792088"/>
          </a:xfrm>
        </p:spPr>
        <p:txBody>
          <a:bodyPr>
            <a:normAutofit/>
          </a:bodyPr>
          <a:lstStyle/>
          <a:p>
            <a:r>
              <a:rPr lang="en-GB" sz="3600" b="1" dirty="0" smtClean="0">
                <a:solidFill>
                  <a:schemeClr val="accent6">
                    <a:lumMod val="50000"/>
                  </a:schemeClr>
                </a:solidFill>
              </a:rPr>
              <a:t>Introduction</a:t>
            </a:r>
            <a:endParaRPr lang="en-GB" sz="36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lstStyle/>
          <a:p>
            <a:endParaRPr lang="en-GB" dirty="0" smtClean="0"/>
          </a:p>
          <a:p>
            <a:endParaRPr lang="en-GB" dirty="0" smtClean="0"/>
          </a:p>
          <a:p>
            <a:r>
              <a:rPr lang="en-GB" dirty="0" smtClean="0"/>
              <a:t>Malposition is more applicable to cases of vertex presentation.</a:t>
            </a:r>
          </a:p>
          <a:p>
            <a:pPr>
              <a:buNone/>
            </a:pPr>
            <a:r>
              <a:rPr lang="en-GB" dirty="0" smtClean="0"/>
              <a:t>DOESN’T APPLY IN MALPRESENTATION?</a:t>
            </a:r>
            <a:endParaRPr lang="en-GB" dirty="0" smtClean="0"/>
          </a:p>
          <a:p>
            <a:r>
              <a:rPr lang="en-GB" dirty="0" smtClean="0"/>
              <a:t>The normal position with ideal mechanism of labour is occipito- anterior position.</a:t>
            </a:r>
          </a:p>
          <a:p>
            <a:endParaRPr lang="en-GB" dirty="0" smtClean="0"/>
          </a:p>
          <a:p>
            <a:pPr marL="0" indent="0">
              <a:buNone/>
            </a:pPr>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857232"/>
            <a:ext cx="8786874" cy="5857916"/>
          </a:xfrm>
        </p:spPr>
        <p:txBody>
          <a:bodyPr/>
          <a:lstStyle/>
          <a:p>
            <a:r>
              <a:rPr lang="en-US" dirty="0" smtClean="0"/>
              <a:t>In vertex presentation where the occiput is placed posteriorly over the </a:t>
            </a:r>
            <a:r>
              <a:rPr lang="en-US" dirty="0" err="1" smtClean="0"/>
              <a:t>sacro</a:t>
            </a:r>
            <a:r>
              <a:rPr lang="en-US" dirty="0" smtClean="0"/>
              <a:t>-iliac joint or directly over the sacrum, it is called occipito-posterior position. </a:t>
            </a:r>
          </a:p>
          <a:p>
            <a:pPr>
              <a:buNone/>
            </a:pPr>
            <a:endParaRPr lang="en-US" dirty="0" smtClean="0"/>
          </a:p>
          <a:p>
            <a:r>
              <a:rPr lang="en-US" dirty="0" smtClean="0"/>
              <a:t>The position may be present before or after labour occurs.</a:t>
            </a:r>
          </a:p>
          <a:p>
            <a:pPr>
              <a:buNone/>
            </a:pPr>
            <a:endParaRPr lang="en-US" dirty="0" smtClean="0"/>
          </a:p>
          <a:p>
            <a:r>
              <a:rPr lang="en-US" dirty="0" smtClean="0"/>
              <a:t>In majority of cases (90%) , anterior rotation of occiput occurs . </a:t>
            </a:r>
            <a:endParaRPr lang="en-US" dirty="0"/>
          </a:p>
        </p:txBody>
      </p:sp>
      <p:sp>
        <p:nvSpPr>
          <p:cNvPr id="2" name="Title 1"/>
          <p:cNvSpPr>
            <a:spLocks noGrp="1"/>
          </p:cNvSpPr>
          <p:nvPr>
            <p:ph type="title"/>
          </p:nvPr>
        </p:nvSpPr>
        <p:spPr>
          <a:xfrm>
            <a:off x="457200" y="142852"/>
            <a:ext cx="8229600" cy="642942"/>
          </a:xfrm>
        </p:spPr>
        <p:txBody>
          <a:bodyPr>
            <a:normAutofit/>
          </a:bodyPr>
          <a:lstStyle/>
          <a:p>
            <a:r>
              <a:rPr lang="en-US" sz="3200" dirty="0" err="1" smtClean="0">
                <a:solidFill>
                  <a:schemeClr val="tx2">
                    <a:lumMod val="75000"/>
                  </a:schemeClr>
                </a:solidFill>
              </a:rPr>
              <a:t>Occipito</a:t>
            </a:r>
            <a:r>
              <a:rPr lang="en-US" sz="3200" dirty="0" smtClean="0">
                <a:solidFill>
                  <a:schemeClr val="tx2">
                    <a:lumMod val="75000"/>
                  </a:schemeClr>
                </a:solidFill>
              </a:rPr>
              <a:t>-posterior position</a:t>
            </a:r>
            <a:endParaRPr lang="en-US" sz="3200" dirty="0">
              <a:solidFill>
                <a:schemeClr val="tx2">
                  <a:lumMod val="75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ames\Desktop\M.A.E\New folder\71319W.jpg"/>
          <p:cNvPicPr>
            <a:picLocks noGrp="1" noChangeAspect="1" noChangeArrowheads="1"/>
          </p:cNvPicPr>
          <p:nvPr>
            <p:ph idx="1"/>
          </p:nvPr>
        </p:nvPicPr>
        <p:blipFill>
          <a:blip r:embed="rId2" cstate="print"/>
          <a:srcRect/>
          <a:stretch>
            <a:fillRect/>
          </a:stretch>
        </p:blipFill>
        <p:spPr bwMode="auto">
          <a:xfrm>
            <a:off x="1187624" y="307830"/>
            <a:ext cx="6120680" cy="6289522"/>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OPP1.jpg"/>
          <p:cNvPicPr>
            <a:picLocks noChangeAspect="1" noChangeArrowheads="1"/>
          </p:cNvPicPr>
          <p:nvPr/>
        </p:nvPicPr>
        <p:blipFill>
          <a:blip r:embed="rId2" cstate="print"/>
          <a:srcRect/>
          <a:stretch>
            <a:fillRect/>
          </a:stretch>
        </p:blipFill>
        <p:spPr bwMode="auto">
          <a:xfrm>
            <a:off x="1533525" y="1147763"/>
            <a:ext cx="6076950" cy="456247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mes\Desktop\New folder\4-Figure6-1.png"/>
          <p:cNvPicPr>
            <a:picLocks noGrp="1" noChangeAspect="1" noChangeArrowheads="1"/>
          </p:cNvPicPr>
          <p:nvPr>
            <p:ph idx="1"/>
          </p:nvPr>
        </p:nvPicPr>
        <p:blipFill>
          <a:blip r:embed="rId2" cstate="print"/>
          <a:srcRect/>
          <a:stretch>
            <a:fillRect/>
          </a:stretch>
        </p:blipFill>
        <p:spPr bwMode="auto">
          <a:xfrm>
            <a:off x="179512" y="555108"/>
            <a:ext cx="8785101" cy="6114252"/>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80728"/>
            <a:ext cx="9144000" cy="5534075"/>
          </a:xfrm>
        </p:spPr>
        <p:txBody>
          <a:bodyPr>
            <a:normAutofit lnSpcReduction="10000"/>
          </a:bodyPr>
          <a:lstStyle/>
          <a:p>
            <a:pPr>
              <a:buNone/>
            </a:pPr>
            <a:endParaRPr lang="en-GB" sz="3200" dirty="0" smtClean="0"/>
          </a:p>
          <a:p>
            <a:pPr>
              <a:buFont typeface="Wingdings" pitchFamily="2" charset="2"/>
              <a:buChar char="Ø"/>
            </a:pPr>
            <a:r>
              <a:rPr lang="en-GB" sz="3200" dirty="0" smtClean="0"/>
              <a:t>Shape of pelvis-android and anthropoid due to narrow fore-pelvis</a:t>
            </a:r>
          </a:p>
          <a:p>
            <a:pPr>
              <a:buNone/>
            </a:pPr>
            <a:endParaRPr lang="en-GB" sz="3200" dirty="0" smtClean="0"/>
          </a:p>
          <a:p>
            <a:pPr>
              <a:buFont typeface="Wingdings" pitchFamily="2" charset="2"/>
              <a:buChar char="Ø"/>
            </a:pPr>
            <a:r>
              <a:rPr lang="en-GB" sz="3200" dirty="0" smtClean="0"/>
              <a:t>Anterior placenta</a:t>
            </a:r>
          </a:p>
          <a:p>
            <a:pPr>
              <a:buNone/>
            </a:pPr>
            <a:endParaRPr lang="en-GB" sz="3200" dirty="0" smtClean="0"/>
          </a:p>
          <a:p>
            <a:pPr>
              <a:buFont typeface="Wingdings" pitchFamily="2" charset="2"/>
              <a:buChar char="Ø"/>
            </a:pPr>
            <a:r>
              <a:rPr lang="en-GB" sz="3200" dirty="0" smtClean="0"/>
              <a:t>Marked deflection of fetal head </a:t>
            </a:r>
            <a:r>
              <a:rPr lang="en-GB" sz="3200" dirty="0" err="1" smtClean="0"/>
              <a:t>HEAD</a:t>
            </a:r>
            <a:r>
              <a:rPr lang="en-GB" sz="3200" dirty="0" smtClean="0"/>
              <a:t> NOT WELL FLEXED</a:t>
            </a:r>
            <a:endParaRPr lang="en-GB" sz="3200" dirty="0" smtClean="0"/>
          </a:p>
          <a:p>
            <a:pPr>
              <a:buNone/>
            </a:pPr>
            <a:endParaRPr lang="en-GB" sz="3200" dirty="0" smtClean="0"/>
          </a:p>
          <a:p>
            <a:pPr>
              <a:buFont typeface="Wingdings" pitchFamily="2" charset="2"/>
              <a:buChar char="Ø"/>
            </a:pPr>
            <a:r>
              <a:rPr lang="en-GB" sz="3200" dirty="0" smtClean="0"/>
              <a:t>Abnormal uterine contractions</a:t>
            </a:r>
          </a:p>
          <a:p>
            <a:pPr>
              <a:buNone/>
            </a:pPr>
            <a:endParaRPr lang="en-GB" dirty="0" smtClean="0"/>
          </a:p>
          <a:p>
            <a:pPr>
              <a:buFont typeface="Wingdings" pitchFamily="2" charset="2"/>
              <a:buChar char="Ø"/>
            </a:pPr>
            <a:endParaRPr lang="en-GB" dirty="0"/>
          </a:p>
        </p:txBody>
      </p:sp>
      <p:sp>
        <p:nvSpPr>
          <p:cNvPr id="3" name="Title 2"/>
          <p:cNvSpPr>
            <a:spLocks noGrp="1"/>
          </p:cNvSpPr>
          <p:nvPr>
            <p:ph type="title"/>
          </p:nvPr>
        </p:nvSpPr>
        <p:spPr>
          <a:xfrm>
            <a:off x="457200" y="274638"/>
            <a:ext cx="8229600" cy="562074"/>
          </a:xfrm>
        </p:spPr>
        <p:txBody>
          <a:bodyPr>
            <a:normAutofit fontScale="90000"/>
          </a:bodyPr>
          <a:lstStyle/>
          <a:p>
            <a:r>
              <a:rPr lang="en-GB" dirty="0" smtClean="0">
                <a:solidFill>
                  <a:schemeClr val="accent6">
                    <a:lumMod val="50000"/>
                  </a:schemeClr>
                </a:solidFill>
              </a:rPr>
              <a:t>Causes</a:t>
            </a:r>
            <a:endParaRPr lang="en-GB" dirty="0">
              <a:solidFill>
                <a:schemeClr val="accent6">
                  <a:lumMod val="50000"/>
                </a:scheme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solidFill>
                  <a:schemeClr val="accent6">
                    <a:lumMod val="50000"/>
                  </a:schemeClr>
                </a:solidFill>
              </a:rPr>
              <a:t>Incidence</a:t>
            </a:r>
            <a:endParaRPr lang="en-US" dirty="0">
              <a:solidFill>
                <a:schemeClr val="accent6">
                  <a:lumMod val="50000"/>
                </a:schemeClr>
              </a:solidFill>
            </a:endParaRPr>
          </a:p>
        </p:txBody>
      </p:sp>
      <p:sp>
        <p:nvSpPr>
          <p:cNvPr id="3" name="Content Placeholder 2"/>
          <p:cNvSpPr>
            <a:spLocks noGrp="1"/>
          </p:cNvSpPr>
          <p:nvPr>
            <p:ph idx="1"/>
          </p:nvPr>
        </p:nvSpPr>
        <p:spPr>
          <a:xfrm>
            <a:off x="228600" y="990600"/>
            <a:ext cx="8686800" cy="5638800"/>
          </a:xfrm>
        </p:spPr>
        <p:txBody>
          <a:bodyPr/>
          <a:lstStyle/>
          <a:p>
            <a:r>
              <a:rPr lang="en-US" dirty="0" smtClean="0"/>
              <a:t>At the onset of labour, the incidence of O-P is about 10%, and is much less in late second stage of labour</a:t>
            </a:r>
          </a:p>
          <a:p>
            <a:pPr>
              <a:buNone/>
            </a:pPr>
            <a:endParaRPr lang="en-US" dirty="0" smtClean="0"/>
          </a:p>
          <a:p>
            <a:r>
              <a:rPr lang="en-US" dirty="0" smtClean="0"/>
              <a:t>Right O-P is 5 times more common than left O-P. Presence of sigmoid colon on the left, and </a:t>
            </a:r>
            <a:r>
              <a:rPr lang="en-US" dirty="0" err="1" smtClean="0"/>
              <a:t>dextro</a:t>
            </a:r>
            <a:r>
              <a:rPr lang="en-US" dirty="0" smtClean="0"/>
              <a:t>-rotation of the uterus favors ROP.</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solidFill>
                  <a:schemeClr val="accent6">
                    <a:lumMod val="50000"/>
                  </a:schemeClr>
                </a:solidFill>
              </a:rPr>
              <a:t>Diagnosis</a:t>
            </a:r>
            <a:endParaRPr lang="en-US" dirty="0">
              <a:solidFill>
                <a:schemeClr val="accent6">
                  <a:lumMod val="50000"/>
                </a:schemeClr>
              </a:solidFill>
            </a:endParaRPr>
          </a:p>
        </p:txBody>
      </p:sp>
      <p:sp>
        <p:nvSpPr>
          <p:cNvPr id="3" name="Content Placeholder 2"/>
          <p:cNvSpPr>
            <a:spLocks noGrp="1"/>
          </p:cNvSpPr>
          <p:nvPr>
            <p:ph idx="1"/>
          </p:nvPr>
        </p:nvSpPr>
        <p:spPr>
          <a:xfrm>
            <a:off x="152400" y="914400"/>
            <a:ext cx="8763000" cy="5791200"/>
          </a:xfrm>
        </p:spPr>
        <p:txBody>
          <a:bodyPr/>
          <a:lstStyle/>
          <a:p>
            <a:pPr>
              <a:buFont typeface="Wingdings" pitchFamily="2" charset="2"/>
              <a:buChar char="§"/>
            </a:pPr>
            <a:r>
              <a:rPr lang="en-US" dirty="0" smtClean="0"/>
              <a:t>Abdominal examination:</a:t>
            </a:r>
          </a:p>
          <a:p>
            <a:r>
              <a:rPr lang="en-US" dirty="0" smtClean="0"/>
              <a:t>Abdomen looks flat below the </a:t>
            </a:r>
            <a:r>
              <a:rPr lang="en-US" dirty="0" smtClean="0"/>
              <a:t>umbilicus NO ROUND BUMP</a:t>
            </a:r>
            <a:endParaRPr lang="en-US" dirty="0" smtClean="0"/>
          </a:p>
          <a:p>
            <a:r>
              <a:rPr lang="en-US" dirty="0" smtClean="0"/>
              <a:t>On pelvic grip, there is delayed engagement of head</a:t>
            </a:r>
          </a:p>
          <a:p>
            <a:r>
              <a:rPr lang="en-US" dirty="0" smtClean="0"/>
              <a:t>Cephalic prominence (</a:t>
            </a:r>
            <a:r>
              <a:rPr lang="en-US" dirty="0" err="1" smtClean="0"/>
              <a:t>sinciput</a:t>
            </a:r>
            <a:r>
              <a:rPr lang="en-US" dirty="0" smtClean="0"/>
              <a:t>) is not felt so prominent as found in well flexed occipito-anterior.</a:t>
            </a:r>
          </a:p>
          <a:p>
            <a:r>
              <a:rPr lang="en-US" dirty="0" smtClean="0"/>
              <a:t>Fetal heart tones are best heard towards mother’s flank (in direct O-P, or ROP)</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OPP4.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OPP5.jpg"/>
          <p:cNvPicPr>
            <a:picLocks noChangeAspect="1" noChangeArrowheads="1"/>
          </p:cNvPicPr>
          <p:nvPr/>
        </p:nvPicPr>
        <p:blipFill>
          <a:blip r:embed="rId2" cstate="print"/>
          <a:srcRect/>
          <a:stretch>
            <a:fillRect/>
          </a:stretch>
        </p:blipFill>
        <p:spPr bwMode="auto">
          <a:xfrm>
            <a:off x="0" y="285753"/>
            <a:ext cx="9144000" cy="664370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784976" cy="5760640"/>
          </a:xfrm>
        </p:spPr>
        <p:txBody>
          <a:bodyPr>
            <a:normAutofit fontScale="92500"/>
          </a:bodyPr>
          <a:lstStyle/>
          <a:p>
            <a:pPr>
              <a:buNone/>
            </a:pPr>
            <a:r>
              <a:rPr lang="en-US" dirty="0" smtClean="0"/>
              <a:t>(</a:t>
            </a:r>
            <a:r>
              <a:rPr lang="en-US" dirty="0" err="1" smtClean="0"/>
              <a:t>i</a:t>
            </a:r>
            <a:r>
              <a:rPr lang="en-US" dirty="0" smtClean="0"/>
              <a:t>)Fetal anomalies</a:t>
            </a:r>
          </a:p>
          <a:p>
            <a:pPr>
              <a:buFont typeface="Wingdings" pitchFamily="2" charset="2"/>
              <a:buChar char="ü"/>
            </a:pPr>
            <a:r>
              <a:rPr lang="en-US" dirty="0" smtClean="0"/>
              <a:t>Head: anencephaly, hydrocephalus</a:t>
            </a:r>
          </a:p>
          <a:p>
            <a:pPr>
              <a:buFont typeface="Wingdings" pitchFamily="2" charset="2"/>
              <a:buChar char="ü"/>
            </a:pPr>
            <a:r>
              <a:rPr lang="en-US" dirty="0" smtClean="0"/>
              <a:t>Spina bifida</a:t>
            </a:r>
          </a:p>
          <a:p>
            <a:pPr>
              <a:buFont typeface="Wingdings" pitchFamily="2" charset="2"/>
              <a:buChar char="ü"/>
            </a:pPr>
            <a:r>
              <a:rPr lang="en-US" dirty="0" smtClean="0"/>
              <a:t>Chromosomal anomalies: autosomal trisomies</a:t>
            </a:r>
          </a:p>
          <a:p>
            <a:pPr>
              <a:buFont typeface="Wingdings" pitchFamily="2" charset="2"/>
              <a:buChar char="ü"/>
            </a:pPr>
            <a:r>
              <a:rPr lang="en-US" dirty="0" smtClean="0"/>
              <a:t>Multiple anomaly syndromes</a:t>
            </a:r>
          </a:p>
          <a:p>
            <a:pPr>
              <a:buNone/>
            </a:pPr>
            <a:endParaRPr lang="en-US" dirty="0" smtClean="0"/>
          </a:p>
          <a:p>
            <a:pPr>
              <a:buNone/>
            </a:pPr>
            <a:r>
              <a:rPr lang="en-US" dirty="0" smtClean="0"/>
              <a:t>(ii) Prematurity</a:t>
            </a:r>
          </a:p>
          <a:p>
            <a:pPr>
              <a:buNone/>
            </a:pPr>
            <a:endParaRPr lang="en-US" dirty="0" smtClean="0"/>
          </a:p>
          <a:p>
            <a:pPr>
              <a:buNone/>
            </a:pPr>
            <a:r>
              <a:rPr lang="en-US" dirty="0" smtClean="0"/>
              <a:t>(iii)Uterine factors</a:t>
            </a:r>
          </a:p>
          <a:p>
            <a:pPr>
              <a:buFont typeface="Wingdings" pitchFamily="2" charset="2"/>
              <a:buChar char="ü"/>
            </a:pPr>
            <a:r>
              <a:rPr lang="en-US" dirty="0" smtClean="0"/>
              <a:t>Uterine anomalies: bicornuate, unicornuate, septate</a:t>
            </a:r>
          </a:p>
          <a:p>
            <a:pPr>
              <a:buFont typeface="Wingdings" pitchFamily="2" charset="2"/>
              <a:buChar char="ü"/>
            </a:pPr>
            <a:endParaRPr lang="en-GB" dirty="0"/>
          </a:p>
        </p:txBody>
      </p:sp>
      <p:sp>
        <p:nvSpPr>
          <p:cNvPr id="2" name="Title 1"/>
          <p:cNvSpPr>
            <a:spLocks noGrp="1"/>
          </p:cNvSpPr>
          <p:nvPr>
            <p:ph type="title"/>
          </p:nvPr>
        </p:nvSpPr>
        <p:spPr>
          <a:xfrm>
            <a:off x="457200" y="0"/>
            <a:ext cx="8229600" cy="836712"/>
          </a:xfrm>
        </p:spPr>
        <p:txBody>
          <a:bodyPr>
            <a:normAutofit/>
          </a:bodyPr>
          <a:lstStyle/>
          <a:p>
            <a:r>
              <a:rPr lang="en-GB" sz="3600" b="1" dirty="0" smtClean="0">
                <a:solidFill>
                  <a:schemeClr val="accent6">
                    <a:lumMod val="50000"/>
                  </a:schemeClr>
                </a:solidFill>
              </a:rPr>
              <a:t>Risk Factors for breech</a:t>
            </a:r>
            <a:endParaRPr lang="en-GB" sz="3600" b="1" dirty="0">
              <a:solidFill>
                <a:schemeClr val="accent6">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lstStyle/>
          <a:p>
            <a:pPr>
              <a:buFont typeface="Wingdings" pitchFamily="2" charset="2"/>
              <a:buChar char="§"/>
            </a:pPr>
            <a:r>
              <a:rPr lang="en-US" dirty="0" smtClean="0"/>
              <a:t>Vaginal examination:</a:t>
            </a:r>
          </a:p>
          <a:p>
            <a:r>
              <a:rPr lang="en-US" dirty="0" smtClean="0"/>
              <a:t>Finding depends upon degree of flexion of head</a:t>
            </a:r>
          </a:p>
          <a:p>
            <a:r>
              <a:rPr lang="en-US" dirty="0" smtClean="0"/>
              <a:t>Confirmation is made during 2</a:t>
            </a:r>
            <a:r>
              <a:rPr lang="en-US" baseline="30000" dirty="0" smtClean="0"/>
              <a:t>nd</a:t>
            </a:r>
            <a:r>
              <a:rPr lang="en-US" dirty="0" smtClean="0"/>
              <a:t> stage of labour:-</a:t>
            </a:r>
          </a:p>
          <a:p>
            <a:pPr>
              <a:buNone/>
            </a:pPr>
            <a:r>
              <a:rPr lang="en-US" dirty="0" smtClean="0"/>
              <a:t>		the </a:t>
            </a:r>
            <a:r>
              <a:rPr lang="en-US" dirty="0" err="1" smtClean="0"/>
              <a:t>sagittal</a:t>
            </a:r>
            <a:r>
              <a:rPr lang="en-US" dirty="0" smtClean="0"/>
              <a:t> suture occupies any of the oblique diameters of the pelvis</a:t>
            </a:r>
          </a:p>
          <a:p>
            <a:pPr>
              <a:buNone/>
            </a:pPr>
            <a:r>
              <a:rPr lang="en-US" dirty="0" smtClean="0"/>
              <a:t>		the posterior </a:t>
            </a:r>
            <a:r>
              <a:rPr lang="en-US" dirty="0" err="1" smtClean="0"/>
              <a:t>fontanelle</a:t>
            </a:r>
            <a:r>
              <a:rPr lang="en-US" dirty="0" smtClean="0"/>
              <a:t> is felt near the sacro-iliac joint</a:t>
            </a:r>
          </a:p>
          <a:p>
            <a:pPr>
              <a:buNone/>
            </a:pPr>
            <a:r>
              <a:rPr lang="en-US" dirty="0" smtClean="0"/>
              <a:t>		the anterior </a:t>
            </a:r>
            <a:r>
              <a:rPr lang="en-US" dirty="0" err="1" smtClean="0"/>
              <a:t>fontanelle</a:t>
            </a:r>
            <a:r>
              <a:rPr lang="en-US" dirty="0" smtClean="0"/>
              <a:t> is felt near </a:t>
            </a:r>
            <a:r>
              <a:rPr lang="en-US" dirty="0" err="1" smtClean="0"/>
              <a:t>ilio-pectineal</a:t>
            </a:r>
            <a:r>
              <a:rPr lang="en-US" smtClean="0"/>
              <a:t> eminence </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lnSpcReduction="10000"/>
          </a:bodyPr>
          <a:lstStyle/>
          <a:p>
            <a:r>
              <a:rPr lang="en-US" dirty="0" smtClean="0"/>
              <a:t>Sometimes the position is not recognized until there is a delay in second stage of labour.</a:t>
            </a:r>
          </a:p>
          <a:p>
            <a:pPr>
              <a:buNone/>
            </a:pPr>
            <a:endParaRPr lang="en-US" dirty="0" smtClean="0"/>
          </a:p>
          <a:p>
            <a:r>
              <a:rPr lang="en-US" dirty="0" smtClean="0"/>
              <a:t>The diagnosis by vaginal examination may be difficult due to the formation of caput succedaneum over the presenting part.</a:t>
            </a:r>
          </a:p>
          <a:p>
            <a:pPr>
              <a:buNone/>
            </a:pPr>
            <a:endParaRPr lang="en-US" dirty="0" smtClean="0"/>
          </a:p>
          <a:p>
            <a:r>
              <a:rPr lang="en-US" dirty="0" smtClean="0"/>
              <a:t>In this case the fingers may be passed higher to feel the free margin of the ear which will point to the </a:t>
            </a:r>
            <a:r>
              <a:rPr lang="en-US" dirty="0" err="1" smtClean="0"/>
              <a:t>occiput</a:t>
            </a:r>
            <a:r>
              <a:rPr lang="en-US" dirty="0" smtClean="0"/>
              <a:t>.</a:t>
            </a:r>
          </a:p>
          <a:p>
            <a:endParaRPr lang="en-US" dirty="0" smtClean="0"/>
          </a:p>
          <a:p>
            <a:r>
              <a:rPr lang="en-US" dirty="0" smtClean="0"/>
              <a:t>Back pain or “back labour” is a </a:t>
            </a:r>
            <a:r>
              <a:rPr lang="en-US" dirty="0" smtClean="0">
                <a:solidFill>
                  <a:srgbClr val="FF0066"/>
                </a:solidFill>
              </a:rPr>
              <a:t>clinical hallmark of OP position</a:t>
            </a:r>
            <a:endParaRPr lang="en-US" dirty="0">
              <a:solidFill>
                <a:srgbClr val="FF0066"/>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solidFill>
                  <a:schemeClr val="accent6">
                    <a:lumMod val="50000"/>
                  </a:schemeClr>
                </a:solidFill>
              </a:rPr>
              <a:t>Mechanisms of labour</a:t>
            </a:r>
            <a:endParaRPr lang="en-US" dirty="0">
              <a:solidFill>
                <a:schemeClr val="accent6">
                  <a:lumMod val="50000"/>
                </a:schemeClr>
              </a:solidFill>
            </a:endParaRPr>
          </a:p>
        </p:txBody>
      </p:sp>
      <p:sp>
        <p:nvSpPr>
          <p:cNvPr id="3" name="Content Placeholder 2"/>
          <p:cNvSpPr>
            <a:spLocks noGrp="1"/>
          </p:cNvSpPr>
          <p:nvPr>
            <p:ph idx="1"/>
          </p:nvPr>
        </p:nvSpPr>
        <p:spPr>
          <a:xfrm>
            <a:off x="152400" y="838200"/>
            <a:ext cx="8839200" cy="5867400"/>
          </a:xfrm>
        </p:spPr>
        <p:txBody>
          <a:bodyPr>
            <a:normAutofit fontScale="92500" lnSpcReduction="10000"/>
          </a:bodyPr>
          <a:lstStyle/>
          <a:p>
            <a:r>
              <a:rPr lang="en-US" dirty="0" smtClean="0"/>
              <a:t>The head engages on right or left oblique diameter</a:t>
            </a:r>
          </a:p>
          <a:p>
            <a:pPr marL="514350" indent="-514350">
              <a:buAutoNum type="alphaUcParenBoth"/>
            </a:pPr>
            <a:r>
              <a:rPr lang="en-US" b="1" dirty="0" smtClean="0"/>
              <a:t>In </a:t>
            </a:r>
            <a:r>
              <a:rPr lang="en-US" b="1" dirty="0" err="1" smtClean="0"/>
              <a:t>favourable</a:t>
            </a:r>
            <a:r>
              <a:rPr lang="en-US" b="1" dirty="0" smtClean="0"/>
              <a:t> cases (90%)</a:t>
            </a:r>
          </a:p>
          <a:p>
            <a:pPr marL="514350" indent="-514350"/>
            <a:r>
              <a:rPr lang="en-US" dirty="0" smtClean="0"/>
              <a:t>Long anterior rotation</a:t>
            </a:r>
          </a:p>
          <a:p>
            <a:pPr marL="514350" indent="-514350"/>
            <a:r>
              <a:rPr lang="en-US" dirty="0" smtClean="0"/>
              <a:t>Good uterine contractions results in good flexion of the head. Normal descent occurs up to the pelvic floor</a:t>
            </a:r>
          </a:p>
          <a:p>
            <a:pPr marL="514350" indent="-514350"/>
            <a:r>
              <a:rPr lang="en-US" dirty="0" err="1" smtClean="0"/>
              <a:t>Occiput</a:t>
            </a:r>
            <a:r>
              <a:rPr lang="en-US" dirty="0" smtClean="0"/>
              <a:t> rotates 3/8ths of a circle (135 degrees) </a:t>
            </a:r>
            <a:r>
              <a:rPr lang="en-US" dirty="0" err="1" smtClean="0"/>
              <a:t>anteriorly</a:t>
            </a:r>
            <a:r>
              <a:rPr lang="en-US" dirty="0" smtClean="0"/>
              <a:t> to lie behind the </a:t>
            </a:r>
            <a:r>
              <a:rPr lang="en-US" dirty="0" err="1" smtClean="0"/>
              <a:t>symphysis</a:t>
            </a:r>
            <a:r>
              <a:rPr lang="en-US" dirty="0" smtClean="0"/>
              <a:t> pubis. The shoulders rotate 2/8ths of a circle to occupy oblique diameter</a:t>
            </a:r>
          </a:p>
          <a:p>
            <a:pPr marL="514350" indent="-514350"/>
            <a:r>
              <a:rPr lang="en-US" dirty="0" smtClean="0"/>
              <a:t>The rest of the mechanism continues as </a:t>
            </a:r>
            <a:r>
              <a:rPr lang="en-US" dirty="0" err="1" smtClean="0"/>
              <a:t>occiput</a:t>
            </a:r>
            <a:r>
              <a:rPr lang="en-US" dirty="0" smtClean="0"/>
              <a:t> anterior</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mes\Desktop\M.A.E\New folder\occipitoposterior-position-21-638.jpg"/>
          <p:cNvPicPr>
            <a:picLocks noGrp="1" noChangeAspect="1" noChangeArrowheads="1"/>
          </p:cNvPicPr>
          <p:nvPr>
            <p:ph idx="1"/>
          </p:nvPr>
        </p:nvPicPr>
        <p:blipFill>
          <a:blip r:embed="rId2" cstate="print"/>
          <a:srcRect/>
          <a:stretch>
            <a:fillRect/>
          </a:stretch>
        </p:blipFill>
        <p:spPr bwMode="auto">
          <a:xfrm>
            <a:off x="467544" y="533400"/>
            <a:ext cx="8280920" cy="6048672"/>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a:bodyPr>
          <a:lstStyle/>
          <a:p>
            <a:endParaRPr lang="en-US" b="1" dirty="0" smtClean="0"/>
          </a:p>
          <a:p>
            <a:pPr>
              <a:buNone/>
            </a:pPr>
            <a:r>
              <a:rPr lang="en-US" b="1" dirty="0" smtClean="0"/>
              <a:t>(B) In 5-10% of cases, spontaneous rotation fails to occur</a:t>
            </a:r>
          </a:p>
          <a:p>
            <a:pPr marL="571500" indent="-571500">
              <a:buAutoNum type="romanLcParenBoth"/>
            </a:pPr>
            <a:r>
              <a:rPr lang="en-US" u="sng" dirty="0" smtClean="0"/>
              <a:t>Short posterior rotation</a:t>
            </a:r>
          </a:p>
          <a:p>
            <a:pPr marL="571500" indent="-571500">
              <a:buNone/>
            </a:pPr>
            <a:endParaRPr lang="en-US" u="sng" dirty="0" smtClean="0"/>
          </a:p>
          <a:p>
            <a:pPr marL="571500" indent="-571500"/>
            <a:r>
              <a:rPr lang="en-US" dirty="0" err="1" smtClean="0"/>
              <a:t>Sinciput</a:t>
            </a:r>
            <a:r>
              <a:rPr lang="en-US" dirty="0" smtClean="0"/>
              <a:t> touches the pelvic floor first resulting in anterior rotation of </a:t>
            </a:r>
            <a:r>
              <a:rPr lang="en-US" dirty="0" err="1" smtClean="0"/>
              <a:t>sinciput</a:t>
            </a:r>
            <a:r>
              <a:rPr lang="en-US" dirty="0" smtClean="0"/>
              <a:t> 1/8</a:t>
            </a:r>
            <a:r>
              <a:rPr lang="en-US" baseline="30000" dirty="0" smtClean="0"/>
              <a:t>th</a:t>
            </a:r>
            <a:r>
              <a:rPr lang="en-US" dirty="0" smtClean="0"/>
              <a:t> of circle putting </a:t>
            </a:r>
            <a:r>
              <a:rPr lang="en-US" dirty="0" err="1" smtClean="0"/>
              <a:t>occiput</a:t>
            </a:r>
            <a:r>
              <a:rPr lang="en-US" dirty="0" smtClean="0"/>
              <a:t> to sacral hollow</a:t>
            </a:r>
          </a:p>
          <a:p>
            <a:pPr marL="571500" indent="-571500"/>
            <a:r>
              <a:rPr lang="en-US" dirty="0" smtClean="0">
                <a:solidFill>
                  <a:srgbClr val="C00000"/>
                </a:solidFill>
              </a:rPr>
              <a:t>Persistent </a:t>
            </a:r>
            <a:r>
              <a:rPr lang="en-US" dirty="0" err="1" smtClean="0">
                <a:solidFill>
                  <a:srgbClr val="C00000"/>
                </a:solidFill>
              </a:rPr>
              <a:t>occiput</a:t>
            </a:r>
            <a:r>
              <a:rPr lang="en-US" dirty="0" smtClean="0">
                <a:solidFill>
                  <a:srgbClr val="C00000"/>
                </a:solidFill>
              </a:rPr>
              <a:t> posterior position</a:t>
            </a:r>
          </a:p>
          <a:p>
            <a:pPr marL="571500" indent="-571500"/>
            <a:r>
              <a:rPr lang="en-US" dirty="0" smtClean="0"/>
              <a:t>Spontaneous delivery occurs with “face to pubis”</a:t>
            </a:r>
          </a:p>
          <a:p>
            <a:pPr marL="571500" indent="-571500">
              <a:buNone/>
            </a:pPr>
            <a:endParaRPr lang="en-US" dirty="0" smtClean="0">
              <a:solidFill>
                <a:srgbClr val="C00000"/>
              </a:solidFill>
            </a:endParaRPr>
          </a:p>
          <a:p>
            <a:endParaRPr lang="en-US"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77000"/>
          </a:xfrm>
        </p:spPr>
        <p:txBody>
          <a:bodyPr/>
          <a:lstStyle/>
          <a:p>
            <a:pPr marL="571500" indent="-571500">
              <a:buNone/>
            </a:pPr>
            <a:endParaRPr lang="en-US" u="sng" dirty="0" smtClean="0"/>
          </a:p>
          <a:p>
            <a:pPr marL="571500" indent="-571500">
              <a:buNone/>
            </a:pPr>
            <a:endParaRPr lang="en-US" u="sng" dirty="0" smtClean="0"/>
          </a:p>
          <a:p>
            <a:pPr marL="571500" indent="-571500">
              <a:buNone/>
            </a:pPr>
            <a:r>
              <a:rPr lang="en-US" u="sng" dirty="0" smtClean="0"/>
              <a:t>(iii) Non-rotation or short anterior rotation</a:t>
            </a:r>
          </a:p>
          <a:p>
            <a:pPr marL="571500" indent="-571500">
              <a:buNone/>
            </a:pPr>
            <a:endParaRPr lang="en-US" u="sng" dirty="0" smtClean="0"/>
          </a:p>
          <a:p>
            <a:pPr marL="571500" indent="-571500"/>
            <a:r>
              <a:rPr lang="en-US" dirty="0" smtClean="0"/>
              <a:t>Spontaneous vaginal delivery highly unlikely</a:t>
            </a:r>
          </a:p>
          <a:p>
            <a:pPr marL="571500" indent="-571500"/>
            <a:r>
              <a:rPr lang="en-US" dirty="0" smtClean="0"/>
              <a:t>May progress to prolonged or obstructed labour</a:t>
            </a:r>
          </a:p>
          <a:p>
            <a:pPr marL="571500" indent="-571500"/>
            <a:r>
              <a:rPr lang="en-US" dirty="0" smtClean="0"/>
              <a:t>Deep transverse arrest or oblique posterior arrest</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solidFill>
                  <a:schemeClr val="accent6">
                    <a:lumMod val="50000"/>
                  </a:schemeClr>
                </a:solidFill>
              </a:rPr>
              <a:t>Management of labour</a:t>
            </a:r>
            <a:endParaRPr lang="en-US" dirty="0">
              <a:solidFill>
                <a:schemeClr val="accent6">
                  <a:lumMod val="50000"/>
                </a:schemeClr>
              </a:solidFill>
            </a:endParaRPr>
          </a:p>
        </p:txBody>
      </p:sp>
      <p:sp>
        <p:nvSpPr>
          <p:cNvPr id="3" name="Content Placeholder 2"/>
          <p:cNvSpPr>
            <a:spLocks noGrp="1"/>
          </p:cNvSpPr>
          <p:nvPr>
            <p:ph idx="1"/>
          </p:nvPr>
        </p:nvSpPr>
        <p:spPr>
          <a:xfrm>
            <a:off x="152400" y="838200"/>
            <a:ext cx="8839200" cy="5867400"/>
          </a:xfrm>
        </p:spPr>
        <p:txBody>
          <a:bodyPr/>
          <a:lstStyle/>
          <a:p>
            <a:endParaRPr lang="en-US" dirty="0" smtClean="0"/>
          </a:p>
          <a:p>
            <a:r>
              <a:rPr lang="en-US" dirty="0" smtClean="0"/>
              <a:t>Early diagnosis</a:t>
            </a:r>
          </a:p>
          <a:p>
            <a:pPr>
              <a:buNone/>
            </a:pPr>
            <a:endParaRPr lang="en-US" dirty="0" smtClean="0"/>
          </a:p>
          <a:p>
            <a:r>
              <a:rPr lang="en-US" dirty="0" smtClean="0"/>
              <a:t>Strict vigilance with watchful expectancy for progress: augmentation if poor contractions, use of </a:t>
            </a:r>
            <a:r>
              <a:rPr lang="en-US" dirty="0" err="1" smtClean="0"/>
              <a:t>partogram</a:t>
            </a:r>
            <a:endParaRPr lang="en-US" dirty="0" smtClean="0"/>
          </a:p>
          <a:p>
            <a:pPr>
              <a:buNone/>
            </a:pPr>
            <a:endParaRPr lang="en-US" dirty="0" smtClean="0"/>
          </a:p>
          <a:p>
            <a:r>
              <a:rPr lang="en-US" dirty="0" smtClean="0"/>
              <a:t>Judicious and timely interference when indicated: manual assisted rotation, Cesarean section.</a:t>
            </a:r>
          </a:p>
          <a:p>
            <a:pPr>
              <a:buNone/>
            </a:pP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solidFill>
                  <a:schemeClr val="accent6">
                    <a:lumMod val="50000"/>
                  </a:schemeClr>
                </a:solidFill>
              </a:rPr>
              <a:t>Complications</a:t>
            </a:r>
            <a:endParaRPr lang="en-US" dirty="0">
              <a:solidFill>
                <a:schemeClr val="accent6">
                  <a:lumMod val="50000"/>
                </a:schemeClr>
              </a:solidFill>
            </a:endParaRPr>
          </a:p>
        </p:txBody>
      </p:sp>
      <p:sp>
        <p:nvSpPr>
          <p:cNvPr id="3" name="Content Placeholder 2"/>
          <p:cNvSpPr>
            <a:spLocks noGrp="1"/>
          </p:cNvSpPr>
          <p:nvPr>
            <p:ph idx="1"/>
          </p:nvPr>
        </p:nvSpPr>
        <p:spPr>
          <a:xfrm>
            <a:off x="152400" y="914400"/>
            <a:ext cx="8839200" cy="5791200"/>
          </a:xfrm>
        </p:spPr>
        <p:txBody>
          <a:bodyPr/>
          <a:lstStyle/>
          <a:p>
            <a:r>
              <a:rPr lang="en-US" dirty="0" smtClean="0"/>
              <a:t>Labour in OP is prolonged (on average by 1 hour in </a:t>
            </a:r>
            <a:r>
              <a:rPr lang="en-US" dirty="0" err="1" smtClean="0"/>
              <a:t>parous</a:t>
            </a:r>
            <a:r>
              <a:rPr lang="en-US" dirty="0" smtClean="0"/>
              <a:t>, 2 hours in nulliparous)</a:t>
            </a:r>
          </a:p>
          <a:p>
            <a:r>
              <a:rPr lang="en-US" dirty="0" smtClean="0"/>
              <a:t>Obstructed labour</a:t>
            </a:r>
          </a:p>
          <a:p>
            <a:r>
              <a:rPr lang="en-US" dirty="0" err="1" smtClean="0"/>
              <a:t>Perineal</a:t>
            </a:r>
            <a:r>
              <a:rPr lang="en-US" dirty="0" smtClean="0"/>
              <a:t> lacerations and extension of episiotomies </a:t>
            </a:r>
          </a:p>
          <a:p>
            <a:r>
              <a:rPr lang="en-US" dirty="0" smtClean="0"/>
              <a:t>Post-partum haemorrhage</a:t>
            </a:r>
          </a:p>
          <a:p>
            <a:r>
              <a:rPr lang="en-US" dirty="0" smtClean="0"/>
              <a:t>Increased operative deliveries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solidFill>
                  <a:schemeClr val="tx2">
                    <a:lumMod val="75000"/>
                  </a:schemeClr>
                </a:solidFill>
              </a:rPr>
              <a:t>Deep Transverse arrest</a:t>
            </a:r>
            <a:endParaRPr lang="en-US" dirty="0">
              <a:solidFill>
                <a:schemeClr val="tx2">
                  <a:lumMod val="75000"/>
                </a:schemeClr>
              </a:solidFill>
            </a:endParaRPr>
          </a:p>
        </p:txBody>
      </p:sp>
      <p:sp>
        <p:nvSpPr>
          <p:cNvPr id="3" name="Content Placeholder 2"/>
          <p:cNvSpPr>
            <a:spLocks noGrp="1"/>
          </p:cNvSpPr>
          <p:nvPr>
            <p:ph idx="1"/>
          </p:nvPr>
        </p:nvSpPr>
        <p:spPr>
          <a:xfrm>
            <a:off x="152400" y="914400"/>
            <a:ext cx="8839200" cy="5791200"/>
          </a:xfrm>
        </p:spPr>
        <p:txBody>
          <a:bodyPr/>
          <a:lstStyle/>
          <a:p>
            <a:r>
              <a:rPr lang="en-US" dirty="0" smtClean="0"/>
              <a:t>Arrest of descent when the fetal head has descended to the level of the </a:t>
            </a:r>
            <a:r>
              <a:rPr lang="en-US" dirty="0" err="1" smtClean="0"/>
              <a:t>ischial</a:t>
            </a:r>
            <a:r>
              <a:rPr lang="en-US" dirty="0" smtClean="0"/>
              <a:t> spines and the </a:t>
            </a:r>
            <a:r>
              <a:rPr lang="en-US" dirty="0" err="1" smtClean="0"/>
              <a:t>sagittal</a:t>
            </a:r>
            <a:r>
              <a:rPr lang="en-US" dirty="0" smtClean="0"/>
              <a:t> suture lies in the transverse diameter of the pelvis.</a:t>
            </a:r>
          </a:p>
          <a:p>
            <a:r>
              <a:rPr lang="en-US" dirty="0" smtClean="0"/>
              <a:t>The </a:t>
            </a:r>
            <a:r>
              <a:rPr lang="en-US" dirty="0" err="1" smtClean="0"/>
              <a:t>occiput</a:t>
            </a:r>
            <a:r>
              <a:rPr lang="en-US" dirty="0" smtClean="0"/>
              <a:t> lies on one side of the pelvis and the </a:t>
            </a:r>
            <a:r>
              <a:rPr lang="en-US" dirty="0" err="1" smtClean="0"/>
              <a:t>sinciput</a:t>
            </a:r>
            <a:r>
              <a:rPr lang="en-US" dirty="0" smtClean="0"/>
              <a:t> on the other side and the head is badly flexed.</a:t>
            </a:r>
          </a:p>
          <a:p>
            <a:r>
              <a:rPr lang="en-US" dirty="0" smtClean="0"/>
              <a:t>It is only diagnosed in 2</a:t>
            </a:r>
            <a:r>
              <a:rPr lang="en-US" baseline="30000" dirty="0" smtClean="0"/>
              <a:t>nd</a:t>
            </a:r>
            <a:r>
              <a:rPr lang="en-US" dirty="0" smtClean="0"/>
              <a:t> stage of labour</a:t>
            </a:r>
          </a:p>
          <a:p>
            <a:r>
              <a:rPr lang="en-US" dirty="0" smtClean="0"/>
              <a:t>If the head is firmly fixed in transverse position, then obstructed labour will occur</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lstStyle/>
          <a:p>
            <a:endParaRPr lang="en-US" dirty="0" smtClean="0"/>
          </a:p>
          <a:p>
            <a:endParaRPr lang="en-US" dirty="0" smtClean="0"/>
          </a:p>
          <a:p>
            <a:pPr>
              <a:buNone/>
            </a:pPr>
            <a:endParaRPr lang="en-US" dirty="0" smtClean="0"/>
          </a:p>
          <a:p>
            <a:pPr>
              <a:buNone/>
            </a:pPr>
            <a:r>
              <a:rPr lang="en-US" dirty="0" smtClean="0">
                <a:solidFill>
                  <a:srgbClr val="00B0F0"/>
                </a:solidFill>
              </a:rPr>
              <a:t>                        </a:t>
            </a:r>
            <a:r>
              <a:rPr lang="en-US" sz="6000" dirty="0" smtClean="0">
                <a:solidFill>
                  <a:srgbClr val="00B0F0"/>
                </a:solidFill>
              </a:rPr>
              <a:t>THANK-YOU</a:t>
            </a:r>
            <a:endParaRPr lang="en-US" sz="6000" dirty="0">
              <a:solidFill>
                <a:srgbClr val="00B0F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12968" cy="6336704"/>
          </a:xfrm>
        </p:spPr>
        <p:txBody>
          <a:bodyPr/>
          <a:lstStyle/>
          <a:p>
            <a:pPr>
              <a:buFont typeface="Wingdings" pitchFamily="2" charset="2"/>
              <a:buChar char="ü"/>
            </a:pPr>
            <a:r>
              <a:rPr lang="en-GB" dirty="0" smtClean="0"/>
              <a:t>Uterine fibroids</a:t>
            </a:r>
          </a:p>
          <a:p>
            <a:pPr>
              <a:buFont typeface="Wingdings" pitchFamily="2" charset="2"/>
              <a:buChar char="ü"/>
            </a:pPr>
            <a:r>
              <a:rPr lang="en-GB" dirty="0" smtClean="0"/>
              <a:t>Low-lying placenta</a:t>
            </a:r>
          </a:p>
          <a:p>
            <a:pPr>
              <a:buNone/>
            </a:pPr>
            <a:endParaRPr lang="en-GB" dirty="0" smtClean="0"/>
          </a:p>
          <a:p>
            <a:pPr>
              <a:buNone/>
            </a:pPr>
            <a:r>
              <a:rPr lang="en-GB" dirty="0" smtClean="0"/>
              <a:t>(iv) Multiple gestation</a:t>
            </a:r>
          </a:p>
          <a:p>
            <a:pPr>
              <a:buNone/>
            </a:pPr>
            <a:r>
              <a:rPr lang="en-GB" dirty="0" smtClean="0"/>
              <a:t>(v) </a:t>
            </a:r>
            <a:r>
              <a:rPr lang="en-GB" dirty="0" err="1" smtClean="0"/>
              <a:t>Polyhyramnios</a:t>
            </a:r>
            <a:endParaRPr lang="en-GB" dirty="0" smtClean="0"/>
          </a:p>
          <a:p>
            <a:pPr>
              <a:buNone/>
            </a:pPr>
            <a:r>
              <a:rPr lang="en-GB" dirty="0" smtClean="0"/>
              <a:t>(vi) Oligohydramnios</a:t>
            </a:r>
          </a:p>
          <a:p>
            <a:pPr>
              <a:lnSpc>
                <a:spcPct val="80000"/>
              </a:lnSpc>
              <a:buNone/>
            </a:pPr>
            <a:r>
              <a:rPr lang="en-GB" dirty="0" smtClean="0"/>
              <a:t>(vii)</a:t>
            </a:r>
            <a:r>
              <a:rPr lang="en-US" dirty="0" smtClean="0"/>
              <a:t> High parity with lax abdominal and uterine musculature</a:t>
            </a:r>
          </a:p>
          <a:p>
            <a:pPr>
              <a:lnSpc>
                <a:spcPct val="80000"/>
              </a:lnSpc>
              <a:buNone/>
            </a:pPr>
            <a:r>
              <a:rPr lang="en-US" dirty="0" smtClean="0"/>
              <a:t>(viii) Contracted pelvis</a:t>
            </a:r>
          </a:p>
          <a:p>
            <a:pPr>
              <a:lnSpc>
                <a:spcPct val="80000"/>
              </a:lnSpc>
              <a:buNone/>
            </a:pPr>
            <a:r>
              <a:rPr lang="en-US" dirty="0" smtClean="0"/>
              <a:t>(ix) Previous breech delivery (recurrent)</a:t>
            </a:r>
          </a:p>
          <a:p>
            <a:pPr>
              <a:lnSpc>
                <a:spcPct val="80000"/>
              </a:lnSpc>
              <a:buNone/>
            </a:pPr>
            <a:r>
              <a:rPr lang="en-US" dirty="0" smtClean="0"/>
              <a:t>(x) In many cases, there is no obvious risk factor </a:t>
            </a:r>
          </a:p>
          <a:p>
            <a:pPr>
              <a:buNone/>
            </a:pPr>
            <a:endParaRPr lang="en-GB"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14282" y="928670"/>
            <a:ext cx="8715436" cy="5715040"/>
          </a:xfrm>
        </p:spPr>
        <p:txBody>
          <a:bodyPr/>
          <a:lstStyle/>
          <a:p>
            <a:pPr>
              <a:buNone/>
            </a:pPr>
            <a:r>
              <a:rPr lang="en-US" dirty="0" smtClean="0"/>
              <a:t>(</a:t>
            </a:r>
            <a:r>
              <a:rPr lang="en-US" dirty="0" err="1" smtClean="0"/>
              <a:t>i</a:t>
            </a:r>
            <a:r>
              <a:rPr lang="en-US" dirty="0" smtClean="0"/>
              <a:t>)</a:t>
            </a:r>
            <a:r>
              <a:rPr lang="en-US" dirty="0" smtClean="0">
                <a:solidFill>
                  <a:srgbClr val="C00000"/>
                </a:solidFill>
              </a:rPr>
              <a:t>Complete </a:t>
            </a:r>
            <a:r>
              <a:rPr lang="en-US" dirty="0" smtClean="0"/>
              <a:t>(</a:t>
            </a:r>
            <a:r>
              <a:rPr lang="en-US" dirty="0" smtClean="0">
                <a:solidFill>
                  <a:srgbClr val="C00000"/>
                </a:solidFill>
              </a:rPr>
              <a:t>flexed</a:t>
            </a:r>
            <a:r>
              <a:rPr lang="en-US" dirty="0" smtClean="0"/>
              <a:t>)</a:t>
            </a:r>
            <a:r>
              <a:rPr lang="en-US" dirty="0" smtClean="0">
                <a:solidFill>
                  <a:srgbClr val="C00000"/>
                </a:solidFill>
              </a:rPr>
              <a:t> </a:t>
            </a:r>
            <a:r>
              <a:rPr lang="en-US" dirty="0" smtClean="0"/>
              <a:t>breech  </a:t>
            </a:r>
            <a:r>
              <a:rPr lang="en-US" dirty="0"/>
              <a:t>- Hips flexed, knees flexed </a:t>
            </a:r>
            <a:endParaRPr lang="en-US" dirty="0" smtClean="0"/>
          </a:p>
          <a:p>
            <a:pPr>
              <a:buNone/>
            </a:pPr>
            <a:endParaRPr lang="en-US" dirty="0" smtClean="0"/>
          </a:p>
          <a:p>
            <a:pPr>
              <a:buNone/>
            </a:pPr>
            <a:r>
              <a:rPr lang="en-US" dirty="0" smtClean="0"/>
              <a:t>(ii)</a:t>
            </a:r>
            <a:r>
              <a:rPr lang="en-US" dirty="0" smtClean="0">
                <a:solidFill>
                  <a:srgbClr val="C00000"/>
                </a:solidFill>
              </a:rPr>
              <a:t>Frank</a:t>
            </a:r>
            <a:r>
              <a:rPr lang="en-US" dirty="0" smtClean="0"/>
              <a:t> breech (</a:t>
            </a:r>
            <a:r>
              <a:rPr lang="en-US" dirty="0" smtClean="0">
                <a:solidFill>
                  <a:srgbClr val="C00000"/>
                </a:solidFill>
              </a:rPr>
              <a:t>extended</a:t>
            </a:r>
            <a:r>
              <a:rPr lang="en-US" dirty="0" smtClean="0"/>
              <a:t>)- Hips flexed, knees extended </a:t>
            </a:r>
            <a:endParaRPr lang="en-US" dirty="0"/>
          </a:p>
          <a:p>
            <a:endParaRPr lang="en-US" dirty="0"/>
          </a:p>
          <a:p>
            <a:pPr>
              <a:buNone/>
            </a:pPr>
            <a:r>
              <a:rPr lang="en-US" dirty="0" smtClean="0"/>
              <a:t>(iii)</a:t>
            </a:r>
            <a:r>
              <a:rPr lang="en-US" dirty="0" smtClean="0">
                <a:solidFill>
                  <a:srgbClr val="C00000"/>
                </a:solidFill>
              </a:rPr>
              <a:t>Footling</a:t>
            </a:r>
            <a:r>
              <a:rPr lang="en-US" dirty="0" smtClean="0"/>
              <a:t> breech- </a:t>
            </a:r>
            <a:r>
              <a:rPr lang="en-US" dirty="0"/>
              <a:t>One or both hips extended, foot presenting</a:t>
            </a:r>
          </a:p>
        </p:txBody>
      </p:sp>
      <p:sp>
        <p:nvSpPr>
          <p:cNvPr id="5122" name="Rectangle 2"/>
          <p:cNvSpPr>
            <a:spLocks noGrp="1" noChangeArrowheads="1"/>
          </p:cNvSpPr>
          <p:nvPr>
            <p:ph type="title"/>
          </p:nvPr>
        </p:nvSpPr>
        <p:spPr>
          <a:xfrm>
            <a:off x="457200" y="0"/>
            <a:ext cx="8229600" cy="785794"/>
          </a:xfrm>
        </p:spPr>
        <p:txBody>
          <a:bodyPr>
            <a:normAutofit/>
          </a:bodyPr>
          <a:lstStyle/>
          <a:p>
            <a:r>
              <a:rPr lang="en-US" sz="3600" b="1" dirty="0">
                <a:solidFill>
                  <a:schemeClr val="accent6">
                    <a:lumMod val="50000"/>
                  </a:schemeClr>
                </a:solidFill>
              </a:rPr>
              <a:t>Types of </a:t>
            </a:r>
            <a:r>
              <a:rPr lang="en-US" sz="3600" b="1" dirty="0" smtClean="0">
                <a:solidFill>
                  <a:schemeClr val="accent6">
                    <a:lumMod val="50000"/>
                  </a:schemeClr>
                </a:solidFill>
              </a:rPr>
              <a:t>breech</a:t>
            </a:r>
            <a:endParaRPr lang="en-US" sz="3600" b="1" dirty="0">
              <a:solidFill>
                <a:schemeClr val="accent6">
                  <a:lumMod val="50000"/>
                </a:schemeClr>
              </a:solidFill>
            </a:endParaRPr>
          </a:p>
        </p:txBody>
      </p:sp>
      <p:sp>
        <p:nvSpPr>
          <p:cNvPr id="3074" name="AutoShape 2" descr="Tokeo la picha la types of bree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Gen.ashx.png"/>
          <p:cNvPicPr>
            <a:picLocks noGrp="1" noChangeAspect="1"/>
          </p:cNvPicPr>
          <p:nvPr>
            <p:ph idx="1"/>
          </p:nvPr>
        </p:nvPicPr>
        <p:blipFill>
          <a:blip r:embed="rId2" cstate="print"/>
          <a:stretch>
            <a:fillRect/>
          </a:stretch>
        </p:blipFill>
        <p:spPr>
          <a:xfrm>
            <a:off x="214282" y="428604"/>
            <a:ext cx="8715436" cy="607223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2333</Words>
  <Application>Microsoft Office PowerPoint</Application>
  <PresentationFormat>On-screen Show (4:3)</PresentationFormat>
  <Paragraphs>316</Paragraphs>
  <Slides>69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Wingdings</vt:lpstr>
      <vt:lpstr>Office Theme</vt:lpstr>
      <vt:lpstr>PowerPoint Presentation</vt:lpstr>
      <vt:lpstr>MALPRESENTATIONS</vt:lpstr>
      <vt:lpstr>Types of Malpresentations</vt:lpstr>
      <vt:lpstr>PowerPoint Presentation</vt:lpstr>
      <vt:lpstr>Introduction</vt:lpstr>
      <vt:lpstr>Risk Factors for breech</vt:lpstr>
      <vt:lpstr>PowerPoint Presentation</vt:lpstr>
      <vt:lpstr>Types of breech</vt:lpstr>
      <vt:lpstr>PowerPoint Presentation</vt:lpstr>
      <vt:lpstr>diagnosis of breech</vt:lpstr>
      <vt:lpstr>Complications of breech delivery</vt:lpstr>
      <vt:lpstr>Antenatal management</vt:lpstr>
      <vt:lpstr>external cephalic version (ECV)</vt:lpstr>
      <vt:lpstr>ECV Procedure</vt:lpstr>
      <vt:lpstr>ECV complications</vt:lpstr>
      <vt:lpstr>ECV contraindications</vt:lpstr>
      <vt:lpstr>Vaginal breech delivery</vt:lpstr>
      <vt:lpstr>Types of vaginal breech delivery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Mento-anterior</vt:lpstr>
      <vt:lpstr>PowerPoint Presentation</vt:lpstr>
      <vt:lpstr>Mento-posterior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5.Compound presentation</vt:lpstr>
      <vt:lpstr>PowerPoint Presentation</vt:lpstr>
      <vt:lpstr>DEFINITIONS</vt:lpstr>
      <vt:lpstr>PowerPoint Presentation</vt:lpstr>
      <vt:lpstr>Occipito-posterior position</vt:lpstr>
      <vt:lpstr>PowerPoint Presentation</vt:lpstr>
      <vt:lpstr>PowerPoint Presentation</vt:lpstr>
      <vt:lpstr>PowerPoint Presentation</vt:lpstr>
      <vt:lpstr>Causes</vt:lpstr>
      <vt:lpstr>Incidence</vt:lpstr>
      <vt:lpstr>Diagnosis</vt:lpstr>
      <vt:lpstr>PowerPoint Presentation</vt:lpstr>
      <vt:lpstr>PowerPoint Presentation</vt:lpstr>
      <vt:lpstr>PowerPoint Presentation</vt:lpstr>
      <vt:lpstr>PowerPoint Presentation</vt:lpstr>
      <vt:lpstr>Mechanisms of labour</vt:lpstr>
      <vt:lpstr>PowerPoint Presentation</vt:lpstr>
      <vt:lpstr>PowerPoint Presentation</vt:lpstr>
      <vt:lpstr>PowerPoint Presentation</vt:lpstr>
      <vt:lpstr>Management of labour</vt:lpstr>
      <vt:lpstr>Complications</vt:lpstr>
      <vt:lpstr>Deep Transverse arrest</vt:lpstr>
      <vt:lpstr>PowerPoint Presentation</vt:lpstr>
    </vt:vector>
  </TitlesOfParts>
  <Company>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Esiromo</dc:creator>
  <cp:lastModifiedBy>harvirsinghsehmi@gmail.com</cp:lastModifiedBy>
  <cp:revision>49</cp:revision>
  <dcterms:created xsi:type="dcterms:W3CDTF">2020-05-13T15:15:17Z</dcterms:created>
  <dcterms:modified xsi:type="dcterms:W3CDTF">2020-05-15T08:42:38Z</dcterms:modified>
</cp:coreProperties>
</file>