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1945-170A-4A04-9E51-966A2ED7A375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F1009-2927-44A1-B79C-A74D63190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1009-2927-44A1-B79C-A74D63190D9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8650" y="1690687"/>
            <a:ext cx="5499100" cy="191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9969" y="4202040"/>
            <a:ext cx="2733255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90" y="309372"/>
            <a:ext cx="7729219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527" y="3064764"/>
            <a:ext cx="5575300" cy="332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804" y="2489708"/>
            <a:ext cx="71983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2645" algn="l"/>
              </a:tabLst>
            </a:pPr>
            <a:r>
              <a:rPr sz="6000" spc="-270" dirty="0"/>
              <a:t>MULTIPLE	PREGNANCY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700657" y="3775964"/>
            <a:ext cx="5214620" cy="22993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-635" algn="ctr">
              <a:lnSpc>
                <a:spcPct val="123300"/>
              </a:lnSpc>
              <a:spcBef>
                <a:spcPts val="145"/>
              </a:spcBef>
            </a:pPr>
            <a:r>
              <a:rPr sz="2400" spc="-114" dirty="0">
                <a:latin typeface="Trebuchet MS"/>
                <a:cs typeface="Trebuchet MS"/>
              </a:rPr>
              <a:t>Alfred </a:t>
            </a:r>
            <a:r>
              <a:rPr sz="2400" spc="-80" dirty="0">
                <a:latin typeface="Trebuchet MS"/>
                <a:cs typeface="Trebuchet MS"/>
              </a:rPr>
              <a:t>Osoti </a:t>
            </a:r>
            <a:r>
              <a:rPr sz="2400" spc="-25" dirty="0">
                <a:latin typeface="Trebuchet MS"/>
                <a:cs typeface="Trebuchet MS"/>
              </a:rPr>
              <a:t>(MBChB </a:t>
            </a:r>
            <a:r>
              <a:rPr sz="2400" spc="125" dirty="0">
                <a:latin typeface="Trebuchet MS"/>
                <a:cs typeface="Trebuchet MS"/>
              </a:rPr>
              <a:t>MMed </a:t>
            </a:r>
            <a:r>
              <a:rPr sz="2400" spc="55" dirty="0">
                <a:latin typeface="Trebuchet MS"/>
                <a:cs typeface="Trebuchet MS"/>
              </a:rPr>
              <a:t>MPH </a:t>
            </a:r>
            <a:r>
              <a:rPr sz="2400" spc="-80" dirty="0">
                <a:latin typeface="Trebuchet MS"/>
                <a:cs typeface="Trebuchet MS"/>
              </a:rPr>
              <a:t>PhD)  </a:t>
            </a:r>
            <a:r>
              <a:rPr sz="2400" spc="-100" dirty="0">
                <a:latin typeface="Trebuchet MS"/>
                <a:cs typeface="Trebuchet MS"/>
              </a:rPr>
              <a:t>Department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110" dirty="0">
                <a:latin typeface="Trebuchet MS"/>
                <a:cs typeface="Trebuchet MS"/>
              </a:rPr>
              <a:t>Obstetrics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4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Gynecology  University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28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Nairobi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Trebuchet MS"/>
                <a:cs typeface="Trebuchet MS"/>
              </a:rPr>
              <a:t>MBChB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V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spc="-105" dirty="0">
                <a:latin typeface="Trebuchet MS"/>
                <a:cs typeface="Trebuchet MS"/>
              </a:rPr>
              <a:t>February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2020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04" dirty="0"/>
              <a:t>Determination </a:t>
            </a:r>
            <a:r>
              <a:rPr spc="-190" dirty="0"/>
              <a:t>of </a:t>
            </a:r>
            <a:r>
              <a:rPr spc="-229" dirty="0"/>
              <a:t>zygosity</a:t>
            </a:r>
            <a:r>
              <a:rPr spc="-655" dirty="0"/>
              <a:t> </a:t>
            </a:r>
            <a:r>
              <a:rPr spc="-175" dirty="0"/>
              <a:t>and  </a:t>
            </a:r>
            <a:r>
              <a:rPr spc="-215" dirty="0"/>
              <a:t>chorionicity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95778"/>
            <a:ext cx="7709534" cy="44412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8542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Trebuchet MS"/>
                <a:cs typeface="Trebuchet MS"/>
              </a:rPr>
              <a:t>Very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important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as</a:t>
            </a:r>
            <a:r>
              <a:rPr sz="2800" spc="-195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Trebuchet MS"/>
                <a:cs typeface="Trebuchet MS"/>
              </a:rPr>
              <a:t>most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the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complications</a:t>
            </a:r>
            <a:r>
              <a:rPr sz="2800" spc="-19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occur  </a:t>
            </a:r>
            <a:r>
              <a:rPr sz="2800" spc="-110" dirty="0">
                <a:latin typeface="Trebuchet MS"/>
                <a:cs typeface="Trebuchet MS"/>
              </a:rPr>
              <a:t>in </a:t>
            </a:r>
            <a:r>
              <a:rPr sz="2800" spc="-95" dirty="0">
                <a:latin typeface="Trebuchet MS"/>
                <a:cs typeface="Trebuchet MS"/>
              </a:rPr>
              <a:t>monochorionic </a:t>
            </a:r>
            <a:r>
              <a:rPr sz="2800" spc="-125" dirty="0">
                <a:latin typeface="Trebuchet MS"/>
                <a:cs typeface="Trebuchet MS"/>
              </a:rPr>
              <a:t>monozygotic</a:t>
            </a:r>
            <a:r>
              <a:rPr sz="2800" spc="-415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Trebuchet MS"/>
                <a:cs typeface="Trebuchet MS"/>
              </a:rPr>
              <a:t>twins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80" dirty="0">
                <a:latin typeface="Trebuchet MS"/>
                <a:cs typeface="Trebuchet MS"/>
              </a:rPr>
              <a:t>During </a:t>
            </a:r>
            <a:r>
              <a:rPr sz="2800" spc="-120" dirty="0">
                <a:latin typeface="Trebuchet MS"/>
                <a:cs typeface="Trebuchet MS"/>
              </a:rPr>
              <a:t>pregnancy </a:t>
            </a:r>
            <a:r>
              <a:rPr sz="2800" spc="-110" dirty="0">
                <a:latin typeface="Trebuchet MS"/>
                <a:cs typeface="Trebuchet MS"/>
              </a:rPr>
              <a:t>by</a:t>
            </a:r>
            <a:r>
              <a:rPr sz="2800" spc="-434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Ultrasound</a:t>
            </a:r>
            <a:endParaRPr sz="28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0" dirty="0">
                <a:latin typeface="Trebuchet MS"/>
                <a:cs typeface="Trebuchet MS"/>
              </a:rPr>
              <a:t>Very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accurate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7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first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55" dirty="0">
                <a:latin typeface="Trebuchet MS"/>
                <a:cs typeface="Trebuchet MS"/>
              </a:rPr>
              <a:t>trimester,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two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sacs,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presence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  </a:t>
            </a:r>
            <a:r>
              <a:rPr sz="2400" spc="-130" dirty="0">
                <a:latin typeface="Trebuchet MS"/>
                <a:cs typeface="Trebuchet MS"/>
              </a:rPr>
              <a:t>thick </a:t>
            </a:r>
            <a:r>
              <a:rPr sz="2400" spc="-85" dirty="0" err="1" smtClean="0">
                <a:latin typeface="Trebuchet MS"/>
                <a:cs typeface="Trebuchet MS"/>
              </a:rPr>
              <a:t>chorion</a:t>
            </a:r>
            <a:r>
              <a:rPr lang="en-US" sz="2400" i="1" spc="-85" dirty="0" smtClean="0">
                <a:solidFill>
                  <a:srgbClr val="00B0F0"/>
                </a:solidFill>
                <a:latin typeface="Trebuchet MS"/>
                <a:cs typeface="Trebuchet MS"/>
              </a:rPr>
              <a:t>(suggestive of </a:t>
            </a:r>
            <a:r>
              <a:rPr lang="en-US" sz="2400" i="1" spc="-8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dichorionicity</a:t>
            </a:r>
            <a:r>
              <a:rPr lang="en-US" sz="2400" i="1" spc="-85" dirty="0" smtClean="0">
                <a:solidFill>
                  <a:srgbClr val="00B0F0"/>
                </a:solidFill>
                <a:latin typeface="Trebuchet MS"/>
                <a:cs typeface="Trebuchet MS"/>
              </a:rPr>
              <a:t>) </a:t>
            </a:r>
            <a:r>
              <a:rPr sz="2400" spc="-105" dirty="0" smtClean="0">
                <a:latin typeface="Trebuchet MS"/>
                <a:cs typeface="Trebuchet MS"/>
              </a:rPr>
              <a:t>between </a:t>
            </a:r>
            <a:r>
              <a:rPr sz="2400" spc="-110" dirty="0">
                <a:latin typeface="Trebuchet MS"/>
                <a:cs typeface="Trebuchet MS"/>
              </a:rPr>
              <a:t>amniotic</a:t>
            </a:r>
            <a:r>
              <a:rPr sz="2400" spc="-434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memb.</a:t>
            </a:r>
            <a:endParaRPr sz="2400" dirty="0">
              <a:latin typeface="Trebuchet MS"/>
              <a:cs typeface="Trebuchet MS"/>
            </a:endParaRPr>
          </a:p>
          <a:p>
            <a:pPr marL="698500" marR="918210" lvl="1" indent="-228600">
              <a:lnSpc>
                <a:spcPts val="2620"/>
              </a:lnSpc>
              <a:spcBef>
                <a:spcPts val="48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Less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accurate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second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trimester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chorion  </a:t>
            </a:r>
            <a:r>
              <a:rPr sz="2400" spc="-105" dirty="0">
                <a:latin typeface="Trebuchet MS"/>
                <a:cs typeface="Trebuchet MS"/>
              </a:rPr>
              <a:t>become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thin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fuse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with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amniotic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memb.</a:t>
            </a:r>
            <a:endParaRPr sz="2400" dirty="0">
              <a:latin typeface="Trebuchet MS"/>
              <a:cs typeface="Trebuchet MS"/>
            </a:endParaRPr>
          </a:p>
          <a:p>
            <a:pPr marL="241300" marR="394970" indent="-228600">
              <a:lnSpc>
                <a:spcPct val="90700"/>
              </a:lnSpc>
              <a:spcBef>
                <a:spcPts val="8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Trebuchet MS"/>
                <a:cs typeface="Trebuchet MS"/>
              </a:rPr>
              <a:t>Chorionicity </a:t>
            </a:r>
            <a:r>
              <a:rPr sz="2800" spc="-100" dirty="0">
                <a:latin typeface="Trebuchet MS"/>
                <a:cs typeface="Trebuchet MS"/>
              </a:rPr>
              <a:t>is </a:t>
            </a:r>
            <a:r>
              <a:rPr sz="2800" spc="-130" dirty="0">
                <a:latin typeface="Trebuchet MS"/>
                <a:cs typeface="Trebuchet MS"/>
              </a:rPr>
              <a:t>a </a:t>
            </a:r>
            <a:r>
              <a:rPr sz="2800" spc="-150" dirty="0">
                <a:latin typeface="Trebuchet MS"/>
                <a:cs typeface="Trebuchet MS"/>
              </a:rPr>
              <a:t>major </a:t>
            </a:r>
            <a:r>
              <a:rPr sz="2800" spc="-130" dirty="0">
                <a:latin typeface="Trebuchet MS"/>
                <a:cs typeface="Trebuchet MS"/>
              </a:rPr>
              <a:t>determinant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615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pregnancy  </a:t>
            </a:r>
            <a:r>
              <a:rPr sz="2800" spc="-114" dirty="0">
                <a:latin typeface="Trebuchet MS"/>
                <a:cs typeface="Trebuchet MS"/>
              </a:rPr>
              <a:t>outcome </a:t>
            </a:r>
            <a:r>
              <a:rPr sz="2800" spc="-95" dirty="0">
                <a:latin typeface="Trebuchet MS"/>
                <a:cs typeface="Trebuchet MS"/>
              </a:rPr>
              <a:t>and </a:t>
            </a:r>
            <a:r>
              <a:rPr sz="2800" spc="-120" dirty="0">
                <a:latin typeface="Trebuchet MS"/>
                <a:cs typeface="Trebuchet MS"/>
              </a:rPr>
              <a:t>management including </a:t>
            </a:r>
            <a:r>
              <a:rPr sz="2800" spc="-150" dirty="0">
                <a:latin typeface="Trebuchet MS"/>
                <a:cs typeface="Trebuchet MS"/>
              </a:rPr>
              <a:t>selective  </a:t>
            </a:r>
            <a:r>
              <a:rPr sz="2800" spc="-120" dirty="0">
                <a:latin typeface="Trebuchet MS"/>
                <a:cs typeface="Trebuchet MS"/>
              </a:rPr>
              <a:t>reduction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04" dirty="0"/>
              <a:t>Determination </a:t>
            </a:r>
            <a:r>
              <a:rPr spc="-190" dirty="0"/>
              <a:t>of </a:t>
            </a:r>
            <a:r>
              <a:rPr spc="-229" dirty="0"/>
              <a:t>zygosity</a:t>
            </a:r>
            <a:r>
              <a:rPr spc="-655" dirty="0"/>
              <a:t> </a:t>
            </a:r>
            <a:r>
              <a:rPr spc="-175" dirty="0"/>
              <a:t>and  </a:t>
            </a:r>
            <a:r>
              <a:rPr spc="-215" dirty="0"/>
              <a:t>chorionicity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456170" cy="34359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0" dirty="0">
                <a:latin typeface="Trebuchet MS"/>
                <a:cs typeface="Trebuchet MS"/>
              </a:rPr>
              <a:t>Ultrasound </a:t>
            </a:r>
            <a:r>
              <a:rPr sz="2800" spc="-145" dirty="0">
                <a:latin typeface="Trebuchet MS"/>
                <a:cs typeface="Trebuchet MS"/>
              </a:rPr>
              <a:t>features </a:t>
            </a:r>
            <a:r>
              <a:rPr sz="2800" b="1" spc="-165" dirty="0">
                <a:latin typeface="Trebuchet MS"/>
                <a:cs typeface="Trebuchet MS"/>
              </a:rPr>
              <a:t>early </a:t>
            </a:r>
            <a:r>
              <a:rPr sz="2800" b="1" spc="-155" dirty="0">
                <a:latin typeface="Trebuchet MS"/>
                <a:cs typeface="Trebuchet MS"/>
              </a:rPr>
              <a:t>in </a:t>
            </a:r>
            <a:r>
              <a:rPr sz="2800" b="1" spc="-170" dirty="0">
                <a:latin typeface="Trebuchet MS"/>
                <a:cs typeface="Trebuchet MS"/>
              </a:rPr>
              <a:t>the </a:t>
            </a:r>
            <a:r>
              <a:rPr sz="2800" b="1" spc="-165" dirty="0">
                <a:latin typeface="Trebuchet MS"/>
                <a:cs typeface="Trebuchet MS"/>
              </a:rPr>
              <a:t>first</a:t>
            </a:r>
            <a:r>
              <a:rPr sz="2800" b="1" spc="-490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trimester</a:t>
            </a:r>
            <a:endParaRPr sz="28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80" dirty="0">
                <a:latin typeface="Trebuchet MS"/>
                <a:cs typeface="Trebuchet MS"/>
              </a:rPr>
              <a:t>number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chorions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=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number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gestational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sacs</a:t>
            </a:r>
            <a:endParaRPr sz="2400" dirty="0">
              <a:latin typeface="Trebuchet MS"/>
              <a:cs typeface="Trebuchet MS"/>
            </a:endParaRPr>
          </a:p>
          <a:p>
            <a:pPr marL="698500" marR="51435" lvl="1" indent="-228600">
              <a:lnSpc>
                <a:spcPts val="262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thick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band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chorion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separating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two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gestational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sacs=  </a:t>
            </a:r>
            <a:r>
              <a:rPr sz="2400" spc="-100" dirty="0">
                <a:latin typeface="Trebuchet MS"/>
                <a:cs typeface="Trebuchet MS"/>
              </a:rPr>
              <a:t>dichorionic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single </a:t>
            </a:r>
            <a:r>
              <a:rPr sz="2400" spc="-114" dirty="0">
                <a:latin typeface="Trebuchet MS"/>
                <a:cs typeface="Trebuchet MS"/>
              </a:rPr>
              <a:t>gestational </a:t>
            </a:r>
            <a:r>
              <a:rPr sz="2400" spc="-100" dirty="0">
                <a:latin typeface="Trebuchet MS"/>
                <a:cs typeface="Trebuchet MS"/>
              </a:rPr>
              <a:t>sac=</a:t>
            </a:r>
            <a:r>
              <a:rPr sz="2400" spc="-34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monochorionic</a:t>
            </a:r>
            <a:endParaRPr sz="24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8830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thin </a:t>
            </a:r>
            <a:r>
              <a:rPr sz="2400" spc="-105" dirty="0">
                <a:latin typeface="Trebuchet MS"/>
                <a:cs typeface="Trebuchet MS"/>
              </a:rPr>
              <a:t>intervening </a:t>
            </a:r>
            <a:r>
              <a:rPr sz="2400" spc="-75" dirty="0">
                <a:latin typeface="Trebuchet MS"/>
                <a:cs typeface="Trebuchet MS"/>
              </a:rPr>
              <a:t>amnion= </a:t>
            </a:r>
            <a:r>
              <a:rPr sz="2400" spc="-85" dirty="0">
                <a:latin typeface="Trebuchet MS"/>
                <a:cs typeface="Trebuchet MS"/>
              </a:rPr>
              <a:t>monochorionic </a:t>
            </a:r>
            <a:r>
              <a:rPr sz="2400" spc="-125" dirty="0">
                <a:latin typeface="Trebuchet MS"/>
                <a:cs typeface="Trebuchet MS"/>
              </a:rPr>
              <a:t>diamniotic,  </a:t>
            </a:r>
            <a:r>
              <a:rPr sz="2400" spc="-90" dirty="0">
                <a:latin typeface="Trebuchet MS"/>
                <a:cs typeface="Trebuchet MS"/>
              </a:rPr>
              <a:t>less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clear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&lt;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8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wks.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OR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number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yolk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sacs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=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number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  </a:t>
            </a:r>
            <a:r>
              <a:rPr sz="2400" spc="-75" dirty="0">
                <a:latin typeface="Trebuchet MS"/>
                <a:cs typeface="Trebuchet MS"/>
              </a:rPr>
              <a:t>amnions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cord entanglement </a:t>
            </a:r>
            <a:r>
              <a:rPr sz="2400" spc="-65" dirty="0">
                <a:latin typeface="Trebuchet MS"/>
                <a:cs typeface="Trebuchet MS"/>
              </a:rPr>
              <a:t>= </a:t>
            </a:r>
            <a:r>
              <a:rPr sz="2400" spc="-90" dirty="0">
                <a:latin typeface="Trebuchet MS"/>
                <a:cs typeface="Trebuchet MS"/>
              </a:rPr>
              <a:t>monoamniotic</a:t>
            </a:r>
            <a:r>
              <a:rPr sz="2400" spc="-484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gestation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04" dirty="0"/>
              <a:t>Determination </a:t>
            </a:r>
            <a:r>
              <a:rPr spc="-190" dirty="0"/>
              <a:t>of </a:t>
            </a:r>
            <a:r>
              <a:rPr spc="-229" dirty="0"/>
              <a:t>zygosity</a:t>
            </a:r>
            <a:r>
              <a:rPr spc="-655" dirty="0"/>
              <a:t> </a:t>
            </a:r>
            <a:r>
              <a:rPr spc="-175" dirty="0"/>
              <a:t>and  </a:t>
            </a:r>
            <a:r>
              <a:rPr spc="-215" dirty="0"/>
              <a:t>chorionicity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643495" cy="41101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0" dirty="0">
                <a:latin typeface="Trebuchet MS"/>
                <a:cs typeface="Trebuchet MS"/>
              </a:rPr>
              <a:t>Ultrasound </a:t>
            </a:r>
            <a:r>
              <a:rPr sz="2800" b="1" spc="-170" dirty="0">
                <a:latin typeface="Trebuchet MS"/>
                <a:cs typeface="Trebuchet MS"/>
              </a:rPr>
              <a:t>after </a:t>
            </a:r>
            <a:r>
              <a:rPr sz="2800" b="1" spc="-210" dirty="0">
                <a:latin typeface="Trebuchet MS"/>
                <a:cs typeface="Trebuchet MS"/>
              </a:rPr>
              <a:t>10-14 </a:t>
            </a:r>
            <a:r>
              <a:rPr sz="2800" b="1" spc="-195" dirty="0">
                <a:latin typeface="Trebuchet MS"/>
                <a:cs typeface="Trebuchet MS"/>
              </a:rPr>
              <a:t>weeks’</a:t>
            </a:r>
            <a:r>
              <a:rPr sz="2800" b="1" spc="-350" dirty="0">
                <a:latin typeface="Trebuchet MS"/>
                <a:cs typeface="Trebuchet MS"/>
              </a:rPr>
              <a:t> </a:t>
            </a:r>
            <a:r>
              <a:rPr sz="2800" b="1" spc="-140" dirty="0" smtClean="0">
                <a:latin typeface="Trebuchet MS"/>
                <a:cs typeface="Trebuchet MS"/>
              </a:rPr>
              <a:t>gestation</a:t>
            </a:r>
            <a:r>
              <a:rPr lang="en-US" sz="2800" b="1" spc="-140" dirty="0" smtClean="0">
                <a:latin typeface="Trebuchet MS"/>
                <a:cs typeface="Trebuchet MS"/>
              </a:rPr>
              <a:t> </a:t>
            </a:r>
            <a:r>
              <a:rPr lang="en-US" sz="2800" b="1" i="1" spc="-140" dirty="0" smtClean="0">
                <a:solidFill>
                  <a:srgbClr val="00B0F0"/>
                </a:solidFill>
                <a:latin typeface="Trebuchet MS"/>
                <a:cs typeface="Trebuchet MS"/>
              </a:rPr>
              <a:t>in </a:t>
            </a:r>
            <a:r>
              <a:rPr lang="en-US" sz="2800" b="1" i="1" spc="-14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dichorionic</a:t>
            </a:r>
            <a:endParaRPr lang="en-US" sz="28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marR="782955" lvl="1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80" dirty="0" smtClean="0">
                <a:latin typeface="Trebuchet MS"/>
                <a:cs typeface="Trebuchet MS"/>
              </a:rPr>
              <a:t>number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placental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masses,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2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separate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placentas  </a:t>
            </a:r>
            <a:r>
              <a:rPr sz="2400" spc="-85" dirty="0">
                <a:latin typeface="Trebuchet MS"/>
                <a:cs typeface="Trebuchet MS"/>
              </a:rPr>
              <a:t>suggest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dichorionicity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(NB: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1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may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be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single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fused)</a:t>
            </a:r>
            <a:endParaRPr sz="2400" dirty="0">
              <a:latin typeface="Trebuchet MS"/>
              <a:cs typeface="Trebuchet MS"/>
            </a:endParaRPr>
          </a:p>
          <a:p>
            <a:pPr marL="698500" marR="762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thickness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100" dirty="0">
                <a:latin typeface="Trebuchet MS"/>
                <a:cs typeface="Trebuchet MS"/>
              </a:rPr>
              <a:t>membrane dividing </a:t>
            </a:r>
            <a:r>
              <a:rPr sz="2400" spc="-110" dirty="0">
                <a:latin typeface="Trebuchet MS"/>
                <a:cs typeface="Trebuchet MS"/>
              </a:rPr>
              <a:t>the sacs- </a:t>
            </a:r>
            <a:r>
              <a:rPr sz="2400" spc="-130" dirty="0">
                <a:latin typeface="Trebuchet MS"/>
                <a:cs typeface="Trebuchet MS"/>
              </a:rPr>
              <a:t>thick  </a:t>
            </a:r>
            <a:r>
              <a:rPr sz="2400" spc="-100" dirty="0">
                <a:latin typeface="Trebuchet MS"/>
                <a:cs typeface="Trebuchet MS"/>
              </a:rPr>
              <a:t>dividing </a:t>
            </a:r>
            <a:r>
              <a:rPr sz="2400" spc="-80" dirty="0">
                <a:latin typeface="Trebuchet MS"/>
                <a:cs typeface="Trebuchet MS"/>
              </a:rPr>
              <a:t>membrane—generally </a:t>
            </a:r>
            <a:r>
              <a:rPr sz="2400" spc="-55" dirty="0">
                <a:latin typeface="Trebuchet MS"/>
                <a:cs typeface="Trebuchet MS"/>
              </a:rPr>
              <a:t>≥2</a:t>
            </a:r>
            <a:r>
              <a:rPr sz="2400" spc="-550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mm, </a:t>
            </a:r>
            <a:r>
              <a:rPr sz="2400" spc="-95" dirty="0">
                <a:latin typeface="Trebuchet MS"/>
                <a:cs typeface="Trebuchet MS"/>
              </a:rPr>
              <a:t>four </a:t>
            </a:r>
            <a:r>
              <a:rPr sz="2400" spc="-60" dirty="0">
                <a:latin typeface="Trebuchet MS"/>
                <a:cs typeface="Trebuchet MS"/>
              </a:rPr>
              <a:t>layers—two  </a:t>
            </a:r>
            <a:r>
              <a:rPr sz="2400" spc="-80" dirty="0">
                <a:latin typeface="Trebuchet MS"/>
                <a:cs typeface="Trebuchet MS"/>
              </a:rPr>
              <a:t>amnion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two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chorion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—supports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dichorionicity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105" dirty="0">
                <a:latin typeface="Trebuchet MS"/>
                <a:cs typeface="Trebuchet MS"/>
              </a:rPr>
              <a:t>twin peak </a:t>
            </a:r>
            <a:r>
              <a:rPr sz="2400" spc="-114" dirty="0">
                <a:latin typeface="Trebuchet MS"/>
                <a:cs typeface="Trebuchet MS"/>
              </a:rPr>
              <a:t>(lambda </a:t>
            </a:r>
            <a:r>
              <a:rPr sz="2400" spc="-65" dirty="0">
                <a:latin typeface="Trebuchet MS"/>
                <a:cs typeface="Trebuchet MS"/>
              </a:rPr>
              <a:t>or</a:t>
            </a:r>
            <a:r>
              <a:rPr sz="2400" spc="-54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delta) </a:t>
            </a:r>
            <a:r>
              <a:rPr sz="2400" spc="-100" dirty="0" smtClean="0">
                <a:latin typeface="Trebuchet MS"/>
                <a:cs typeface="Trebuchet MS"/>
              </a:rPr>
              <a:t>sign-</a:t>
            </a:r>
            <a:r>
              <a:rPr sz="2400" spc="-100" dirty="0" err="1" smtClean="0">
                <a:latin typeface="Trebuchet MS"/>
                <a:cs typeface="Trebuchet MS"/>
              </a:rPr>
              <a:t>dichorionic</a:t>
            </a:r>
            <a:r>
              <a:rPr lang="en-US" sz="24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(unique)</a:t>
            </a:r>
            <a:endParaRPr lang="en-US" sz="24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1155065" marR="5080" lvl="2" indent="-228600">
              <a:lnSpc>
                <a:spcPts val="2210"/>
              </a:lnSpc>
              <a:spcBef>
                <a:spcPts val="5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85" dirty="0" smtClean="0">
                <a:latin typeface="Trebuchet MS"/>
                <a:cs typeface="Trebuchet MS"/>
              </a:rPr>
              <a:t>appears</a:t>
            </a:r>
            <a:r>
              <a:rPr sz="2000" spc="-145" dirty="0" smtClean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chemeClr val="accent2"/>
                </a:solidFill>
                <a:latin typeface="Trebuchet MS"/>
                <a:cs typeface="Trebuchet MS"/>
              </a:rPr>
              <a:t>triangular</a:t>
            </a:r>
            <a:r>
              <a:rPr sz="2000" spc="-14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chemeClr val="accent2"/>
                </a:solidFill>
                <a:latin typeface="Trebuchet MS"/>
                <a:cs typeface="Trebuchet MS"/>
              </a:rPr>
              <a:t>projection</a:t>
            </a:r>
            <a:r>
              <a:rPr sz="2000" spc="-15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placental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tissue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extending  a </a:t>
            </a:r>
            <a:r>
              <a:rPr sz="2000" spc="-60" dirty="0">
                <a:latin typeface="Trebuchet MS"/>
                <a:cs typeface="Trebuchet MS"/>
              </a:rPr>
              <a:t>short</a:t>
            </a:r>
            <a:r>
              <a:rPr sz="2000" spc="-46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distance </a:t>
            </a:r>
            <a:r>
              <a:rPr sz="2000" spc="-90" dirty="0">
                <a:latin typeface="Trebuchet MS"/>
                <a:cs typeface="Trebuchet MS"/>
              </a:rPr>
              <a:t>between the </a:t>
            </a:r>
            <a:r>
              <a:rPr sz="2000" spc="-85" dirty="0">
                <a:latin typeface="Trebuchet MS"/>
                <a:cs typeface="Trebuchet MS"/>
              </a:rPr>
              <a:t>dividing membrane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04" dirty="0"/>
              <a:t>Determination </a:t>
            </a:r>
            <a:r>
              <a:rPr spc="-190" dirty="0"/>
              <a:t>of </a:t>
            </a:r>
            <a:r>
              <a:rPr spc="-229" dirty="0"/>
              <a:t>zygosity</a:t>
            </a:r>
            <a:r>
              <a:rPr spc="-650" dirty="0"/>
              <a:t> </a:t>
            </a:r>
            <a:r>
              <a:rPr spc="-175" dirty="0"/>
              <a:t>and  </a:t>
            </a:r>
            <a:r>
              <a:rPr spc="-215" dirty="0"/>
              <a:t>chorionicity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558405" cy="47923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0" dirty="0">
                <a:latin typeface="Trebuchet MS"/>
                <a:cs typeface="Trebuchet MS"/>
              </a:rPr>
              <a:t>Ultrasound </a:t>
            </a:r>
            <a:r>
              <a:rPr sz="2800" b="1" spc="-170" dirty="0">
                <a:latin typeface="Trebuchet MS"/>
                <a:cs typeface="Trebuchet MS"/>
              </a:rPr>
              <a:t>after </a:t>
            </a:r>
            <a:r>
              <a:rPr sz="2800" b="1" spc="-210" dirty="0">
                <a:latin typeface="Trebuchet MS"/>
                <a:cs typeface="Trebuchet MS"/>
              </a:rPr>
              <a:t>10-14 </a:t>
            </a:r>
            <a:r>
              <a:rPr sz="2800" b="1" spc="-195" dirty="0">
                <a:latin typeface="Trebuchet MS"/>
                <a:cs typeface="Trebuchet MS"/>
              </a:rPr>
              <a:t>weeks’</a:t>
            </a:r>
            <a:r>
              <a:rPr sz="2800" b="1" spc="-350" dirty="0">
                <a:latin typeface="Trebuchet MS"/>
                <a:cs typeface="Trebuchet MS"/>
              </a:rPr>
              <a:t> </a:t>
            </a:r>
            <a:r>
              <a:rPr sz="2800" b="1" spc="-140" dirty="0" smtClean="0">
                <a:latin typeface="Trebuchet MS"/>
                <a:cs typeface="Trebuchet MS"/>
              </a:rPr>
              <a:t>gestation</a:t>
            </a:r>
            <a:r>
              <a:rPr lang="en-US" sz="2800" b="1" spc="-140" dirty="0" smtClean="0">
                <a:latin typeface="Trebuchet MS"/>
                <a:cs typeface="Trebuchet MS"/>
              </a:rPr>
              <a:t> </a:t>
            </a:r>
            <a:r>
              <a:rPr lang="en-US" sz="2800" b="1" i="1" spc="-140" dirty="0" smtClean="0">
                <a:solidFill>
                  <a:srgbClr val="00B0F0"/>
                </a:solidFill>
                <a:latin typeface="Trebuchet MS"/>
                <a:cs typeface="Trebuchet MS"/>
              </a:rPr>
              <a:t>in </a:t>
            </a:r>
            <a:r>
              <a:rPr lang="en-US" sz="2800" b="1" i="1" spc="-14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monochorionic</a:t>
            </a:r>
            <a:endParaRPr lang="en-US" sz="28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marR="63500" lvl="1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85" dirty="0" err="1" smtClean="0">
                <a:latin typeface="Trebuchet MS"/>
                <a:cs typeface="Trebuchet MS"/>
              </a:rPr>
              <a:t>monochorionic</a:t>
            </a:r>
            <a:r>
              <a:rPr sz="2400" spc="-85" dirty="0" smtClean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thin </a:t>
            </a:r>
            <a:r>
              <a:rPr sz="2400" spc="-120" dirty="0">
                <a:latin typeface="Trebuchet MS"/>
                <a:cs typeface="Trebuchet MS"/>
              </a:rPr>
              <a:t>(generally </a:t>
            </a:r>
            <a:r>
              <a:rPr sz="2400" spc="-55" dirty="0">
                <a:latin typeface="Trebuchet MS"/>
                <a:cs typeface="Trebuchet MS"/>
              </a:rPr>
              <a:t>&lt;2 </a:t>
            </a:r>
            <a:r>
              <a:rPr sz="2400" spc="-105" dirty="0">
                <a:latin typeface="Trebuchet MS"/>
                <a:cs typeface="Trebuchet MS"/>
              </a:rPr>
              <a:t>mm) </a:t>
            </a:r>
            <a:r>
              <a:rPr sz="2400" spc="-100" dirty="0">
                <a:latin typeface="Trebuchet MS"/>
                <a:cs typeface="Trebuchet MS"/>
              </a:rPr>
              <a:t>dividing  membrane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may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not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be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seen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until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second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55" dirty="0">
                <a:latin typeface="Trebuchet MS"/>
                <a:cs typeface="Trebuchet MS"/>
              </a:rPr>
              <a:t>trimester.</a:t>
            </a:r>
            <a:endParaRPr sz="24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The </a:t>
            </a:r>
            <a:r>
              <a:rPr sz="2400" spc="-105" dirty="0">
                <a:latin typeface="Trebuchet MS"/>
                <a:cs typeface="Trebuchet MS"/>
              </a:rPr>
              <a:t>relationship between </a:t>
            </a: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95" dirty="0">
                <a:latin typeface="Trebuchet MS"/>
                <a:cs typeface="Trebuchet MS"/>
              </a:rPr>
              <a:t>membranes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53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placenta  </a:t>
            </a:r>
            <a:r>
              <a:rPr sz="2400" spc="-95" dirty="0">
                <a:latin typeface="Trebuchet MS"/>
                <a:cs typeface="Trebuchet MS"/>
              </a:rPr>
              <a:t>without </a:t>
            </a:r>
            <a:r>
              <a:rPr sz="2400" spc="-105" dirty="0">
                <a:latin typeface="Trebuchet MS"/>
                <a:cs typeface="Trebuchet MS"/>
              </a:rPr>
              <a:t>apparent </a:t>
            </a:r>
            <a:r>
              <a:rPr sz="2400" spc="-100" dirty="0">
                <a:latin typeface="Trebuchet MS"/>
                <a:cs typeface="Trebuchet MS"/>
              </a:rPr>
              <a:t>extension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130" dirty="0">
                <a:latin typeface="Trebuchet MS"/>
                <a:cs typeface="Trebuchet MS"/>
              </a:rPr>
              <a:t>placenta </a:t>
            </a:r>
            <a:r>
              <a:rPr sz="2400" spc="-105" dirty="0">
                <a:latin typeface="Trebuchet MS"/>
                <a:cs typeface="Trebuchet MS"/>
              </a:rPr>
              <a:t>between </a:t>
            </a:r>
            <a:r>
              <a:rPr sz="2400" spc="-110" dirty="0">
                <a:latin typeface="Trebuchet MS"/>
                <a:cs typeface="Trebuchet MS"/>
              </a:rPr>
              <a:t>the  </a:t>
            </a:r>
            <a:r>
              <a:rPr sz="2400" spc="-100" dirty="0">
                <a:latin typeface="Trebuchet MS"/>
                <a:cs typeface="Trebuchet MS"/>
              </a:rPr>
              <a:t>dividing </a:t>
            </a:r>
            <a:r>
              <a:rPr sz="2400" spc="-90" dirty="0">
                <a:latin typeface="Trebuchet MS"/>
                <a:cs typeface="Trebuchet MS"/>
              </a:rPr>
              <a:t>membranes is </a:t>
            </a:r>
            <a:r>
              <a:rPr sz="2400" spc="-140" dirty="0">
                <a:latin typeface="Trebuchet MS"/>
                <a:cs typeface="Trebuchet MS"/>
              </a:rPr>
              <a:t>called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484" dirty="0">
                <a:latin typeface="Trebuchet MS"/>
                <a:cs typeface="Trebuchet MS"/>
              </a:rPr>
              <a:t> </a:t>
            </a:r>
            <a:r>
              <a:rPr sz="2400" spc="-225" dirty="0">
                <a:latin typeface="Trebuchet MS"/>
                <a:cs typeface="Trebuchet MS"/>
              </a:rPr>
              <a:t>T </a:t>
            </a:r>
            <a:r>
              <a:rPr sz="2400" spc="-80" dirty="0">
                <a:latin typeface="Trebuchet MS"/>
                <a:cs typeface="Trebuchet MS"/>
              </a:rPr>
              <a:t>sign</a:t>
            </a:r>
            <a:endParaRPr sz="2400" dirty="0">
              <a:latin typeface="Trebuchet MS"/>
              <a:cs typeface="Trebuchet MS"/>
            </a:endParaRPr>
          </a:p>
          <a:p>
            <a:pPr marL="698500" marR="1218565" lvl="1" indent="-228600">
              <a:lnSpc>
                <a:spcPts val="2620"/>
              </a:lnSpc>
              <a:spcBef>
                <a:spcPts val="39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5" dirty="0">
                <a:latin typeface="Trebuchet MS"/>
                <a:cs typeface="Trebuchet MS"/>
              </a:rPr>
              <a:t>Lack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114" dirty="0">
                <a:latin typeface="Trebuchet MS"/>
                <a:cs typeface="Trebuchet MS"/>
              </a:rPr>
              <a:t>a </a:t>
            </a:r>
            <a:r>
              <a:rPr sz="2400" spc="-100" dirty="0">
                <a:latin typeface="Trebuchet MS"/>
                <a:cs typeface="Trebuchet MS"/>
              </a:rPr>
              <a:t>dividing membrane</a:t>
            </a:r>
            <a:r>
              <a:rPr sz="2400" spc="-44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=monochorionic  </a:t>
            </a:r>
            <a:r>
              <a:rPr sz="2400" spc="-80" dirty="0">
                <a:latin typeface="Trebuchet MS"/>
                <a:cs typeface="Trebuchet MS"/>
              </a:rPr>
              <a:t>monoamnionic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60" dirty="0">
                <a:latin typeface="Trebuchet MS"/>
                <a:cs typeface="Trebuchet MS"/>
              </a:rPr>
              <a:t>fetal </a:t>
            </a:r>
            <a:r>
              <a:rPr sz="2400" spc="-95" dirty="0">
                <a:latin typeface="Trebuchet MS"/>
                <a:cs typeface="Trebuchet MS"/>
              </a:rPr>
              <a:t>gender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310" dirty="0">
                <a:latin typeface="Trebuchet MS"/>
                <a:cs typeface="Trebuchet MS"/>
              </a:rPr>
              <a:t>–</a:t>
            </a:r>
            <a:endParaRPr sz="2400" dirty="0">
              <a:latin typeface="Trebuchet MS"/>
              <a:cs typeface="Trebuchet MS"/>
            </a:endParaRPr>
          </a:p>
          <a:p>
            <a:pPr marL="1155065" marR="846455" lvl="2" indent="-228600">
              <a:lnSpc>
                <a:spcPts val="2210"/>
              </a:lnSpc>
              <a:spcBef>
                <a:spcPts val="53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10" dirty="0">
                <a:solidFill>
                  <a:schemeClr val="accent2"/>
                </a:solidFill>
                <a:latin typeface="Trebuchet MS"/>
                <a:cs typeface="Trebuchet MS"/>
              </a:rPr>
              <a:t>different </a:t>
            </a:r>
            <a:r>
              <a:rPr sz="2000" spc="-90" dirty="0">
                <a:solidFill>
                  <a:schemeClr val="accent2"/>
                </a:solidFill>
                <a:latin typeface="Trebuchet MS"/>
                <a:cs typeface="Trebuchet MS"/>
              </a:rPr>
              <a:t>gender</a:t>
            </a:r>
            <a:r>
              <a:rPr sz="2000" spc="-90" dirty="0">
                <a:latin typeface="Trebuchet MS"/>
                <a:cs typeface="Trebuchet MS"/>
              </a:rPr>
              <a:t>-dichorionic </a:t>
            </a:r>
            <a:r>
              <a:rPr sz="2000" spc="-85" dirty="0">
                <a:latin typeface="Trebuchet MS"/>
                <a:cs typeface="Trebuchet MS"/>
              </a:rPr>
              <a:t>(and </a:t>
            </a:r>
            <a:r>
              <a:rPr sz="2000" spc="-110" dirty="0">
                <a:latin typeface="Trebuchet MS"/>
                <a:cs typeface="Trebuchet MS"/>
              </a:rPr>
              <a:t>dizygotic) </a:t>
            </a:r>
            <a:r>
              <a:rPr sz="2000" spc="-125" dirty="0">
                <a:latin typeface="Trebuchet MS"/>
                <a:cs typeface="Trebuchet MS"/>
              </a:rPr>
              <a:t>except</a:t>
            </a:r>
            <a:r>
              <a:rPr sz="2000" spc="-3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  heterokaryotypic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monochorionic</a:t>
            </a:r>
            <a:endParaRPr sz="2000" dirty="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70" dirty="0">
                <a:latin typeface="Trebuchet MS"/>
                <a:cs typeface="Trebuchet MS"/>
              </a:rPr>
              <a:t>same </a:t>
            </a:r>
            <a:r>
              <a:rPr sz="2000" spc="-130" dirty="0">
                <a:latin typeface="Trebuchet MS"/>
                <a:cs typeface="Trebuchet MS"/>
              </a:rPr>
              <a:t>gender, </a:t>
            </a:r>
            <a:r>
              <a:rPr sz="2000" spc="-90" dirty="0">
                <a:latin typeface="Trebuchet MS"/>
                <a:cs typeface="Trebuchet MS"/>
              </a:rPr>
              <a:t>additional </a:t>
            </a:r>
            <a:r>
              <a:rPr sz="2000" spc="-70" dirty="0">
                <a:latin typeface="Trebuchet MS"/>
                <a:cs typeface="Trebuchet MS"/>
              </a:rPr>
              <a:t>measures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40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necessary.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39" y="88898"/>
            <a:ext cx="809117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" marR="30480">
              <a:lnSpc>
                <a:spcPts val="4300"/>
              </a:lnSpc>
              <a:spcBef>
                <a:spcPts val="660"/>
              </a:spcBef>
            </a:pPr>
            <a:r>
              <a:rPr sz="4000" spc="-190" dirty="0"/>
              <a:t>Determination </a:t>
            </a:r>
            <a:r>
              <a:rPr sz="4000" spc="-175" dirty="0"/>
              <a:t>of </a:t>
            </a:r>
            <a:r>
              <a:rPr sz="4000" spc="-275" dirty="0"/>
              <a:t>zygosity, </a:t>
            </a:r>
            <a:r>
              <a:rPr sz="4000" spc="-200" dirty="0"/>
              <a:t>chorionicity  </a:t>
            </a:r>
            <a:r>
              <a:rPr sz="4000" spc="-165" dirty="0"/>
              <a:t>and </a:t>
            </a:r>
            <a:r>
              <a:rPr sz="4000" spc="-204" dirty="0"/>
              <a:t>amnionicity </a:t>
            </a:r>
            <a:r>
              <a:rPr sz="4000" spc="-185" dirty="0"/>
              <a:t>in </a:t>
            </a:r>
            <a:r>
              <a:rPr sz="4000" spc="-90" dirty="0"/>
              <a:t>2</a:t>
            </a:r>
            <a:r>
              <a:rPr sz="4050" spc="-135" baseline="24691" dirty="0"/>
              <a:t>nd </a:t>
            </a:r>
            <a:r>
              <a:rPr sz="4000" spc="-165" dirty="0"/>
              <a:t>and </a:t>
            </a:r>
            <a:r>
              <a:rPr sz="4000" spc="-114" dirty="0"/>
              <a:t>3</a:t>
            </a:r>
            <a:r>
              <a:rPr sz="4050" spc="-172" baseline="24691" dirty="0"/>
              <a:t>rd</a:t>
            </a:r>
            <a:r>
              <a:rPr sz="4050" spc="-405" baseline="24691" dirty="0"/>
              <a:t> </a:t>
            </a:r>
            <a:r>
              <a:rPr sz="4000" spc="-215" dirty="0"/>
              <a:t>trimester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905000" y="1524000"/>
            <a:ext cx="3810000" cy="493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754628"/>
            <a:ext cx="2116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Trebuchet MS"/>
                <a:cs typeface="Trebuchet MS"/>
              </a:rPr>
              <a:t>Dichorionic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diamniotic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0140" y="3602228"/>
            <a:ext cx="248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Monochorionic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diamniotic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72" y="6345428"/>
            <a:ext cx="240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Trebuchet MS"/>
                <a:cs typeface="Trebuchet MS"/>
              </a:rPr>
              <a:t>Lambda </a:t>
            </a:r>
            <a:r>
              <a:rPr sz="1800" spc="-45" dirty="0">
                <a:latin typeface="Trebuchet MS"/>
                <a:cs typeface="Trebuchet MS"/>
              </a:rPr>
              <a:t>or </a:t>
            </a:r>
            <a:r>
              <a:rPr sz="1800" spc="-80" dirty="0">
                <a:latin typeface="Trebuchet MS"/>
                <a:cs typeface="Trebuchet MS"/>
              </a:rPr>
              <a:t>twin peak</a:t>
            </a:r>
            <a:r>
              <a:rPr sz="1800" spc="-36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sign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rgbClr val="00B0F0"/>
                </a:solidFill>
              </a:rPr>
              <a:t>dichorionic</a:t>
            </a:r>
            <a:endParaRPr lang="en-GB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7009"/>
            <a:ext cx="7203440" cy="623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spc="-175" dirty="0"/>
              <a:t>Postnatal </a:t>
            </a:r>
            <a:r>
              <a:rPr sz="3900" spc="-150" dirty="0"/>
              <a:t>determination </a:t>
            </a:r>
            <a:r>
              <a:rPr sz="3900" spc="-130" dirty="0"/>
              <a:t>of</a:t>
            </a:r>
            <a:r>
              <a:rPr sz="3900" spc="-490" dirty="0"/>
              <a:t> </a:t>
            </a:r>
            <a:r>
              <a:rPr sz="3900" spc="-165" dirty="0"/>
              <a:t>zygosity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3569970" cy="357149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0" dirty="0">
                <a:latin typeface="Trebuchet MS"/>
                <a:cs typeface="Trebuchet MS"/>
              </a:rPr>
              <a:t>Examination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endParaRPr sz="28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membrane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Placenta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0" dirty="0">
                <a:latin typeface="Trebuchet MS"/>
                <a:cs typeface="Trebuchet MS"/>
              </a:rPr>
              <a:t>sex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5" dirty="0">
                <a:latin typeface="Trebuchet MS"/>
                <a:cs typeface="Trebuchet MS"/>
              </a:rPr>
              <a:t>blood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group</a:t>
            </a:r>
            <a:endParaRPr sz="24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 smtClean="0">
                <a:latin typeface="Trebuchet MS"/>
                <a:cs typeface="Trebuchet MS"/>
              </a:rPr>
              <a:t>DNA</a:t>
            </a:r>
            <a:r>
              <a:rPr lang="en-US" sz="2400" spc="-5" dirty="0" smtClean="0">
                <a:latin typeface="Trebuchet MS"/>
                <a:cs typeface="Trebuchet MS"/>
              </a:rPr>
              <a:t> </a:t>
            </a:r>
            <a:r>
              <a:rPr sz="2400" spc="-540" dirty="0" smtClean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or </a:t>
            </a:r>
            <a:r>
              <a:rPr sz="2400" spc="-105" dirty="0">
                <a:latin typeface="Trebuchet MS"/>
                <a:cs typeface="Trebuchet MS"/>
              </a:rPr>
              <a:t>HLA </a:t>
            </a:r>
            <a:r>
              <a:rPr sz="2400" spc="-95" dirty="0">
                <a:latin typeface="Trebuchet MS"/>
                <a:cs typeface="Trebuchet MS"/>
              </a:rPr>
              <a:t>in </a:t>
            </a:r>
            <a:r>
              <a:rPr sz="2400" spc="-125" dirty="0">
                <a:latin typeface="Trebuchet MS"/>
                <a:cs typeface="Trebuchet MS"/>
              </a:rPr>
              <a:t>selected  </a:t>
            </a:r>
            <a:r>
              <a:rPr sz="2400" spc="-100" dirty="0" smtClean="0">
                <a:latin typeface="Trebuchet MS"/>
                <a:cs typeface="Trebuchet MS"/>
              </a:rPr>
              <a:t>cases</a:t>
            </a:r>
            <a:endParaRPr lang="en-US" sz="2400" spc="-100" dirty="0" smtClean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</a:tabLst>
            </a:pPr>
            <a:endParaRPr lang="en-US" sz="2400" spc="-1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Done postpartum</a:t>
            </a:r>
            <a:endParaRPr lang="en-US" sz="2400" i="1" dirty="0">
              <a:solidFill>
                <a:srgbClr val="00B0F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9150" y="2433866"/>
            <a:ext cx="3886200" cy="3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2778"/>
            <a:ext cx="69697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35" dirty="0"/>
              <a:t>Maternal </a:t>
            </a:r>
            <a:r>
              <a:rPr sz="4000" spc="-204" dirty="0"/>
              <a:t>Physiological</a:t>
            </a:r>
            <a:r>
              <a:rPr sz="4000" spc="-505" dirty="0"/>
              <a:t> </a:t>
            </a:r>
            <a:r>
              <a:rPr sz="4000" spc="-195" dirty="0"/>
              <a:t>Adaptation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390" y="1756155"/>
            <a:ext cx="74955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14" dirty="0">
                <a:latin typeface="Trebuchet MS"/>
                <a:cs typeface="Trebuchet MS"/>
              </a:rPr>
              <a:t>Exaggerated </a:t>
            </a:r>
            <a:r>
              <a:rPr sz="2200" spc="-100" dirty="0">
                <a:latin typeface="Trebuchet MS"/>
                <a:cs typeface="Trebuchet MS"/>
              </a:rPr>
              <a:t>degree </a:t>
            </a:r>
            <a:r>
              <a:rPr sz="2200" spc="-85" dirty="0">
                <a:latin typeface="Trebuchet MS"/>
                <a:cs typeface="Trebuchet MS"/>
              </a:rPr>
              <a:t>of </a:t>
            </a:r>
            <a:r>
              <a:rPr sz="2200" spc="-110" dirty="0">
                <a:latin typeface="Trebuchet MS"/>
                <a:cs typeface="Trebuchet MS"/>
              </a:rPr>
              <a:t>maternal </a:t>
            </a:r>
            <a:r>
              <a:rPr sz="2200" spc="-90" dirty="0">
                <a:latin typeface="Trebuchet MS"/>
                <a:cs typeface="Trebuchet MS"/>
              </a:rPr>
              <a:t>physiologic </a:t>
            </a:r>
            <a:r>
              <a:rPr sz="2200" spc="-105" dirty="0">
                <a:latin typeface="Trebuchet MS"/>
                <a:cs typeface="Trebuchet MS"/>
              </a:rPr>
              <a:t>adaptation</a:t>
            </a:r>
            <a:r>
              <a:rPr sz="2200" spc="-47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multiple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989" y="1984755"/>
            <a:ext cx="2089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0" dirty="0">
                <a:latin typeface="Trebuchet MS"/>
                <a:cs typeface="Trebuchet MS"/>
              </a:rPr>
              <a:t>vs </a:t>
            </a:r>
            <a:r>
              <a:rPr sz="2200" spc="-90" dirty="0">
                <a:latin typeface="Trebuchet MS"/>
                <a:cs typeface="Trebuchet MS"/>
              </a:rPr>
              <a:t>single</a:t>
            </a:r>
            <a:r>
              <a:rPr sz="2200" spc="-30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gestation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2353563"/>
            <a:ext cx="73361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85" dirty="0">
                <a:latin typeface="Trebuchet MS"/>
                <a:cs typeface="Trebuchet MS"/>
              </a:rPr>
              <a:t>Changes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more</a:t>
            </a:r>
            <a:r>
              <a:rPr sz="2200" spc="-15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pronounced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between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twins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and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5" dirty="0" smtClean="0">
                <a:latin typeface="Trebuchet MS"/>
                <a:cs typeface="Trebuchet MS"/>
              </a:rPr>
              <a:t>singletons</a:t>
            </a:r>
            <a:r>
              <a:rPr sz="2200" spc="-160" dirty="0" smtClean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than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989" y="2582163"/>
            <a:ext cx="36664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0" dirty="0">
                <a:latin typeface="Trebuchet MS"/>
                <a:cs typeface="Trebuchet MS"/>
              </a:rPr>
              <a:t>between </a:t>
            </a:r>
            <a:r>
              <a:rPr sz="2200" spc="-85" dirty="0">
                <a:latin typeface="Trebuchet MS"/>
                <a:cs typeface="Trebuchet MS"/>
              </a:rPr>
              <a:t>twins </a:t>
            </a:r>
            <a:r>
              <a:rPr sz="2200" spc="-80" dirty="0">
                <a:latin typeface="Trebuchet MS"/>
                <a:cs typeface="Trebuchet MS"/>
              </a:rPr>
              <a:t>and </a:t>
            </a:r>
            <a:r>
              <a:rPr sz="2200" spc="-85" dirty="0">
                <a:latin typeface="Trebuchet MS"/>
                <a:cs typeface="Trebuchet MS"/>
              </a:rPr>
              <a:t>higher</a:t>
            </a:r>
            <a:r>
              <a:rPr sz="2200" spc="-44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order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0" y="2950971"/>
            <a:ext cx="71558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0" dirty="0">
                <a:latin typeface="Trebuchet MS"/>
                <a:cs typeface="Trebuchet MS"/>
              </a:rPr>
              <a:t>Elevated </a:t>
            </a:r>
            <a:r>
              <a:rPr sz="2200" spc="-75" dirty="0">
                <a:latin typeface="Trebuchet MS"/>
                <a:cs typeface="Trebuchet MS"/>
              </a:rPr>
              <a:t>serum</a:t>
            </a:r>
            <a:r>
              <a:rPr sz="2200" spc="-50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levels </a:t>
            </a:r>
            <a:r>
              <a:rPr sz="2200" spc="-85" dirty="0">
                <a:latin typeface="Trebuchet MS"/>
                <a:cs typeface="Trebuchet MS"/>
              </a:rPr>
              <a:t>of </a:t>
            </a:r>
            <a:r>
              <a:rPr sz="2200" spc="-100" dirty="0">
                <a:latin typeface="Trebuchet MS"/>
                <a:cs typeface="Trebuchet MS"/>
              </a:rPr>
              <a:t>progesterone, </a:t>
            </a:r>
            <a:r>
              <a:rPr sz="2200" spc="-120" dirty="0">
                <a:latin typeface="Trebuchet MS"/>
                <a:cs typeface="Trebuchet MS"/>
              </a:rPr>
              <a:t>estradiol, estriol, </a:t>
            </a:r>
            <a:r>
              <a:rPr sz="2200" spc="-145" dirty="0">
                <a:latin typeface="Trebuchet MS"/>
                <a:cs typeface="Trebuchet MS"/>
              </a:rPr>
              <a:t>hPL,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0" y="3146043"/>
            <a:ext cx="5693410" cy="345030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65"/>
              </a:spcBef>
            </a:pPr>
            <a:r>
              <a:rPr sz="2200" spc="-145" dirty="0">
                <a:latin typeface="Trebuchet MS"/>
                <a:cs typeface="Trebuchet MS"/>
              </a:rPr>
              <a:t>hCG, </a:t>
            </a:r>
            <a:r>
              <a:rPr sz="2200" spc="-90" dirty="0">
                <a:latin typeface="Trebuchet MS"/>
                <a:cs typeface="Trebuchet MS"/>
              </a:rPr>
              <a:t>AFP in </a:t>
            </a:r>
            <a:r>
              <a:rPr sz="2200" spc="-110" dirty="0">
                <a:latin typeface="Trebuchet MS"/>
                <a:cs typeface="Trebuchet MS"/>
              </a:rPr>
              <a:t>multiple </a:t>
            </a:r>
            <a:r>
              <a:rPr sz="2200" spc="-70" dirty="0">
                <a:latin typeface="Trebuchet MS"/>
                <a:cs typeface="Trebuchet MS"/>
              </a:rPr>
              <a:t>vs</a:t>
            </a:r>
            <a:r>
              <a:rPr sz="2200" spc="-42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singleton</a:t>
            </a:r>
            <a:endParaRPr sz="2200" dirty="0">
              <a:latin typeface="Trebuchet MS"/>
              <a:cs typeface="Trebuchet MS"/>
            </a:endParaRPr>
          </a:p>
          <a:p>
            <a:pPr marL="241300" indent="-228600">
              <a:lnSpc>
                <a:spcPts val="2515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Trebuchet MS"/>
                <a:cs typeface="Trebuchet MS"/>
              </a:rPr>
              <a:t>Increase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in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0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60" dirty="0">
                <a:latin typeface="Trebuchet MS"/>
                <a:cs typeface="Trebuchet MS"/>
              </a:rPr>
              <a:t>blood </a:t>
            </a:r>
            <a:r>
              <a:rPr sz="1900" spc="-75" dirty="0">
                <a:latin typeface="Trebuchet MS"/>
                <a:cs typeface="Trebuchet MS"/>
              </a:rPr>
              <a:t>volume </a:t>
            </a:r>
            <a:r>
              <a:rPr sz="1900" spc="-65" dirty="0">
                <a:latin typeface="Trebuchet MS"/>
                <a:cs typeface="Trebuchet MS"/>
              </a:rPr>
              <a:t>and </a:t>
            </a:r>
            <a:r>
              <a:rPr sz="1900" spc="-110" dirty="0">
                <a:latin typeface="Trebuchet MS"/>
                <a:cs typeface="Trebuchet MS"/>
              </a:rPr>
              <a:t>cardiac</a:t>
            </a:r>
            <a:r>
              <a:rPr sz="1900" spc="-41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output</a:t>
            </a:r>
            <a:endParaRPr sz="19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70" dirty="0">
                <a:latin typeface="Trebuchet MS"/>
                <a:cs typeface="Trebuchet MS"/>
              </a:rPr>
              <a:t>demand </a:t>
            </a:r>
            <a:r>
              <a:rPr sz="1900" spc="-90" dirty="0">
                <a:latin typeface="Trebuchet MS"/>
                <a:cs typeface="Trebuchet MS"/>
              </a:rPr>
              <a:t>for </a:t>
            </a:r>
            <a:r>
              <a:rPr sz="1900" spc="-70" dirty="0">
                <a:latin typeface="Trebuchet MS"/>
                <a:cs typeface="Trebuchet MS"/>
              </a:rPr>
              <a:t>iron </a:t>
            </a:r>
            <a:r>
              <a:rPr sz="1900" spc="-65" dirty="0">
                <a:latin typeface="Trebuchet MS"/>
                <a:cs typeface="Trebuchet MS"/>
              </a:rPr>
              <a:t>and</a:t>
            </a:r>
            <a:r>
              <a:rPr sz="1900" spc="-440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folic </a:t>
            </a:r>
            <a:r>
              <a:rPr sz="1900" spc="-100" dirty="0">
                <a:latin typeface="Trebuchet MS"/>
                <a:cs typeface="Trebuchet MS"/>
              </a:rPr>
              <a:t>acid</a:t>
            </a:r>
            <a:endParaRPr sz="19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95" dirty="0">
                <a:latin typeface="Trebuchet MS"/>
                <a:cs typeface="Trebuchet MS"/>
              </a:rPr>
              <a:t>maternal </a:t>
            </a:r>
            <a:r>
              <a:rPr sz="1900" spc="-85" dirty="0">
                <a:latin typeface="Trebuchet MS"/>
                <a:cs typeface="Trebuchet MS"/>
              </a:rPr>
              <a:t>respiratory</a:t>
            </a:r>
            <a:r>
              <a:rPr sz="1900" spc="-210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difficulty</a:t>
            </a:r>
            <a:endParaRPr sz="19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00" dirty="0">
                <a:latin typeface="Trebuchet MS"/>
                <a:cs typeface="Trebuchet MS"/>
              </a:rPr>
              <a:t>excess </a:t>
            </a:r>
            <a:r>
              <a:rPr sz="1900" spc="-95" dirty="0">
                <a:latin typeface="Trebuchet MS"/>
                <a:cs typeface="Trebuchet MS"/>
              </a:rPr>
              <a:t>fluid </a:t>
            </a:r>
            <a:r>
              <a:rPr sz="1900" spc="-90" dirty="0">
                <a:latin typeface="Trebuchet MS"/>
                <a:cs typeface="Trebuchet MS"/>
              </a:rPr>
              <a:t>retention </a:t>
            </a:r>
            <a:r>
              <a:rPr sz="1900" spc="-65" dirty="0">
                <a:latin typeface="Trebuchet MS"/>
                <a:cs typeface="Trebuchet MS"/>
              </a:rPr>
              <a:t>and</a:t>
            </a:r>
            <a:r>
              <a:rPr sz="1900" spc="-330" dirty="0">
                <a:latin typeface="Trebuchet MS"/>
                <a:cs typeface="Trebuchet MS"/>
              </a:rPr>
              <a:t> </a:t>
            </a:r>
            <a:r>
              <a:rPr sz="1900" spc="-80" dirty="0">
                <a:latin typeface="Trebuchet MS"/>
                <a:cs typeface="Trebuchet MS"/>
              </a:rPr>
              <a:t>edema</a:t>
            </a:r>
            <a:endParaRPr sz="19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65" dirty="0">
                <a:latin typeface="Trebuchet MS"/>
                <a:cs typeface="Trebuchet MS"/>
              </a:rPr>
              <a:t>supine</a:t>
            </a:r>
            <a:r>
              <a:rPr sz="1900" spc="-150" dirty="0">
                <a:latin typeface="Trebuchet MS"/>
                <a:cs typeface="Trebuchet MS"/>
              </a:rPr>
              <a:t> </a:t>
            </a:r>
            <a:r>
              <a:rPr sz="1900" spc="-65" dirty="0" smtClean="0">
                <a:latin typeface="Trebuchet MS"/>
                <a:cs typeface="Trebuchet MS"/>
              </a:rPr>
              <a:t>hypotension</a:t>
            </a:r>
            <a:r>
              <a:rPr lang="en-US" sz="1900" spc="-65" dirty="0" smtClean="0">
                <a:latin typeface="Trebuchet MS"/>
                <a:cs typeface="Trebuchet MS"/>
              </a:rPr>
              <a:t> </a:t>
            </a:r>
            <a:r>
              <a:rPr lang="en-US" sz="1900" i="1" spc="-65" dirty="0" smtClean="0">
                <a:solidFill>
                  <a:srgbClr val="00B0F0"/>
                </a:solidFill>
                <a:latin typeface="Trebuchet MS"/>
                <a:cs typeface="Trebuchet MS"/>
              </a:rPr>
              <a:t>[syndrome-complains dizziness ]</a:t>
            </a:r>
            <a:endParaRPr sz="1900" i="1" dirty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75" dirty="0">
                <a:latin typeface="Trebuchet MS"/>
                <a:cs typeface="Trebuchet MS"/>
              </a:rPr>
              <a:t>hyperemesis</a:t>
            </a:r>
            <a:r>
              <a:rPr sz="1900" spc="-165" dirty="0">
                <a:latin typeface="Trebuchet MS"/>
                <a:cs typeface="Trebuchet MS"/>
              </a:rPr>
              <a:t> </a:t>
            </a:r>
            <a:r>
              <a:rPr sz="1900" spc="-80" dirty="0" err="1" smtClean="0">
                <a:latin typeface="Trebuchet MS"/>
                <a:cs typeface="Trebuchet MS"/>
              </a:rPr>
              <a:t>gravidarum</a:t>
            </a:r>
            <a:r>
              <a:rPr lang="en-US" sz="1900" spc="-80" dirty="0" smtClean="0">
                <a:latin typeface="Trebuchet MS"/>
                <a:cs typeface="Trebuchet MS"/>
              </a:rPr>
              <a:t> </a:t>
            </a:r>
            <a:r>
              <a:rPr lang="en-US" sz="1900" i="1" spc="-80" dirty="0" smtClean="0">
                <a:solidFill>
                  <a:srgbClr val="00B0F0"/>
                </a:solidFill>
                <a:latin typeface="Trebuchet MS"/>
                <a:cs typeface="Trebuchet MS"/>
              </a:rPr>
              <a:t>[</a:t>
            </a:r>
            <a:r>
              <a:rPr lang="en-US" sz="1900" i="1" spc="-8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uncotrollable</a:t>
            </a:r>
            <a:r>
              <a:rPr lang="en-US" sz="1900" i="1" spc="-80" dirty="0" smtClean="0">
                <a:solidFill>
                  <a:srgbClr val="00B0F0"/>
                </a:solidFill>
                <a:latin typeface="Trebuchet MS"/>
                <a:cs typeface="Trebuchet MS"/>
              </a:rPr>
              <a:t> with medications]</a:t>
            </a:r>
            <a:endParaRPr sz="1900" i="1" dirty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80" dirty="0">
                <a:latin typeface="Trebuchet MS"/>
                <a:cs typeface="Trebuchet MS"/>
              </a:rPr>
              <a:t>edema</a:t>
            </a:r>
            <a:endParaRPr sz="19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1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65" dirty="0">
                <a:latin typeface="Trebuchet MS"/>
                <a:cs typeface="Trebuchet MS"/>
              </a:rPr>
              <a:t>GDM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309372"/>
            <a:ext cx="7595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Maternal </a:t>
            </a:r>
            <a:r>
              <a:rPr spc="-125" dirty="0"/>
              <a:t>Morbidity </a:t>
            </a:r>
            <a:r>
              <a:rPr spc="-175" dirty="0"/>
              <a:t>and</a:t>
            </a:r>
            <a:r>
              <a:rPr spc="-720" dirty="0"/>
              <a:t> </a:t>
            </a:r>
            <a:r>
              <a:rPr spc="-160" dirty="0"/>
              <a:t>Mortality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202436"/>
            <a:ext cx="81800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30" dirty="0">
                <a:latin typeface="Trebuchet MS"/>
                <a:cs typeface="Trebuchet MS"/>
              </a:rPr>
              <a:t>Every </a:t>
            </a:r>
            <a:r>
              <a:rPr sz="2600" spc="-110" dirty="0">
                <a:latin typeface="Trebuchet MS"/>
                <a:cs typeface="Trebuchet MS"/>
              </a:rPr>
              <a:t>pregnancy </a:t>
            </a:r>
            <a:r>
              <a:rPr sz="2600" spc="-125" dirty="0">
                <a:latin typeface="Trebuchet MS"/>
                <a:cs typeface="Trebuchet MS"/>
              </a:rPr>
              <a:t>complication </a:t>
            </a:r>
            <a:r>
              <a:rPr sz="2600" spc="-120" dirty="0">
                <a:latin typeface="Trebuchet MS"/>
                <a:cs typeface="Trebuchet MS"/>
              </a:rPr>
              <a:t>increased </a:t>
            </a:r>
            <a:r>
              <a:rPr sz="2600" spc="-170" dirty="0">
                <a:latin typeface="Trebuchet MS"/>
                <a:cs typeface="Trebuchet MS"/>
              </a:rPr>
              <a:t>except </a:t>
            </a:r>
            <a:r>
              <a:rPr sz="2600" spc="-110" dirty="0">
                <a:latin typeface="Trebuchet MS"/>
                <a:cs typeface="Trebuchet MS"/>
              </a:rPr>
              <a:t>postterm</a:t>
            </a:r>
            <a:r>
              <a:rPr sz="2600" spc="-500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&amp;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1479804"/>
            <a:ext cx="6848475" cy="3916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600" spc="-100" dirty="0">
                <a:latin typeface="Trebuchet MS"/>
                <a:cs typeface="Trebuchet MS"/>
              </a:rPr>
              <a:t>macrosomia </a:t>
            </a:r>
            <a:r>
              <a:rPr sz="2600" spc="-75" dirty="0">
                <a:latin typeface="Trebuchet MS"/>
                <a:cs typeface="Trebuchet MS"/>
              </a:rPr>
              <a:t>vs</a:t>
            </a:r>
            <a:r>
              <a:rPr sz="2600" spc="-31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singletons</a:t>
            </a:r>
            <a:endParaRPr sz="2600" dirty="0">
              <a:latin typeface="Trebuchet MS"/>
              <a:cs typeface="Trebuchet MS"/>
            </a:endParaRPr>
          </a:p>
          <a:p>
            <a:pPr marL="241300" indent="-228600">
              <a:lnSpc>
                <a:spcPts val="296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65" dirty="0">
                <a:latin typeface="Trebuchet MS"/>
                <a:cs typeface="Trebuchet MS"/>
              </a:rPr>
              <a:t>Morbidities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more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60" dirty="0">
                <a:latin typeface="Trebuchet MS"/>
                <a:cs typeface="Trebuchet MS"/>
              </a:rPr>
              <a:t>likely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to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be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severe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vs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singletons</a:t>
            </a: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5" dirty="0">
                <a:latin typeface="Trebuchet MS"/>
                <a:cs typeface="Trebuchet MS"/>
              </a:rPr>
              <a:t>Acute </a:t>
            </a:r>
            <a:r>
              <a:rPr sz="2200" spc="-145" dirty="0">
                <a:latin typeface="Trebuchet MS"/>
                <a:cs typeface="Trebuchet MS"/>
              </a:rPr>
              <a:t>fatty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liver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5" dirty="0">
                <a:latin typeface="Trebuchet MS"/>
                <a:cs typeface="Trebuchet MS"/>
              </a:rPr>
              <a:t>Anemia.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75" dirty="0">
                <a:latin typeface="Trebuchet MS"/>
                <a:cs typeface="Trebuchet MS"/>
              </a:rPr>
              <a:t>Abnormal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placentation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90" dirty="0">
                <a:latin typeface="Trebuchet MS"/>
                <a:cs typeface="Trebuchet MS"/>
              </a:rPr>
              <a:t>Amniotic </a:t>
            </a:r>
            <a:r>
              <a:rPr sz="2200" spc="-114" dirty="0">
                <a:latin typeface="Trebuchet MS"/>
                <a:cs typeface="Trebuchet MS"/>
              </a:rPr>
              <a:t>fluid </a:t>
            </a:r>
            <a:r>
              <a:rPr sz="2200" spc="-90" dirty="0">
                <a:latin typeface="Trebuchet MS"/>
                <a:cs typeface="Trebuchet MS"/>
              </a:rPr>
              <a:t>volume</a:t>
            </a:r>
            <a:r>
              <a:rPr sz="2200" spc="-30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abnormalities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10" dirty="0">
                <a:latin typeface="Trebuchet MS"/>
                <a:cs typeface="Trebuchet MS"/>
              </a:rPr>
              <a:t>Operative </a:t>
            </a:r>
            <a:r>
              <a:rPr sz="2200" spc="-105" dirty="0">
                <a:latin typeface="Trebuchet MS"/>
                <a:cs typeface="Trebuchet MS"/>
              </a:rPr>
              <a:t>vaginal </a:t>
            </a:r>
            <a:r>
              <a:rPr sz="2200" spc="-110" dirty="0">
                <a:latin typeface="Trebuchet MS"/>
                <a:cs typeface="Trebuchet MS"/>
              </a:rPr>
              <a:t>delivery </a:t>
            </a:r>
            <a:r>
              <a:rPr sz="2200" spc="-80" dirty="0">
                <a:latin typeface="Trebuchet MS"/>
                <a:cs typeface="Trebuchet MS"/>
              </a:rPr>
              <a:t>and</a:t>
            </a:r>
            <a:r>
              <a:rPr sz="2200" spc="-335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C-section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5" dirty="0">
                <a:latin typeface="Trebuchet MS"/>
                <a:cs typeface="Trebuchet MS"/>
              </a:rPr>
              <a:t>Premature </a:t>
            </a:r>
            <a:r>
              <a:rPr sz="2200" spc="-95" dirty="0">
                <a:latin typeface="Trebuchet MS"/>
                <a:cs typeface="Trebuchet MS"/>
              </a:rPr>
              <a:t>rupture </a:t>
            </a:r>
            <a:r>
              <a:rPr sz="2200" spc="-85" dirty="0">
                <a:latin typeface="Trebuchet MS"/>
                <a:cs typeface="Trebuchet MS"/>
              </a:rPr>
              <a:t>of</a:t>
            </a:r>
            <a:r>
              <a:rPr sz="2200" spc="-29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membrane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4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90" dirty="0">
                <a:latin typeface="Trebuchet MS"/>
                <a:cs typeface="Trebuchet MS"/>
              </a:rPr>
              <a:t>Postpartum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hemorrhage</a:t>
            </a:r>
            <a:endParaRPr sz="2200" dirty="0">
              <a:latin typeface="Trebuchet MS"/>
              <a:cs typeface="Trebuchet MS"/>
            </a:endParaRPr>
          </a:p>
          <a:p>
            <a:pPr marL="241300" indent="-228600">
              <a:lnSpc>
                <a:spcPts val="301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0" dirty="0">
                <a:latin typeface="Trebuchet MS"/>
                <a:cs typeface="Trebuchet MS"/>
              </a:rPr>
              <a:t>Other </a:t>
            </a:r>
            <a:r>
              <a:rPr sz="2600" spc="-125" dirty="0">
                <a:latin typeface="Trebuchet MS"/>
                <a:cs typeface="Trebuchet MS"/>
              </a:rPr>
              <a:t>significant</a:t>
            </a:r>
            <a:r>
              <a:rPr sz="2600" spc="-29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considerations</a:t>
            </a: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95" dirty="0">
                <a:latin typeface="Trebuchet MS"/>
                <a:cs typeface="Trebuchet MS"/>
              </a:rPr>
              <a:t>Increased </a:t>
            </a:r>
            <a:r>
              <a:rPr sz="2200" spc="-105" dirty="0">
                <a:latin typeface="Trebuchet MS"/>
                <a:cs typeface="Trebuchet MS"/>
              </a:rPr>
              <a:t>hospitalization </a:t>
            </a:r>
            <a:r>
              <a:rPr sz="2200" spc="-60" dirty="0">
                <a:latin typeface="Trebuchet MS"/>
                <a:cs typeface="Trebuchet MS"/>
              </a:rPr>
              <a:t>≥ </a:t>
            </a:r>
            <a:r>
              <a:rPr sz="2200" spc="-40" dirty="0">
                <a:latin typeface="Trebuchet MS"/>
                <a:cs typeface="Trebuchet MS"/>
              </a:rPr>
              <a:t>6</a:t>
            </a:r>
            <a:r>
              <a:rPr sz="2200" spc="-409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times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4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95" dirty="0">
                <a:latin typeface="Trebuchet MS"/>
                <a:cs typeface="Trebuchet MS"/>
              </a:rPr>
              <a:t>Hospital </a:t>
            </a:r>
            <a:r>
              <a:rPr sz="2200" spc="-85" dirty="0">
                <a:latin typeface="Trebuchet MS"/>
                <a:cs typeface="Trebuchet MS"/>
              </a:rPr>
              <a:t>costs </a:t>
            </a:r>
            <a:r>
              <a:rPr sz="2200" spc="-60" dirty="0">
                <a:latin typeface="Trebuchet MS"/>
                <a:cs typeface="Trebuchet MS"/>
              </a:rPr>
              <a:t>≥</a:t>
            </a:r>
            <a:r>
              <a:rPr sz="2200" spc="-32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40%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309372"/>
            <a:ext cx="7595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Maternal </a:t>
            </a:r>
            <a:r>
              <a:rPr spc="-125" dirty="0"/>
              <a:t>Morbidity </a:t>
            </a:r>
            <a:r>
              <a:rPr spc="-175" dirty="0"/>
              <a:t>and</a:t>
            </a:r>
            <a:r>
              <a:rPr spc="-720" dirty="0"/>
              <a:t> </a:t>
            </a:r>
            <a:r>
              <a:rPr spc="-160" dirty="0"/>
              <a:t>Mortality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21422"/>
              </p:ext>
            </p:extLst>
          </p:nvPr>
        </p:nvGraphicFramePr>
        <p:xfrm>
          <a:off x="757237" y="1824037"/>
          <a:ext cx="8077200" cy="395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2286000"/>
                <a:gridCol w="2514600"/>
              </a:tblGrid>
              <a:tr h="487680">
                <a:tc>
                  <a:txBody>
                    <a:bodyPr/>
                    <a:lstStyle/>
                    <a:p>
                      <a:pPr marL="1049655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Complication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68A6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E4F1DE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Relative</a:t>
                      </a:r>
                      <a:r>
                        <a:rPr sz="1600" b="1" spc="-85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40385">
                        <a:lnSpc>
                          <a:spcPts val="1835"/>
                        </a:lnSpc>
                        <a:spcBef>
                          <a:spcPts val="95"/>
                        </a:spcBef>
                      </a:pPr>
                      <a:r>
                        <a:rPr sz="1600" b="1" spc="-5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Ref:</a:t>
                      </a:r>
                      <a:r>
                        <a:rPr sz="1600" b="1" spc="-85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singleton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68A6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E4F1DE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95% </a:t>
                      </a:r>
                      <a:r>
                        <a:rPr sz="1600" b="1" spc="-5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Confidence</a:t>
                      </a:r>
                      <a:r>
                        <a:rPr sz="1600" b="1" spc="-10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1953F"/>
                          </a:solidFill>
                          <a:latin typeface="Times New Roman"/>
                          <a:cs typeface="Times New Roman"/>
                        </a:rPr>
                        <a:t>Interval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68A6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E4F1DE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chemeClr val="accent2"/>
                          </a:solidFill>
                          <a:latin typeface="Times New Roman"/>
                          <a:cs typeface="Times New Roman"/>
                        </a:rPr>
                        <a:t>Hyperemesis</a:t>
                      </a: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chemeClr val="accent2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chemeClr val="accent2"/>
                          </a:solidFill>
                          <a:latin typeface="Times New Roman"/>
                          <a:cs typeface="Times New Roman"/>
                        </a:rPr>
                        <a:t>2.1 to</a:t>
                      </a:r>
                      <a:r>
                        <a:rPr sz="1600" spc="-10" dirty="0">
                          <a:solidFill>
                            <a:schemeClr val="accent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chemeClr val="accent2"/>
                          </a:solidFill>
                          <a:latin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Threatened spontaneous</a:t>
                      </a:r>
                      <a:r>
                        <a:rPr sz="16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abortion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1.3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Anemia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1.5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Abruption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1.2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Gestational hypertension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1.2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Preeclampsia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3.3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Eclampsia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1.2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9.4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31892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Antepartum thromboembolism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1.3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8.1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318920">
                <a:tc>
                  <a:txBody>
                    <a:bodyPr/>
                    <a:lstStyle/>
                    <a:p>
                      <a:pPr marL="26670">
                        <a:lnSpc>
                          <a:spcPts val="1814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Manual placental extraction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4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2.2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318910">
                <a:tc>
                  <a:txBody>
                    <a:bodyPr/>
                    <a:lstStyle/>
                    <a:p>
                      <a:pPr marL="26670">
                        <a:lnSpc>
                          <a:spcPts val="1825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Evacuation of retained</a:t>
                      </a:r>
                      <a:r>
                        <a:rPr sz="16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products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25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2.0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Primary </a:t>
                      </a:r>
                      <a:r>
                        <a:rPr sz="1600" spc="-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PPH (</a:t>
                      </a:r>
                      <a:r>
                        <a:rPr sz="1600" spc="-5" dirty="0">
                          <a:solidFill>
                            <a:srgbClr val="231F20"/>
                          </a:solidFill>
                          <a:latin typeface="Symbol"/>
                          <a:cs typeface="Symbol"/>
                        </a:rPr>
                        <a:t></a:t>
                      </a:r>
                      <a:r>
                        <a:rPr sz="1600" spc="-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1000</a:t>
                      </a:r>
                      <a:r>
                        <a:rPr sz="16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mL)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2.9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spc="-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Secondary PPH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1.8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318920"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Postpartum thromboembolism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0068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0068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1.1 to</a:t>
                      </a:r>
                      <a:r>
                        <a:rPr sz="16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5.9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6350">
                      <a:solidFill>
                        <a:srgbClr val="0068A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9655" y="611124"/>
            <a:ext cx="2365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O</a:t>
            </a:r>
            <a:r>
              <a:rPr spc="-114" dirty="0"/>
              <a:t>b</a:t>
            </a:r>
            <a:r>
              <a:rPr spc="-605" dirty="0"/>
              <a:t>j</a:t>
            </a:r>
            <a:r>
              <a:rPr spc="-229" dirty="0"/>
              <a:t>e</a:t>
            </a:r>
            <a:r>
              <a:rPr spc="-310" dirty="0"/>
              <a:t>c</a:t>
            </a:r>
            <a:r>
              <a:rPr spc="-300" dirty="0"/>
              <a:t>t</a:t>
            </a:r>
            <a:r>
              <a:rPr spc="-285" dirty="0"/>
              <a:t>i</a:t>
            </a:r>
            <a:r>
              <a:rPr spc="-265" dirty="0"/>
              <a:t>v</a:t>
            </a:r>
            <a:r>
              <a:rPr spc="-229" dirty="0"/>
              <a:t>e</a:t>
            </a:r>
            <a:r>
              <a:rPr spc="-8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16532"/>
            <a:ext cx="7411084" cy="33388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0" dirty="0">
                <a:latin typeface="Trebuchet MS"/>
                <a:cs typeface="Trebuchet MS"/>
              </a:rPr>
              <a:t>Outline </a:t>
            </a:r>
            <a:r>
              <a:rPr sz="2800" spc="-125" dirty="0">
                <a:latin typeface="Trebuchet MS"/>
                <a:cs typeface="Trebuchet MS"/>
              </a:rPr>
              <a:t>the </a:t>
            </a:r>
            <a:r>
              <a:rPr sz="2800" spc="-114" dirty="0">
                <a:latin typeface="Trebuchet MS"/>
                <a:cs typeface="Trebuchet MS"/>
              </a:rPr>
              <a:t>epidemiology </a:t>
            </a:r>
            <a:r>
              <a:rPr sz="2800" spc="-110" dirty="0">
                <a:latin typeface="Trebuchet MS"/>
                <a:cs typeface="Trebuchet MS"/>
              </a:rPr>
              <a:t>of </a:t>
            </a:r>
            <a:r>
              <a:rPr sz="2800" spc="-125" dirty="0">
                <a:latin typeface="Trebuchet MS"/>
                <a:cs typeface="Trebuchet MS"/>
              </a:rPr>
              <a:t>twin</a:t>
            </a:r>
            <a:r>
              <a:rPr sz="2800" spc="-59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pregnancy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5" dirty="0">
                <a:latin typeface="Trebuchet MS"/>
                <a:cs typeface="Trebuchet MS"/>
              </a:rPr>
              <a:t>Understand </a:t>
            </a:r>
            <a:r>
              <a:rPr sz="2800" spc="-130" dirty="0">
                <a:latin typeface="Trebuchet MS"/>
                <a:cs typeface="Trebuchet MS"/>
              </a:rPr>
              <a:t>zygosity </a:t>
            </a:r>
            <a:r>
              <a:rPr sz="2800" spc="-95" dirty="0">
                <a:latin typeface="Trebuchet MS"/>
                <a:cs typeface="Trebuchet MS"/>
              </a:rPr>
              <a:t>and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chorionicity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Trebuchet MS"/>
                <a:cs typeface="Trebuchet MS"/>
              </a:rPr>
              <a:t>Highlight </a:t>
            </a:r>
            <a:r>
              <a:rPr sz="2800" spc="-140" dirty="0">
                <a:latin typeface="Trebuchet MS"/>
                <a:cs typeface="Trebuchet MS"/>
              </a:rPr>
              <a:t>maternal </a:t>
            </a:r>
            <a:r>
              <a:rPr sz="2800" spc="-120" dirty="0">
                <a:latin typeface="Trebuchet MS"/>
                <a:cs typeface="Trebuchet MS"/>
              </a:rPr>
              <a:t>adaptations </a:t>
            </a:r>
            <a:r>
              <a:rPr sz="2800" spc="-114" dirty="0">
                <a:latin typeface="Trebuchet MS"/>
                <a:cs typeface="Trebuchet MS"/>
              </a:rPr>
              <a:t>to </a:t>
            </a:r>
            <a:r>
              <a:rPr sz="2800" spc="-120" dirty="0">
                <a:latin typeface="Trebuchet MS"/>
                <a:cs typeface="Trebuchet MS"/>
              </a:rPr>
              <a:t>twin</a:t>
            </a:r>
            <a:r>
              <a:rPr sz="2800" spc="-52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pregnancy</a:t>
            </a:r>
            <a:endParaRPr sz="2800">
              <a:latin typeface="Trebuchet MS"/>
              <a:cs typeface="Trebuchet MS"/>
            </a:endParaRPr>
          </a:p>
          <a:p>
            <a:pPr marL="241300" marR="147320" indent="-228600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5" dirty="0">
                <a:latin typeface="Trebuchet MS"/>
                <a:cs typeface="Trebuchet MS"/>
              </a:rPr>
              <a:t>Appraise </a:t>
            </a:r>
            <a:r>
              <a:rPr sz="2800" spc="-125" dirty="0">
                <a:latin typeface="Trebuchet MS"/>
                <a:cs typeface="Trebuchet MS"/>
              </a:rPr>
              <a:t>the </a:t>
            </a:r>
            <a:r>
              <a:rPr sz="2800" spc="-140" dirty="0">
                <a:latin typeface="Trebuchet MS"/>
                <a:cs typeface="Trebuchet MS"/>
              </a:rPr>
              <a:t>maternal </a:t>
            </a:r>
            <a:r>
              <a:rPr sz="2800" spc="-95" dirty="0">
                <a:latin typeface="Trebuchet MS"/>
                <a:cs typeface="Trebuchet MS"/>
              </a:rPr>
              <a:t>and </a:t>
            </a:r>
            <a:r>
              <a:rPr sz="2800" spc="-190" dirty="0">
                <a:latin typeface="Trebuchet MS"/>
                <a:cs typeface="Trebuchet MS"/>
              </a:rPr>
              <a:t>fetal </a:t>
            </a:r>
            <a:r>
              <a:rPr sz="2800" spc="-130" dirty="0">
                <a:latin typeface="Trebuchet MS"/>
                <a:cs typeface="Trebuchet MS"/>
              </a:rPr>
              <a:t>complications</a:t>
            </a:r>
            <a:r>
              <a:rPr sz="2800" spc="-60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  </a:t>
            </a:r>
            <a:r>
              <a:rPr sz="2800" spc="-125" dirty="0">
                <a:latin typeface="Trebuchet MS"/>
                <a:cs typeface="Trebuchet MS"/>
              </a:rPr>
              <a:t>twin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pregnancy</a:t>
            </a:r>
            <a:endParaRPr sz="2800">
              <a:latin typeface="Trebuchet MS"/>
              <a:cs typeface="Trebuchet MS"/>
            </a:endParaRPr>
          </a:p>
          <a:p>
            <a:pPr marL="241300" marR="1263015" indent="-228600">
              <a:lnSpc>
                <a:spcPts val="3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10" dirty="0">
                <a:latin typeface="Trebuchet MS"/>
                <a:cs typeface="Trebuchet MS"/>
              </a:rPr>
              <a:t>Describe </a:t>
            </a:r>
            <a:r>
              <a:rPr sz="2800" spc="-125" dirty="0">
                <a:latin typeface="Trebuchet MS"/>
                <a:cs typeface="Trebuchet MS"/>
              </a:rPr>
              <a:t>the principles </a:t>
            </a:r>
            <a:r>
              <a:rPr sz="2800" spc="-110" dirty="0">
                <a:latin typeface="Trebuchet MS"/>
                <a:cs typeface="Trebuchet MS"/>
              </a:rPr>
              <a:t>of </a:t>
            </a:r>
            <a:r>
              <a:rPr sz="2800" spc="-150" dirty="0">
                <a:latin typeface="Trebuchet MS"/>
                <a:cs typeface="Trebuchet MS"/>
              </a:rPr>
              <a:t>antenatal</a:t>
            </a:r>
            <a:r>
              <a:rPr sz="2800" spc="-625" dirty="0">
                <a:latin typeface="Trebuchet MS"/>
                <a:cs typeface="Trebuchet MS"/>
              </a:rPr>
              <a:t> </a:t>
            </a:r>
            <a:r>
              <a:rPr sz="2800" spc="-200" dirty="0">
                <a:latin typeface="Trebuchet MS"/>
                <a:cs typeface="Trebuchet MS"/>
              </a:rPr>
              <a:t>care,  </a:t>
            </a:r>
            <a:r>
              <a:rPr sz="2800" spc="-130" dirty="0">
                <a:latin typeface="Trebuchet MS"/>
                <a:cs typeface="Trebuchet MS"/>
              </a:rPr>
              <a:t>intrapartum </a:t>
            </a:r>
            <a:r>
              <a:rPr sz="2800" spc="-165" dirty="0">
                <a:latin typeface="Trebuchet MS"/>
                <a:cs typeface="Trebuchet MS"/>
              </a:rPr>
              <a:t>care </a:t>
            </a:r>
            <a:r>
              <a:rPr sz="2800" spc="-95" dirty="0">
                <a:latin typeface="Trebuchet MS"/>
                <a:cs typeface="Trebuchet MS"/>
              </a:rPr>
              <a:t>and </a:t>
            </a:r>
            <a:r>
              <a:rPr sz="2800" spc="-105" dirty="0">
                <a:latin typeface="Trebuchet MS"/>
                <a:cs typeface="Trebuchet MS"/>
              </a:rPr>
              <a:t>postpartum</a:t>
            </a:r>
            <a:r>
              <a:rPr sz="2800" spc="-455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care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309372"/>
            <a:ext cx="7517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Perinatal </a:t>
            </a:r>
            <a:r>
              <a:rPr spc="-125" dirty="0"/>
              <a:t>Morbidity </a:t>
            </a:r>
            <a:r>
              <a:rPr spc="-175" dirty="0"/>
              <a:t>and</a:t>
            </a:r>
            <a:r>
              <a:rPr spc="-590" dirty="0"/>
              <a:t> </a:t>
            </a:r>
            <a:r>
              <a:rPr spc="-160" dirty="0"/>
              <a:t>Mortality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43000"/>
            <a:ext cx="4052570" cy="562961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659130" indent="-2286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Trebuchet MS"/>
                <a:cs typeface="Trebuchet MS"/>
              </a:rPr>
              <a:t>Low </a:t>
            </a:r>
            <a:r>
              <a:rPr sz="2600" spc="-120" dirty="0">
                <a:latin typeface="Trebuchet MS"/>
                <a:cs typeface="Trebuchet MS"/>
              </a:rPr>
              <a:t>birthweight</a:t>
            </a:r>
            <a:r>
              <a:rPr sz="2600" spc="-310" dirty="0">
                <a:latin typeface="Trebuchet MS"/>
                <a:cs typeface="Trebuchet MS"/>
              </a:rPr>
              <a:t> </a:t>
            </a:r>
            <a:r>
              <a:rPr sz="2600" spc="-150" dirty="0">
                <a:latin typeface="Trebuchet MS"/>
                <a:cs typeface="Trebuchet MS"/>
              </a:rPr>
              <a:t>(LBW</a:t>
            </a:r>
            <a:r>
              <a:rPr sz="2600" spc="-150" dirty="0" smtClean="0">
                <a:latin typeface="Trebuchet MS"/>
                <a:cs typeface="Trebuchet MS"/>
              </a:rPr>
              <a:t>)</a:t>
            </a:r>
            <a:r>
              <a:rPr lang="en-US" sz="2600" i="1" spc="-150" dirty="0" smtClean="0">
                <a:solidFill>
                  <a:srgbClr val="00B0F0"/>
                </a:solidFill>
                <a:latin typeface="Trebuchet MS"/>
                <a:cs typeface="Trebuchet MS"/>
              </a:rPr>
              <a:t>[increased incidence]</a:t>
            </a:r>
            <a:r>
              <a:rPr sz="2600" spc="-150" dirty="0" smtClean="0">
                <a:latin typeface="Trebuchet MS"/>
                <a:cs typeface="Trebuchet MS"/>
              </a:rPr>
              <a:t>,  </a:t>
            </a:r>
            <a:r>
              <a:rPr sz="2600" spc="-75" dirty="0">
                <a:latin typeface="Trebuchet MS"/>
                <a:cs typeface="Trebuchet MS"/>
              </a:rPr>
              <a:t>VLBW </a:t>
            </a:r>
            <a:r>
              <a:rPr sz="2600" spc="-110" dirty="0">
                <a:latin typeface="Trebuchet MS"/>
                <a:cs typeface="Trebuchet MS"/>
              </a:rPr>
              <a:t>from </a:t>
            </a:r>
            <a:r>
              <a:rPr sz="2600" spc="-185" dirty="0">
                <a:latin typeface="Trebuchet MS"/>
                <a:cs typeface="Trebuchet MS"/>
              </a:rPr>
              <a:t>FGR,</a:t>
            </a:r>
            <a:r>
              <a:rPr sz="2600" spc="-430" dirty="0">
                <a:latin typeface="Trebuchet MS"/>
                <a:cs typeface="Trebuchet MS"/>
              </a:rPr>
              <a:t> </a:t>
            </a:r>
            <a:r>
              <a:rPr sz="2600" spc="-145" dirty="0">
                <a:latin typeface="Trebuchet MS"/>
                <a:cs typeface="Trebuchet MS"/>
              </a:rPr>
              <a:t>PTB</a:t>
            </a:r>
            <a:endParaRPr sz="26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Trebuchet MS"/>
                <a:cs typeface="Trebuchet MS"/>
              </a:rPr>
              <a:t>neonatal </a:t>
            </a:r>
            <a:r>
              <a:rPr sz="2600" spc="-65" dirty="0">
                <a:latin typeface="Trebuchet MS"/>
                <a:cs typeface="Trebuchet MS"/>
              </a:rPr>
              <a:t>&amp; </a:t>
            </a:r>
            <a:r>
              <a:rPr sz="2600" spc="-140" dirty="0">
                <a:latin typeface="Trebuchet MS"/>
                <a:cs typeface="Trebuchet MS"/>
              </a:rPr>
              <a:t>infant</a:t>
            </a:r>
            <a:r>
              <a:rPr sz="2600" spc="-415" dirty="0">
                <a:latin typeface="Trebuchet MS"/>
                <a:cs typeface="Trebuchet MS"/>
              </a:rPr>
              <a:t> </a:t>
            </a:r>
            <a:r>
              <a:rPr sz="2600" spc="-120" dirty="0" smtClean="0">
                <a:latin typeface="Trebuchet MS"/>
                <a:cs typeface="Trebuchet MS"/>
              </a:rPr>
              <a:t>death</a:t>
            </a:r>
            <a:r>
              <a:rPr lang="en-US" sz="2600" i="1" spc="-120" dirty="0" smtClean="0">
                <a:solidFill>
                  <a:srgbClr val="00B0F0"/>
                </a:solidFill>
                <a:latin typeface="Trebuchet MS"/>
                <a:cs typeface="Trebuchet MS"/>
              </a:rPr>
              <a:t>[preterm delivery]</a:t>
            </a:r>
            <a:endParaRPr lang="en-US" sz="26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40" dirty="0" smtClean="0">
                <a:latin typeface="Trebuchet MS"/>
                <a:cs typeface="Trebuchet MS"/>
              </a:rPr>
              <a:t>cerebral</a:t>
            </a:r>
            <a:r>
              <a:rPr sz="2600" spc="-200" dirty="0" smtClean="0">
                <a:latin typeface="Trebuchet MS"/>
                <a:cs typeface="Trebuchet MS"/>
              </a:rPr>
              <a:t> </a:t>
            </a:r>
            <a:r>
              <a:rPr sz="2600" spc="-114" dirty="0" smtClean="0">
                <a:latin typeface="Trebuchet MS"/>
                <a:cs typeface="Trebuchet MS"/>
              </a:rPr>
              <a:t>palsy</a:t>
            </a:r>
            <a:r>
              <a:rPr lang="en-US" sz="2400" i="1" spc="-114" dirty="0" smtClean="0">
                <a:solidFill>
                  <a:srgbClr val="00B0F0"/>
                </a:solidFill>
                <a:latin typeface="Trebuchet MS"/>
                <a:cs typeface="Trebuchet MS"/>
              </a:rPr>
              <a:t>[higher order pregnancy]</a:t>
            </a:r>
            <a:endParaRPr lang="en-US" sz="24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241300" marR="5080" indent="-228600">
              <a:lnSpc>
                <a:spcPct val="7850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20" dirty="0" smtClean="0">
                <a:latin typeface="Trebuchet MS"/>
                <a:cs typeface="Trebuchet MS"/>
              </a:rPr>
              <a:t>anatomic </a:t>
            </a:r>
            <a:r>
              <a:rPr sz="2600" spc="-155" dirty="0">
                <a:latin typeface="Trebuchet MS"/>
                <a:cs typeface="Trebuchet MS"/>
              </a:rPr>
              <a:t>/structural  </a:t>
            </a:r>
            <a:r>
              <a:rPr sz="2600" spc="-114" dirty="0">
                <a:latin typeface="Trebuchet MS"/>
                <a:cs typeface="Trebuchet MS"/>
              </a:rPr>
              <a:t>anomalies-2-fold </a:t>
            </a:r>
            <a:r>
              <a:rPr sz="2600" spc="-120" dirty="0">
                <a:latin typeface="Trebuchet MS"/>
                <a:cs typeface="Trebuchet MS"/>
              </a:rPr>
              <a:t>increase</a:t>
            </a:r>
            <a:r>
              <a:rPr sz="2600" spc="-340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vs  </a:t>
            </a:r>
            <a:r>
              <a:rPr sz="2600" spc="-105" dirty="0">
                <a:latin typeface="Trebuchet MS"/>
                <a:cs typeface="Trebuchet MS"/>
              </a:rPr>
              <a:t>singleton</a:t>
            </a:r>
            <a:endParaRPr sz="26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30" dirty="0">
                <a:latin typeface="Trebuchet MS"/>
                <a:cs typeface="Trebuchet MS"/>
              </a:rPr>
              <a:t>earlier </a:t>
            </a:r>
            <a:r>
              <a:rPr sz="2600" spc="-120" dirty="0">
                <a:latin typeface="Trebuchet MS"/>
                <a:cs typeface="Trebuchet MS"/>
              </a:rPr>
              <a:t>gest age </a:t>
            </a:r>
            <a:r>
              <a:rPr sz="2600" spc="-155" dirty="0">
                <a:latin typeface="Trebuchet MS"/>
                <a:cs typeface="Trebuchet MS"/>
              </a:rPr>
              <a:t>at</a:t>
            </a:r>
            <a:r>
              <a:rPr sz="2600" spc="-484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delivery</a:t>
            </a: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630"/>
              </a:lnSpc>
              <a:spcBef>
                <a:spcPts val="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55" dirty="0">
                <a:latin typeface="Trebuchet MS"/>
                <a:cs typeface="Trebuchet MS"/>
              </a:rPr>
              <a:t>57%</a:t>
            </a:r>
            <a:r>
              <a:rPr sz="2200" spc="-18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of</a:t>
            </a:r>
            <a:r>
              <a:rPr sz="2200" spc="-18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twins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270" dirty="0">
                <a:latin typeface="Trebuchet MS"/>
                <a:cs typeface="Trebuchet MS"/>
              </a:rPr>
              <a:t>@</a:t>
            </a:r>
            <a:r>
              <a:rPr sz="2200" spc="-180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35</a:t>
            </a:r>
            <a:r>
              <a:rPr sz="2200" spc="-18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wks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60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55" dirty="0">
                <a:latin typeface="Trebuchet MS"/>
                <a:cs typeface="Trebuchet MS"/>
              </a:rPr>
              <a:t>92%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of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triplets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@32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wks</a:t>
            </a:r>
            <a:endParaRPr sz="22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35" dirty="0">
                <a:latin typeface="Trebuchet MS"/>
                <a:cs typeface="Trebuchet MS"/>
              </a:rPr>
              <a:t>all </a:t>
            </a:r>
            <a:r>
              <a:rPr sz="2200" spc="-90" dirty="0">
                <a:latin typeface="Trebuchet MS"/>
                <a:cs typeface="Trebuchet MS"/>
              </a:rPr>
              <a:t>quadruplets </a:t>
            </a:r>
            <a:r>
              <a:rPr sz="2200" spc="65" dirty="0">
                <a:latin typeface="Trebuchet MS"/>
                <a:cs typeface="Trebuchet MS"/>
              </a:rPr>
              <a:t>@29–30</a:t>
            </a:r>
            <a:r>
              <a:rPr sz="2200" spc="-32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wks</a:t>
            </a:r>
            <a:endParaRPr sz="2200" dirty="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37050" y="1819275"/>
          <a:ext cx="4724400" cy="463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/>
                <a:gridCol w="1574800"/>
                <a:gridCol w="1574800"/>
              </a:tblGrid>
              <a:tr h="536576">
                <a:tc gridSpan="3"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Fetal 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loss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early 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GA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delivery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chorionicity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Dichorionic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Monochorionic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700555">
                <a:tc>
                  <a:txBody>
                    <a:bodyPr/>
                    <a:lstStyle/>
                    <a:p>
                      <a:pPr marL="4191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Fetal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loss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weeks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1910" marR="26670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Fetal loss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after  24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weeks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4191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Delivery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weeks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9.2%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645920">
                <a:tc gridSpan="3">
                  <a:txBody>
                    <a:bodyPr/>
                    <a:lstStyle/>
                    <a:p>
                      <a:pPr marR="19050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MC-shared 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placental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has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several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vascular 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anastomoses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btw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fetal-placental 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circulations;</a:t>
                      </a:r>
                      <a:r>
                        <a:rPr sz="1800" spc="-3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thus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R="30480">
                        <a:lnSpc>
                          <a:spcPct val="99400"/>
                        </a:lnSpc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well-being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each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twin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directly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dependent 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well-being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20" dirty="0">
                          <a:latin typeface="Trebuchet MS"/>
                          <a:cs typeface="Trebuchet MS"/>
                        </a:rPr>
                        <a:t>other.</a:t>
                      </a:r>
                      <a:r>
                        <a:rPr sz="1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1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nature 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these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vascular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connections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associated</a:t>
                      </a:r>
                      <a:r>
                        <a:rPr sz="1800" spc="-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with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ts val="2150"/>
                        </a:lnSpc>
                        <a:spcBef>
                          <a:spcPts val="50"/>
                        </a:spcBef>
                      </a:pPr>
                      <a:r>
                        <a:rPr sz="1800" spc="-80" dirty="0">
                          <a:latin typeface="Trebuchet MS"/>
                          <a:cs typeface="Trebuchet MS"/>
                        </a:rPr>
                        <a:t>increased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perinatal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morbidity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mortality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309372"/>
            <a:ext cx="7517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Perinatal </a:t>
            </a:r>
            <a:r>
              <a:rPr spc="-125" dirty="0"/>
              <a:t>Morbidity </a:t>
            </a:r>
            <a:r>
              <a:rPr spc="-175" dirty="0"/>
              <a:t>and</a:t>
            </a:r>
            <a:r>
              <a:rPr spc="-590" dirty="0"/>
              <a:t> </a:t>
            </a:r>
            <a:r>
              <a:rPr spc="-160" dirty="0"/>
              <a:t>Mortality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42947"/>
            <a:ext cx="7212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75" dirty="0">
                <a:latin typeface="Trebuchet MS"/>
                <a:cs typeface="Trebuchet MS"/>
              </a:rPr>
              <a:t>Spontaneous </a:t>
            </a:r>
            <a:r>
              <a:rPr sz="2400" spc="-95" dirty="0">
                <a:latin typeface="Trebuchet MS"/>
                <a:cs typeface="Trebuchet MS"/>
              </a:rPr>
              <a:t>abortion-more than </a:t>
            </a:r>
            <a:r>
              <a:rPr sz="2400" spc="-45" dirty="0">
                <a:latin typeface="Trebuchet MS"/>
                <a:cs typeface="Trebuchet MS"/>
              </a:rPr>
              <a:t>3 </a:t>
            </a:r>
            <a:r>
              <a:rPr sz="2400" spc="-100" dirty="0">
                <a:latin typeface="Trebuchet MS"/>
                <a:cs typeface="Trebuchet MS"/>
              </a:rPr>
              <a:t>to almost </a:t>
            </a:r>
            <a:r>
              <a:rPr sz="2400" spc="-45" dirty="0">
                <a:latin typeface="Trebuchet MS"/>
                <a:cs typeface="Trebuchet MS"/>
              </a:rPr>
              <a:t>7 </a:t>
            </a:r>
            <a:r>
              <a:rPr sz="2400" spc="-105" dirty="0">
                <a:latin typeface="Trebuchet MS"/>
                <a:cs typeface="Trebuchet MS"/>
              </a:rPr>
              <a:t>times</a:t>
            </a:r>
            <a:r>
              <a:rPr sz="2400" spc="-405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vs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989" y="1998979"/>
            <a:ext cx="586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Trebuchet MS"/>
                <a:cs typeface="Trebuchet MS"/>
              </a:rPr>
              <a:t>singleton. </a:t>
            </a:r>
            <a:r>
              <a:rPr sz="2400" spc="-65" dirty="0">
                <a:latin typeface="Trebuchet MS"/>
                <a:cs typeface="Trebuchet MS"/>
              </a:rPr>
              <a:t>In </a:t>
            </a:r>
            <a:r>
              <a:rPr sz="2400" spc="-90" dirty="0">
                <a:solidFill>
                  <a:srgbClr val="C00000"/>
                </a:solidFill>
                <a:latin typeface="Trebuchet MS"/>
                <a:cs typeface="Trebuchet MS"/>
              </a:rPr>
              <a:t>vanishing </a:t>
            </a:r>
            <a:r>
              <a:rPr sz="2400" spc="-105" dirty="0">
                <a:solidFill>
                  <a:srgbClr val="C00000"/>
                </a:solidFill>
                <a:latin typeface="Trebuchet MS"/>
                <a:cs typeface="Trebuchet MS"/>
              </a:rPr>
              <a:t>twin </a:t>
            </a:r>
            <a:r>
              <a:rPr sz="2400" spc="-85" dirty="0">
                <a:solidFill>
                  <a:srgbClr val="C00000"/>
                </a:solidFill>
                <a:latin typeface="Trebuchet MS"/>
                <a:cs typeface="Trebuchet MS"/>
              </a:rPr>
              <a:t>syndrome</a:t>
            </a:r>
            <a:r>
              <a:rPr sz="2400" spc="-85" dirty="0">
                <a:latin typeface="Trebuchet MS"/>
                <a:cs typeface="Trebuchet MS"/>
              </a:rPr>
              <a:t>-one</a:t>
            </a:r>
            <a:r>
              <a:rPr sz="2400" spc="-56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twin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589" y="2251964"/>
            <a:ext cx="490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Trebuchet MS"/>
                <a:cs typeface="Trebuchet MS"/>
              </a:rPr>
              <a:t>spontaneously </a:t>
            </a:r>
            <a:r>
              <a:rPr sz="2400" spc="-100" dirty="0">
                <a:latin typeface="Trebuchet MS"/>
                <a:cs typeface="Trebuchet MS"/>
              </a:rPr>
              <a:t>lost </a:t>
            </a:r>
            <a:r>
              <a:rPr sz="2400" spc="-114" dirty="0">
                <a:latin typeface="Trebuchet MS"/>
                <a:cs typeface="Trebuchet MS"/>
              </a:rPr>
              <a:t>before</a:t>
            </a:r>
            <a:r>
              <a:rPr sz="2400" spc="-459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2</a:t>
            </a:r>
            <a:r>
              <a:rPr sz="2400" spc="-67" baseline="24305" dirty="0">
                <a:latin typeface="Trebuchet MS"/>
                <a:cs typeface="Trebuchet MS"/>
              </a:rPr>
              <a:t>nd </a:t>
            </a:r>
            <a:r>
              <a:rPr sz="2400" spc="-114" dirty="0">
                <a:latin typeface="Trebuchet MS"/>
                <a:cs typeface="Trebuchet MS"/>
              </a:rPr>
              <a:t>trimester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290" y="2645155"/>
            <a:ext cx="7651115" cy="371999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0" marR="1778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79400" algn="l"/>
              </a:tabLst>
            </a:pPr>
            <a:r>
              <a:rPr sz="2400" spc="-100" dirty="0">
                <a:latin typeface="Trebuchet MS"/>
                <a:cs typeface="Trebuchet MS"/>
              </a:rPr>
              <a:t>Discordance </a:t>
            </a:r>
            <a:r>
              <a:rPr sz="2400" spc="-135" dirty="0">
                <a:latin typeface="Trebuchet MS"/>
                <a:cs typeface="Trebuchet MS"/>
              </a:rPr>
              <a:t>(difference </a:t>
            </a:r>
            <a:r>
              <a:rPr sz="2400" spc="-95" dirty="0">
                <a:latin typeface="Trebuchet MS"/>
                <a:cs typeface="Trebuchet MS"/>
              </a:rPr>
              <a:t>in </a:t>
            </a:r>
            <a:r>
              <a:rPr sz="2400" spc="-120" dirty="0">
                <a:latin typeface="Trebuchet MS"/>
                <a:cs typeface="Trebuchet MS"/>
              </a:rPr>
              <a:t>estimated </a:t>
            </a:r>
            <a:r>
              <a:rPr sz="2400" spc="-160" dirty="0">
                <a:latin typeface="Trebuchet MS"/>
                <a:cs typeface="Trebuchet MS"/>
              </a:rPr>
              <a:t>fetal </a:t>
            </a:r>
            <a:r>
              <a:rPr sz="2400" spc="-110" dirty="0">
                <a:latin typeface="Trebuchet MS"/>
                <a:cs typeface="Trebuchet MS"/>
              </a:rPr>
              <a:t>weight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50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greater  </a:t>
            </a:r>
            <a:r>
              <a:rPr sz="2400" spc="-95" dirty="0">
                <a:latin typeface="Trebuchet MS"/>
                <a:cs typeface="Trebuchet MS"/>
              </a:rPr>
              <a:t>than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20%-25%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between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twin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A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twin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B)</a:t>
            </a:r>
            <a:endParaRPr sz="2400" dirty="0">
              <a:latin typeface="Trebuchet MS"/>
              <a:cs typeface="Trebuchet MS"/>
            </a:endParaRPr>
          </a:p>
          <a:p>
            <a:pPr marL="736600" marR="932815" lvl="1" indent="-228600">
              <a:lnSpc>
                <a:spcPct val="71000"/>
              </a:lnSpc>
              <a:spcBef>
                <a:spcPts val="40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130" dirty="0">
                <a:latin typeface="Trebuchet MS"/>
                <a:cs typeface="Trebuchet MS"/>
              </a:rPr>
              <a:t>DZ: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different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genetic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growth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potential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placenta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has  </a:t>
            </a:r>
            <a:r>
              <a:rPr sz="2000" spc="-75" dirty="0">
                <a:latin typeface="Trebuchet MS"/>
                <a:cs typeface="Trebuchet MS"/>
              </a:rPr>
              <a:t>suboptimal </a:t>
            </a:r>
            <a:r>
              <a:rPr sz="2000" spc="-90" dirty="0">
                <a:latin typeface="Trebuchet MS"/>
                <a:cs typeface="Trebuchet MS"/>
              </a:rPr>
              <a:t>implantation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site</a:t>
            </a:r>
            <a:endParaRPr sz="2000" dirty="0">
              <a:latin typeface="Trebuchet MS"/>
              <a:cs typeface="Trebuchet MS"/>
            </a:endParaRPr>
          </a:p>
          <a:p>
            <a:pPr marL="736600" lvl="1" indent="-228600">
              <a:lnSpc>
                <a:spcPts val="1860"/>
              </a:lnSpc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25" dirty="0">
                <a:latin typeface="Trebuchet MS"/>
                <a:cs typeface="Trebuchet MS"/>
              </a:rPr>
              <a:t>MZ:</a:t>
            </a:r>
            <a:r>
              <a:rPr sz="2000" spc="-434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placental </a:t>
            </a:r>
            <a:r>
              <a:rPr sz="2000" spc="-95" dirty="0">
                <a:latin typeface="Trebuchet MS"/>
                <a:cs typeface="Trebuchet MS"/>
              </a:rPr>
              <a:t>vascular </a:t>
            </a:r>
            <a:r>
              <a:rPr sz="2000" spc="-65" dirty="0">
                <a:latin typeface="Trebuchet MS"/>
                <a:cs typeface="Trebuchet MS"/>
              </a:rPr>
              <a:t>anastomoses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85" dirty="0">
                <a:latin typeface="Trebuchet MS"/>
                <a:cs typeface="Trebuchet MS"/>
              </a:rPr>
              <a:t>cause </a:t>
            </a:r>
            <a:r>
              <a:rPr sz="2000" spc="-80" dirty="0">
                <a:latin typeface="Trebuchet MS"/>
                <a:cs typeface="Trebuchet MS"/>
              </a:rPr>
              <a:t>hemodynamic</a:t>
            </a:r>
            <a:endParaRPr sz="2000" dirty="0">
              <a:latin typeface="Trebuchet MS"/>
              <a:cs typeface="Trebuchet MS"/>
            </a:endParaRPr>
          </a:p>
          <a:p>
            <a:pPr marL="736600" marR="593090">
              <a:lnSpc>
                <a:spcPct val="70000"/>
              </a:lnSpc>
              <a:spcBef>
                <a:spcPts val="375"/>
              </a:spcBef>
            </a:pPr>
            <a:r>
              <a:rPr sz="2000" spc="-95" dirty="0">
                <a:latin typeface="Trebuchet MS"/>
                <a:cs typeface="Trebuchet MS"/>
              </a:rPr>
              <a:t>imbalance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75" dirty="0">
                <a:latin typeface="Trebuchet MS"/>
                <a:cs typeface="Trebuchet MS"/>
              </a:rPr>
              <a:t>growth </a:t>
            </a:r>
            <a:r>
              <a:rPr sz="2000" spc="-90" dirty="0">
                <a:latin typeface="Trebuchet MS"/>
                <a:cs typeface="Trebuchet MS"/>
              </a:rPr>
              <a:t>between the </a:t>
            </a:r>
            <a:r>
              <a:rPr sz="2000" spc="-105" dirty="0">
                <a:latin typeface="Trebuchet MS"/>
                <a:cs typeface="Trebuchet MS"/>
              </a:rPr>
              <a:t>twins, </a:t>
            </a:r>
            <a:r>
              <a:rPr sz="2000" spc="-80" dirty="0">
                <a:latin typeface="Trebuchet MS"/>
                <a:cs typeface="Trebuchet MS"/>
              </a:rPr>
              <a:t>unequal </a:t>
            </a:r>
            <a:r>
              <a:rPr sz="2000" spc="-110" dirty="0">
                <a:latin typeface="Trebuchet MS"/>
                <a:cs typeface="Trebuchet MS"/>
              </a:rPr>
              <a:t>placental  </a:t>
            </a:r>
            <a:r>
              <a:rPr sz="2000" spc="-90" dirty="0">
                <a:latin typeface="Trebuchet MS"/>
                <a:cs typeface="Trebuchet MS"/>
              </a:rPr>
              <a:t>sharing, </a:t>
            </a:r>
            <a:r>
              <a:rPr sz="2000" spc="-85" dirty="0">
                <a:latin typeface="Trebuchet MS"/>
                <a:cs typeface="Trebuchet MS"/>
              </a:rPr>
              <a:t>discordant </a:t>
            </a:r>
            <a:r>
              <a:rPr sz="2000" spc="-95" dirty="0">
                <a:latin typeface="Trebuchet MS"/>
                <a:cs typeface="Trebuchet MS"/>
              </a:rPr>
              <a:t>structural</a:t>
            </a:r>
            <a:r>
              <a:rPr sz="2000" spc="-28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anomalies</a:t>
            </a:r>
            <a:r>
              <a:rPr sz="2000" spc="-95" dirty="0" smtClean="0">
                <a:latin typeface="Trebuchet MS"/>
                <a:cs typeface="Trebuchet MS"/>
              </a:rPr>
              <a:t>.</a:t>
            </a:r>
            <a:r>
              <a:rPr lang="en-GB" sz="2000" i="1" spc="-95" dirty="0" smtClean="0">
                <a:solidFill>
                  <a:srgbClr val="00B0F0"/>
                </a:solidFill>
                <a:latin typeface="Trebuchet MS"/>
                <a:cs typeface="Trebuchet MS"/>
              </a:rPr>
              <a:t>[A matter of concern-twin twin transfusion syndrome]</a:t>
            </a:r>
            <a:endParaRPr lang="en-GB" sz="20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2794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79400" algn="l"/>
              </a:tabLst>
            </a:pPr>
            <a:r>
              <a:rPr sz="2400" spc="-120" dirty="0" smtClean="0">
                <a:latin typeface="Trebuchet MS"/>
                <a:cs typeface="Trebuchet MS"/>
              </a:rPr>
              <a:t>Umbilical </a:t>
            </a:r>
            <a:r>
              <a:rPr sz="2400" spc="-110" dirty="0">
                <a:latin typeface="Trebuchet MS"/>
                <a:cs typeface="Trebuchet MS"/>
              </a:rPr>
              <a:t>cord </a:t>
            </a:r>
            <a:r>
              <a:rPr sz="2400" spc="-120" dirty="0">
                <a:latin typeface="Trebuchet MS"/>
                <a:cs typeface="Trebuchet MS"/>
              </a:rPr>
              <a:t>prolapse/entanglement </a:t>
            </a:r>
            <a:r>
              <a:rPr sz="2400" spc="-65" dirty="0">
                <a:latin typeface="Trebuchet MS"/>
                <a:cs typeface="Trebuchet MS"/>
              </a:rPr>
              <a:t>or</a:t>
            </a:r>
            <a:r>
              <a:rPr sz="2400" spc="-3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anomalies</a:t>
            </a:r>
            <a:endParaRPr sz="2400" dirty="0">
              <a:latin typeface="Trebuchet MS"/>
              <a:cs typeface="Trebuchet MS"/>
            </a:endParaRPr>
          </a:p>
          <a:p>
            <a:pPr marL="279400" indent="-228600">
              <a:lnSpc>
                <a:spcPts val="2790"/>
              </a:lnSpc>
              <a:spcBef>
                <a:spcPts val="120"/>
              </a:spcBef>
              <a:buFont typeface="Arial"/>
              <a:buChar char="•"/>
              <a:tabLst>
                <a:tab pos="279400" algn="l"/>
              </a:tabLst>
            </a:pPr>
            <a:r>
              <a:rPr sz="2400" spc="-110" dirty="0">
                <a:latin typeface="Trebuchet MS"/>
                <a:cs typeface="Trebuchet MS"/>
              </a:rPr>
              <a:t>Conjoined </a:t>
            </a:r>
            <a:r>
              <a:rPr sz="2400" spc="-125" dirty="0">
                <a:latin typeface="Trebuchet MS"/>
                <a:cs typeface="Trebuchet MS"/>
              </a:rPr>
              <a:t>twins. </a:t>
            </a:r>
            <a:r>
              <a:rPr sz="2400" spc="-114" dirty="0">
                <a:latin typeface="Trebuchet MS"/>
                <a:cs typeface="Trebuchet MS"/>
              </a:rPr>
              <a:t>Rare </a:t>
            </a:r>
            <a:r>
              <a:rPr sz="2400" spc="-105" dirty="0">
                <a:latin typeface="Trebuchet MS"/>
                <a:cs typeface="Trebuchet MS"/>
              </a:rPr>
              <a:t>1:70,000</a:t>
            </a:r>
            <a:r>
              <a:rPr sz="2400" spc="-40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deliveries.</a:t>
            </a:r>
            <a:endParaRPr sz="2400" dirty="0">
              <a:latin typeface="Trebuchet MS"/>
              <a:cs typeface="Trebuchet MS"/>
            </a:endParaRPr>
          </a:p>
          <a:p>
            <a:pPr marL="736600" marR="116205" lvl="1" indent="-228600">
              <a:lnSpc>
                <a:spcPct val="71000"/>
              </a:lnSpc>
              <a:spcBef>
                <a:spcPts val="60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80" dirty="0">
                <a:latin typeface="Trebuchet MS"/>
                <a:cs typeface="Trebuchet MS"/>
              </a:rPr>
              <a:t>Anterior </a:t>
            </a:r>
            <a:r>
              <a:rPr sz="2000" spc="-100" dirty="0">
                <a:latin typeface="Trebuchet MS"/>
                <a:cs typeface="Trebuchet MS"/>
              </a:rPr>
              <a:t>(thoracopagus-majority), </a:t>
            </a:r>
            <a:r>
              <a:rPr sz="2000" spc="-85" dirty="0">
                <a:latin typeface="Trebuchet MS"/>
                <a:cs typeface="Trebuchet MS"/>
              </a:rPr>
              <a:t>Posterior </a:t>
            </a:r>
            <a:r>
              <a:rPr sz="2000" spc="-90" dirty="0">
                <a:latin typeface="Trebuchet MS"/>
                <a:cs typeface="Trebuchet MS"/>
              </a:rPr>
              <a:t>(pygopagus),</a:t>
            </a:r>
            <a:r>
              <a:rPr sz="2000" spc="-30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Cephalic  </a:t>
            </a:r>
            <a:r>
              <a:rPr sz="2000" spc="-95" dirty="0">
                <a:latin typeface="Trebuchet MS"/>
                <a:cs typeface="Trebuchet MS"/>
              </a:rPr>
              <a:t>(craniopagus), Caudal</a:t>
            </a:r>
            <a:r>
              <a:rPr sz="2000" spc="-21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(ischopagus)</a:t>
            </a:r>
            <a:endParaRPr sz="2000" dirty="0">
              <a:latin typeface="Trebuchet MS"/>
              <a:cs typeface="Trebuchet MS"/>
            </a:endParaRPr>
          </a:p>
          <a:p>
            <a:pPr marL="2794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79400" algn="l"/>
              </a:tabLst>
            </a:pPr>
            <a:r>
              <a:rPr sz="2400" spc="-105" dirty="0">
                <a:latin typeface="Trebuchet MS"/>
                <a:cs typeface="Trebuchet MS"/>
              </a:rPr>
              <a:t>Birth </a:t>
            </a:r>
            <a:r>
              <a:rPr sz="2400" spc="-95" dirty="0">
                <a:latin typeface="Trebuchet MS"/>
                <a:cs typeface="Trebuchet MS"/>
              </a:rPr>
              <a:t>trauma-2</a:t>
            </a:r>
            <a:r>
              <a:rPr sz="2400" spc="-142" baseline="24305" dirty="0">
                <a:latin typeface="Trebuchet MS"/>
                <a:cs typeface="Trebuchet MS"/>
              </a:rPr>
              <a:t>nd </a:t>
            </a:r>
            <a:r>
              <a:rPr sz="2400" spc="-105" dirty="0">
                <a:latin typeface="Trebuchet MS"/>
                <a:cs typeface="Trebuchet MS"/>
              </a:rPr>
              <a:t>twin </a:t>
            </a:r>
            <a:r>
              <a:rPr sz="2400" spc="-90" dirty="0">
                <a:latin typeface="Trebuchet MS"/>
                <a:cs typeface="Trebuchet MS"/>
              </a:rPr>
              <a:t>is </a:t>
            </a:r>
            <a:r>
              <a:rPr sz="2400" spc="-150" dirty="0">
                <a:latin typeface="Trebuchet MS"/>
                <a:cs typeface="Trebuchet MS"/>
              </a:rPr>
              <a:t>affected </a:t>
            </a:r>
            <a:r>
              <a:rPr sz="2400" spc="-70" dirty="0">
                <a:latin typeface="Trebuchet MS"/>
                <a:cs typeface="Trebuchet MS"/>
              </a:rPr>
              <a:t>4X </a:t>
            </a:r>
            <a:r>
              <a:rPr sz="2400" spc="-90" dirty="0">
                <a:latin typeface="Trebuchet MS"/>
                <a:cs typeface="Trebuchet MS"/>
              </a:rPr>
              <a:t>more </a:t>
            </a:r>
            <a:r>
              <a:rPr sz="2400" spc="-95" dirty="0">
                <a:latin typeface="Trebuchet MS"/>
                <a:cs typeface="Trebuchet MS"/>
              </a:rPr>
              <a:t>than</a:t>
            </a:r>
            <a:r>
              <a:rPr sz="2400" spc="-53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1</a:t>
            </a:r>
            <a:r>
              <a:rPr sz="2400" spc="-112" baseline="24305" dirty="0">
                <a:latin typeface="Trebuchet MS"/>
                <a:cs typeface="Trebuchet MS"/>
              </a:rPr>
              <a:t>st</a:t>
            </a:r>
            <a:endParaRPr sz="2400" baseline="24305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309372"/>
            <a:ext cx="7517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Perinatal </a:t>
            </a:r>
            <a:r>
              <a:rPr spc="-125" dirty="0"/>
              <a:t>Morbidity </a:t>
            </a:r>
            <a:r>
              <a:rPr spc="-175" dirty="0"/>
              <a:t>and</a:t>
            </a:r>
            <a:r>
              <a:rPr spc="-590" dirty="0"/>
              <a:t> </a:t>
            </a:r>
            <a:r>
              <a:rPr spc="-160" dirty="0"/>
              <a:t>Mortality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3212" y="1598612"/>
          <a:ext cx="8609963" cy="496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040"/>
                <a:gridCol w="2212975"/>
                <a:gridCol w="2012314"/>
                <a:gridCol w="1524634"/>
              </a:tblGrid>
              <a:tr h="4206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Characteristic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Twins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Triplets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Quadruplets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7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Bwt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2,347g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1,687g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1,309g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090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Average </a:t>
                      </a:r>
                      <a:r>
                        <a:rPr sz="1800" b="1" spc="-60" dirty="0">
                          <a:latin typeface="Trebuchet MS"/>
                          <a:cs typeface="Trebuchet MS"/>
                        </a:rPr>
                        <a:t>GA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800" b="1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delivery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35.3wk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32.2wk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29.9wk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5958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FGR</a:t>
                      </a: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14-25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/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50-60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50-60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59588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1" spc="-80" dirty="0">
                          <a:latin typeface="Trebuchet MS"/>
                          <a:cs typeface="Trebuchet MS"/>
                        </a:rPr>
                        <a:t>Admission </a:t>
                      </a: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800" b="1" spc="-65" dirty="0">
                          <a:latin typeface="Trebuchet MS"/>
                          <a:cs typeface="Trebuchet MS"/>
                        </a:rPr>
                        <a:t>NICU</a:t>
                      </a:r>
                      <a:r>
                        <a:rPr sz="1800" b="1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7955" marB="0"/>
                </a:tc>
                <a:tc>
                  <a:txBody>
                    <a:bodyPr/>
                    <a:lstStyle/>
                    <a:p>
                      <a:pPr marL="2171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75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7955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100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7955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Average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stay 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800" b="1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65" dirty="0">
                          <a:latin typeface="Trebuchet MS"/>
                          <a:cs typeface="Trebuchet MS"/>
                        </a:rPr>
                        <a:t>NICU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18days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/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30days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/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58days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46685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5273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spc="-50" dirty="0">
                          <a:latin typeface="Trebuchet MS"/>
                          <a:cs typeface="Trebuchet MS"/>
                        </a:rPr>
                        <a:t>Major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handicap</a:t>
                      </a:r>
                      <a:r>
                        <a:rPr sz="18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6510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-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65100" marB="0"/>
                </a:tc>
                <a:tc>
                  <a:txBody>
                    <a:bodyPr/>
                    <a:lstStyle/>
                    <a:p>
                      <a:pPr marL="21717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65100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50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6510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45948">
                <a:tc>
                  <a:txBody>
                    <a:bodyPr/>
                    <a:lstStyle/>
                    <a:p>
                      <a:pPr marL="90805">
                        <a:lnSpc>
                          <a:spcPts val="2140"/>
                        </a:lnSpc>
                        <a:spcBef>
                          <a:spcPts val="48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Cerebral</a:t>
                      </a:r>
                      <a:r>
                        <a:rPr sz="18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palsy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2140"/>
                        </a:lnSpc>
                        <a:spcBef>
                          <a:spcPts val="48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4X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8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vs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ts val="2140"/>
                        </a:lnSpc>
                        <a:spcBef>
                          <a:spcPts val="480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17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X more</a:t>
                      </a:r>
                      <a:r>
                        <a:rPr sz="1800" spc="-3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vs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2140"/>
                        </a:lnSpc>
                        <a:spcBef>
                          <a:spcPts val="48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-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096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2030"/>
                        </a:lnSpc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singletons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ts val="2030"/>
                        </a:lnSpc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singletons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90805">
                        <a:lnSpc>
                          <a:spcPts val="2140"/>
                        </a:lnSpc>
                        <a:spcBef>
                          <a:spcPts val="280"/>
                        </a:spcBef>
                      </a:pP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Death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age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800" b="1" spc="-2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year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2140"/>
                        </a:lnSpc>
                        <a:spcBef>
                          <a:spcPts val="28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7X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higher</a:t>
                      </a:r>
                      <a:r>
                        <a:rPr sz="18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vs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ts val="2140"/>
                        </a:lnSpc>
                        <a:spcBef>
                          <a:spcPts val="280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20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X higher</a:t>
                      </a:r>
                      <a:r>
                        <a:rPr sz="1800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vs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214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-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23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2030"/>
                        </a:lnSpc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singletons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ts val="2030"/>
                        </a:lnSpc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singletons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11124"/>
            <a:ext cx="8228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Morbidity </a:t>
            </a:r>
            <a:r>
              <a:rPr spc="-254" dirty="0"/>
              <a:t>Specific </a:t>
            </a:r>
            <a:r>
              <a:rPr spc="-204" dirty="0"/>
              <a:t>to</a:t>
            </a:r>
            <a:r>
              <a:rPr spc="-605" dirty="0"/>
              <a:t> </a:t>
            </a:r>
            <a:r>
              <a:rPr spc="-110" dirty="0"/>
              <a:t>Monochorionic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561580" cy="3855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4" dirty="0">
                <a:latin typeface="Trebuchet MS"/>
                <a:cs typeface="Trebuchet MS"/>
              </a:rPr>
              <a:t>Twin-Twin </a:t>
            </a:r>
            <a:r>
              <a:rPr sz="2800" b="1" spc="-145" dirty="0">
                <a:latin typeface="Trebuchet MS"/>
                <a:cs typeface="Trebuchet MS"/>
              </a:rPr>
              <a:t>transfusion</a:t>
            </a:r>
            <a:r>
              <a:rPr sz="2800" b="1" spc="-225" dirty="0">
                <a:latin typeface="Trebuchet MS"/>
                <a:cs typeface="Trebuchet MS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syndrome</a:t>
            </a:r>
            <a:endParaRPr sz="2800" dirty="0">
              <a:latin typeface="Trebuchet MS"/>
              <a:cs typeface="Trebuchet MS"/>
            </a:endParaRPr>
          </a:p>
          <a:p>
            <a:pPr marL="698500" marR="656590" lvl="1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Results from </a:t>
            </a:r>
            <a:r>
              <a:rPr sz="2400" spc="-110" dirty="0">
                <a:latin typeface="Trebuchet MS"/>
                <a:cs typeface="Trebuchet MS"/>
              </a:rPr>
              <a:t>vascular </a:t>
            </a:r>
            <a:r>
              <a:rPr sz="2400" spc="-80" dirty="0">
                <a:latin typeface="Trebuchet MS"/>
                <a:cs typeface="Trebuchet MS"/>
              </a:rPr>
              <a:t>anastomosis </a:t>
            </a:r>
            <a:r>
              <a:rPr sz="2400" spc="-105" dirty="0">
                <a:latin typeface="Trebuchet MS"/>
                <a:cs typeface="Trebuchet MS"/>
              </a:rPr>
              <a:t>between</a:t>
            </a:r>
            <a:r>
              <a:rPr sz="2400" spc="-560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twins'  </a:t>
            </a:r>
            <a:r>
              <a:rPr sz="2400" spc="-90" dirty="0">
                <a:latin typeface="Trebuchet MS"/>
                <a:cs typeface="Trebuchet MS"/>
              </a:rPr>
              <a:t>vessels </a:t>
            </a:r>
            <a:r>
              <a:rPr sz="2400" spc="-145" dirty="0">
                <a:latin typeface="Trebuchet MS"/>
                <a:cs typeface="Trebuchet MS"/>
              </a:rPr>
              <a:t>at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33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placenta.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60" dirty="0">
                <a:latin typeface="Trebuchet MS"/>
                <a:cs typeface="Trebuchet MS"/>
              </a:rPr>
              <a:t>In </a:t>
            </a:r>
            <a:r>
              <a:rPr sz="2400" spc="60" dirty="0">
                <a:latin typeface="Trebuchet MS"/>
                <a:cs typeface="Trebuchet MS"/>
              </a:rPr>
              <a:t>15%</a:t>
            </a:r>
            <a:r>
              <a:rPr sz="2400" spc="-409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85" dirty="0">
                <a:latin typeface="Trebuchet MS"/>
                <a:cs typeface="Trebuchet MS"/>
              </a:rPr>
              <a:t>monochorionic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Can </a:t>
            </a:r>
            <a:r>
              <a:rPr sz="2400" spc="-100" dirty="0">
                <a:latin typeface="Trebuchet MS"/>
                <a:cs typeface="Trebuchet MS"/>
              </a:rPr>
              <a:t>be </a:t>
            </a:r>
            <a:r>
              <a:rPr sz="2400" spc="-130" dirty="0" smtClean="0">
                <a:latin typeface="Trebuchet MS"/>
                <a:cs typeface="Trebuchet MS"/>
              </a:rPr>
              <a:t>acute</a:t>
            </a:r>
            <a:r>
              <a:rPr lang="en-US" sz="2400" spc="-130" dirty="0">
                <a:latin typeface="Trebuchet MS"/>
                <a:cs typeface="Trebuchet MS"/>
              </a:rPr>
              <a:t> </a:t>
            </a:r>
            <a:r>
              <a:rPr sz="2400" spc="-65" dirty="0" smtClean="0">
                <a:latin typeface="Trebuchet MS"/>
                <a:cs typeface="Trebuchet MS"/>
              </a:rPr>
              <a:t>or</a:t>
            </a:r>
            <a:r>
              <a:rPr sz="2400" spc="-395" dirty="0" smtClean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chronic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5" dirty="0">
                <a:latin typeface="Trebuchet MS"/>
                <a:cs typeface="Trebuchet MS"/>
              </a:rPr>
              <a:t>Early </a:t>
            </a:r>
            <a:r>
              <a:rPr sz="2400" spc="-80" dirty="0">
                <a:latin typeface="Trebuchet MS"/>
                <a:cs typeface="Trebuchet MS"/>
              </a:rPr>
              <a:t>onset </a:t>
            </a:r>
            <a:r>
              <a:rPr sz="2400" spc="-105" dirty="0">
                <a:latin typeface="Trebuchet MS"/>
                <a:cs typeface="Trebuchet MS"/>
              </a:rPr>
              <a:t>associated with </a:t>
            </a:r>
            <a:r>
              <a:rPr sz="2400" spc="-80" dirty="0">
                <a:solidFill>
                  <a:srgbClr val="C00000"/>
                </a:solidFill>
                <a:latin typeface="Trebuchet MS"/>
                <a:cs typeface="Trebuchet MS"/>
              </a:rPr>
              <a:t>poorer</a:t>
            </a:r>
            <a:r>
              <a:rPr sz="2400" spc="-5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C00000"/>
                </a:solidFill>
                <a:latin typeface="Trebuchet MS"/>
                <a:cs typeface="Trebuchet MS"/>
              </a:rPr>
              <a:t>prognosis</a:t>
            </a:r>
            <a:endParaRPr sz="240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90" dirty="0">
                <a:latin typeface="Trebuchet MS"/>
                <a:cs typeface="Trebuchet MS"/>
              </a:rPr>
              <a:t>Usually </a:t>
            </a:r>
            <a:r>
              <a:rPr sz="2400" spc="-110" dirty="0">
                <a:latin typeface="Trebuchet MS"/>
                <a:cs typeface="Trebuchet MS"/>
              </a:rPr>
              <a:t>arterio </a:t>
            </a:r>
            <a:r>
              <a:rPr sz="2400" spc="-85" dirty="0">
                <a:latin typeface="Trebuchet MS"/>
                <a:cs typeface="Trebuchet MS"/>
              </a:rPr>
              <a:t>(donor) </a:t>
            </a:r>
            <a:r>
              <a:rPr sz="2400" spc="-65" dirty="0">
                <a:latin typeface="Trebuchet MS"/>
                <a:cs typeface="Trebuchet MS"/>
              </a:rPr>
              <a:t>venous</a:t>
            </a:r>
            <a:r>
              <a:rPr sz="2400" spc="-49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(recipient)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The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net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effect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blood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flow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imbalance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result:</a:t>
            </a:r>
            <a:endParaRPr sz="2400" dirty="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95" dirty="0">
                <a:latin typeface="Trebuchet MS"/>
                <a:cs typeface="Trebuchet MS"/>
              </a:rPr>
              <a:t>donor-small, </a:t>
            </a:r>
            <a:r>
              <a:rPr sz="2000" spc="-90" dirty="0">
                <a:latin typeface="Trebuchet MS"/>
                <a:cs typeface="Trebuchet MS"/>
              </a:rPr>
              <a:t>hypoperfused, </a:t>
            </a:r>
            <a:r>
              <a:rPr sz="2000" spc="-110" dirty="0">
                <a:latin typeface="Trebuchet MS"/>
                <a:cs typeface="Trebuchet MS"/>
              </a:rPr>
              <a:t>anemic-pale,</a:t>
            </a:r>
            <a:r>
              <a:rPr sz="2000" spc="-27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oligohydraminos</a:t>
            </a:r>
            <a:endParaRPr sz="2000" dirty="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20" dirty="0">
                <a:latin typeface="Trebuchet MS"/>
                <a:cs typeface="Trebuchet MS"/>
              </a:rPr>
              <a:t>recipient-large, </a:t>
            </a:r>
            <a:r>
              <a:rPr sz="2000" spc="-95" dirty="0">
                <a:latin typeface="Trebuchet MS"/>
                <a:cs typeface="Trebuchet MS"/>
              </a:rPr>
              <a:t>hyperperfused, </a:t>
            </a:r>
            <a:r>
              <a:rPr sz="2000" spc="-110" dirty="0">
                <a:latin typeface="Trebuchet MS"/>
                <a:cs typeface="Trebuchet MS"/>
              </a:rPr>
              <a:t>polycythemic,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polyhydraminos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309372"/>
            <a:ext cx="492887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310" dirty="0"/>
              <a:t>Twin-Twin </a:t>
            </a:r>
            <a:r>
              <a:rPr spc="-190" dirty="0"/>
              <a:t>transfusion  </a:t>
            </a:r>
            <a:r>
              <a:rPr spc="-180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527" y="1742947"/>
            <a:ext cx="561721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0" dirty="0">
                <a:latin typeface="Trebuchet MS"/>
                <a:cs typeface="Trebuchet MS"/>
              </a:rPr>
              <a:t>Staging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(US-Quintero</a:t>
            </a:r>
            <a:r>
              <a:rPr sz="2400" spc="-100" dirty="0" smtClean="0">
                <a:latin typeface="Trebuchet MS"/>
                <a:cs typeface="Trebuchet MS"/>
              </a:rPr>
              <a:t>)</a:t>
            </a:r>
            <a:r>
              <a:rPr lang="en-US" sz="2400" spc="-100" dirty="0" smtClean="0">
                <a:latin typeface="Trebuchet MS"/>
                <a:cs typeface="Trebuchet MS"/>
              </a:rPr>
              <a:t> </a:t>
            </a:r>
            <a:endParaRPr sz="24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71000"/>
              </a:lnSpc>
              <a:spcBef>
                <a:spcPts val="6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0" dirty="0">
                <a:latin typeface="Trebuchet MS"/>
                <a:cs typeface="Trebuchet MS"/>
              </a:rPr>
              <a:t>I—discordant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 smtClean="0">
                <a:latin typeface="Trebuchet MS"/>
                <a:cs typeface="Trebuchet MS"/>
              </a:rPr>
              <a:t>AFV</a:t>
            </a:r>
            <a:r>
              <a:rPr lang="en-US" sz="2000" i="1" spc="-65" dirty="0" smtClean="0">
                <a:solidFill>
                  <a:srgbClr val="00B0F0"/>
                </a:solidFill>
                <a:latin typeface="Trebuchet MS"/>
                <a:cs typeface="Trebuchet MS"/>
              </a:rPr>
              <a:t>[</a:t>
            </a:r>
            <a:r>
              <a:rPr lang="en-US" sz="2000" i="1" spc="-6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amnionitic</a:t>
            </a:r>
            <a:r>
              <a:rPr lang="en-US" sz="2000" i="1" spc="-65" dirty="0" smtClean="0">
                <a:solidFill>
                  <a:srgbClr val="00B0F0"/>
                </a:solidFill>
                <a:latin typeface="Trebuchet MS"/>
                <a:cs typeface="Trebuchet MS"/>
              </a:rPr>
              <a:t> fluid </a:t>
            </a:r>
            <a:r>
              <a:rPr lang="en-US" sz="2000" i="1" spc="-6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vol</a:t>
            </a:r>
            <a:r>
              <a:rPr lang="en-US" sz="2000" i="1" spc="-65" dirty="0" smtClean="0">
                <a:solidFill>
                  <a:srgbClr val="00B0F0"/>
                </a:solidFill>
                <a:latin typeface="Trebuchet MS"/>
                <a:cs typeface="Trebuchet MS"/>
              </a:rPr>
              <a:t>]</a:t>
            </a:r>
            <a:r>
              <a:rPr lang="en-US" sz="2000" i="1" spc="-150" dirty="0" smtClean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000" spc="-80" dirty="0" smtClean="0">
                <a:latin typeface="Trebuchet MS"/>
                <a:cs typeface="Trebuchet MS"/>
              </a:rPr>
              <a:t>but</a:t>
            </a:r>
            <a:r>
              <a:rPr sz="2000" spc="-145" dirty="0" smtClean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urine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still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visible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within 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50" dirty="0">
                <a:latin typeface="Trebuchet MS"/>
                <a:cs typeface="Trebuchet MS"/>
              </a:rPr>
              <a:t>donor</a:t>
            </a:r>
            <a:r>
              <a:rPr sz="2000" spc="-21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bladder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727" y="2570988"/>
            <a:ext cx="5149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20" dirty="0">
                <a:latin typeface="Trebuchet MS"/>
                <a:cs typeface="Trebuchet MS"/>
              </a:rPr>
              <a:t>II—as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I,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but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urine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not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visible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within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donor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327" y="2784348"/>
            <a:ext cx="822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Trebuchet MS"/>
                <a:cs typeface="Trebuchet MS"/>
              </a:rPr>
              <a:t>bladder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56527" y="3064764"/>
            <a:ext cx="5575300" cy="3764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indent="-285750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800" spc="-60" dirty="0"/>
              <a:t>III—criteria</a:t>
            </a:r>
            <a:r>
              <a:rPr sz="1800" spc="-155" dirty="0"/>
              <a:t> </a:t>
            </a:r>
            <a:r>
              <a:rPr sz="1800" spc="-80" dirty="0"/>
              <a:t>of</a:t>
            </a:r>
            <a:r>
              <a:rPr sz="1800" spc="-155" dirty="0"/>
              <a:t> </a:t>
            </a:r>
            <a:r>
              <a:rPr sz="1800" spc="-95" dirty="0"/>
              <a:t>stage</a:t>
            </a:r>
            <a:r>
              <a:rPr sz="1800" spc="-155" dirty="0"/>
              <a:t> </a:t>
            </a:r>
            <a:r>
              <a:rPr sz="1800" spc="-60" dirty="0"/>
              <a:t>II</a:t>
            </a:r>
            <a:r>
              <a:rPr sz="1800" spc="-160" dirty="0"/>
              <a:t> </a:t>
            </a:r>
            <a:r>
              <a:rPr sz="1800" spc="-70" dirty="0"/>
              <a:t>and</a:t>
            </a:r>
            <a:r>
              <a:rPr sz="1800" spc="-155" dirty="0"/>
              <a:t> </a:t>
            </a:r>
            <a:r>
              <a:rPr sz="1800" spc="-75" dirty="0"/>
              <a:t>abnormal</a:t>
            </a:r>
            <a:r>
              <a:rPr sz="1800" spc="-155" dirty="0"/>
              <a:t> </a:t>
            </a:r>
            <a:r>
              <a:rPr sz="1800" spc="-70" dirty="0"/>
              <a:t>Doppler</a:t>
            </a:r>
          </a:p>
          <a:p>
            <a:pPr marL="698500" marR="33020">
              <a:lnSpc>
                <a:spcPct val="71000"/>
              </a:lnSpc>
              <a:spcBef>
                <a:spcPts val="345"/>
              </a:spcBef>
            </a:pPr>
            <a:r>
              <a:rPr sz="1800" spc="-75" dirty="0"/>
              <a:t>studies </a:t>
            </a:r>
            <a:r>
              <a:rPr sz="1800" spc="-80" dirty="0"/>
              <a:t>of </a:t>
            </a:r>
            <a:r>
              <a:rPr sz="1800" spc="-90" dirty="0"/>
              <a:t>the </a:t>
            </a:r>
            <a:r>
              <a:rPr sz="1800" spc="-105" dirty="0"/>
              <a:t>umbilical </a:t>
            </a:r>
            <a:r>
              <a:rPr sz="1800" spc="-140" dirty="0"/>
              <a:t>artery, </a:t>
            </a:r>
            <a:r>
              <a:rPr sz="1800" spc="-80" dirty="0"/>
              <a:t>ductus</a:t>
            </a:r>
            <a:r>
              <a:rPr sz="1800" spc="-405" dirty="0"/>
              <a:t> </a:t>
            </a:r>
            <a:r>
              <a:rPr sz="1800" spc="-75" dirty="0"/>
              <a:t>venosus,  </a:t>
            </a:r>
            <a:r>
              <a:rPr sz="1800" spc="-55" dirty="0"/>
              <a:t>or </a:t>
            </a:r>
            <a:r>
              <a:rPr sz="1800" spc="-105" dirty="0"/>
              <a:t>umbilical</a:t>
            </a:r>
            <a:r>
              <a:rPr sz="1800" spc="-250" dirty="0"/>
              <a:t> </a:t>
            </a:r>
            <a:r>
              <a:rPr sz="1800" spc="-90" dirty="0" smtClean="0"/>
              <a:t>vein</a:t>
            </a:r>
            <a:r>
              <a:rPr lang="en-GB" sz="1800" i="1" spc="-90" dirty="0" smtClean="0">
                <a:solidFill>
                  <a:srgbClr val="00B0F0"/>
                </a:solidFill>
              </a:rPr>
              <a:t>[Evidence of compromise is seen]</a:t>
            </a:r>
          </a:p>
          <a:p>
            <a:pPr marL="698500" indent="-228600">
              <a:lnSpc>
                <a:spcPts val="20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40" dirty="0" smtClean="0"/>
              <a:t>IV—ascites</a:t>
            </a:r>
            <a:r>
              <a:rPr sz="1800" spc="-155" dirty="0" smtClean="0"/>
              <a:t> </a:t>
            </a:r>
            <a:r>
              <a:rPr sz="1800" spc="-55" dirty="0"/>
              <a:t>or</a:t>
            </a:r>
            <a:r>
              <a:rPr sz="1800" spc="-150" dirty="0"/>
              <a:t> </a:t>
            </a:r>
            <a:r>
              <a:rPr sz="1800" spc="-100" dirty="0"/>
              <a:t>frank</a:t>
            </a:r>
            <a:r>
              <a:rPr sz="1800" spc="-155" dirty="0"/>
              <a:t> </a:t>
            </a:r>
            <a:r>
              <a:rPr sz="1800" spc="-75" dirty="0"/>
              <a:t>hydrops</a:t>
            </a:r>
            <a:r>
              <a:rPr sz="1800" spc="-155" dirty="0"/>
              <a:t> </a:t>
            </a:r>
            <a:r>
              <a:rPr sz="1800" spc="-80" dirty="0"/>
              <a:t>in</a:t>
            </a:r>
            <a:r>
              <a:rPr sz="1800" spc="-155" dirty="0"/>
              <a:t> </a:t>
            </a:r>
            <a:r>
              <a:rPr sz="1800" spc="-95" dirty="0"/>
              <a:t>either</a:t>
            </a:r>
            <a:r>
              <a:rPr sz="1800" spc="-145" dirty="0"/>
              <a:t> </a:t>
            </a:r>
            <a:r>
              <a:rPr sz="1800" spc="-85" dirty="0" smtClean="0"/>
              <a:t>twin</a:t>
            </a:r>
            <a:r>
              <a:rPr lang="en-US" sz="1800" i="1" spc="-85" dirty="0" smtClean="0">
                <a:solidFill>
                  <a:srgbClr val="00B0F0"/>
                </a:solidFill>
              </a:rPr>
              <a:t>[severe anemia]</a:t>
            </a:r>
            <a:endParaRPr sz="1800" i="1" spc="-85" dirty="0">
              <a:solidFill>
                <a:srgbClr val="00B0F0"/>
              </a:solidFill>
            </a:endParaRPr>
          </a:p>
          <a:p>
            <a:pPr marL="241300" indent="-228600">
              <a:lnSpc>
                <a:spcPts val="2745"/>
              </a:lnSpc>
              <a:spcBef>
                <a:spcPts val="2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50" dirty="0"/>
              <a:t>Treatment</a:t>
            </a:r>
            <a:endParaRPr sz="1800" dirty="0"/>
          </a:p>
          <a:p>
            <a:pPr marL="698500" lvl="1" indent="-228600">
              <a:lnSpc>
                <a:spcPts val="21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pc="-100" dirty="0">
                <a:latin typeface="Trebuchet MS"/>
                <a:cs typeface="Trebuchet MS"/>
              </a:rPr>
              <a:t>Repeated </a:t>
            </a:r>
            <a:r>
              <a:rPr spc="-80" dirty="0">
                <a:latin typeface="Trebuchet MS"/>
                <a:cs typeface="Trebuchet MS"/>
              </a:rPr>
              <a:t>amniocentesis </a:t>
            </a:r>
            <a:r>
              <a:rPr spc="-85" dirty="0">
                <a:latin typeface="Trebuchet MS"/>
                <a:cs typeface="Trebuchet MS"/>
              </a:rPr>
              <a:t>from</a:t>
            </a:r>
            <a:r>
              <a:rPr spc="-290" dirty="0">
                <a:latin typeface="Trebuchet MS"/>
                <a:cs typeface="Trebuchet MS"/>
              </a:rPr>
              <a:t> </a:t>
            </a:r>
            <a:r>
              <a:rPr spc="-105" dirty="0" smtClean="0">
                <a:latin typeface="Trebuchet MS"/>
                <a:cs typeface="Trebuchet MS"/>
              </a:rPr>
              <a:t>recipient</a:t>
            </a:r>
            <a:r>
              <a:rPr lang="en-US" i="1" spc="-105" dirty="0" smtClean="0">
                <a:solidFill>
                  <a:srgbClr val="00B0F0"/>
                </a:solidFill>
                <a:latin typeface="Trebuchet MS"/>
                <a:cs typeface="Trebuchet MS"/>
              </a:rPr>
              <a:t>[due to overload]</a:t>
            </a:r>
            <a:endParaRPr i="1" dirty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6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pc="-90" dirty="0">
                <a:latin typeface="Trebuchet MS"/>
                <a:cs typeface="Trebuchet MS"/>
              </a:rPr>
              <a:t>Fetoscopy </a:t>
            </a:r>
            <a:r>
              <a:rPr spc="-70" dirty="0">
                <a:latin typeface="Trebuchet MS"/>
                <a:cs typeface="Trebuchet MS"/>
              </a:rPr>
              <a:t>and </a:t>
            </a:r>
            <a:r>
              <a:rPr spc="-85" dirty="0">
                <a:latin typeface="Trebuchet MS"/>
                <a:cs typeface="Trebuchet MS"/>
              </a:rPr>
              <a:t>laser </a:t>
            </a:r>
            <a:r>
              <a:rPr spc="-90" dirty="0">
                <a:latin typeface="Trebuchet MS"/>
                <a:cs typeface="Trebuchet MS"/>
              </a:rPr>
              <a:t>ablation </a:t>
            </a:r>
            <a:r>
              <a:rPr spc="-80" dirty="0">
                <a:latin typeface="Trebuchet MS"/>
                <a:cs typeface="Trebuchet MS"/>
              </a:rPr>
              <a:t>of</a:t>
            </a:r>
            <a:r>
              <a:rPr spc="-440" dirty="0">
                <a:latin typeface="Trebuchet MS"/>
                <a:cs typeface="Trebuchet MS"/>
              </a:rPr>
              <a:t> </a:t>
            </a:r>
            <a:r>
              <a:rPr spc="-90" dirty="0">
                <a:latin typeface="Trebuchet MS"/>
                <a:cs typeface="Trebuchet MS"/>
              </a:rPr>
              <a:t>communicating  </a:t>
            </a:r>
            <a:r>
              <a:rPr spc="-70" dirty="0" smtClean="0">
                <a:latin typeface="Trebuchet MS"/>
                <a:cs typeface="Trebuchet MS"/>
              </a:rPr>
              <a:t>vessels</a:t>
            </a:r>
            <a:r>
              <a:rPr lang="en-US" spc="-70" dirty="0" smtClean="0">
                <a:latin typeface="Trebuchet MS"/>
                <a:cs typeface="Trebuchet MS"/>
              </a:rPr>
              <a:t> </a:t>
            </a:r>
            <a:r>
              <a:rPr lang="en-US" i="1" spc="-70" dirty="0" smtClean="0">
                <a:solidFill>
                  <a:srgbClr val="00B0F0"/>
                </a:solidFill>
                <a:latin typeface="Trebuchet MS"/>
                <a:cs typeface="Trebuchet MS"/>
              </a:rPr>
              <a:t>[not done in </a:t>
            </a:r>
            <a:r>
              <a:rPr lang="en-US" i="1" spc="-7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kenya</a:t>
            </a:r>
            <a:r>
              <a:rPr lang="en-US" i="1" spc="-70" dirty="0" smtClean="0">
                <a:solidFill>
                  <a:srgbClr val="00B0F0"/>
                </a:solidFill>
                <a:latin typeface="Trebuchet MS"/>
                <a:cs typeface="Trebuchet MS"/>
              </a:rPr>
              <a:t>]</a:t>
            </a:r>
            <a:endParaRPr lang="en-US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marR="570865" lvl="1" indent="-228600">
              <a:lnSpc>
                <a:spcPct val="71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pc="-105" dirty="0" smtClean="0">
                <a:latin typeface="Trebuchet MS"/>
                <a:cs typeface="Trebuchet MS"/>
              </a:rPr>
              <a:t>Selective </a:t>
            </a:r>
            <a:r>
              <a:rPr spc="-120" dirty="0">
                <a:latin typeface="Trebuchet MS"/>
                <a:cs typeface="Trebuchet MS"/>
              </a:rPr>
              <a:t>feticide </a:t>
            </a:r>
            <a:r>
              <a:rPr spc="-85" dirty="0">
                <a:latin typeface="Trebuchet MS"/>
                <a:cs typeface="Trebuchet MS"/>
              </a:rPr>
              <a:t>with </a:t>
            </a:r>
            <a:r>
              <a:rPr spc="-105" dirty="0">
                <a:latin typeface="Trebuchet MS"/>
                <a:cs typeface="Trebuchet MS"/>
              </a:rPr>
              <a:t>umbilical</a:t>
            </a:r>
            <a:r>
              <a:rPr spc="-315" dirty="0">
                <a:latin typeface="Trebuchet MS"/>
                <a:cs typeface="Trebuchet MS"/>
              </a:rPr>
              <a:t> </a:t>
            </a:r>
            <a:r>
              <a:rPr spc="-110" dirty="0">
                <a:latin typeface="Trebuchet MS"/>
                <a:cs typeface="Trebuchet MS"/>
              </a:rPr>
              <a:t>cord/vein  </a:t>
            </a:r>
            <a:r>
              <a:rPr spc="-80" dirty="0">
                <a:latin typeface="Trebuchet MS"/>
                <a:cs typeface="Trebuchet MS"/>
              </a:rPr>
              <a:t>occlusion</a:t>
            </a:r>
            <a:endParaRPr dirty="0">
              <a:latin typeface="Trebuchet MS"/>
              <a:cs typeface="Trebuchet MS"/>
            </a:endParaRPr>
          </a:p>
          <a:p>
            <a:pPr marL="241300" indent="-228600">
              <a:lnSpc>
                <a:spcPts val="273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14" dirty="0"/>
              <a:t>Untreated</a:t>
            </a:r>
            <a:endParaRPr sz="1800" dirty="0"/>
          </a:p>
          <a:p>
            <a:pPr marL="698500" lvl="1" indent="-228600">
              <a:lnSpc>
                <a:spcPts val="22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pc="-75" dirty="0">
                <a:latin typeface="Trebuchet MS"/>
                <a:cs typeface="Trebuchet MS"/>
              </a:rPr>
              <a:t>Death </a:t>
            </a:r>
            <a:r>
              <a:rPr spc="-85" dirty="0">
                <a:latin typeface="Trebuchet MS"/>
                <a:cs typeface="Trebuchet MS"/>
              </a:rPr>
              <a:t>occurs </a:t>
            </a:r>
            <a:r>
              <a:rPr spc="-80" dirty="0">
                <a:latin typeface="Trebuchet MS"/>
                <a:cs typeface="Trebuchet MS"/>
              </a:rPr>
              <a:t>in </a:t>
            </a:r>
            <a:r>
              <a:rPr spc="-15" dirty="0">
                <a:latin typeface="Trebuchet MS"/>
                <a:cs typeface="Trebuchet MS"/>
              </a:rPr>
              <a:t>80-100%</a:t>
            </a:r>
            <a:r>
              <a:rPr spc="-459" dirty="0">
                <a:latin typeface="Trebuchet MS"/>
                <a:cs typeface="Trebuchet MS"/>
              </a:rPr>
              <a:t> </a:t>
            </a:r>
            <a:r>
              <a:rPr spc="-80" dirty="0">
                <a:latin typeface="Trebuchet MS"/>
                <a:cs typeface="Trebuchet MS"/>
              </a:rPr>
              <a:t>of </a:t>
            </a:r>
            <a:r>
              <a:rPr spc="-105" dirty="0">
                <a:latin typeface="Trebuchet MS"/>
                <a:cs typeface="Trebuchet MS"/>
              </a:rPr>
              <a:t>cases.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365125"/>
            <a:ext cx="3200400" cy="314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3810000"/>
            <a:ext cx="3122612" cy="2570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11124"/>
            <a:ext cx="8228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Morbidity </a:t>
            </a:r>
            <a:r>
              <a:rPr spc="-254" dirty="0"/>
              <a:t>Specific </a:t>
            </a:r>
            <a:r>
              <a:rPr spc="-204" dirty="0"/>
              <a:t>to</a:t>
            </a:r>
            <a:r>
              <a:rPr spc="-605" dirty="0"/>
              <a:t> </a:t>
            </a:r>
            <a:r>
              <a:rPr spc="-110" dirty="0"/>
              <a:t>Monochorionic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89" y="1761404"/>
            <a:ext cx="7828915" cy="374692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10" dirty="0">
                <a:latin typeface="Trebuchet MS"/>
                <a:cs typeface="Trebuchet MS"/>
              </a:rPr>
              <a:t>Twin </a:t>
            </a:r>
            <a:r>
              <a:rPr sz="2800" b="1" spc="-140" dirty="0">
                <a:latin typeface="Trebuchet MS"/>
                <a:cs typeface="Trebuchet MS"/>
              </a:rPr>
              <a:t>Anemia </a:t>
            </a:r>
            <a:r>
              <a:rPr sz="2800" b="1" spc="-165" dirty="0">
                <a:latin typeface="Trebuchet MS"/>
                <a:cs typeface="Trebuchet MS"/>
              </a:rPr>
              <a:t>Polycythemia </a:t>
            </a:r>
            <a:r>
              <a:rPr sz="2800" b="1" spc="-180" dirty="0">
                <a:latin typeface="Trebuchet MS"/>
                <a:cs typeface="Trebuchet MS"/>
              </a:rPr>
              <a:t>Sequence</a:t>
            </a:r>
            <a:r>
              <a:rPr sz="2800" b="1" spc="-310" dirty="0">
                <a:latin typeface="Trebuchet MS"/>
                <a:cs typeface="Trebuchet MS"/>
              </a:rPr>
              <a:t> </a:t>
            </a:r>
            <a:r>
              <a:rPr sz="2800" b="1" spc="-204" dirty="0">
                <a:latin typeface="Trebuchet MS"/>
                <a:cs typeface="Trebuchet MS"/>
              </a:rPr>
              <a:t>(TAPS)</a:t>
            </a:r>
            <a:endParaRPr sz="28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904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chronic </a:t>
            </a:r>
            <a:r>
              <a:rPr sz="2400" spc="-150" dirty="0">
                <a:latin typeface="Trebuchet MS"/>
                <a:cs typeface="Trebuchet MS"/>
              </a:rPr>
              <a:t>fetofetal </a:t>
            </a:r>
            <a:r>
              <a:rPr sz="2400" spc="-90" dirty="0">
                <a:latin typeface="Trebuchet MS"/>
                <a:cs typeface="Trebuchet MS"/>
              </a:rPr>
              <a:t>transfusion </a:t>
            </a:r>
            <a:r>
              <a:rPr sz="2400" spc="-135" dirty="0">
                <a:latin typeface="Trebuchet MS"/>
                <a:cs typeface="Trebuchet MS"/>
              </a:rPr>
              <a:t>characterized </a:t>
            </a:r>
            <a:r>
              <a:rPr sz="2400" spc="-95" dirty="0">
                <a:latin typeface="Trebuchet MS"/>
                <a:cs typeface="Trebuchet MS"/>
              </a:rPr>
              <a:t>by</a:t>
            </a:r>
            <a:r>
              <a:rPr sz="2400" spc="-42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significant  </a:t>
            </a:r>
            <a:r>
              <a:rPr sz="2400" spc="-85" dirty="0">
                <a:latin typeface="Trebuchet MS"/>
                <a:cs typeface="Trebuchet MS"/>
              </a:rPr>
              <a:t>hemoglobin </a:t>
            </a:r>
            <a:r>
              <a:rPr sz="2400" spc="-125" dirty="0">
                <a:latin typeface="Trebuchet MS"/>
                <a:cs typeface="Trebuchet MS"/>
              </a:rPr>
              <a:t>differences </a:t>
            </a:r>
            <a:r>
              <a:rPr sz="2400" spc="-105" dirty="0">
                <a:latin typeface="Trebuchet MS"/>
                <a:cs typeface="Trebuchet MS"/>
              </a:rPr>
              <a:t>between </a:t>
            </a:r>
            <a:r>
              <a:rPr sz="2400" spc="-60" dirty="0">
                <a:latin typeface="Trebuchet MS"/>
                <a:cs typeface="Trebuchet MS"/>
              </a:rPr>
              <a:t>donor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125" dirty="0">
                <a:latin typeface="Trebuchet MS"/>
                <a:cs typeface="Trebuchet MS"/>
              </a:rPr>
              <a:t>recipient  twins.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lacks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discrepancies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AFV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typical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70" dirty="0" smtClean="0">
                <a:latin typeface="Trebuchet MS"/>
                <a:cs typeface="Trebuchet MS"/>
              </a:rPr>
              <a:t>TTTS</a:t>
            </a:r>
            <a:r>
              <a:rPr lang="en-US" sz="2400" spc="-170" dirty="0" smtClean="0">
                <a:latin typeface="Trebuchet MS"/>
                <a:cs typeface="Trebuchet MS"/>
              </a:rPr>
              <a:t> </a:t>
            </a:r>
            <a:r>
              <a:rPr lang="en-US" sz="2400" i="1" spc="-170" dirty="0" smtClean="0">
                <a:solidFill>
                  <a:srgbClr val="00B0F0"/>
                </a:solidFill>
                <a:latin typeface="Trebuchet MS"/>
                <a:cs typeface="Trebuchet MS"/>
              </a:rPr>
              <a:t>[twin </a:t>
            </a:r>
            <a:r>
              <a:rPr lang="en-US" sz="2400" i="1" spc="-17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twin</a:t>
            </a:r>
            <a:r>
              <a:rPr lang="en-US" sz="2400" i="1" spc="-170" dirty="0" smtClean="0">
                <a:solidFill>
                  <a:srgbClr val="00B0F0"/>
                </a:solidFill>
                <a:latin typeface="Trebuchet MS"/>
                <a:cs typeface="Trebuchet MS"/>
              </a:rPr>
              <a:t> transfusion syndrome]</a:t>
            </a:r>
            <a:endParaRPr lang="en-US" sz="24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marR="582930" lvl="1" indent="-228600" algn="just">
              <a:lnSpc>
                <a:spcPct val="887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5" dirty="0" smtClean="0">
                <a:latin typeface="Trebuchet MS"/>
                <a:cs typeface="Trebuchet MS"/>
              </a:rPr>
              <a:t>Diagnosed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by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MCA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peak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systolic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velocity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(PSV)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&gt;1.5  multiples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median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65" dirty="0">
                <a:latin typeface="Trebuchet MS"/>
                <a:cs typeface="Trebuchet MS"/>
              </a:rPr>
              <a:t>(MoM)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donor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&lt;1.0  </a:t>
            </a:r>
            <a:r>
              <a:rPr sz="2400" spc="220" dirty="0">
                <a:latin typeface="Trebuchet MS"/>
                <a:cs typeface="Trebuchet MS"/>
              </a:rPr>
              <a:t>MoM</a:t>
            </a:r>
            <a:r>
              <a:rPr sz="2400" spc="-43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 </a:t>
            </a: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125" dirty="0">
                <a:latin typeface="Trebuchet MS"/>
                <a:cs typeface="Trebuchet MS"/>
              </a:rPr>
              <a:t>recipient </a:t>
            </a:r>
            <a:r>
              <a:rPr sz="2400" spc="-105" dirty="0" smtClean="0">
                <a:latin typeface="Trebuchet MS"/>
                <a:cs typeface="Trebuchet MS"/>
              </a:rPr>
              <a:t>twin</a:t>
            </a:r>
            <a:endParaRPr lang="en-US" sz="2400" spc="-105" dirty="0" smtClean="0">
              <a:latin typeface="Trebuchet MS"/>
              <a:cs typeface="Trebuchet MS"/>
            </a:endParaRPr>
          </a:p>
          <a:p>
            <a:pPr marL="698500" marR="582930" lvl="1" indent="-228600" algn="just">
              <a:lnSpc>
                <a:spcPct val="887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i="1" spc="-105" dirty="0" smtClean="0">
                <a:solidFill>
                  <a:srgbClr val="00B0F0"/>
                </a:solidFill>
                <a:latin typeface="Trebuchet MS"/>
                <a:cs typeface="Trebuchet MS"/>
              </a:rPr>
              <a:t>Abnormal </a:t>
            </a:r>
            <a:r>
              <a:rPr lang="en-US" sz="2400" i="1" spc="-10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doppler</a:t>
            </a:r>
            <a:r>
              <a:rPr lang="en-US" sz="2400" i="1" spc="-105" dirty="0" smtClean="0">
                <a:solidFill>
                  <a:srgbClr val="00B0F0"/>
                </a:solidFill>
                <a:latin typeface="Trebuchet MS"/>
                <a:cs typeface="Trebuchet MS"/>
              </a:rPr>
              <a:t> studies seen</a:t>
            </a:r>
            <a:endParaRPr lang="en-US" sz="2400" i="1" dirty="0">
              <a:solidFill>
                <a:srgbClr val="00B0F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11124"/>
            <a:ext cx="8228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Morbidity </a:t>
            </a:r>
            <a:r>
              <a:rPr spc="-254" dirty="0"/>
              <a:t>Specific </a:t>
            </a:r>
            <a:r>
              <a:rPr spc="-204" dirty="0"/>
              <a:t>to</a:t>
            </a:r>
            <a:r>
              <a:rPr spc="-605" dirty="0"/>
              <a:t> </a:t>
            </a:r>
            <a:r>
              <a:rPr spc="-110" dirty="0"/>
              <a:t>Monochorionic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670165" cy="30397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10" dirty="0">
                <a:latin typeface="Trebuchet MS"/>
                <a:cs typeface="Trebuchet MS"/>
              </a:rPr>
              <a:t>Twin </a:t>
            </a:r>
            <a:r>
              <a:rPr sz="2800" b="1" spc="-180" dirty="0">
                <a:latin typeface="Trebuchet MS"/>
                <a:cs typeface="Trebuchet MS"/>
              </a:rPr>
              <a:t>Reversed </a:t>
            </a:r>
            <a:r>
              <a:rPr sz="2800" b="1" spc="-160" dirty="0">
                <a:latin typeface="Trebuchet MS"/>
                <a:cs typeface="Trebuchet MS"/>
              </a:rPr>
              <a:t>Arterial </a:t>
            </a:r>
            <a:r>
              <a:rPr sz="2800" b="1" spc="-155" dirty="0">
                <a:latin typeface="Trebuchet MS"/>
                <a:cs typeface="Trebuchet MS"/>
              </a:rPr>
              <a:t>Perfusion </a:t>
            </a:r>
            <a:r>
              <a:rPr sz="2800" b="1" spc="-170" dirty="0">
                <a:latin typeface="Trebuchet MS"/>
                <a:cs typeface="Trebuchet MS"/>
              </a:rPr>
              <a:t>(TRAP)</a:t>
            </a:r>
            <a:r>
              <a:rPr sz="2800" b="1" spc="-340" dirty="0">
                <a:latin typeface="Trebuchet MS"/>
                <a:cs typeface="Trebuchet MS"/>
              </a:rPr>
              <a:t> </a:t>
            </a:r>
            <a:r>
              <a:rPr sz="2800" b="1" spc="-180" dirty="0">
                <a:latin typeface="Trebuchet MS"/>
                <a:cs typeface="Trebuchet MS"/>
              </a:rPr>
              <a:t>Sequence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4" dirty="0">
                <a:latin typeface="Trebuchet MS"/>
                <a:cs typeface="Trebuchet MS"/>
              </a:rPr>
              <a:t>Rare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-1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case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35,000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births,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but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serious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65" dirty="0">
                <a:latin typeface="Trebuchet MS"/>
                <a:cs typeface="Trebuchet MS"/>
              </a:rPr>
              <a:t>Also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known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as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an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b="1" spc="-150" dirty="0">
                <a:latin typeface="Trebuchet MS"/>
                <a:cs typeface="Trebuchet MS"/>
              </a:rPr>
              <a:t>acardiac</a:t>
            </a:r>
            <a:r>
              <a:rPr sz="2400" b="1" spc="-19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twin</a:t>
            </a:r>
            <a:endParaRPr sz="2400">
              <a:latin typeface="Trebuchet MS"/>
              <a:cs typeface="Trebuchet MS"/>
            </a:endParaRPr>
          </a:p>
          <a:p>
            <a:pPr marL="698500" marR="594360" lvl="1" indent="-228600">
              <a:lnSpc>
                <a:spcPts val="262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Result </a:t>
            </a:r>
            <a:r>
              <a:rPr sz="2400" spc="-100" dirty="0">
                <a:latin typeface="Trebuchet MS"/>
                <a:cs typeface="Trebuchet MS"/>
              </a:rPr>
              <a:t>from</a:t>
            </a:r>
            <a:r>
              <a:rPr sz="2400" spc="-56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 </a:t>
            </a:r>
            <a:r>
              <a:rPr sz="2400" spc="-125" dirty="0">
                <a:latin typeface="Trebuchet MS"/>
                <a:cs typeface="Trebuchet MS"/>
              </a:rPr>
              <a:t>large </a:t>
            </a:r>
            <a:r>
              <a:rPr sz="2400" spc="-120" dirty="0">
                <a:latin typeface="Trebuchet MS"/>
                <a:cs typeface="Trebuchet MS"/>
              </a:rPr>
              <a:t>artery-to-artery </a:t>
            </a:r>
            <a:r>
              <a:rPr sz="2400" spc="-130" dirty="0">
                <a:latin typeface="Trebuchet MS"/>
                <a:cs typeface="Trebuchet MS"/>
              </a:rPr>
              <a:t>placental </a:t>
            </a:r>
            <a:r>
              <a:rPr sz="2400" spc="-110" dirty="0">
                <a:latin typeface="Trebuchet MS"/>
                <a:cs typeface="Trebuchet MS"/>
              </a:rPr>
              <a:t>shunt,  </a:t>
            </a:r>
            <a:r>
              <a:rPr sz="2400" spc="-105" dirty="0">
                <a:latin typeface="Trebuchet MS"/>
                <a:cs typeface="Trebuchet MS"/>
              </a:rPr>
              <a:t>often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also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accompanied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vein-to-vein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shunt</a:t>
            </a:r>
            <a:endParaRPr sz="2400">
              <a:latin typeface="Trebuchet MS"/>
              <a:cs typeface="Trebuchet MS"/>
            </a:endParaRPr>
          </a:p>
          <a:p>
            <a:pPr marL="698500" marR="170815" lvl="1" indent="-228600">
              <a:lnSpc>
                <a:spcPct val="883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0" dirty="0">
                <a:latin typeface="Trebuchet MS"/>
                <a:cs typeface="Trebuchet MS"/>
              </a:rPr>
              <a:t>Outcome: </a:t>
            </a:r>
            <a:r>
              <a:rPr sz="2400" spc="-100" dirty="0">
                <a:latin typeface="Trebuchet MS"/>
                <a:cs typeface="Trebuchet MS"/>
              </a:rPr>
              <a:t>normally formed </a:t>
            </a:r>
            <a:r>
              <a:rPr sz="2400" spc="-60" dirty="0">
                <a:latin typeface="Trebuchet MS"/>
                <a:cs typeface="Trebuchet MS"/>
              </a:rPr>
              <a:t>donor </a:t>
            </a:r>
            <a:r>
              <a:rPr sz="2400" spc="-105" dirty="0">
                <a:latin typeface="Trebuchet MS"/>
                <a:cs typeface="Trebuchet MS"/>
              </a:rPr>
              <a:t>twin with heart  </a:t>
            </a:r>
            <a:r>
              <a:rPr sz="2400" spc="-130" dirty="0">
                <a:latin typeface="Trebuchet MS"/>
                <a:cs typeface="Trebuchet MS"/>
              </a:rPr>
              <a:t>failure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recipient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twin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that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lacks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heart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(acardius) 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90" dirty="0">
                <a:latin typeface="Trebuchet MS"/>
                <a:cs typeface="Trebuchet MS"/>
              </a:rPr>
              <a:t>other</a:t>
            </a:r>
            <a:r>
              <a:rPr sz="2400" spc="-29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structures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11124"/>
            <a:ext cx="8228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Morbidity </a:t>
            </a:r>
            <a:r>
              <a:rPr spc="-254" dirty="0"/>
              <a:t>Specific </a:t>
            </a:r>
            <a:r>
              <a:rPr spc="-204" dirty="0"/>
              <a:t>to</a:t>
            </a:r>
            <a:r>
              <a:rPr spc="-605" dirty="0"/>
              <a:t> </a:t>
            </a:r>
            <a:r>
              <a:rPr spc="-110" dirty="0"/>
              <a:t>Monochorionic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56155"/>
            <a:ext cx="7670165" cy="4338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10" dirty="0" smtClean="0">
                <a:latin typeface="Trebuchet MS"/>
                <a:cs typeface="Trebuchet MS"/>
              </a:rPr>
              <a:t>Twin </a:t>
            </a:r>
            <a:r>
              <a:rPr sz="2800" b="1" spc="-180" dirty="0" smtClean="0">
                <a:latin typeface="Trebuchet MS"/>
                <a:cs typeface="Trebuchet MS"/>
              </a:rPr>
              <a:t>Reversed </a:t>
            </a:r>
            <a:r>
              <a:rPr sz="2800" b="1" spc="-160" dirty="0" smtClean="0">
                <a:latin typeface="Trebuchet MS"/>
                <a:cs typeface="Trebuchet MS"/>
              </a:rPr>
              <a:t>Arterial </a:t>
            </a:r>
            <a:r>
              <a:rPr sz="2800" b="1" spc="-155" dirty="0" smtClean="0">
                <a:latin typeface="Trebuchet MS"/>
                <a:cs typeface="Trebuchet MS"/>
              </a:rPr>
              <a:t>Perfusion </a:t>
            </a:r>
            <a:r>
              <a:rPr sz="2800" b="1" spc="-170" dirty="0" smtClean="0">
                <a:latin typeface="Trebuchet MS"/>
                <a:cs typeface="Trebuchet MS"/>
              </a:rPr>
              <a:t>(TRAP)</a:t>
            </a:r>
            <a:r>
              <a:rPr sz="2800" b="1" spc="-340" dirty="0" smtClean="0">
                <a:latin typeface="Trebuchet MS"/>
                <a:cs typeface="Trebuchet MS"/>
              </a:rPr>
              <a:t> </a:t>
            </a:r>
            <a:r>
              <a:rPr sz="2800" b="1" spc="-180" dirty="0" smtClean="0">
                <a:latin typeface="Trebuchet MS"/>
                <a:cs typeface="Trebuchet MS"/>
              </a:rPr>
              <a:t>Sequence</a:t>
            </a:r>
            <a:endParaRPr sz="2800" dirty="0" smtClean="0">
              <a:latin typeface="Trebuchet MS"/>
              <a:cs typeface="Trebuchet MS"/>
            </a:endParaRPr>
          </a:p>
          <a:p>
            <a:pPr marL="698500" marR="911225" lvl="1" indent="-228600">
              <a:lnSpc>
                <a:spcPct val="8000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 smtClean="0">
                <a:latin typeface="Trebuchet MS"/>
                <a:cs typeface="Trebuchet MS"/>
              </a:rPr>
              <a:t>The</a:t>
            </a:r>
            <a:r>
              <a:rPr sz="2400" spc="-180" dirty="0" smtClean="0">
                <a:latin typeface="Trebuchet MS"/>
                <a:cs typeface="Trebuchet MS"/>
              </a:rPr>
              <a:t> </a:t>
            </a:r>
            <a:r>
              <a:rPr sz="2400" spc="-125" dirty="0" smtClean="0">
                <a:latin typeface="Trebuchet MS"/>
                <a:cs typeface="Trebuchet MS"/>
              </a:rPr>
              <a:t>arterial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85" dirty="0" smtClean="0">
                <a:latin typeface="Trebuchet MS"/>
                <a:cs typeface="Trebuchet MS"/>
              </a:rPr>
              <a:t>perfusion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90" dirty="0" smtClean="0">
                <a:latin typeface="Trebuchet MS"/>
                <a:cs typeface="Trebuchet MS"/>
              </a:rPr>
              <a:t>pressure</a:t>
            </a:r>
            <a:r>
              <a:rPr sz="2400" spc="-175" dirty="0" smtClean="0">
                <a:latin typeface="Trebuchet MS"/>
                <a:cs typeface="Trebuchet MS"/>
              </a:rPr>
              <a:t> </a:t>
            </a:r>
            <a:r>
              <a:rPr sz="2400" spc="-95" dirty="0" smtClean="0">
                <a:latin typeface="Trebuchet MS"/>
                <a:cs typeface="Trebuchet MS"/>
              </a:rPr>
              <a:t>of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110" dirty="0" smtClean="0">
                <a:latin typeface="Trebuchet MS"/>
                <a:cs typeface="Trebuchet MS"/>
              </a:rPr>
              <a:t>the</a:t>
            </a:r>
            <a:r>
              <a:rPr sz="2400" spc="-175" dirty="0" smtClean="0">
                <a:latin typeface="Trebuchet MS"/>
                <a:cs typeface="Trebuchet MS"/>
              </a:rPr>
              <a:t> </a:t>
            </a:r>
            <a:r>
              <a:rPr sz="2400" spc="-60" dirty="0" smtClean="0">
                <a:latin typeface="Trebuchet MS"/>
                <a:cs typeface="Trebuchet MS"/>
              </a:rPr>
              <a:t>donor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105" dirty="0" smtClean="0">
                <a:latin typeface="Trebuchet MS"/>
                <a:cs typeface="Trebuchet MS"/>
              </a:rPr>
              <a:t>twin  </a:t>
            </a:r>
            <a:r>
              <a:rPr sz="2400" spc="-125" dirty="0" smtClean="0">
                <a:latin typeface="Trebuchet MS"/>
                <a:cs typeface="Trebuchet MS"/>
              </a:rPr>
              <a:t>exceeds that </a:t>
            </a:r>
            <a:r>
              <a:rPr sz="2400" spc="-95" dirty="0" smtClean="0">
                <a:latin typeface="Trebuchet MS"/>
                <a:cs typeface="Trebuchet MS"/>
              </a:rPr>
              <a:t>in </a:t>
            </a:r>
            <a:r>
              <a:rPr sz="2400" spc="-110" dirty="0" smtClean="0">
                <a:latin typeface="Trebuchet MS"/>
                <a:cs typeface="Trebuchet MS"/>
              </a:rPr>
              <a:t>the </a:t>
            </a:r>
            <a:r>
              <a:rPr sz="2400" spc="-125" dirty="0" smtClean="0">
                <a:latin typeface="Trebuchet MS"/>
                <a:cs typeface="Trebuchet MS"/>
              </a:rPr>
              <a:t>recipient</a:t>
            </a:r>
            <a:r>
              <a:rPr sz="2400" spc="-490" dirty="0" smtClean="0">
                <a:latin typeface="Trebuchet MS"/>
                <a:cs typeface="Trebuchet MS"/>
              </a:rPr>
              <a:t> </a:t>
            </a:r>
            <a:r>
              <a:rPr sz="2400" spc="-105" dirty="0" smtClean="0">
                <a:latin typeface="Trebuchet MS"/>
                <a:cs typeface="Trebuchet MS"/>
              </a:rPr>
              <a:t>twin</a:t>
            </a:r>
            <a:endParaRPr sz="2400" dirty="0" smtClean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00" dirty="0" smtClean="0">
              <a:latin typeface="Trebuchet MS"/>
              <a:cs typeface="Trebuchet MS"/>
            </a:endParaRPr>
          </a:p>
          <a:p>
            <a:pPr marL="698500" marR="184150" lvl="1" indent="-2286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 smtClean="0">
                <a:latin typeface="Trebuchet MS"/>
                <a:cs typeface="Trebuchet MS"/>
              </a:rPr>
              <a:t>The </a:t>
            </a:r>
            <a:r>
              <a:rPr sz="2400" spc="-125" dirty="0" smtClean="0">
                <a:latin typeface="Trebuchet MS"/>
                <a:cs typeface="Trebuchet MS"/>
              </a:rPr>
              <a:t>recipient </a:t>
            </a:r>
            <a:r>
              <a:rPr sz="2400" spc="-105" dirty="0" smtClean="0">
                <a:latin typeface="Trebuchet MS"/>
                <a:cs typeface="Trebuchet MS"/>
              </a:rPr>
              <a:t>twin </a:t>
            </a:r>
            <a:r>
              <a:rPr sz="2400" spc="-120" dirty="0" smtClean="0">
                <a:latin typeface="Trebuchet MS"/>
                <a:cs typeface="Trebuchet MS"/>
              </a:rPr>
              <a:t>receives </a:t>
            </a:r>
            <a:r>
              <a:rPr sz="2400" spc="-114" dirty="0" smtClean="0">
                <a:latin typeface="Trebuchet MS"/>
                <a:cs typeface="Trebuchet MS"/>
              </a:rPr>
              <a:t>reverse </a:t>
            </a:r>
            <a:r>
              <a:rPr sz="2400" spc="-75" dirty="0" smtClean="0">
                <a:latin typeface="Trebuchet MS"/>
                <a:cs typeface="Trebuchet MS"/>
              </a:rPr>
              <a:t>blood </a:t>
            </a:r>
            <a:r>
              <a:rPr sz="2400" spc="-105" dirty="0" smtClean="0">
                <a:latin typeface="Trebuchet MS"/>
                <a:cs typeface="Trebuchet MS"/>
              </a:rPr>
              <a:t>flow  containing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10" dirty="0" smtClean="0">
                <a:latin typeface="Trebuchet MS"/>
                <a:cs typeface="Trebuchet MS"/>
              </a:rPr>
              <a:t>deoxygenated</a:t>
            </a:r>
            <a:r>
              <a:rPr sz="2400" spc="-204" dirty="0" smtClean="0">
                <a:latin typeface="Trebuchet MS"/>
                <a:cs typeface="Trebuchet MS"/>
              </a:rPr>
              <a:t> </a:t>
            </a:r>
            <a:r>
              <a:rPr sz="2400" spc="-125" dirty="0" smtClean="0">
                <a:latin typeface="Trebuchet MS"/>
                <a:cs typeface="Trebuchet MS"/>
              </a:rPr>
              <a:t>arterial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75" dirty="0" smtClean="0">
                <a:latin typeface="Trebuchet MS"/>
                <a:cs typeface="Trebuchet MS"/>
              </a:rPr>
              <a:t>blood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00" dirty="0" smtClean="0">
                <a:latin typeface="Trebuchet MS"/>
                <a:cs typeface="Trebuchet MS"/>
              </a:rPr>
              <a:t>from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10" dirty="0" smtClean="0">
                <a:latin typeface="Trebuchet MS"/>
                <a:cs typeface="Trebuchet MS"/>
              </a:rPr>
              <a:t>its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10" dirty="0" err="1" smtClean="0">
                <a:latin typeface="Trebuchet MS"/>
                <a:cs typeface="Trebuchet MS"/>
              </a:rPr>
              <a:t>cotwin</a:t>
            </a:r>
            <a:r>
              <a:rPr sz="2400" spc="-110" dirty="0" smtClean="0">
                <a:latin typeface="Trebuchet MS"/>
                <a:cs typeface="Trebuchet MS"/>
              </a:rPr>
              <a:t>  </a:t>
            </a:r>
            <a:r>
              <a:rPr sz="2400" spc="-80" dirty="0" smtClean="0">
                <a:latin typeface="Trebuchet MS"/>
                <a:cs typeface="Trebuchet MS"/>
              </a:rPr>
              <a:t>through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10" dirty="0" smtClean="0">
                <a:latin typeface="Trebuchet MS"/>
                <a:cs typeface="Trebuchet MS"/>
              </a:rPr>
              <a:t>its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25" dirty="0" smtClean="0">
                <a:latin typeface="Trebuchet MS"/>
                <a:cs typeface="Trebuchet MS"/>
              </a:rPr>
              <a:t>umbilical</a:t>
            </a:r>
            <a:r>
              <a:rPr sz="2400" spc="-195" dirty="0" smtClean="0">
                <a:latin typeface="Trebuchet MS"/>
                <a:cs typeface="Trebuchet MS"/>
              </a:rPr>
              <a:t> </a:t>
            </a:r>
            <a:r>
              <a:rPr sz="2400" spc="-110" dirty="0" smtClean="0">
                <a:latin typeface="Trebuchet MS"/>
                <a:cs typeface="Trebuchet MS"/>
              </a:rPr>
              <a:t>arteries</a:t>
            </a:r>
            <a:r>
              <a:rPr sz="2400" spc="-200" dirty="0" smtClean="0">
                <a:latin typeface="Trebuchet MS"/>
                <a:cs typeface="Trebuchet MS"/>
              </a:rPr>
              <a:t> </a:t>
            </a:r>
            <a:r>
              <a:rPr sz="2400" spc="-80" dirty="0" smtClean="0">
                <a:latin typeface="Trebuchet MS"/>
                <a:cs typeface="Trebuchet MS"/>
              </a:rPr>
              <a:t>and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130" dirty="0" smtClean="0">
                <a:latin typeface="Trebuchet MS"/>
                <a:cs typeface="Trebuchet MS"/>
              </a:rPr>
              <a:t>preferentially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70" dirty="0" smtClean="0">
                <a:latin typeface="Trebuchet MS"/>
                <a:cs typeface="Trebuchet MS"/>
              </a:rPr>
              <a:t>goes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100" dirty="0" smtClean="0">
                <a:latin typeface="Trebuchet MS"/>
                <a:cs typeface="Trebuchet MS"/>
              </a:rPr>
              <a:t>to  </a:t>
            </a:r>
            <a:r>
              <a:rPr sz="2400" spc="-110" dirty="0" smtClean="0">
                <a:latin typeface="Trebuchet MS"/>
                <a:cs typeface="Trebuchet MS"/>
              </a:rPr>
              <a:t>its </a:t>
            </a:r>
            <a:r>
              <a:rPr sz="2400" spc="-150" dirty="0" smtClean="0">
                <a:latin typeface="Trebuchet MS"/>
                <a:cs typeface="Trebuchet MS"/>
              </a:rPr>
              <a:t>iliac</a:t>
            </a:r>
            <a:r>
              <a:rPr sz="2400" spc="-275" dirty="0" smtClean="0">
                <a:latin typeface="Trebuchet MS"/>
                <a:cs typeface="Trebuchet MS"/>
              </a:rPr>
              <a:t> </a:t>
            </a:r>
            <a:r>
              <a:rPr sz="2400" spc="-114" dirty="0" smtClean="0">
                <a:latin typeface="Trebuchet MS"/>
                <a:cs typeface="Trebuchet MS"/>
              </a:rPr>
              <a:t>vessels.</a:t>
            </a:r>
            <a:endParaRPr sz="2400" dirty="0" smtClean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750" dirty="0" smtClean="0">
              <a:latin typeface="Trebuchet MS"/>
              <a:cs typeface="Trebuchet MS"/>
            </a:endParaRPr>
          </a:p>
          <a:p>
            <a:pPr marL="698500" marR="278130" lvl="1" indent="-228600">
              <a:lnSpc>
                <a:spcPct val="817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85" dirty="0" smtClean="0">
                <a:latin typeface="Trebuchet MS"/>
                <a:cs typeface="Trebuchet MS"/>
              </a:rPr>
              <a:t>Only </a:t>
            </a:r>
            <a:r>
              <a:rPr sz="2400" spc="-110" dirty="0" smtClean="0">
                <a:latin typeface="Trebuchet MS"/>
                <a:cs typeface="Trebuchet MS"/>
              </a:rPr>
              <a:t>the </a:t>
            </a:r>
            <a:r>
              <a:rPr sz="2400" spc="-105" dirty="0" smtClean="0">
                <a:latin typeface="Trebuchet MS"/>
                <a:cs typeface="Trebuchet MS"/>
              </a:rPr>
              <a:t>lower </a:t>
            </a:r>
            <a:r>
              <a:rPr sz="2400" spc="-70" dirty="0" smtClean="0">
                <a:latin typeface="Trebuchet MS"/>
                <a:cs typeface="Trebuchet MS"/>
              </a:rPr>
              <a:t>body </a:t>
            </a:r>
            <a:r>
              <a:rPr sz="2400" spc="-90" dirty="0" smtClean="0">
                <a:latin typeface="Trebuchet MS"/>
                <a:cs typeface="Trebuchet MS"/>
              </a:rPr>
              <a:t>is </a:t>
            </a:r>
            <a:r>
              <a:rPr sz="2400" spc="-110" dirty="0" smtClean="0">
                <a:latin typeface="Trebuchet MS"/>
                <a:cs typeface="Trebuchet MS"/>
              </a:rPr>
              <a:t>perfused, </a:t>
            </a:r>
            <a:r>
              <a:rPr sz="2400" spc="-80" dirty="0" smtClean="0">
                <a:latin typeface="Trebuchet MS"/>
                <a:cs typeface="Trebuchet MS"/>
              </a:rPr>
              <a:t>and </a:t>
            </a:r>
            <a:r>
              <a:rPr sz="2400" spc="-120" dirty="0" smtClean="0">
                <a:latin typeface="Trebuchet MS"/>
                <a:cs typeface="Trebuchet MS"/>
              </a:rPr>
              <a:t>therefore  </a:t>
            </a:r>
            <a:r>
              <a:rPr sz="2400" spc="-95" dirty="0" smtClean="0">
                <a:latin typeface="Trebuchet MS"/>
                <a:cs typeface="Trebuchet MS"/>
              </a:rPr>
              <a:t>disrupted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90" dirty="0" smtClean="0">
                <a:latin typeface="Trebuchet MS"/>
                <a:cs typeface="Trebuchet MS"/>
              </a:rPr>
              <a:t>growth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80" dirty="0" smtClean="0">
                <a:latin typeface="Trebuchet MS"/>
                <a:cs typeface="Trebuchet MS"/>
              </a:rPr>
              <a:t>and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105" dirty="0" smtClean="0">
                <a:latin typeface="Trebuchet MS"/>
                <a:cs typeface="Trebuchet MS"/>
              </a:rPr>
              <a:t>development</a:t>
            </a:r>
            <a:r>
              <a:rPr sz="2400" spc="-190" dirty="0" smtClean="0">
                <a:latin typeface="Trebuchet MS"/>
                <a:cs typeface="Trebuchet MS"/>
              </a:rPr>
              <a:t> </a:t>
            </a:r>
            <a:r>
              <a:rPr sz="2400" spc="-95" dirty="0" smtClean="0">
                <a:latin typeface="Trebuchet MS"/>
                <a:cs typeface="Trebuchet MS"/>
              </a:rPr>
              <a:t>of</a:t>
            </a:r>
            <a:r>
              <a:rPr sz="2400" spc="-185" dirty="0" smtClean="0">
                <a:latin typeface="Trebuchet MS"/>
                <a:cs typeface="Trebuchet MS"/>
              </a:rPr>
              <a:t> </a:t>
            </a:r>
            <a:r>
              <a:rPr sz="2400" spc="-110" dirty="0" smtClean="0">
                <a:latin typeface="Trebuchet MS"/>
                <a:cs typeface="Trebuchet MS"/>
              </a:rPr>
              <a:t>the</a:t>
            </a:r>
            <a:r>
              <a:rPr sz="2400" spc="-180" dirty="0" smtClean="0">
                <a:latin typeface="Trebuchet MS"/>
                <a:cs typeface="Trebuchet MS"/>
              </a:rPr>
              <a:t> </a:t>
            </a:r>
            <a:r>
              <a:rPr sz="2400" spc="-85" dirty="0" smtClean="0">
                <a:latin typeface="Trebuchet MS"/>
                <a:cs typeface="Trebuchet MS"/>
              </a:rPr>
              <a:t>upper</a:t>
            </a:r>
            <a:r>
              <a:rPr sz="2400" spc="-180" dirty="0" smtClean="0">
                <a:latin typeface="Trebuchet MS"/>
                <a:cs typeface="Trebuchet MS"/>
              </a:rPr>
              <a:t> </a:t>
            </a:r>
            <a:r>
              <a:rPr sz="2400" spc="-70" dirty="0" smtClean="0">
                <a:latin typeface="Trebuchet MS"/>
                <a:cs typeface="Trebuchet MS"/>
              </a:rPr>
              <a:t>body  </a:t>
            </a:r>
            <a:r>
              <a:rPr sz="2400" spc="-120" dirty="0" smtClean="0">
                <a:latin typeface="Trebuchet MS"/>
                <a:cs typeface="Trebuchet MS"/>
              </a:rPr>
              <a:t>results.</a:t>
            </a:r>
            <a:endParaRPr lang="en-US" sz="2400" spc="-120" dirty="0" smtClean="0">
              <a:latin typeface="Trebuchet MS"/>
              <a:cs typeface="Trebuchet MS"/>
            </a:endParaRPr>
          </a:p>
          <a:p>
            <a:pPr marL="698500" marR="278130" lvl="1" indent="-228600">
              <a:lnSpc>
                <a:spcPct val="81700"/>
              </a:lnSpc>
              <a:buFont typeface="Arial"/>
              <a:buChar char="•"/>
              <a:tabLst>
                <a:tab pos="698500" algn="l"/>
              </a:tabLst>
            </a:pPr>
            <a:r>
              <a:rPr lang="en-US" sz="2400" i="1" spc="-120" dirty="0" smtClean="0">
                <a:solidFill>
                  <a:srgbClr val="00B0F0"/>
                </a:solidFill>
                <a:latin typeface="Trebuchet MS"/>
                <a:cs typeface="Trebuchet MS"/>
              </a:rPr>
              <a:t>Cardiac failure seen</a:t>
            </a:r>
            <a:endParaRPr lang="en-US" sz="2400" i="1" dirty="0">
              <a:solidFill>
                <a:srgbClr val="00B0F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11124"/>
            <a:ext cx="8231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Morbidity </a:t>
            </a:r>
            <a:r>
              <a:rPr spc="-254" dirty="0"/>
              <a:t>Specific </a:t>
            </a:r>
            <a:r>
              <a:rPr spc="-204" dirty="0"/>
              <a:t>to</a:t>
            </a:r>
            <a:r>
              <a:rPr spc="-595" dirty="0"/>
              <a:t> </a:t>
            </a:r>
            <a:r>
              <a:rPr spc="-110" dirty="0"/>
              <a:t>Monochorionic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13484"/>
            <a:ext cx="7725409" cy="504791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0" dirty="0">
                <a:latin typeface="Trebuchet MS"/>
                <a:cs typeface="Trebuchet MS"/>
              </a:rPr>
              <a:t>Hydatidiform </a:t>
            </a:r>
            <a:r>
              <a:rPr sz="2800" b="1" spc="-20" dirty="0">
                <a:latin typeface="Trebuchet MS"/>
                <a:cs typeface="Trebuchet MS"/>
              </a:rPr>
              <a:t>Mole </a:t>
            </a:r>
            <a:r>
              <a:rPr sz="2800" b="1" spc="-140" dirty="0">
                <a:latin typeface="Trebuchet MS"/>
                <a:cs typeface="Trebuchet MS"/>
              </a:rPr>
              <a:t>with </a:t>
            </a:r>
            <a:r>
              <a:rPr sz="2800" b="1" spc="-165" dirty="0">
                <a:latin typeface="Trebuchet MS"/>
                <a:cs typeface="Trebuchet MS"/>
              </a:rPr>
              <a:t>Coexisting </a:t>
            </a:r>
            <a:r>
              <a:rPr sz="2800" b="1" spc="-114" dirty="0">
                <a:latin typeface="Trebuchet MS"/>
                <a:cs typeface="Trebuchet MS"/>
              </a:rPr>
              <a:t>Normal</a:t>
            </a:r>
            <a:r>
              <a:rPr sz="2800" b="1" spc="-585" dirty="0">
                <a:latin typeface="Trebuchet MS"/>
                <a:cs typeface="Trebuchet MS"/>
              </a:rPr>
              <a:t> </a:t>
            </a:r>
            <a:r>
              <a:rPr sz="2800" b="1" spc="-200" dirty="0" smtClean="0">
                <a:latin typeface="Trebuchet MS"/>
                <a:cs typeface="Trebuchet MS"/>
              </a:rPr>
              <a:t>Fetus</a:t>
            </a:r>
            <a:r>
              <a:rPr lang="en-US" sz="2800" b="1" spc="-200" dirty="0" smtClean="0">
                <a:latin typeface="Trebuchet MS"/>
                <a:cs typeface="Trebuchet MS"/>
              </a:rPr>
              <a:t> [MONITOR CLOSELY]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ts val="3329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4" dirty="0">
                <a:latin typeface="Trebuchet MS"/>
                <a:cs typeface="Trebuchet MS"/>
              </a:rPr>
              <a:t>Fetal</a:t>
            </a:r>
            <a:r>
              <a:rPr sz="2800" b="1" spc="-215" dirty="0">
                <a:latin typeface="Trebuchet MS"/>
                <a:cs typeface="Trebuchet MS"/>
              </a:rPr>
              <a:t> </a:t>
            </a:r>
            <a:r>
              <a:rPr sz="2800" b="1" spc="-155" dirty="0">
                <a:latin typeface="Trebuchet MS"/>
                <a:cs typeface="Trebuchet MS"/>
              </a:rPr>
              <a:t>demise</a:t>
            </a:r>
            <a:endParaRPr sz="28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95" dirty="0">
                <a:latin typeface="Trebuchet MS"/>
                <a:cs typeface="Trebuchet MS"/>
              </a:rPr>
              <a:t>Vanishing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twin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(first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trimester)-the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risk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death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after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  </a:t>
            </a:r>
            <a:r>
              <a:rPr sz="2400" spc="-130" dirty="0">
                <a:latin typeface="Trebuchet MS"/>
                <a:cs typeface="Trebuchet MS"/>
              </a:rPr>
              <a:t>first </a:t>
            </a:r>
            <a:r>
              <a:rPr sz="2400" spc="-114" dirty="0">
                <a:latin typeface="Trebuchet MS"/>
                <a:cs typeface="Trebuchet MS"/>
              </a:rPr>
              <a:t>trimester </a:t>
            </a:r>
            <a:r>
              <a:rPr sz="2400" spc="-90" dirty="0">
                <a:latin typeface="Trebuchet MS"/>
                <a:cs typeface="Trebuchet MS"/>
              </a:rPr>
              <a:t>is </a:t>
            </a:r>
            <a:r>
              <a:rPr sz="2400" spc="-80" dirty="0">
                <a:latin typeface="Trebuchet MS"/>
                <a:cs typeface="Trebuchet MS"/>
              </a:rPr>
              <a:t>not </a:t>
            </a:r>
            <a:r>
              <a:rPr sz="2400" spc="-105" dirty="0">
                <a:latin typeface="Trebuchet MS"/>
                <a:cs typeface="Trebuchet MS"/>
              </a:rPr>
              <a:t>increased </a:t>
            </a:r>
            <a:r>
              <a:rPr sz="2400" spc="-110" dirty="0">
                <a:latin typeface="Trebuchet MS"/>
                <a:cs typeface="Trebuchet MS"/>
              </a:rPr>
              <a:t>for the </a:t>
            </a:r>
            <a:r>
              <a:rPr sz="2400" spc="-125" dirty="0">
                <a:latin typeface="Trebuchet MS"/>
                <a:cs typeface="Trebuchet MS"/>
              </a:rPr>
              <a:t>survivor,  </a:t>
            </a:r>
            <a:r>
              <a:rPr sz="2400" spc="-110" dirty="0">
                <a:latin typeface="Trebuchet MS"/>
                <a:cs typeface="Trebuchet MS"/>
              </a:rPr>
              <a:t>conservative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0" dirty="0" smtClean="0">
                <a:latin typeface="Trebuchet MS"/>
                <a:cs typeface="Trebuchet MS"/>
              </a:rPr>
              <a:t>management</a:t>
            </a:r>
            <a:r>
              <a:rPr lang="en-US" sz="2400" spc="-100" dirty="0" smtClean="0">
                <a:latin typeface="Trebuchet MS"/>
                <a:cs typeface="Trebuchet MS"/>
              </a:rPr>
              <a:t> </a:t>
            </a:r>
            <a:r>
              <a:rPr lang="en-US" sz="24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no termination due to </a:t>
            </a:r>
            <a:r>
              <a:rPr lang="en-US" sz="2400" i="1" spc="-10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dic</a:t>
            </a:r>
            <a:r>
              <a:rPr lang="en-US" sz="24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 just monitor</a:t>
            </a:r>
            <a:endParaRPr lang="en-US" sz="24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lvl="1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90" dirty="0" smtClean="0">
                <a:latin typeface="Trebuchet MS"/>
                <a:cs typeface="Trebuchet MS"/>
              </a:rPr>
              <a:t>Second </a:t>
            </a:r>
            <a:r>
              <a:rPr sz="2400" spc="-114" dirty="0">
                <a:latin typeface="Trebuchet MS"/>
                <a:cs typeface="Trebuchet MS"/>
              </a:rPr>
              <a:t>trimester </a:t>
            </a:r>
            <a:r>
              <a:rPr sz="2400" spc="-65" dirty="0">
                <a:latin typeface="Trebuchet MS"/>
                <a:cs typeface="Trebuchet MS"/>
              </a:rPr>
              <a:t>or</a:t>
            </a:r>
            <a:r>
              <a:rPr sz="2400" spc="-36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later</a:t>
            </a:r>
            <a:endParaRPr sz="2400" dirty="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00" dirty="0">
                <a:latin typeface="Trebuchet MS"/>
                <a:cs typeface="Trebuchet MS"/>
              </a:rPr>
              <a:t>Complicates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4–8%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twin,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11–17%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triplet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pregnancies</a:t>
            </a:r>
            <a:endParaRPr sz="2000" dirty="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85" dirty="0">
                <a:latin typeface="Trebuchet MS"/>
                <a:cs typeface="Trebuchet MS"/>
              </a:rPr>
              <a:t>Increased </a:t>
            </a:r>
            <a:r>
              <a:rPr sz="2000" spc="-110" dirty="0">
                <a:latin typeface="Trebuchet MS"/>
                <a:cs typeface="Trebuchet MS"/>
              </a:rPr>
              <a:t>PTB </a:t>
            </a:r>
            <a:r>
              <a:rPr lang="en-US" sz="2000" i="1" spc="-110" dirty="0" smtClean="0">
                <a:solidFill>
                  <a:srgbClr val="00B0F0"/>
                </a:solidFill>
                <a:latin typeface="Trebuchet MS"/>
                <a:cs typeface="Trebuchet MS"/>
              </a:rPr>
              <a:t>[Preterm birth]</a:t>
            </a:r>
            <a:r>
              <a:rPr sz="2000" spc="-80" dirty="0" smtClean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live</a:t>
            </a:r>
            <a:r>
              <a:rPr sz="2000" spc="-40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fetus</a:t>
            </a:r>
            <a:endParaRPr sz="2000" dirty="0">
              <a:latin typeface="Trebuchet MS"/>
              <a:cs typeface="Trebuchet MS"/>
            </a:endParaRPr>
          </a:p>
          <a:p>
            <a:pPr marL="1155065" marR="72390" lvl="2" indent="-228600">
              <a:lnSpc>
                <a:spcPct val="79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85" dirty="0">
                <a:latin typeface="Trebuchet MS"/>
                <a:cs typeface="Trebuchet MS"/>
              </a:rPr>
              <a:t>Increased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risk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neurological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sequelae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mortality,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maternal  </a:t>
            </a:r>
            <a:r>
              <a:rPr sz="2000" spc="-114" dirty="0">
                <a:latin typeface="Trebuchet MS"/>
                <a:cs typeface="Trebuchet MS"/>
              </a:rPr>
              <a:t>DIC, </a:t>
            </a:r>
            <a:r>
              <a:rPr sz="2000" spc="-65" dirty="0">
                <a:latin typeface="Trebuchet MS"/>
                <a:cs typeface="Trebuchet MS"/>
              </a:rPr>
              <a:t>thrombosis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live</a:t>
            </a:r>
            <a:r>
              <a:rPr sz="2000" spc="-355" dirty="0">
                <a:latin typeface="Trebuchet MS"/>
                <a:cs typeface="Trebuchet MS"/>
              </a:rPr>
              <a:t> </a:t>
            </a:r>
            <a:r>
              <a:rPr sz="2000" spc="-100" dirty="0" smtClean="0">
                <a:latin typeface="Trebuchet MS"/>
                <a:cs typeface="Trebuchet MS"/>
              </a:rPr>
              <a:t>fetus</a:t>
            </a:r>
            <a:r>
              <a:rPr lang="en-US" sz="2000" spc="-100" dirty="0" smtClean="0">
                <a:latin typeface="Trebuchet MS"/>
                <a:cs typeface="Trebuchet MS"/>
              </a:rPr>
              <a:t> </a:t>
            </a:r>
            <a:r>
              <a:rPr lang="en-US" sz="20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just monitor</a:t>
            </a:r>
            <a:endParaRPr lang="en-US" sz="20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00" dirty="0" err="1" smtClean="0">
                <a:latin typeface="Trebuchet MS"/>
                <a:cs typeface="Trebuchet MS"/>
              </a:rPr>
              <a:t>Previable</a:t>
            </a:r>
            <a:r>
              <a:rPr lang="en-US" sz="2000" spc="-100" dirty="0" smtClean="0">
                <a:latin typeface="Trebuchet MS"/>
                <a:cs typeface="Trebuchet MS"/>
              </a:rPr>
              <a:t> </a:t>
            </a:r>
            <a:r>
              <a:rPr lang="en-US" sz="20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22weeks</a:t>
            </a:r>
            <a:r>
              <a:rPr sz="2000" spc="-100" dirty="0" smtClean="0">
                <a:latin typeface="Trebuchet MS"/>
                <a:cs typeface="Trebuchet MS"/>
              </a:rPr>
              <a:t>-terminate</a:t>
            </a:r>
            <a:r>
              <a:rPr sz="2000" spc="-155" dirty="0" smtClean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pregnancy</a:t>
            </a:r>
            <a:endParaRPr sz="2000" dirty="0">
              <a:latin typeface="Trebuchet MS"/>
              <a:cs typeface="Trebuchet MS"/>
            </a:endParaRPr>
          </a:p>
          <a:p>
            <a:pPr marL="1155065" marR="704850" lvl="2" indent="-228600">
              <a:lnSpc>
                <a:spcPts val="1989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85" dirty="0">
                <a:latin typeface="Trebuchet MS"/>
                <a:cs typeface="Trebuchet MS"/>
              </a:rPr>
              <a:t>Viable-consider </a:t>
            </a:r>
            <a:r>
              <a:rPr sz="2000" spc="-114" dirty="0">
                <a:latin typeface="Trebuchet MS"/>
                <a:cs typeface="Trebuchet MS"/>
              </a:rPr>
              <a:t>GA, </a:t>
            </a:r>
            <a:r>
              <a:rPr sz="2000" spc="-80" dirty="0">
                <a:latin typeface="Trebuchet MS"/>
                <a:cs typeface="Trebuchet MS"/>
              </a:rPr>
              <a:t>underlying </a:t>
            </a:r>
            <a:r>
              <a:rPr sz="2000" spc="-110" dirty="0">
                <a:latin typeface="Trebuchet MS"/>
                <a:cs typeface="Trebuchet MS"/>
              </a:rPr>
              <a:t>cause, </a:t>
            </a:r>
            <a:r>
              <a:rPr sz="2000" spc="-135" dirty="0">
                <a:latin typeface="Trebuchet MS"/>
                <a:cs typeface="Trebuchet MS"/>
              </a:rPr>
              <a:t>fetal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4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maternal  </a:t>
            </a:r>
            <a:r>
              <a:rPr sz="2000" spc="-80" dirty="0">
                <a:latin typeface="Trebuchet MS"/>
                <a:cs typeface="Trebuchet MS"/>
              </a:rPr>
              <a:t>condition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5853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Management-antepartum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42947"/>
            <a:ext cx="594614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5" dirty="0">
                <a:latin typeface="Trebuchet MS"/>
                <a:cs typeface="Trebuchet MS"/>
              </a:rPr>
              <a:t>Primary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goals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31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latin typeface="Trebuchet MS"/>
                <a:cs typeface="Trebuchet MS"/>
              </a:rPr>
              <a:t>prevent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10" dirty="0">
                <a:latin typeface="Trebuchet MS"/>
                <a:cs typeface="Trebuchet MS"/>
              </a:rPr>
              <a:t>interdict </a:t>
            </a:r>
            <a:r>
              <a:rPr sz="2000" spc="-90" dirty="0">
                <a:latin typeface="Trebuchet MS"/>
                <a:cs typeface="Trebuchet MS"/>
              </a:rPr>
              <a:t>complications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they</a:t>
            </a:r>
            <a:r>
              <a:rPr sz="2000" spc="-470" dirty="0">
                <a:latin typeface="Trebuchet MS"/>
                <a:cs typeface="Trebuchet MS"/>
              </a:rPr>
              <a:t> </a:t>
            </a:r>
            <a:r>
              <a:rPr lang="en-US" sz="2000" spc="-470" dirty="0" smtClean="0">
                <a:latin typeface="Trebuchet MS"/>
                <a:cs typeface="Trebuchet MS"/>
              </a:rPr>
              <a:t> </a:t>
            </a:r>
            <a:r>
              <a:rPr sz="2000" spc="-105" dirty="0" smtClean="0">
                <a:latin typeface="Trebuchet MS"/>
                <a:cs typeface="Trebuchet MS"/>
              </a:rPr>
              <a:t>develop</a:t>
            </a:r>
            <a:r>
              <a:rPr sz="2000" spc="-105" dirty="0"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589" y="2366772"/>
            <a:ext cx="7078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0" dirty="0">
                <a:latin typeface="Trebuchet MS"/>
                <a:cs typeface="Trebuchet MS"/>
              </a:rPr>
              <a:t>prevent preterm </a:t>
            </a:r>
            <a:r>
              <a:rPr sz="2000" spc="-95" dirty="0">
                <a:latin typeface="Trebuchet MS"/>
                <a:cs typeface="Trebuchet MS"/>
              </a:rPr>
              <a:t>delivery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markedly </a:t>
            </a:r>
            <a:r>
              <a:rPr sz="2000" spc="-90" dirty="0">
                <a:latin typeface="Trebuchet MS"/>
                <a:cs typeface="Trebuchet MS"/>
              </a:rPr>
              <a:t>immature</a:t>
            </a:r>
            <a:r>
              <a:rPr sz="2000" spc="-42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neonates-prolong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589" y="2570988"/>
            <a:ext cx="3889375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ts val="2290"/>
              </a:lnSpc>
              <a:spcBef>
                <a:spcPts val="100"/>
              </a:spcBef>
            </a:pPr>
            <a:r>
              <a:rPr sz="2000" spc="-90" dirty="0">
                <a:latin typeface="Trebuchet MS"/>
                <a:cs typeface="Trebuchet MS"/>
              </a:rPr>
              <a:t>gestation </a:t>
            </a:r>
            <a:r>
              <a:rPr sz="2000" spc="-130" dirty="0">
                <a:latin typeface="Trebuchet MS"/>
                <a:cs typeface="Trebuchet MS"/>
              </a:rPr>
              <a:t>age, </a:t>
            </a:r>
            <a:r>
              <a:rPr sz="2000" spc="-90" dirty="0">
                <a:latin typeface="Trebuchet MS"/>
                <a:cs typeface="Trebuchet MS"/>
              </a:rPr>
              <a:t>increase </a:t>
            </a:r>
            <a:r>
              <a:rPr sz="2000" spc="-135" dirty="0">
                <a:latin typeface="Trebuchet MS"/>
                <a:cs typeface="Trebuchet MS"/>
              </a:rPr>
              <a:t>fetal</a:t>
            </a:r>
            <a:r>
              <a:rPr sz="2000" spc="-30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weight</a:t>
            </a:r>
            <a:endParaRPr sz="2000" dirty="0">
              <a:latin typeface="Trebuchet MS"/>
              <a:cs typeface="Trebuchet MS"/>
            </a:endParaRPr>
          </a:p>
          <a:p>
            <a:pPr marL="241300" indent="-228600">
              <a:lnSpc>
                <a:spcPts val="219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95" dirty="0">
                <a:latin typeface="Trebuchet MS"/>
                <a:cs typeface="Trebuchet MS"/>
              </a:rPr>
              <a:t>Reduce </a:t>
            </a:r>
            <a:r>
              <a:rPr sz="2000" spc="70" dirty="0">
                <a:latin typeface="Trebuchet MS"/>
                <a:cs typeface="Trebuchet MS"/>
              </a:rPr>
              <a:t>PNM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4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morbidity.</a:t>
            </a:r>
            <a:endParaRPr sz="2000" dirty="0">
              <a:latin typeface="Trebuchet MS"/>
              <a:cs typeface="Trebuchet MS"/>
            </a:endParaRPr>
          </a:p>
          <a:p>
            <a:pPr marL="241300" indent="-228600">
              <a:lnSpc>
                <a:spcPts val="230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85" dirty="0">
                <a:latin typeface="Trebuchet MS"/>
                <a:cs typeface="Trebuchet MS"/>
              </a:rPr>
              <a:t>Decrease </a:t>
            </a:r>
            <a:r>
              <a:rPr sz="2000" spc="-95" dirty="0">
                <a:latin typeface="Trebuchet MS"/>
                <a:cs typeface="Trebuchet MS"/>
              </a:rPr>
              <a:t>maternal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complications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90" y="3724147"/>
            <a:ext cx="6626225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80" dirty="0">
                <a:latin typeface="Trebuchet MS"/>
                <a:cs typeface="Trebuchet MS"/>
              </a:rPr>
              <a:t>Components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2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75" dirty="0">
                <a:latin typeface="Trebuchet MS"/>
                <a:cs typeface="Trebuchet MS"/>
              </a:rPr>
              <a:t>US-anomaly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80" dirty="0" smtClean="0">
                <a:latin typeface="Trebuchet MS"/>
                <a:cs typeface="Trebuchet MS"/>
              </a:rPr>
              <a:t>scan</a:t>
            </a:r>
            <a:r>
              <a:rPr lang="en-US" sz="2000" spc="-80" dirty="0" smtClean="0">
                <a:latin typeface="Trebuchet MS"/>
                <a:cs typeface="Trebuchet MS"/>
              </a:rPr>
              <a:t> </a:t>
            </a:r>
            <a:r>
              <a:rPr lang="en-GB" sz="2000" i="1" spc="-80" dirty="0" smtClean="0">
                <a:solidFill>
                  <a:srgbClr val="00B0F0"/>
                </a:solidFill>
                <a:latin typeface="Trebuchet MS"/>
                <a:cs typeface="Trebuchet MS"/>
              </a:rPr>
              <a:t>18 to 20 weeks, </a:t>
            </a:r>
            <a:r>
              <a:rPr lang="en-GB" sz="2000" i="1" spc="-85" dirty="0" smtClean="0">
                <a:solidFill>
                  <a:srgbClr val="00B0F0"/>
                </a:solidFill>
                <a:latin typeface="Trebuchet MS"/>
                <a:cs typeface="Trebuchet MS"/>
              </a:rPr>
              <a:t>serial us for growth</a:t>
            </a:r>
            <a:endParaRPr lang="en-GB" sz="20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lvl="1" indent="-228600">
              <a:lnSpc>
                <a:spcPts val="21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40" dirty="0" smtClean="0">
                <a:latin typeface="Trebuchet MS"/>
                <a:cs typeface="Trebuchet MS"/>
              </a:rPr>
              <a:t>2 </a:t>
            </a:r>
            <a:r>
              <a:rPr sz="2000" spc="-100" dirty="0">
                <a:latin typeface="Trebuchet MS"/>
                <a:cs typeface="Trebuchet MS"/>
              </a:rPr>
              <a:t>weekly </a:t>
            </a:r>
            <a:r>
              <a:rPr sz="2000" spc="-140" dirty="0">
                <a:latin typeface="Trebuchet MS"/>
                <a:cs typeface="Trebuchet MS"/>
              </a:rPr>
              <a:t>F/Up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40" dirty="0">
                <a:latin typeface="Trebuchet MS"/>
                <a:cs typeface="Trebuchet MS"/>
              </a:rPr>
              <a:t>22</a:t>
            </a:r>
            <a:r>
              <a:rPr sz="2000" spc="-420" dirty="0">
                <a:latin typeface="Trebuchet MS"/>
                <a:cs typeface="Trebuchet MS"/>
              </a:rPr>
              <a:t> </a:t>
            </a:r>
            <a:r>
              <a:rPr sz="2000" spc="-85" dirty="0" smtClean="0">
                <a:latin typeface="Trebuchet MS"/>
                <a:cs typeface="Trebuchet MS"/>
              </a:rPr>
              <a:t>weeks</a:t>
            </a:r>
            <a:r>
              <a:rPr lang="en-US" sz="2000" spc="-85" dirty="0" smtClean="0">
                <a:latin typeface="Trebuchet MS"/>
                <a:cs typeface="Trebuchet MS"/>
              </a:rPr>
              <a:t> TWIN PREG HAVE MORE VISITS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1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60" dirty="0">
                <a:latin typeface="Trebuchet MS"/>
                <a:cs typeface="Trebuchet MS"/>
              </a:rPr>
              <a:t>Iron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20" dirty="0">
                <a:latin typeface="Trebuchet MS"/>
                <a:cs typeface="Trebuchet MS"/>
              </a:rPr>
              <a:t>folic </a:t>
            </a:r>
            <a:r>
              <a:rPr sz="2000" spc="-105" dirty="0">
                <a:latin typeface="Trebuchet MS"/>
                <a:cs typeface="Trebuchet MS"/>
              </a:rPr>
              <a:t>acid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42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diet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21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35" dirty="0">
                <a:latin typeface="Trebuchet MS"/>
                <a:cs typeface="Trebuchet MS"/>
              </a:rPr>
              <a:t>Assess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risk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PTB-cervical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 smtClean="0">
                <a:latin typeface="Trebuchet MS"/>
                <a:cs typeface="Trebuchet MS"/>
              </a:rPr>
              <a:t>length</a:t>
            </a:r>
            <a:r>
              <a:rPr lang="en-US" sz="2000" spc="-90" dirty="0" smtClean="0">
                <a:latin typeface="Trebuchet MS"/>
                <a:cs typeface="Trebuchet MS"/>
              </a:rPr>
              <a:t> </a:t>
            </a:r>
            <a:r>
              <a:rPr lang="en-US" sz="2000" i="1" spc="-90" dirty="0" smtClean="0">
                <a:solidFill>
                  <a:srgbClr val="00B0F0"/>
                </a:solidFill>
                <a:latin typeface="Trebuchet MS"/>
                <a:cs typeface="Trebuchet MS"/>
              </a:rPr>
              <a:t>dilated cervix</a:t>
            </a:r>
            <a:r>
              <a:rPr lang="en-US" sz="2000" i="1" spc="-155" dirty="0" smtClean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000" spc="-70" dirty="0" smtClean="0">
                <a:latin typeface="Trebuchet MS"/>
                <a:cs typeface="Trebuchet MS"/>
              </a:rPr>
              <a:t>and</a:t>
            </a:r>
            <a:r>
              <a:rPr sz="2000" spc="-155" dirty="0" smtClean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sufficiency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2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30" dirty="0">
                <a:latin typeface="Trebuchet MS"/>
                <a:cs typeface="Trebuchet MS"/>
              </a:rPr>
              <a:t>Fetal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Surveillance</a:t>
            </a:r>
            <a:endParaRPr sz="2000" dirty="0">
              <a:latin typeface="Trebuchet MS"/>
              <a:cs typeface="Trebuchet MS"/>
            </a:endParaRPr>
          </a:p>
          <a:p>
            <a:pPr marL="1155700" lvl="2" indent="-229235">
              <a:lnSpc>
                <a:spcPts val="1914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25" dirty="0">
                <a:latin typeface="Trebuchet MS"/>
                <a:cs typeface="Trebuchet MS"/>
              </a:rPr>
              <a:t>Monthly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US-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from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24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weeks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to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assess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fetal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growth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and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weight.</a:t>
            </a:r>
            <a:endParaRPr sz="1700" dirty="0">
              <a:latin typeface="Trebuchet MS"/>
              <a:cs typeface="Trebuchet MS"/>
            </a:endParaRPr>
          </a:p>
          <a:p>
            <a:pPr marL="1155700" lvl="2" indent="-229235">
              <a:lnSpc>
                <a:spcPts val="197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150" dirty="0">
                <a:latin typeface="Trebuchet MS"/>
                <a:cs typeface="Trebuchet MS"/>
              </a:rPr>
              <a:t>BPP, </a:t>
            </a:r>
            <a:r>
              <a:rPr sz="1700" spc="-70" dirty="0">
                <a:latin typeface="Trebuchet MS"/>
                <a:cs typeface="Trebuchet MS"/>
              </a:rPr>
              <a:t>NST from </a:t>
            </a:r>
            <a:r>
              <a:rPr sz="1700" spc="-35" dirty="0">
                <a:latin typeface="Trebuchet MS"/>
                <a:cs typeface="Trebuchet MS"/>
              </a:rPr>
              <a:t>≥28</a:t>
            </a:r>
            <a:r>
              <a:rPr sz="1700" spc="-220" dirty="0">
                <a:latin typeface="Trebuchet MS"/>
                <a:cs typeface="Trebuchet MS"/>
              </a:rPr>
              <a:t> </a:t>
            </a:r>
            <a:r>
              <a:rPr sz="1700" spc="-75" dirty="0" smtClean="0">
                <a:latin typeface="Trebuchet MS"/>
                <a:cs typeface="Trebuchet MS"/>
              </a:rPr>
              <a:t>weeks</a:t>
            </a:r>
            <a:r>
              <a:rPr lang="en-US" sz="1700" spc="-75" dirty="0" smtClean="0">
                <a:latin typeface="Trebuchet MS"/>
                <a:cs typeface="Trebuchet MS"/>
              </a:rPr>
              <a:t> </a:t>
            </a:r>
            <a:endParaRPr sz="1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3060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56155"/>
            <a:ext cx="7725409" cy="41884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marR="1642110" indent="-228600">
              <a:lnSpc>
                <a:spcPts val="271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75" dirty="0">
                <a:latin typeface="Trebuchet MS"/>
                <a:cs typeface="Trebuchet MS"/>
              </a:rPr>
              <a:t>Twin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pregnancy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represents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2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to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3%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all  </a:t>
            </a:r>
            <a:r>
              <a:rPr sz="2800" spc="-135" dirty="0">
                <a:latin typeface="Trebuchet MS"/>
                <a:cs typeface="Trebuchet MS"/>
              </a:rPr>
              <a:t>pregnancies.</a:t>
            </a:r>
            <a:endParaRPr sz="2800">
              <a:latin typeface="Trebuchet MS"/>
              <a:cs typeface="Trebuchet MS"/>
            </a:endParaRPr>
          </a:p>
          <a:p>
            <a:pPr marL="241300" indent="-228600">
              <a:lnSpc>
                <a:spcPts val="3329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90" dirty="0">
                <a:latin typeface="Trebuchet MS"/>
                <a:cs typeface="Trebuchet MS"/>
              </a:rPr>
              <a:t>Depend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45" dirty="0">
                <a:latin typeface="Trebuchet MS"/>
                <a:cs typeface="Trebuchet MS"/>
              </a:rPr>
              <a:t>on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14" dirty="0">
                <a:latin typeface="Trebuchet MS"/>
                <a:cs typeface="Trebuchet MS"/>
              </a:rPr>
              <a:t>Hereditary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mother </a:t>
            </a:r>
            <a:r>
              <a:rPr sz="2400" spc="-105" dirty="0">
                <a:latin typeface="Trebuchet MS"/>
                <a:cs typeface="Trebuchet MS"/>
              </a:rPr>
              <a:t>important </a:t>
            </a:r>
            <a:r>
              <a:rPr sz="2400" spc="-95" dirty="0">
                <a:latin typeface="Trebuchet MS"/>
                <a:cs typeface="Trebuchet MS"/>
              </a:rPr>
              <a:t>than</a:t>
            </a:r>
            <a:r>
              <a:rPr sz="2400" spc="-38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father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ts val="279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85" dirty="0">
                <a:latin typeface="Trebuchet MS"/>
                <a:cs typeface="Trebuchet MS"/>
              </a:rPr>
              <a:t>Age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peak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at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37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years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age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25" dirty="0">
                <a:latin typeface="Trebuchet MS"/>
                <a:cs typeface="Trebuchet MS"/>
              </a:rPr>
              <a:t>Parity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increase </a:t>
            </a:r>
            <a:r>
              <a:rPr sz="2400" spc="-90" dirty="0">
                <a:latin typeface="Trebuchet MS"/>
                <a:cs typeface="Trebuchet MS"/>
              </a:rPr>
              <a:t>more </a:t>
            </a:r>
            <a:r>
              <a:rPr sz="2400" spc="-95" dirty="0">
                <a:latin typeface="Trebuchet MS"/>
                <a:cs typeface="Trebuchet MS"/>
              </a:rPr>
              <a:t>than</a:t>
            </a:r>
            <a:r>
              <a:rPr sz="2400" spc="-56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six </a:t>
            </a:r>
            <a:r>
              <a:rPr sz="2400" spc="-105" dirty="0">
                <a:latin typeface="Trebuchet MS"/>
                <a:cs typeface="Trebuchet MS"/>
              </a:rPr>
              <a:t>times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ts val="284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40" dirty="0">
                <a:latin typeface="Trebuchet MS"/>
                <a:cs typeface="Trebuchet MS"/>
              </a:rPr>
              <a:t>Race: </a:t>
            </a:r>
            <a:r>
              <a:rPr sz="2400" spc="-105" dirty="0">
                <a:latin typeface="Trebuchet MS"/>
                <a:cs typeface="Trebuchet MS"/>
              </a:rPr>
              <a:t>Nigeria- </a:t>
            </a:r>
            <a:r>
              <a:rPr sz="2400" spc="-114" dirty="0">
                <a:latin typeface="Trebuchet MS"/>
                <a:cs typeface="Trebuchet MS"/>
              </a:rPr>
              <a:t>54/1000, UK- 12/1000, </a:t>
            </a:r>
            <a:r>
              <a:rPr sz="2400" spc="-150" dirty="0">
                <a:latin typeface="Trebuchet MS"/>
                <a:cs typeface="Trebuchet MS"/>
              </a:rPr>
              <a:t>Japan</a:t>
            </a:r>
            <a:r>
              <a:rPr sz="2400" spc="-50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4/1000</a:t>
            </a:r>
            <a:endParaRPr sz="240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40"/>
              </a:spcBef>
              <a:buFont typeface="Arial"/>
              <a:buChar char="•"/>
              <a:tabLst>
                <a:tab pos="697865" algn="l"/>
                <a:tab pos="698500" algn="l"/>
                <a:tab pos="7479030" algn="l"/>
              </a:tabLst>
            </a:pPr>
            <a:r>
              <a:rPr sz="2200" spc="-60" dirty="0">
                <a:latin typeface="Trebuchet MS"/>
                <a:cs typeface="Trebuchet MS"/>
              </a:rPr>
              <a:t>Ovu</a:t>
            </a:r>
            <a:r>
              <a:rPr sz="2200" spc="-155" dirty="0">
                <a:latin typeface="Trebuchet MS"/>
                <a:cs typeface="Trebuchet MS"/>
              </a:rPr>
              <a:t>l</a:t>
            </a:r>
            <a:r>
              <a:rPr sz="2200" spc="-130" dirty="0">
                <a:latin typeface="Trebuchet MS"/>
                <a:cs typeface="Trebuchet MS"/>
              </a:rPr>
              <a:t>a</a:t>
            </a:r>
            <a:r>
              <a:rPr sz="2200" spc="-145" dirty="0">
                <a:latin typeface="Trebuchet MS"/>
                <a:cs typeface="Trebuchet MS"/>
              </a:rPr>
              <a:t>t</a:t>
            </a:r>
            <a:r>
              <a:rPr sz="2200" spc="-135" dirty="0">
                <a:latin typeface="Trebuchet MS"/>
                <a:cs typeface="Trebuchet MS"/>
              </a:rPr>
              <a:t>i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50" dirty="0">
                <a:latin typeface="Trebuchet MS"/>
                <a:cs typeface="Trebuchet MS"/>
              </a:rPr>
              <a:t>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a</a:t>
            </a:r>
            <a:r>
              <a:rPr sz="2200" spc="-60" dirty="0">
                <a:latin typeface="Trebuchet MS"/>
                <a:cs typeface="Trebuchet MS"/>
              </a:rPr>
              <a:t>n</a:t>
            </a:r>
            <a:r>
              <a:rPr sz="2200" spc="-70" dirty="0">
                <a:latin typeface="Trebuchet MS"/>
                <a:cs typeface="Trebuchet MS"/>
              </a:rPr>
              <a:t>d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a</a:t>
            </a:r>
            <a:r>
              <a:rPr sz="2200" spc="-35" dirty="0">
                <a:latin typeface="Trebuchet MS"/>
                <a:cs typeface="Trebuchet MS"/>
              </a:rPr>
              <a:t>ss</a:t>
            </a:r>
            <a:r>
              <a:rPr sz="2200" spc="-135" dirty="0">
                <a:latin typeface="Trebuchet MS"/>
                <a:cs typeface="Trebuchet MS"/>
              </a:rPr>
              <a:t>i</a:t>
            </a:r>
            <a:r>
              <a:rPr sz="2200" spc="-60" dirty="0">
                <a:latin typeface="Trebuchet MS"/>
                <a:cs typeface="Trebuchet MS"/>
              </a:rPr>
              <a:t>s</a:t>
            </a:r>
            <a:r>
              <a:rPr sz="2200" spc="-165" dirty="0">
                <a:latin typeface="Trebuchet MS"/>
                <a:cs typeface="Trebuchet MS"/>
              </a:rPr>
              <a:t>t</a:t>
            </a:r>
            <a:r>
              <a:rPr sz="2200" spc="-110" dirty="0">
                <a:latin typeface="Trebuchet MS"/>
                <a:cs typeface="Trebuchet MS"/>
              </a:rPr>
              <a:t>e</a:t>
            </a:r>
            <a:r>
              <a:rPr sz="2200" spc="-70" dirty="0">
                <a:latin typeface="Trebuchet MS"/>
                <a:cs typeface="Trebuchet MS"/>
              </a:rPr>
              <a:t>d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r</a:t>
            </a:r>
            <a:r>
              <a:rPr sz="2200" spc="-110" dirty="0">
                <a:latin typeface="Trebuchet MS"/>
                <a:cs typeface="Trebuchet MS"/>
              </a:rPr>
              <a:t>e</a:t>
            </a:r>
            <a:r>
              <a:rPr sz="2200" spc="-80" dirty="0">
                <a:latin typeface="Trebuchet MS"/>
                <a:cs typeface="Trebuchet MS"/>
              </a:rPr>
              <a:t>p</a:t>
            </a:r>
            <a:r>
              <a:rPr sz="2200" spc="-135" dirty="0">
                <a:latin typeface="Trebuchet MS"/>
                <a:cs typeface="Trebuchet MS"/>
              </a:rPr>
              <a:t>r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80" dirty="0">
                <a:latin typeface="Trebuchet MS"/>
                <a:cs typeface="Trebuchet MS"/>
              </a:rPr>
              <a:t>d</a:t>
            </a:r>
            <a:r>
              <a:rPr sz="2200" spc="-60" dirty="0">
                <a:latin typeface="Trebuchet MS"/>
                <a:cs typeface="Trebuchet MS"/>
              </a:rPr>
              <a:t>u</a:t>
            </a:r>
            <a:r>
              <a:rPr sz="2200" spc="-170" dirty="0">
                <a:latin typeface="Trebuchet MS"/>
                <a:cs typeface="Trebuchet MS"/>
              </a:rPr>
              <a:t>c</a:t>
            </a:r>
            <a:r>
              <a:rPr sz="2200" spc="-140" dirty="0">
                <a:latin typeface="Trebuchet MS"/>
                <a:cs typeface="Trebuchet MS"/>
              </a:rPr>
              <a:t>t</a:t>
            </a:r>
            <a:r>
              <a:rPr sz="2200" spc="-130" dirty="0">
                <a:latin typeface="Trebuchet MS"/>
                <a:cs typeface="Trebuchet MS"/>
              </a:rPr>
              <a:t>i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50" dirty="0">
                <a:latin typeface="Trebuchet MS"/>
                <a:cs typeface="Trebuchet MS"/>
              </a:rPr>
              <a:t>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25</a:t>
            </a:r>
            <a:r>
              <a:rPr sz="2200" spc="250" dirty="0">
                <a:latin typeface="Trebuchet MS"/>
                <a:cs typeface="Trebuchet MS"/>
              </a:rPr>
              <a:t>%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145" dirty="0">
                <a:latin typeface="Trebuchet MS"/>
                <a:cs typeface="Trebuchet MS"/>
              </a:rPr>
              <a:t>f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t</a:t>
            </a:r>
            <a:r>
              <a:rPr sz="2200" spc="-65" dirty="0">
                <a:latin typeface="Trebuchet MS"/>
                <a:cs typeface="Trebuchet MS"/>
              </a:rPr>
              <a:t>w</a:t>
            </a:r>
            <a:r>
              <a:rPr sz="2200" spc="-130" dirty="0">
                <a:latin typeface="Trebuchet MS"/>
                <a:cs typeface="Trebuchet MS"/>
              </a:rPr>
              <a:t>i</a:t>
            </a:r>
            <a:r>
              <a:rPr sz="2200" spc="-60" dirty="0">
                <a:latin typeface="Trebuchet MS"/>
                <a:cs typeface="Trebuchet MS"/>
              </a:rPr>
              <a:t>n</a:t>
            </a:r>
            <a:r>
              <a:rPr sz="2200" spc="-35" dirty="0">
                <a:latin typeface="Trebuchet MS"/>
                <a:cs typeface="Trebuchet MS"/>
              </a:rPr>
              <a:t>s</a:t>
            </a:r>
            <a:r>
              <a:rPr sz="2200" spc="-260" dirty="0">
                <a:latin typeface="Trebuchet MS"/>
                <a:cs typeface="Trebuchet MS"/>
              </a:rPr>
              <a:t>,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50</a:t>
            </a:r>
            <a:r>
              <a:rPr sz="2200" spc="285" dirty="0">
                <a:latin typeface="Trebuchet MS"/>
                <a:cs typeface="Trebuchet MS"/>
              </a:rPr>
              <a:t>–</a:t>
            </a:r>
            <a:r>
              <a:rPr sz="2200" spc="50" dirty="0">
                <a:latin typeface="Trebuchet MS"/>
                <a:cs typeface="Trebuchet MS"/>
              </a:rPr>
              <a:t>60</a:t>
            </a:r>
            <a:r>
              <a:rPr sz="2200" spc="60" dirty="0">
                <a:latin typeface="Trebuchet MS"/>
                <a:cs typeface="Trebuchet MS"/>
              </a:rPr>
              <a:t>%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125" dirty="0">
                <a:latin typeface="Trebuchet MS"/>
                <a:cs typeface="Trebuchet MS"/>
              </a:rPr>
              <a:t>f  triplets, </a:t>
            </a:r>
            <a:r>
              <a:rPr sz="2200" spc="-80" dirty="0">
                <a:latin typeface="Trebuchet MS"/>
                <a:cs typeface="Trebuchet MS"/>
              </a:rPr>
              <a:t>and </a:t>
            </a:r>
            <a:r>
              <a:rPr sz="2200" spc="55" dirty="0">
                <a:latin typeface="Trebuchet MS"/>
                <a:cs typeface="Trebuchet MS"/>
              </a:rPr>
              <a:t>75%</a:t>
            </a:r>
            <a:r>
              <a:rPr sz="2200" spc="-38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of </a:t>
            </a:r>
            <a:r>
              <a:rPr sz="2200" spc="-90" dirty="0">
                <a:latin typeface="Trebuchet MS"/>
                <a:cs typeface="Trebuchet MS"/>
              </a:rPr>
              <a:t>quadruplets</a:t>
            </a:r>
            <a:endParaRPr sz="2200">
              <a:latin typeface="Trebuchet MS"/>
              <a:cs typeface="Trebuchet MS"/>
            </a:endParaRPr>
          </a:p>
          <a:p>
            <a:pPr marL="698500" lvl="1" indent="-228600">
              <a:lnSpc>
                <a:spcPts val="25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5" dirty="0">
                <a:latin typeface="Trebuchet MS"/>
                <a:cs typeface="Trebuchet MS"/>
              </a:rPr>
              <a:t>Zygosity</a:t>
            </a:r>
            <a:endParaRPr sz="22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0" dirty="0">
                <a:latin typeface="Trebuchet MS"/>
                <a:cs typeface="Trebuchet MS"/>
              </a:rPr>
              <a:t>Monozygotic </a:t>
            </a:r>
            <a:r>
              <a:rPr sz="1800" spc="-65" dirty="0">
                <a:latin typeface="Trebuchet MS"/>
                <a:cs typeface="Trebuchet MS"/>
              </a:rPr>
              <a:t>(MZ): </a:t>
            </a:r>
            <a:r>
              <a:rPr sz="1800" spc="-80" dirty="0">
                <a:latin typeface="Trebuchet MS"/>
                <a:cs typeface="Trebuchet MS"/>
              </a:rPr>
              <a:t>constant </a:t>
            </a:r>
            <a:r>
              <a:rPr sz="1800" spc="-110" dirty="0">
                <a:latin typeface="Trebuchet MS"/>
                <a:cs typeface="Trebuchet MS"/>
              </a:rPr>
              <a:t>at</a:t>
            </a:r>
            <a:r>
              <a:rPr sz="1800" spc="-34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3-4/1000</a:t>
            </a:r>
            <a:endParaRPr sz="18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90" dirty="0">
                <a:latin typeface="Trebuchet MS"/>
                <a:cs typeface="Trebuchet MS"/>
              </a:rPr>
              <a:t>Dizygotic </a:t>
            </a:r>
            <a:r>
              <a:rPr sz="1800" spc="-100" dirty="0">
                <a:latin typeface="Trebuchet MS"/>
                <a:cs typeface="Trebuchet MS"/>
              </a:rPr>
              <a:t>(DZ) varies, </a:t>
            </a:r>
            <a:r>
              <a:rPr sz="1800" spc="-75" dirty="0">
                <a:latin typeface="Trebuchet MS"/>
                <a:cs typeface="Trebuchet MS"/>
              </a:rPr>
              <a:t>in </a:t>
            </a:r>
            <a:r>
              <a:rPr sz="1800" spc="-30" dirty="0">
                <a:latin typeface="Trebuchet MS"/>
                <a:cs typeface="Trebuchet MS"/>
              </a:rPr>
              <a:t>US </a:t>
            </a:r>
            <a:r>
              <a:rPr sz="1800" spc="-70" dirty="0">
                <a:latin typeface="Trebuchet MS"/>
                <a:cs typeface="Trebuchet MS"/>
              </a:rPr>
              <a:t>1:90 </a:t>
            </a:r>
            <a:r>
              <a:rPr sz="1800" spc="-85" dirty="0">
                <a:latin typeface="Trebuchet MS"/>
                <a:cs typeface="Trebuchet MS"/>
              </a:rPr>
              <a:t>white </a:t>
            </a:r>
            <a:r>
              <a:rPr sz="1800" spc="-55" dirty="0">
                <a:latin typeface="Trebuchet MS"/>
                <a:cs typeface="Trebuchet MS"/>
              </a:rPr>
              <a:t>vs </a:t>
            </a:r>
            <a:r>
              <a:rPr sz="1800" spc="-70" dirty="0">
                <a:latin typeface="Trebuchet MS"/>
                <a:cs typeface="Trebuchet MS"/>
              </a:rPr>
              <a:t>1:20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African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6973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Management-mode </a:t>
            </a:r>
            <a:r>
              <a:rPr spc="-190" dirty="0"/>
              <a:t>of</a:t>
            </a:r>
            <a:r>
              <a:rPr spc="-509" dirty="0"/>
              <a:t> </a:t>
            </a:r>
            <a:r>
              <a:rPr spc="-240" dirty="0"/>
              <a:t>delivery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9365"/>
            <a:ext cx="7692390" cy="44734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0" dirty="0">
                <a:latin typeface="Trebuchet MS"/>
                <a:cs typeface="Trebuchet MS"/>
              </a:rPr>
              <a:t>Consider </a:t>
            </a:r>
            <a:r>
              <a:rPr sz="2600" spc="-125" dirty="0">
                <a:latin typeface="Trebuchet MS"/>
                <a:cs typeface="Trebuchet MS"/>
              </a:rPr>
              <a:t>-gestational </a:t>
            </a:r>
            <a:r>
              <a:rPr sz="2600" spc="-170" dirty="0">
                <a:latin typeface="Trebuchet MS"/>
                <a:cs typeface="Trebuchet MS"/>
              </a:rPr>
              <a:t>age, </a:t>
            </a:r>
            <a:r>
              <a:rPr sz="2600" spc="-175" dirty="0">
                <a:latin typeface="Trebuchet MS"/>
                <a:cs typeface="Trebuchet MS"/>
              </a:rPr>
              <a:t>fetal </a:t>
            </a:r>
            <a:r>
              <a:rPr sz="2600" spc="-125" dirty="0">
                <a:latin typeface="Trebuchet MS"/>
                <a:cs typeface="Trebuchet MS"/>
              </a:rPr>
              <a:t>presentations, </a:t>
            </a:r>
            <a:r>
              <a:rPr sz="2600" spc="-195" dirty="0">
                <a:latin typeface="Trebuchet MS"/>
                <a:cs typeface="Trebuchet MS"/>
              </a:rPr>
              <a:t>EFW,</a:t>
            </a:r>
            <a:r>
              <a:rPr sz="2600" spc="-415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and  </a:t>
            </a:r>
            <a:r>
              <a:rPr sz="2600" spc="-114" dirty="0">
                <a:latin typeface="Trebuchet MS"/>
                <a:cs typeface="Trebuchet MS"/>
              </a:rPr>
              <a:t>the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experience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and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skill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of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the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obstetrician</a:t>
            </a:r>
            <a:endParaRPr sz="2600" dirty="0">
              <a:latin typeface="Trebuchet MS"/>
              <a:cs typeface="Trebuchet MS"/>
            </a:endParaRPr>
          </a:p>
          <a:p>
            <a:pPr marL="241300" indent="-228600">
              <a:lnSpc>
                <a:spcPts val="3115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70" dirty="0">
                <a:latin typeface="Trebuchet MS"/>
                <a:cs typeface="Trebuchet MS"/>
              </a:rPr>
              <a:t>Vertex- </a:t>
            </a:r>
            <a:r>
              <a:rPr sz="2600" spc="-160" dirty="0">
                <a:latin typeface="Trebuchet MS"/>
                <a:cs typeface="Trebuchet MS"/>
              </a:rPr>
              <a:t>Vertex</a:t>
            </a:r>
            <a:r>
              <a:rPr sz="2600" spc="-229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(50%)</a:t>
            </a:r>
            <a:endParaRPr sz="2600" dirty="0">
              <a:latin typeface="Trebuchet MS"/>
              <a:cs typeface="Trebuchet MS"/>
            </a:endParaRPr>
          </a:p>
          <a:p>
            <a:pPr marL="698500" marR="542290" lvl="1" indent="-228600">
              <a:lnSpc>
                <a:spcPct val="79100"/>
              </a:lnSpc>
              <a:spcBef>
                <a:spcPts val="5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14" dirty="0">
                <a:latin typeface="Trebuchet MS"/>
                <a:cs typeface="Trebuchet MS"/>
              </a:rPr>
              <a:t>Vaginal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delivery,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interval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between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twins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not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to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exceed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30  </a:t>
            </a:r>
            <a:r>
              <a:rPr sz="2200" spc="-105" dirty="0">
                <a:latin typeface="Trebuchet MS"/>
                <a:cs typeface="Trebuchet MS"/>
              </a:rPr>
              <a:t>minutes.</a:t>
            </a:r>
            <a:endParaRPr sz="2200" dirty="0">
              <a:latin typeface="Trebuchet MS"/>
              <a:cs typeface="Trebuchet MS"/>
            </a:endParaRPr>
          </a:p>
          <a:p>
            <a:pPr marL="241300" indent="-228600">
              <a:lnSpc>
                <a:spcPts val="3105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70" dirty="0">
                <a:latin typeface="Trebuchet MS"/>
                <a:cs typeface="Trebuchet MS"/>
              </a:rPr>
              <a:t>Vertex- </a:t>
            </a:r>
            <a:r>
              <a:rPr sz="2600" spc="-120" dirty="0">
                <a:latin typeface="Trebuchet MS"/>
                <a:cs typeface="Trebuchet MS"/>
              </a:rPr>
              <a:t>Breech</a:t>
            </a:r>
            <a:r>
              <a:rPr sz="2600" spc="-229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(20%)</a:t>
            </a: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14" dirty="0">
                <a:latin typeface="Trebuchet MS"/>
                <a:cs typeface="Trebuchet MS"/>
              </a:rPr>
              <a:t>Vaginal </a:t>
            </a:r>
            <a:r>
              <a:rPr sz="2200" spc="-110" dirty="0">
                <a:latin typeface="Trebuchet MS"/>
                <a:cs typeface="Trebuchet MS"/>
              </a:rPr>
              <a:t>delivery </a:t>
            </a:r>
            <a:r>
              <a:rPr sz="2200" spc="-90" dirty="0">
                <a:latin typeface="Trebuchet MS"/>
                <a:cs typeface="Trebuchet MS"/>
              </a:rPr>
              <a:t>by </a:t>
            </a:r>
            <a:r>
              <a:rPr sz="2200" spc="-75" dirty="0">
                <a:latin typeface="Trebuchet MS"/>
                <a:cs typeface="Trebuchet MS"/>
              </a:rPr>
              <a:t>senior</a:t>
            </a:r>
            <a:r>
              <a:rPr sz="2200" spc="-350" dirty="0">
                <a:latin typeface="Trebuchet MS"/>
                <a:cs typeface="Trebuchet MS"/>
              </a:rPr>
              <a:t> </a:t>
            </a:r>
            <a:r>
              <a:rPr sz="2200" spc="-105" dirty="0" smtClean="0">
                <a:latin typeface="Trebuchet MS"/>
                <a:cs typeface="Trebuchet MS"/>
              </a:rPr>
              <a:t>obstetrician</a:t>
            </a:r>
            <a:r>
              <a:rPr lang="en-US" sz="2200" spc="-105" dirty="0" smtClean="0">
                <a:latin typeface="Trebuchet MS"/>
                <a:cs typeface="Trebuchet MS"/>
              </a:rPr>
              <a:t> </a:t>
            </a:r>
            <a:r>
              <a:rPr lang="en-US" sz="2200" i="1" spc="-105" dirty="0" smtClean="0">
                <a:solidFill>
                  <a:srgbClr val="00B0F0"/>
                </a:solidFill>
                <a:latin typeface="Trebuchet MS"/>
                <a:cs typeface="Trebuchet MS"/>
              </a:rPr>
              <a:t>not competent don’t offer </a:t>
            </a:r>
            <a:endParaRPr lang="en-US" sz="22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241300" indent="-228600">
              <a:lnSpc>
                <a:spcPts val="3105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30" dirty="0" smtClean="0">
                <a:latin typeface="Trebuchet MS"/>
                <a:cs typeface="Trebuchet MS"/>
              </a:rPr>
              <a:t>Breech- </a:t>
            </a:r>
            <a:r>
              <a:rPr sz="2600" spc="-165" dirty="0">
                <a:latin typeface="Trebuchet MS"/>
                <a:cs typeface="Trebuchet MS"/>
              </a:rPr>
              <a:t>Vertex(</a:t>
            </a:r>
            <a:r>
              <a:rPr sz="2600" spc="-27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20%)</a:t>
            </a: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0" dirty="0">
                <a:latin typeface="Trebuchet MS"/>
                <a:cs typeface="Trebuchet MS"/>
              </a:rPr>
              <a:t>CS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to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avoid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the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rare</a:t>
            </a:r>
            <a:r>
              <a:rPr sz="2200" spc="-15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interlocking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twins(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1:1000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twins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200" dirty="0">
                <a:latin typeface="Trebuchet MS"/>
                <a:cs typeface="Trebuchet MS"/>
              </a:rPr>
              <a:t>).</a:t>
            </a:r>
            <a:endParaRPr sz="2200" dirty="0">
              <a:latin typeface="Trebuchet MS"/>
              <a:cs typeface="Trebuchet MS"/>
            </a:endParaRPr>
          </a:p>
          <a:p>
            <a:pPr marL="241300" indent="-228600">
              <a:lnSpc>
                <a:spcPts val="3115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30" dirty="0">
                <a:latin typeface="Trebuchet MS"/>
                <a:cs typeface="Trebuchet MS"/>
              </a:rPr>
              <a:t>Breech-Breech(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10%)</a:t>
            </a: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90" dirty="0">
                <a:latin typeface="Trebuchet MS"/>
                <a:cs typeface="Trebuchet MS"/>
              </a:rPr>
              <a:t>Usually by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CS.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2778"/>
            <a:ext cx="6530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35" dirty="0"/>
              <a:t>Diagnosis </a:t>
            </a:r>
            <a:r>
              <a:rPr sz="4000" spc="-175" dirty="0"/>
              <a:t>of </a:t>
            </a:r>
            <a:r>
              <a:rPr sz="4000" spc="-225" dirty="0"/>
              <a:t>multiple</a:t>
            </a:r>
            <a:r>
              <a:rPr sz="4000" spc="-640" dirty="0"/>
              <a:t> </a:t>
            </a:r>
            <a:r>
              <a:rPr sz="4000" spc="-190" dirty="0"/>
              <a:t>pregnancy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390" y="1716532"/>
            <a:ext cx="6526530" cy="444224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-114" dirty="0" smtClean="0">
                <a:latin typeface="Trebuchet MS"/>
                <a:cs typeface="Trebuchet MS"/>
              </a:rPr>
              <a:t>+</a:t>
            </a:r>
            <a:r>
              <a:rPr sz="2800" spc="-114" dirty="0">
                <a:latin typeface="Trebuchet MS"/>
                <a:cs typeface="Trebuchet MS"/>
              </a:rPr>
              <a:t>ve </a:t>
            </a:r>
            <a:r>
              <a:rPr sz="2800" spc="-155" dirty="0">
                <a:latin typeface="Trebuchet MS"/>
                <a:cs typeface="Trebuchet MS"/>
              </a:rPr>
              <a:t>family </a:t>
            </a:r>
            <a:r>
              <a:rPr sz="2800" spc="-110" dirty="0">
                <a:latin typeface="Trebuchet MS"/>
                <a:cs typeface="Trebuchet MS"/>
              </a:rPr>
              <a:t>history </a:t>
            </a:r>
            <a:r>
              <a:rPr sz="2800" spc="-145" dirty="0">
                <a:latin typeface="Trebuchet MS"/>
                <a:cs typeface="Trebuchet MS"/>
              </a:rPr>
              <a:t>(maternal</a:t>
            </a:r>
            <a:r>
              <a:rPr sz="2800" spc="-445" dirty="0">
                <a:latin typeface="Trebuchet MS"/>
                <a:cs typeface="Trebuchet MS"/>
              </a:rPr>
              <a:t> </a:t>
            </a:r>
            <a:r>
              <a:rPr sz="2800" spc="-180" dirty="0">
                <a:latin typeface="Trebuchet MS"/>
                <a:cs typeface="Trebuchet MS"/>
              </a:rPr>
              <a:t>)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spc="-114" dirty="0">
                <a:latin typeface="Trebuchet MS"/>
                <a:cs typeface="Trebuchet MS"/>
              </a:rPr>
              <a:t>+ve </a:t>
            </a:r>
            <a:r>
              <a:rPr sz="2800" spc="-110" dirty="0">
                <a:latin typeface="Trebuchet MS"/>
                <a:cs typeface="Trebuchet MS"/>
              </a:rPr>
              <a:t>history of </a:t>
            </a:r>
            <a:r>
              <a:rPr sz="2800" spc="-114" dirty="0">
                <a:latin typeface="Trebuchet MS"/>
                <a:cs typeface="Trebuchet MS"/>
              </a:rPr>
              <a:t>ovulation</a:t>
            </a:r>
            <a:r>
              <a:rPr sz="2800" spc="-465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induction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0" dirty="0">
                <a:latin typeface="Trebuchet MS"/>
                <a:cs typeface="Trebuchet MS"/>
              </a:rPr>
              <a:t>Exaggerated </a:t>
            </a:r>
            <a:r>
              <a:rPr sz="2800" spc="-100" dirty="0">
                <a:latin typeface="Trebuchet MS"/>
                <a:cs typeface="Trebuchet MS"/>
              </a:rPr>
              <a:t>symptoms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370" dirty="0">
                <a:latin typeface="Trebuchet MS"/>
                <a:cs typeface="Trebuchet MS"/>
              </a:rPr>
              <a:t> </a:t>
            </a:r>
            <a:r>
              <a:rPr sz="2800" spc="-120" dirty="0" smtClean="0">
                <a:latin typeface="Trebuchet MS"/>
                <a:cs typeface="Trebuchet MS"/>
              </a:rPr>
              <a:t>pregnancy</a:t>
            </a:r>
            <a:r>
              <a:rPr lang="en-US" sz="2800" spc="-120" dirty="0" smtClean="0">
                <a:latin typeface="Trebuchet MS"/>
                <a:cs typeface="Trebuchet MS"/>
              </a:rPr>
              <a:t> </a:t>
            </a:r>
            <a:r>
              <a:rPr lang="en-US" sz="2800" i="1" spc="-120" dirty="0" smtClean="0">
                <a:solidFill>
                  <a:srgbClr val="00B0F0"/>
                </a:solidFill>
                <a:latin typeface="Trebuchet MS"/>
                <a:cs typeface="Trebuchet MS"/>
              </a:rPr>
              <a:t>like hyperemesis </a:t>
            </a:r>
            <a:r>
              <a:rPr lang="en-US" sz="2800" i="1" spc="-120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gravidarum</a:t>
            </a:r>
            <a:endParaRPr lang="en-US" sz="28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 smtClean="0">
                <a:latin typeface="Trebuchet MS"/>
                <a:cs typeface="Trebuchet MS"/>
              </a:rPr>
              <a:t>Marked </a:t>
            </a:r>
            <a:r>
              <a:rPr sz="2800" spc="-120" dirty="0">
                <a:latin typeface="Trebuchet MS"/>
                <a:cs typeface="Trebuchet MS"/>
              </a:rPr>
              <a:t>edema </a:t>
            </a:r>
            <a:r>
              <a:rPr sz="2800" spc="-110" dirty="0">
                <a:latin typeface="Trebuchet MS"/>
                <a:cs typeface="Trebuchet MS"/>
              </a:rPr>
              <a:t>of </a:t>
            </a:r>
            <a:r>
              <a:rPr sz="2800" spc="-120" dirty="0">
                <a:latin typeface="Trebuchet MS"/>
                <a:cs typeface="Trebuchet MS"/>
              </a:rPr>
              <a:t>lower</a:t>
            </a:r>
            <a:r>
              <a:rPr sz="2800" spc="-56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limb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0" dirty="0">
                <a:latin typeface="Trebuchet MS"/>
                <a:cs typeface="Trebuchet MS"/>
              </a:rPr>
              <a:t>Discrepancy </a:t>
            </a:r>
            <a:r>
              <a:rPr sz="2800" spc="-130" dirty="0">
                <a:latin typeface="Trebuchet MS"/>
                <a:cs typeface="Trebuchet MS"/>
              </a:rPr>
              <a:t>between </a:t>
            </a:r>
            <a:r>
              <a:rPr sz="2800" spc="-150" dirty="0">
                <a:latin typeface="Trebuchet MS"/>
                <a:cs typeface="Trebuchet MS"/>
              </a:rPr>
              <a:t>date </a:t>
            </a:r>
            <a:r>
              <a:rPr sz="2800" spc="-95" dirty="0">
                <a:latin typeface="Trebuchet MS"/>
                <a:cs typeface="Trebuchet MS"/>
              </a:rPr>
              <a:t>and </a:t>
            </a:r>
            <a:r>
              <a:rPr sz="2800" spc="-130" dirty="0">
                <a:latin typeface="Trebuchet MS"/>
                <a:cs typeface="Trebuchet MS"/>
              </a:rPr>
              <a:t>uterine</a:t>
            </a:r>
            <a:r>
              <a:rPr sz="2800" spc="-555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size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latin typeface="Trebuchet MS"/>
                <a:cs typeface="Trebuchet MS"/>
              </a:rPr>
              <a:t>Palpation </a:t>
            </a:r>
            <a:r>
              <a:rPr sz="2800" spc="-110" dirty="0">
                <a:latin typeface="Trebuchet MS"/>
                <a:cs typeface="Trebuchet MS"/>
              </a:rPr>
              <a:t>of </a:t>
            </a:r>
            <a:r>
              <a:rPr sz="2800" spc="-135" dirty="0">
                <a:latin typeface="Trebuchet MS"/>
                <a:cs typeface="Trebuchet MS"/>
              </a:rPr>
              <a:t>multiple </a:t>
            </a:r>
            <a:r>
              <a:rPr sz="2800" spc="-190" dirty="0">
                <a:latin typeface="Trebuchet MS"/>
                <a:cs typeface="Trebuchet MS"/>
              </a:rPr>
              <a:t>fetal</a:t>
            </a:r>
            <a:r>
              <a:rPr sz="2800" spc="-484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parts/poles</a:t>
            </a:r>
            <a:endParaRPr sz="28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ts val="3100"/>
              </a:lnSpc>
              <a:spcBef>
                <a:spcPts val="9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14" dirty="0">
                <a:latin typeface="Trebuchet MS"/>
                <a:cs typeface="Trebuchet MS"/>
              </a:rPr>
              <a:t>Auscultation </a:t>
            </a:r>
            <a:r>
              <a:rPr sz="2800" spc="-110" dirty="0">
                <a:latin typeface="Trebuchet MS"/>
                <a:cs typeface="Trebuchet MS"/>
              </a:rPr>
              <a:t>of two </a:t>
            </a:r>
            <a:r>
              <a:rPr sz="2800" spc="-190" dirty="0">
                <a:latin typeface="Trebuchet MS"/>
                <a:cs typeface="Trebuchet MS"/>
              </a:rPr>
              <a:t>fetal </a:t>
            </a:r>
            <a:r>
              <a:rPr sz="2800" spc="-130" dirty="0">
                <a:latin typeface="Trebuchet MS"/>
                <a:cs typeface="Trebuchet MS"/>
              </a:rPr>
              <a:t>heart </a:t>
            </a:r>
            <a:r>
              <a:rPr sz="2800" spc="-125" dirty="0">
                <a:latin typeface="Trebuchet MS"/>
                <a:cs typeface="Trebuchet MS"/>
              </a:rPr>
              <a:t>beats</a:t>
            </a:r>
            <a:r>
              <a:rPr sz="2800" spc="-645" dirty="0">
                <a:latin typeface="Trebuchet MS"/>
                <a:cs typeface="Trebuchet MS"/>
              </a:rPr>
              <a:t> </a:t>
            </a:r>
            <a:r>
              <a:rPr sz="2800" spc="-170" dirty="0">
                <a:latin typeface="Trebuchet MS"/>
                <a:cs typeface="Trebuchet MS"/>
              </a:rPr>
              <a:t>at </a:t>
            </a:r>
            <a:r>
              <a:rPr sz="2800" spc="-110" dirty="0">
                <a:latin typeface="Trebuchet MS"/>
                <a:cs typeface="Trebuchet MS"/>
              </a:rPr>
              <a:t>two  </a:t>
            </a:r>
            <a:r>
              <a:rPr sz="2800" spc="-160" dirty="0">
                <a:latin typeface="Trebuchet MS"/>
                <a:cs typeface="Trebuchet MS"/>
              </a:rPr>
              <a:t>different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sites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with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a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difference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10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beats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65" dirty="0"/>
              <a:t>Differential </a:t>
            </a:r>
            <a:r>
              <a:rPr spc="-165" dirty="0"/>
              <a:t>diagnosis </a:t>
            </a:r>
            <a:r>
              <a:rPr spc="-229" dirty="0"/>
              <a:t>for </a:t>
            </a:r>
            <a:r>
              <a:rPr spc="-225" dirty="0"/>
              <a:t>FH</a:t>
            </a:r>
            <a:r>
              <a:rPr spc="-665" dirty="0"/>
              <a:t> </a:t>
            </a:r>
            <a:r>
              <a:rPr spc="-240" dirty="0"/>
              <a:t>larger  </a:t>
            </a:r>
            <a:r>
              <a:rPr spc="-200" dirty="0"/>
              <a:t>than</a:t>
            </a:r>
            <a:r>
              <a:rPr spc="-335" dirty="0"/>
              <a:t> </a:t>
            </a:r>
            <a:r>
              <a:rPr spc="-225" dirty="0"/>
              <a:t>dates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16532"/>
            <a:ext cx="7002145" cy="41128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75" dirty="0">
                <a:latin typeface="Trebuchet MS"/>
                <a:cs typeface="Trebuchet MS"/>
              </a:rPr>
              <a:t>Multiple</a:t>
            </a:r>
            <a:r>
              <a:rPr sz="2800" spc="-220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fetuses.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45" dirty="0">
                <a:latin typeface="Trebuchet MS"/>
                <a:cs typeface="Trebuchet MS"/>
              </a:rPr>
              <a:t>Inaccurate </a:t>
            </a:r>
            <a:r>
              <a:rPr sz="2800" spc="-114" dirty="0">
                <a:latin typeface="Trebuchet MS"/>
                <a:cs typeface="Trebuchet MS"/>
              </a:rPr>
              <a:t>menstrual</a:t>
            </a:r>
            <a:r>
              <a:rPr sz="2800" spc="-285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history.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20" dirty="0">
                <a:latin typeface="Trebuchet MS"/>
                <a:cs typeface="Trebuchet MS"/>
              </a:rPr>
              <a:t>Hydramnios.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30" dirty="0">
                <a:latin typeface="Trebuchet MS"/>
                <a:cs typeface="Trebuchet MS"/>
              </a:rPr>
              <a:t>Hydatidiform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mole.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40" dirty="0">
                <a:latin typeface="Trebuchet MS"/>
                <a:cs typeface="Trebuchet MS"/>
              </a:rPr>
              <a:t>Elevation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the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Trebuchet MS"/>
                <a:cs typeface="Trebuchet MS"/>
              </a:rPr>
              <a:t>uterus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by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distended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85" dirty="0">
                <a:latin typeface="Trebuchet MS"/>
                <a:cs typeface="Trebuchet MS"/>
              </a:rPr>
              <a:t>bladder.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20" dirty="0">
                <a:latin typeface="Trebuchet MS"/>
                <a:cs typeface="Trebuchet MS"/>
              </a:rPr>
              <a:t>Uterine</a:t>
            </a:r>
            <a:r>
              <a:rPr sz="2800" spc="-220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myomas.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35" dirty="0">
                <a:latin typeface="Trebuchet MS"/>
                <a:cs typeface="Trebuchet MS"/>
              </a:rPr>
              <a:t>A </a:t>
            </a:r>
            <a:r>
              <a:rPr sz="2800" spc="-130" dirty="0">
                <a:latin typeface="Trebuchet MS"/>
                <a:cs typeface="Trebuchet MS"/>
              </a:rPr>
              <a:t>closely </a:t>
            </a:r>
            <a:r>
              <a:rPr sz="2800" spc="-155" dirty="0">
                <a:latin typeface="Trebuchet MS"/>
                <a:cs typeface="Trebuchet MS"/>
              </a:rPr>
              <a:t>attached </a:t>
            </a:r>
            <a:r>
              <a:rPr sz="2800" spc="-150" dirty="0">
                <a:latin typeface="Trebuchet MS"/>
                <a:cs typeface="Trebuchet MS"/>
              </a:rPr>
              <a:t>adnexal</a:t>
            </a:r>
            <a:r>
              <a:rPr sz="2800" spc="-53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mass.</a:t>
            </a: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85" dirty="0">
                <a:latin typeface="Trebuchet MS"/>
                <a:cs typeface="Trebuchet MS"/>
              </a:rPr>
              <a:t>Fetal </a:t>
            </a:r>
            <a:r>
              <a:rPr sz="2800" spc="-110" dirty="0">
                <a:latin typeface="Trebuchet MS"/>
                <a:cs typeface="Trebuchet MS"/>
              </a:rPr>
              <a:t>macrosomia </a:t>
            </a:r>
            <a:r>
              <a:rPr sz="2800" spc="-180" dirty="0">
                <a:latin typeface="Trebuchet MS"/>
                <a:cs typeface="Trebuchet MS"/>
              </a:rPr>
              <a:t>(late </a:t>
            </a:r>
            <a:r>
              <a:rPr sz="2800" spc="-110" dirty="0">
                <a:latin typeface="Trebuchet MS"/>
                <a:cs typeface="Trebuchet MS"/>
              </a:rPr>
              <a:t>in</a:t>
            </a:r>
            <a:r>
              <a:rPr sz="2800" spc="-36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pregnancy)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022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Timing </a:t>
            </a:r>
            <a:r>
              <a:rPr spc="-190" dirty="0"/>
              <a:t>of</a:t>
            </a:r>
            <a:r>
              <a:rPr spc="-459" dirty="0"/>
              <a:t> </a:t>
            </a:r>
            <a:r>
              <a:rPr spc="-240" dirty="0"/>
              <a:t>delivery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280909" cy="26866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Trebuchet MS"/>
                <a:cs typeface="Trebuchet MS"/>
              </a:rPr>
              <a:t>Monochorionic: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5" dirty="0">
                <a:latin typeface="Trebuchet MS"/>
                <a:cs typeface="Trebuchet MS"/>
              </a:rPr>
              <a:t>elective </a:t>
            </a:r>
            <a:r>
              <a:rPr sz="2400" spc="-105" dirty="0">
                <a:latin typeface="Trebuchet MS"/>
                <a:cs typeface="Trebuchet MS"/>
              </a:rPr>
              <a:t>birth </a:t>
            </a:r>
            <a:r>
              <a:rPr sz="2400" spc="-100" dirty="0">
                <a:latin typeface="Trebuchet MS"/>
                <a:cs typeface="Trebuchet MS"/>
              </a:rPr>
              <a:t>from </a:t>
            </a:r>
            <a:r>
              <a:rPr sz="2400" spc="-50" dirty="0">
                <a:latin typeface="Trebuchet MS"/>
                <a:cs typeface="Trebuchet MS"/>
              </a:rPr>
              <a:t>36+0 </a:t>
            </a:r>
            <a:r>
              <a:rPr sz="2400" spc="-105" dirty="0">
                <a:latin typeface="Trebuchet MS"/>
                <a:cs typeface="Trebuchet MS"/>
              </a:rPr>
              <a:t>administer </a:t>
            </a:r>
            <a:r>
              <a:rPr sz="2400" spc="-120" dirty="0">
                <a:latin typeface="Trebuchet MS"/>
                <a:cs typeface="Trebuchet MS"/>
              </a:rPr>
              <a:t>prophylactic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ACS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10" dirty="0">
                <a:latin typeface="Trebuchet MS"/>
                <a:cs typeface="Trebuchet MS"/>
              </a:rPr>
              <a:t>Dichorionic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5" dirty="0">
                <a:latin typeface="Trebuchet MS"/>
                <a:cs typeface="Trebuchet MS"/>
              </a:rPr>
              <a:t>elective </a:t>
            </a:r>
            <a:r>
              <a:rPr sz="2400" spc="-105" dirty="0">
                <a:latin typeface="Trebuchet MS"/>
                <a:cs typeface="Trebuchet MS"/>
              </a:rPr>
              <a:t>birth </a:t>
            </a:r>
            <a:r>
              <a:rPr sz="2400" spc="-100" dirty="0">
                <a:latin typeface="Trebuchet MS"/>
                <a:cs typeface="Trebuchet MS"/>
              </a:rPr>
              <a:t>from</a:t>
            </a:r>
            <a:r>
              <a:rPr sz="2400" spc="-33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37+0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75" dirty="0">
                <a:latin typeface="Trebuchet MS"/>
                <a:cs typeface="Trebuchet MS"/>
              </a:rPr>
              <a:t>Triplets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40" dirty="0">
                <a:latin typeface="Trebuchet MS"/>
                <a:cs typeface="Trebuchet MS"/>
              </a:rPr>
              <a:t>elective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between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35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36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weeks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728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Other</a:t>
            </a:r>
            <a:r>
              <a:rPr spc="-385" dirty="0"/>
              <a:t> </a:t>
            </a:r>
            <a:r>
              <a:rPr spc="-19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61404"/>
            <a:ext cx="8118475" cy="4236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0" dirty="0">
                <a:latin typeface="Trebuchet MS"/>
                <a:cs typeface="Trebuchet MS"/>
              </a:rPr>
              <a:t>Asynchronous </a:t>
            </a:r>
            <a:r>
              <a:rPr sz="2800" b="1" spc="-204" dirty="0">
                <a:latin typeface="Trebuchet MS"/>
                <a:cs typeface="Trebuchet MS"/>
              </a:rPr>
              <a:t>delivery, </a:t>
            </a:r>
            <a:r>
              <a:rPr sz="2800" b="1" spc="-145" dirty="0">
                <a:latin typeface="Trebuchet MS"/>
                <a:cs typeface="Trebuchet MS"/>
              </a:rPr>
              <a:t>or </a:t>
            </a:r>
            <a:r>
              <a:rPr sz="2800" b="1" spc="-170" dirty="0">
                <a:latin typeface="Trebuchet MS"/>
                <a:cs typeface="Trebuchet MS"/>
              </a:rPr>
              <a:t>delayed-interval</a:t>
            </a:r>
            <a:r>
              <a:rPr sz="2800" b="1" spc="-325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delivery</a:t>
            </a:r>
            <a:endParaRPr sz="28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4" dirty="0">
                <a:latin typeface="Trebuchet MS"/>
                <a:cs typeface="Trebuchet MS"/>
              </a:rPr>
              <a:t>delivery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65" dirty="0">
                <a:latin typeface="Trebuchet MS"/>
                <a:cs typeface="Trebuchet MS"/>
              </a:rPr>
              <a:t>one </a:t>
            </a:r>
            <a:r>
              <a:rPr sz="2400" spc="-120" dirty="0">
                <a:latin typeface="Trebuchet MS"/>
                <a:cs typeface="Trebuchet MS"/>
              </a:rPr>
              <a:t>fetus </a:t>
            </a:r>
            <a:r>
              <a:rPr sz="2400" spc="-95" dirty="0">
                <a:latin typeface="Trebuchet MS"/>
                <a:cs typeface="Trebuchet MS"/>
              </a:rPr>
              <a:t>in </a:t>
            </a:r>
            <a:r>
              <a:rPr sz="2400" spc="-114" dirty="0">
                <a:latin typeface="Trebuchet MS"/>
                <a:cs typeface="Trebuchet MS"/>
              </a:rPr>
              <a:t>a </a:t>
            </a:r>
            <a:r>
              <a:rPr sz="2400" spc="-120" dirty="0">
                <a:latin typeface="Trebuchet MS"/>
                <a:cs typeface="Trebuchet MS"/>
              </a:rPr>
              <a:t>multiple </a:t>
            </a:r>
            <a:r>
              <a:rPr sz="2400" spc="-110" dirty="0">
                <a:latin typeface="Trebuchet MS"/>
                <a:cs typeface="Trebuchet MS"/>
              </a:rPr>
              <a:t>gestation </a:t>
            </a:r>
            <a:r>
              <a:rPr sz="2400" spc="-125" dirty="0">
                <a:latin typeface="Trebuchet MS"/>
                <a:cs typeface="Trebuchet MS"/>
              </a:rPr>
              <a:t>that </a:t>
            </a:r>
            <a:r>
              <a:rPr sz="2400" spc="-90" dirty="0">
                <a:latin typeface="Trebuchet MS"/>
                <a:cs typeface="Trebuchet MS"/>
              </a:rPr>
              <a:t>is </a:t>
            </a:r>
            <a:r>
              <a:rPr sz="2400" spc="-80" dirty="0">
                <a:latin typeface="Trebuchet MS"/>
                <a:cs typeface="Trebuchet MS"/>
              </a:rPr>
              <a:t>not  </a:t>
            </a:r>
            <a:r>
              <a:rPr sz="2400" spc="-110" dirty="0">
                <a:latin typeface="Trebuchet MS"/>
                <a:cs typeface="Trebuchet MS"/>
              </a:rPr>
              <a:t>followed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promptly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birth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remaining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fetus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fetuses</a:t>
            </a:r>
            <a:endParaRPr sz="2400" dirty="0">
              <a:latin typeface="Trebuchet MS"/>
              <a:cs typeface="Trebuchet MS"/>
            </a:endParaRPr>
          </a:p>
          <a:p>
            <a:pPr marL="698500" marR="107696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60" dirty="0">
                <a:latin typeface="Trebuchet MS"/>
                <a:cs typeface="Trebuchet MS"/>
              </a:rPr>
              <a:t>Management </a:t>
            </a:r>
            <a:r>
              <a:rPr sz="2400" spc="-150" dirty="0">
                <a:latin typeface="Trebuchet MS"/>
                <a:cs typeface="Trebuchet MS"/>
              </a:rPr>
              <a:t>if </a:t>
            </a:r>
            <a:r>
              <a:rPr sz="2400" spc="-130" dirty="0">
                <a:solidFill>
                  <a:srgbClr val="C00000"/>
                </a:solidFill>
                <a:latin typeface="Trebuchet MS"/>
                <a:cs typeface="Trebuchet MS"/>
              </a:rPr>
              <a:t>extremely </a:t>
            </a:r>
            <a:r>
              <a:rPr sz="2400" spc="-114" dirty="0">
                <a:solidFill>
                  <a:srgbClr val="C00000"/>
                </a:solidFill>
                <a:latin typeface="Trebuchet MS"/>
                <a:cs typeface="Trebuchet MS"/>
              </a:rPr>
              <a:t>preterm </a:t>
            </a:r>
            <a:r>
              <a:rPr sz="2400" spc="-110" dirty="0">
                <a:solidFill>
                  <a:srgbClr val="C00000"/>
                </a:solidFill>
                <a:latin typeface="Trebuchet MS"/>
                <a:cs typeface="Trebuchet MS"/>
              </a:rPr>
              <a:t>for</a:t>
            </a:r>
            <a:r>
              <a:rPr sz="2400" spc="-4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C00000"/>
                </a:solidFill>
                <a:latin typeface="Trebuchet MS"/>
                <a:cs typeface="Trebuchet MS"/>
              </a:rPr>
              <a:t>conservative  </a:t>
            </a:r>
            <a:r>
              <a:rPr sz="2400" spc="-100" dirty="0">
                <a:solidFill>
                  <a:srgbClr val="C00000"/>
                </a:solidFill>
                <a:latin typeface="Trebuchet MS"/>
                <a:cs typeface="Trebuchet MS"/>
              </a:rPr>
              <a:t>management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at </a:t>
            </a:r>
            <a:r>
              <a:rPr sz="2400" spc="-130" dirty="0">
                <a:latin typeface="Trebuchet MS"/>
                <a:cs typeface="Trebuchet MS"/>
              </a:rPr>
              <a:t>specialized</a:t>
            </a:r>
            <a:r>
              <a:rPr sz="2400" spc="-33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centers</a:t>
            </a:r>
            <a:endParaRPr sz="2400" dirty="0">
              <a:latin typeface="Trebuchet MS"/>
              <a:cs typeface="Trebuchet MS"/>
            </a:endParaRPr>
          </a:p>
          <a:p>
            <a:pPr marL="1155700" lvl="2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80" dirty="0">
                <a:latin typeface="Trebuchet MS"/>
                <a:cs typeface="Trebuchet MS"/>
              </a:rPr>
              <a:t>Admit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20" dirty="0">
                <a:latin typeface="Trebuchet MS"/>
                <a:cs typeface="Trebuchet MS"/>
              </a:rPr>
              <a:t>evaluate-CBC,</a:t>
            </a:r>
            <a:r>
              <a:rPr sz="2000" spc="-31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US</a:t>
            </a:r>
            <a:endParaRPr sz="2000" dirty="0">
              <a:latin typeface="Trebuchet MS"/>
              <a:cs typeface="Trebuchet MS"/>
            </a:endParaRPr>
          </a:p>
          <a:p>
            <a:pPr marL="1155700" marR="374650" lvl="2" indent="-228600">
              <a:lnSpc>
                <a:spcPts val="2090"/>
              </a:lnSpc>
              <a:spcBef>
                <a:spcPts val="64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70" dirty="0">
                <a:solidFill>
                  <a:srgbClr val="C00000"/>
                </a:solidFill>
                <a:latin typeface="Trebuchet MS"/>
                <a:cs typeface="Trebuchet MS"/>
              </a:rPr>
              <a:t>high</a:t>
            </a:r>
            <a:r>
              <a:rPr sz="2000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C00000"/>
                </a:solidFill>
                <a:latin typeface="Trebuchet MS"/>
                <a:cs typeface="Trebuchet MS"/>
              </a:rPr>
              <a:t>ligation</a:t>
            </a:r>
            <a:r>
              <a:rPr sz="2000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umbilical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cord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first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fetus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after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delivery  chlorhexidine vaginal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-70" dirty="0" smtClean="0">
                <a:latin typeface="Trebuchet MS"/>
                <a:cs typeface="Trebuchet MS"/>
              </a:rPr>
              <a:t>washing</a:t>
            </a:r>
            <a:r>
              <a:rPr lang="en-US" sz="2000" spc="-70" dirty="0" smtClean="0"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GB" sz="2000" spc="-85" dirty="0" smtClean="0">
                <a:latin typeface="Trebuchet MS"/>
                <a:cs typeface="Trebuchet MS"/>
              </a:rPr>
              <a:t>T</a:t>
            </a:r>
            <a:r>
              <a:rPr sz="2000" spc="-85" dirty="0" err="1" smtClean="0">
                <a:latin typeface="Trebuchet MS"/>
                <a:cs typeface="Trebuchet MS"/>
              </a:rPr>
              <a:t>ocolysis</a:t>
            </a:r>
            <a:r>
              <a:rPr lang="en-US" sz="2000" spc="-85" dirty="0" smtClean="0">
                <a:latin typeface="Trebuchet MS"/>
                <a:cs typeface="Trebuchet MS"/>
              </a:rPr>
              <a:t> </a:t>
            </a:r>
            <a:r>
              <a:rPr lang="en-US" sz="2000" i="1" spc="-85" dirty="0" smtClean="0">
                <a:solidFill>
                  <a:srgbClr val="00B0F0"/>
                </a:solidFill>
                <a:latin typeface="Trebuchet MS"/>
                <a:cs typeface="Trebuchet MS"/>
              </a:rPr>
              <a:t>and </a:t>
            </a:r>
            <a:r>
              <a:rPr lang="en-US" sz="2000" i="1" spc="-8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corticosteriods</a:t>
            </a:r>
            <a:endParaRPr lang="en-US" sz="20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90" dirty="0" smtClean="0">
                <a:latin typeface="Trebuchet MS"/>
                <a:cs typeface="Trebuchet MS"/>
              </a:rPr>
              <a:t>antibiotics </a:t>
            </a:r>
            <a:r>
              <a:rPr sz="2000" spc="-85" dirty="0">
                <a:latin typeface="Trebuchet MS"/>
                <a:cs typeface="Trebuchet MS"/>
              </a:rPr>
              <a:t>(as </a:t>
            </a:r>
            <a:r>
              <a:rPr sz="2000" spc="-110" dirty="0">
                <a:latin typeface="Trebuchet MS"/>
                <a:cs typeface="Trebuchet MS"/>
              </a:rPr>
              <a:t>dictated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110" dirty="0">
                <a:latin typeface="Trebuchet MS"/>
                <a:cs typeface="Trebuchet MS"/>
              </a:rPr>
              <a:t>cervical </a:t>
            </a:r>
            <a:r>
              <a:rPr sz="2000" spc="-100" dirty="0">
                <a:latin typeface="Trebuchet MS"/>
                <a:cs typeface="Trebuchet MS"/>
              </a:rPr>
              <a:t>culture</a:t>
            </a:r>
            <a:r>
              <a:rPr sz="2000" spc="-450" dirty="0">
                <a:latin typeface="Trebuchet MS"/>
                <a:cs typeface="Trebuchet MS"/>
              </a:rPr>
              <a:t> </a:t>
            </a:r>
            <a:r>
              <a:rPr sz="2000" spc="-80" dirty="0" smtClean="0">
                <a:latin typeface="Trebuchet MS"/>
                <a:cs typeface="Trebuchet MS"/>
              </a:rPr>
              <a:t>results</a:t>
            </a:r>
            <a:r>
              <a:rPr lang="en-US" sz="2000" spc="-80" dirty="0" smtClean="0">
                <a:latin typeface="Trebuchet MS"/>
                <a:cs typeface="Trebuchet MS"/>
              </a:rPr>
              <a:t>)</a:t>
            </a:r>
            <a:endParaRPr sz="2000" dirty="0">
              <a:latin typeface="Trebuchet MS"/>
              <a:cs typeface="Trebuchet MS"/>
            </a:endParaRPr>
          </a:p>
          <a:p>
            <a:pPr marL="1155700" lvl="2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25" dirty="0" smtClean="0">
                <a:latin typeface="Trebuchet MS"/>
                <a:cs typeface="Trebuchet MS"/>
              </a:rPr>
              <a:t>Mgso4</a:t>
            </a:r>
            <a:r>
              <a:rPr lang="en-US" sz="2000" spc="25" dirty="0" smtClean="0">
                <a:latin typeface="Trebuchet MS"/>
                <a:cs typeface="Trebuchet MS"/>
              </a:rPr>
              <a:t> </a:t>
            </a:r>
            <a:r>
              <a:rPr lang="en-US" sz="2000" i="1" spc="25" dirty="0" smtClean="0">
                <a:solidFill>
                  <a:srgbClr val="00B0F0"/>
                </a:solidFill>
                <a:latin typeface="Trebuchet MS"/>
                <a:cs typeface="Trebuchet MS"/>
              </a:rPr>
              <a:t>prevents </a:t>
            </a:r>
            <a:r>
              <a:rPr lang="en-US" sz="2000" i="1" spc="2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intercranial</a:t>
            </a:r>
            <a:r>
              <a:rPr lang="en-US" sz="2000" i="1" spc="25" dirty="0" smtClean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lang="en-US" sz="2000" i="1" spc="2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hemmorhage</a:t>
            </a:r>
            <a:endParaRPr lang="en-US" sz="20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75" dirty="0" smtClean="0">
                <a:latin typeface="Trebuchet MS"/>
                <a:cs typeface="Trebuchet MS"/>
              </a:rPr>
              <a:t>ACS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728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Other</a:t>
            </a:r>
            <a:r>
              <a:rPr spc="-385" dirty="0"/>
              <a:t> </a:t>
            </a:r>
            <a:r>
              <a:rPr spc="-19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6123940" cy="20643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60" dirty="0">
                <a:latin typeface="Trebuchet MS"/>
                <a:cs typeface="Trebuchet MS"/>
              </a:rPr>
              <a:t>Higher </a:t>
            </a:r>
            <a:r>
              <a:rPr sz="2800" b="1" spc="-170" dirty="0">
                <a:latin typeface="Trebuchet MS"/>
                <a:cs typeface="Trebuchet MS"/>
              </a:rPr>
              <a:t>order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pregnancies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5" dirty="0">
                <a:latin typeface="Trebuchet MS"/>
                <a:cs typeface="Trebuchet MS"/>
              </a:rPr>
              <a:t>Spontaneous </a:t>
            </a:r>
            <a:r>
              <a:rPr sz="2400" spc="-120" dirty="0">
                <a:latin typeface="Trebuchet MS"/>
                <a:cs typeface="Trebuchet MS"/>
              </a:rPr>
              <a:t>triplets </a:t>
            </a:r>
            <a:r>
              <a:rPr sz="2400" spc="-80" dirty="0">
                <a:latin typeface="Trebuchet MS"/>
                <a:cs typeface="Trebuchet MS"/>
              </a:rPr>
              <a:t>1:8000</a:t>
            </a:r>
            <a:r>
              <a:rPr sz="2400" spc="-45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births.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5" dirty="0">
                <a:latin typeface="Trebuchet MS"/>
                <a:cs typeface="Trebuchet MS"/>
              </a:rPr>
              <a:t>Spontaneous </a:t>
            </a:r>
            <a:r>
              <a:rPr sz="2400" spc="-95" dirty="0">
                <a:latin typeface="Trebuchet MS"/>
                <a:cs typeface="Trebuchet MS"/>
              </a:rPr>
              <a:t>quadruplets 1:700,000</a:t>
            </a:r>
            <a:r>
              <a:rPr sz="2400" spc="-509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births.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The </a:t>
            </a:r>
            <a:r>
              <a:rPr sz="2400" spc="-100" dirty="0">
                <a:latin typeface="Trebuchet MS"/>
                <a:cs typeface="Trebuchet MS"/>
              </a:rPr>
              <a:t>main risk </a:t>
            </a:r>
            <a:r>
              <a:rPr sz="2400" spc="-90" dirty="0">
                <a:latin typeface="Trebuchet MS"/>
                <a:cs typeface="Trebuchet MS"/>
              </a:rPr>
              <a:t>is</a:t>
            </a:r>
            <a:r>
              <a:rPr sz="2400" spc="-55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severe </a:t>
            </a:r>
            <a:r>
              <a:rPr sz="2400" spc="-114" dirty="0">
                <a:latin typeface="Trebuchet MS"/>
                <a:cs typeface="Trebuchet MS"/>
              </a:rPr>
              <a:t>prematurity </a:t>
            </a:r>
            <a:r>
              <a:rPr sz="2400" spc="-28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CS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is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usual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safe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mode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delivery.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728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Other</a:t>
            </a:r>
            <a:r>
              <a:rPr spc="-385" dirty="0"/>
              <a:t> </a:t>
            </a:r>
            <a:r>
              <a:rPr spc="-19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9365"/>
            <a:ext cx="7630159" cy="413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5" dirty="0">
                <a:latin typeface="Trebuchet MS"/>
                <a:cs typeface="Trebuchet MS"/>
              </a:rPr>
              <a:t>Superfetation:</a:t>
            </a:r>
            <a:endParaRPr sz="2600">
              <a:latin typeface="Trebuchet MS"/>
              <a:cs typeface="Trebuchet MS"/>
            </a:endParaRPr>
          </a:p>
          <a:p>
            <a:pPr marL="698500" marR="636270" lvl="1" indent="-228600">
              <a:lnSpc>
                <a:spcPct val="79100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35" dirty="0">
                <a:latin typeface="Trebuchet MS"/>
                <a:cs typeface="Trebuchet MS"/>
              </a:rPr>
              <a:t>if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an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interval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as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long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as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or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longer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than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a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menstrual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cycle  </a:t>
            </a:r>
            <a:r>
              <a:rPr sz="2200" spc="-95" dirty="0">
                <a:latin typeface="Trebuchet MS"/>
                <a:cs typeface="Trebuchet MS"/>
              </a:rPr>
              <a:t>intervenes between</a:t>
            </a:r>
            <a:r>
              <a:rPr sz="2200" spc="-25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fertilizations</a:t>
            </a:r>
            <a:endParaRPr sz="220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79700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95" dirty="0">
                <a:latin typeface="Trebuchet MS"/>
                <a:cs typeface="Trebuchet MS"/>
              </a:rPr>
              <a:t>requires </a:t>
            </a:r>
            <a:r>
              <a:rPr sz="2200" spc="-90" dirty="0">
                <a:latin typeface="Trebuchet MS"/>
                <a:cs typeface="Trebuchet MS"/>
              </a:rPr>
              <a:t>ovulation </a:t>
            </a:r>
            <a:r>
              <a:rPr sz="2200" spc="-55" dirty="0">
                <a:latin typeface="Trebuchet MS"/>
                <a:cs typeface="Trebuchet MS"/>
              </a:rPr>
              <a:t>&amp; </a:t>
            </a:r>
            <a:r>
              <a:rPr sz="2200" spc="-125" dirty="0">
                <a:latin typeface="Trebuchet MS"/>
                <a:cs typeface="Trebuchet MS"/>
              </a:rPr>
              <a:t>fertilization </a:t>
            </a:r>
            <a:r>
              <a:rPr sz="2200" spc="-85" dirty="0">
                <a:latin typeface="Trebuchet MS"/>
                <a:cs typeface="Trebuchet MS"/>
              </a:rPr>
              <a:t>during </a:t>
            </a:r>
            <a:r>
              <a:rPr sz="2200" spc="-100" dirty="0">
                <a:latin typeface="Trebuchet MS"/>
                <a:cs typeface="Trebuchet MS"/>
              </a:rPr>
              <a:t>the </a:t>
            </a:r>
            <a:r>
              <a:rPr sz="2200" spc="-90" dirty="0">
                <a:latin typeface="Trebuchet MS"/>
                <a:cs typeface="Trebuchet MS"/>
              </a:rPr>
              <a:t>course </a:t>
            </a:r>
            <a:r>
              <a:rPr sz="2200" spc="-85" dirty="0">
                <a:latin typeface="Trebuchet MS"/>
                <a:cs typeface="Trebuchet MS"/>
              </a:rPr>
              <a:t>of </a:t>
            </a:r>
            <a:r>
              <a:rPr sz="2200" spc="-80" dirty="0">
                <a:latin typeface="Trebuchet MS"/>
                <a:cs typeface="Trebuchet MS"/>
              </a:rPr>
              <a:t>an  </a:t>
            </a:r>
            <a:r>
              <a:rPr sz="2200" spc="-100" dirty="0">
                <a:latin typeface="Trebuchet MS"/>
                <a:cs typeface="Trebuchet MS"/>
              </a:rPr>
              <a:t>established </a:t>
            </a:r>
            <a:r>
              <a:rPr sz="2200" spc="-110" dirty="0">
                <a:latin typeface="Trebuchet MS"/>
                <a:cs typeface="Trebuchet MS"/>
              </a:rPr>
              <a:t>pregnancy-theoretically </a:t>
            </a:r>
            <a:r>
              <a:rPr sz="2200" spc="-80" dirty="0">
                <a:latin typeface="Trebuchet MS"/>
                <a:cs typeface="Trebuchet MS"/>
              </a:rPr>
              <a:t>possible </a:t>
            </a:r>
            <a:r>
              <a:rPr sz="2200" spc="-110" dirty="0">
                <a:latin typeface="Trebuchet MS"/>
                <a:cs typeface="Trebuchet MS"/>
              </a:rPr>
              <a:t>until </a:t>
            </a:r>
            <a:r>
              <a:rPr sz="2200" spc="-105" dirty="0">
                <a:latin typeface="Trebuchet MS"/>
                <a:cs typeface="Trebuchet MS"/>
              </a:rPr>
              <a:t>uterine  </a:t>
            </a:r>
            <a:r>
              <a:rPr sz="2200" spc="-130" dirty="0">
                <a:latin typeface="Trebuchet MS"/>
                <a:cs typeface="Trebuchet MS"/>
              </a:rPr>
              <a:t>cavity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is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obliterated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by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fusion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of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the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decidua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capsularis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to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the  </a:t>
            </a:r>
            <a:r>
              <a:rPr sz="2200" spc="-105" dirty="0">
                <a:latin typeface="Trebuchet MS"/>
                <a:cs typeface="Trebuchet MS"/>
              </a:rPr>
              <a:t>decidua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parietalis.</a:t>
            </a:r>
            <a:endParaRPr sz="22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5" dirty="0">
                <a:latin typeface="Trebuchet MS"/>
                <a:cs typeface="Trebuchet MS"/>
              </a:rPr>
              <a:t>In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mares,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not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known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to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occur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spontaneously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in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man</a:t>
            </a:r>
            <a:endParaRPr sz="22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550">
              <a:latin typeface="Trebuchet MS"/>
              <a:cs typeface="Trebuchet MS"/>
            </a:endParaRPr>
          </a:p>
          <a:p>
            <a:pPr marL="241300" indent="-228600">
              <a:lnSpc>
                <a:spcPts val="3115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-150" dirty="0">
                <a:latin typeface="Trebuchet MS"/>
                <a:cs typeface="Trebuchet MS"/>
              </a:rPr>
              <a:t>Superfecundation</a:t>
            </a:r>
            <a:endParaRPr sz="2600">
              <a:latin typeface="Trebuchet MS"/>
              <a:cs typeface="Trebuchet MS"/>
            </a:endParaRPr>
          </a:p>
          <a:p>
            <a:pPr marL="698500" marR="195580" lvl="1" indent="-228600">
              <a:lnSpc>
                <a:spcPct val="79500"/>
              </a:lnSpc>
              <a:spcBef>
                <a:spcPts val="5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25" dirty="0">
                <a:latin typeface="Trebuchet MS"/>
                <a:cs typeface="Trebuchet MS"/>
              </a:rPr>
              <a:t>fertilization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of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two</a:t>
            </a:r>
            <a:r>
              <a:rPr sz="2200" spc="-16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ova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within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the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same</a:t>
            </a:r>
            <a:r>
              <a:rPr sz="2200" spc="-15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menstrual</a:t>
            </a:r>
            <a:r>
              <a:rPr sz="2200" spc="-17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cycle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but  </a:t>
            </a:r>
            <a:r>
              <a:rPr sz="2200" spc="-75" dirty="0">
                <a:latin typeface="Trebuchet MS"/>
                <a:cs typeface="Trebuchet MS"/>
              </a:rPr>
              <a:t>not </a:t>
            </a:r>
            <a:r>
              <a:rPr sz="2200" spc="-135" dirty="0">
                <a:latin typeface="Trebuchet MS"/>
                <a:cs typeface="Trebuchet MS"/>
              </a:rPr>
              <a:t>at </a:t>
            </a:r>
            <a:r>
              <a:rPr sz="2200" spc="-100" dirty="0">
                <a:latin typeface="Trebuchet MS"/>
                <a:cs typeface="Trebuchet MS"/>
              </a:rPr>
              <a:t>the </a:t>
            </a:r>
            <a:r>
              <a:rPr sz="2200" spc="-80" dirty="0">
                <a:latin typeface="Trebuchet MS"/>
                <a:cs typeface="Trebuchet MS"/>
              </a:rPr>
              <a:t>same </a:t>
            </a:r>
            <a:r>
              <a:rPr sz="2200" spc="-120" dirty="0">
                <a:latin typeface="Trebuchet MS"/>
                <a:cs typeface="Trebuchet MS"/>
              </a:rPr>
              <a:t>coitus, </a:t>
            </a:r>
            <a:r>
              <a:rPr sz="2200" spc="-80" dirty="0">
                <a:latin typeface="Trebuchet MS"/>
                <a:cs typeface="Trebuchet MS"/>
              </a:rPr>
              <a:t>and </a:t>
            </a:r>
            <a:r>
              <a:rPr sz="2200" spc="-75" dirty="0">
                <a:latin typeface="Trebuchet MS"/>
                <a:cs typeface="Trebuchet MS"/>
              </a:rPr>
              <a:t>not </a:t>
            </a:r>
            <a:r>
              <a:rPr sz="2200" spc="-100" dirty="0">
                <a:latin typeface="Trebuchet MS"/>
                <a:cs typeface="Trebuchet MS"/>
              </a:rPr>
              <a:t>necessarily </a:t>
            </a:r>
            <a:r>
              <a:rPr sz="2200" spc="-90" dirty="0">
                <a:latin typeface="Trebuchet MS"/>
                <a:cs typeface="Trebuchet MS"/>
              </a:rPr>
              <a:t>by </a:t>
            </a:r>
            <a:r>
              <a:rPr sz="2200" spc="-75" dirty="0">
                <a:latin typeface="Trebuchet MS"/>
                <a:cs typeface="Trebuchet MS"/>
              </a:rPr>
              <a:t>sperm </a:t>
            </a:r>
            <a:r>
              <a:rPr sz="2200" spc="-95" dirty="0">
                <a:latin typeface="Trebuchet MS"/>
                <a:cs typeface="Trebuchet MS"/>
              </a:rPr>
              <a:t>from  </a:t>
            </a:r>
            <a:r>
              <a:rPr sz="2200" spc="-100" dirty="0">
                <a:latin typeface="Trebuchet MS"/>
                <a:cs typeface="Trebuchet MS"/>
              </a:rPr>
              <a:t>the </a:t>
            </a:r>
            <a:r>
              <a:rPr sz="2200" spc="-80" dirty="0">
                <a:latin typeface="Trebuchet MS"/>
                <a:cs typeface="Trebuchet MS"/>
              </a:rPr>
              <a:t>same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male.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728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Other</a:t>
            </a:r>
            <a:r>
              <a:rPr spc="-385" dirty="0"/>
              <a:t> </a:t>
            </a:r>
            <a:r>
              <a:rPr spc="-19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686040" cy="29240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10" dirty="0">
                <a:latin typeface="Trebuchet MS"/>
                <a:cs typeface="Trebuchet MS"/>
              </a:rPr>
              <a:t>First-Trimester </a:t>
            </a:r>
            <a:r>
              <a:rPr sz="2800" b="1" spc="-110" dirty="0">
                <a:latin typeface="Trebuchet MS"/>
                <a:cs typeface="Trebuchet MS"/>
              </a:rPr>
              <a:t>Multifetal </a:t>
            </a:r>
            <a:r>
              <a:rPr sz="2800" b="1" spc="-170" dirty="0">
                <a:latin typeface="Trebuchet MS"/>
                <a:cs typeface="Trebuchet MS"/>
              </a:rPr>
              <a:t>Pregnancy</a:t>
            </a:r>
            <a:r>
              <a:rPr sz="2800" b="1" spc="-290" dirty="0">
                <a:latin typeface="Trebuchet MS"/>
                <a:cs typeface="Trebuchet MS"/>
              </a:rPr>
              <a:t> </a:t>
            </a:r>
            <a:r>
              <a:rPr sz="2800" b="1" spc="-165" dirty="0">
                <a:latin typeface="Trebuchet MS"/>
                <a:cs typeface="Trebuchet MS"/>
              </a:rPr>
              <a:t>Reduction</a:t>
            </a:r>
            <a:endParaRPr sz="28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904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60" dirty="0">
                <a:latin typeface="Trebuchet MS"/>
                <a:cs typeface="Trebuchet MS"/>
              </a:rPr>
              <a:t>In </a:t>
            </a:r>
            <a:r>
              <a:rPr sz="2400" spc="-130" dirty="0" smtClean="0">
                <a:latin typeface="Trebuchet MS"/>
                <a:cs typeface="Trebuchet MS"/>
              </a:rPr>
              <a:t>ART</a:t>
            </a:r>
            <a:r>
              <a:rPr lang="en-US" sz="2400" i="1" spc="-130" dirty="0" smtClean="0">
                <a:solidFill>
                  <a:srgbClr val="00B0F0"/>
                </a:solidFill>
                <a:latin typeface="Trebuchet MS"/>
                <a:cs typeface="Trebuchet MS"/>
              </a:rPr>
              <a:t>[assisted reproductive technology] </a:t>
            </a:r>
            <a:r>
              <a:rPr sz="2400" spc="-110" dirty="0" smtClean="0">
                <a:latin typeface="Trebuchet MS"/>
                <a:cs typeface="Trebuchet MS"/>
              </a:rPr>
              <a:t>for </a:t>
            </a:r>
            <a:r>
              <a:rPr sz="2400" spc="-114" dirty="0">
                <a:latin typeface="Trebuchet MS"/>
                <a:cs typeface="Trebuchet MS"/>
              </a:rPr>
              <a:t>three </a:t>
            </a:r>
            <a:r>
              <a:rPr sz="2400" spc="-65" dirty="0">
                <a:latin typeface="Trebuchet MS"/>
                <a:cs typeface="Trebuchet MS"/>
              </a:rPr>
              <a:t>or </a:t>
            </a:r>
            <a:r>
              <a:rPr sz="2400" spc="-90" dirty="0">
                <a:latin typeface="Trebuchet MS"/>
                <a:cs typeface="Trebuchet MS"/>
              </a:rPr>
              <a:t>more </a:t>
            </a:r>
            <a:r>
              <a:rPr sz="2400" spc="-105" dirty="0">
                <a:latin typeface="Trebuchet MS"/>
                <a:cs typeface="Trebuchet MS"/>
              </a:rPr>
              <a:t>fetuses </a:t>
            </a:r>
            <a:r>
              <a:rPr sz="2400" spc="-100" dirty="0">
                <a:latin typeface="Trebuchet MS"/>
                <a:cs typeface="Trebuchet MS"/>
              </a:rPr>
              <a:t>to </a:t>
            </a:r>
            <a:r>
              <a:rPr sz="2400" spc="-114" dirty="0">
                <a:latin typeface="Trebuchet MS"/>
                <a:cs typeface="Trebuchet MS"/>
              </a:rPr>
              <a:t>reducee </a:t>
            </a: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100" dirty="0">
                <a:latin typeface="Trebuchet MS"/>
                <a:cs typeface="Trebuchet MS"/>
              </a:rPr>
              <a:t>risk </a:t>
            </a:r>
            <a:r>
              <a:rPr sz="2400" spc="-110" dirty="0">
                <a:latin typeface="Trebuchet MS"/>
                <a:cs typeface="Trebuchet MS"/>
              </a:rPr>
              <a:t>for  </a:t>
            </a:r>
            <a:r>
              <a:rPr sz="2400" spc="-100" dirty="0">
                <a:latin typeface="Trebuchet MS"/>
                <a:cs typeface="Trebuchet MS"/>
              </a:rPr>
              <a:t>pregnancy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loss,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preterm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delivery,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long-term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physical 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100" dirty="0">
                <a:latin typeface="Trebuchet MS"/>
                <a:cs typeface="Trebuchet MS"/>
              </a:rPr>
              <a:t>neurodevelopmental</a:t>
            </a:r>
            <a:r>
              <a:rPr sz="2400" spc="-30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morbidity</a:t>
            </a:r>
            <a:endParaRPr sz="2400" dirty="0">
              <a:latin typeface="Trebuchet MS"/>
              <a:cs typeface="Trebuchet MS"/>
            </a:endParaRPr>
          </a:p>
          <a:p>
            <a:pPr marL="698500" marR="58419" lvl="1" indent="-228600">
              <a:lnSpc>
                <a:spcPct val="8830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30" dirty="0">
                <a:latin typeface="Trebuchet MS"/>
                <a:cs typeface="Trebuchet MS"/>
              </a:rPr>
              <a:t>injection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potassium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chloride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into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thorax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one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or  </a:t>
            </a:r>
            <a:r>
              <a:rPr sz="2400" spc="-90" dirty="0">
                <a:latin typeface="Trebuchet MS"/>
                <a:cs typeface="Trebuchet MS"/>
              </a:rPr>
              <a:t>more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130" dirty="0">
                <a:latin typeface="Trebuchet MS"/>
                <a:cs typeface="Trebuchet MS"/>
              </a:rPr>
              <a:t>fetuses, </a:t>
            </a:r>
            <a:r>
              <a:rPr sz="2400" spc="-100" dirty="0">
                <a:latin typeface="Trebuchet MS"/>
                <a:cs typeface="Trebuchet MS"/>
              </a:rPr>
              <a:t>transabdominally </a:t>
            </a:r>
            <a:r>
              <a:rPr sz="2400" spc="-80" dirty="0">
                <a:latin typeface="Trebuchet MS"/>
                <a:cs typeface="Trebuchet MS"/>
              </a:rPr>
              <a:t>under </a:t>
            </a:r>
            <a:r>
              <a:rPr sz="2400" spc="-130" dirty="0">
                <a:latin typeface="Trebuchet MS"/>
                <a:cs typeface="Trebuchet MS"/>
              </a:rPr>
              <a:t>real-time  </a:t>
            </a:r>
            <a:r>
              <a:rPr sz="2400" spc="-85" dirty="0">
                <a:latin typeface="Trebuchet MS"/>
                <a:cs typeface="Trebuchet MS"/>
              </a:rPr>
              <a:t>sonographic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guidance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5575300" cy="332676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G1 P0 conceived dichorionic twins via  intrauterine insemination with her husband’s semen. She is O-negative. One neonate is A-positive and the other is O-negative. Her husband is A-positive. This finding can be explained to the parents by describing which of the following phenomena?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Superfetation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Superfecundation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solidFill>
                  <a:srgbClr val="C00000"/>
                </a:solidFill>
              </a:rPr>
              <a:t>Not atypical for dichorionic twins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Infidelity or poor technique by her reproductive endocrinologist’s office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None of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5575300" cy="3326765"/>
          </a:xfrm>
        </p:spPr>
        <p:txBody>
          <a:bodyPr/>
          <a:lstStyle/>
          <a:p>
            <a:pPr eaLnBrk="1" hangingPunct="1"/>
            <a:r>
              <a:rPr lang="en-US" dirty="0" smtClean="0"/>
              <a:t>Regarding US for </a:t>
            </a:r>
            <a:r>
              <a:rPr lang="en-US" dirty="0" err="1" smtClean="0"/>
              <a:t>chorionicity</a:t>
            </a:r>
            <a:endParaRPr lang="en-US" dirty="0" smtClean="0"/>
          </a:p>
          <a:p>
            <a:pPr marL="914400" lvl="1" indent="-457200" eaLnBrk="1" hangingPunct="1">
              <a:buFont typeface="Calibri Light" panose="020F0302020204030204" pitchFamily="34" charset="0"/>
              <a:buAutoNum type="alphaUcPeriod"/>
            </a:pPr>
            <a:r>
              <a:rPr lang="en-US" dirty="0" err="1" smtClean="0"/>
              <a:t>Dichorionic</a:t>
            </a:r>
            <a:r>
              <a:rPr lang="en-US" dirty="0" smtClean="0"/>
              <a:t> intervening membrane may not be easily seen prior to 10 weeks</a:t>
            </a:r>
          </a:p>
          <a:p>
            <a:pPr marL="914400" lvl="1" indent="-457200" eaLnBrk="1" hangingPunct="1">
              <a:buFont typeface="Calibri Light" panose="020F0302020204030204" pitchFamily="34" charset="0"/>
              <a:buAutoNum type="alphaUcPeriod"/>
            </a:pPr>
            <a:r>
              <a:rPr lang="en-US" dirty="0" smtClean="0"/>
              <a:t>Accuracy improves with advancing gestation</a:t>
            </a:r>
          </a:p>
          <a:p>
            <a:pPr marL="914400" lvl="1" indent="-457200" eaLnBrk="1" hangingPunct="1">
              <a:buFont typeface="Calibri Light" panose="020F0302020204030204" pitchFamily="34" charset="0"/>
              <a:buAutoNum type="alphaUcPeriod"/>
            </a:pPr>
            <a:r>
              <a:rPr lang="en-US" dirty="0" smtClean="0"/>
              <a:t>Risk for misclassification decreases by 1% for each additional week from 15 to 20 weeks</a:t>
            </a:r>
          </a:p>
          <a:p>
            <a:pPr marL="914400" lvl="1" indent="-457200" eaLnBrk="1" hangingPunct="1">
              <a:buFont typeface="Calibri Light" panose="020F0302020204030204" pitchFamily="34" charset="0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Accuracy is 98% in the first trimester and diminishes with advancing gestational age.</a:t>
            </a:r>
          </a:p>
          <a:p>
            <a:pPr marL="914400" lvl="1" indent="-457200" eaLnBrk="1" hangingPunct="1">
              <a:buFont typeface="Calibri Light" panose="020F0302020204030204" pitchFamily="34" charset="0"/>
              <a:buAutoNum type="alphaUcPeriod"/>
            </a:pPr>
            <a:r>
              <a:rPr lang="en-US" dirty="0" smtClean="0"/>
              <a:t>All of the above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2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5565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Zygosity </a:t>
            </a:r>
            <a:r>
              <a:rPr spc="-180" dirty="0"/>
              <a:t>and</a:t>
            </a:r>
            <a:r>
              <a:rPr spc="-475" dirty="0"/>
              <a:t> </a:t>
            </a:r>
            <a:r>
              <a:rPr spc="-215" dirty="0"/>
              <a:t>chorionicity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56155"/>
            <a:ext cx="7648575" cy="421576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marR="347345" indent="-228600">
              <a:lnSpc>
                <a:spcPts val="271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latin typeface="Trebuchet MS"/>
                <a:cs typeface="Trebuchet MS"/>
              </a:rPr>
              <a:t>Zygosity</a:t>
            </a:r>
            <a:r>
              <a:rPr sz="2800" spc="-22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refers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to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the</a:t>
            </a:r>
            <a:r>
              <a:rPr sz="2800" spc="-225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Trebuchet MS"/>
                <a:cs typeface="Trebuchet MS"/>
              </a:rPr>
              <a:t>genetic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makeup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of</a:t>
            </a:r>
            <a:r>
              <a:rPr sz="2800" spc="-22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the</a:t>
            </a:r>
            <a:r>
              <a:rPr sz="2800" spc="-22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twin  pregnancy-monozygotic </a:t>
            </a:r>
            <a:r>
              <a:rPr sz="2800" spc="-45" dirty="0">
                <a:latin typeface="Trebuchet MS"/>
                <a:cs typeface="Trebuchet MS"/>
              </a:rPr>
              <a:t>(MZ) </a:t>
            </a:r>
            <a:r>
              <a:rPr sz="2800" spc="-75" dirty="0">
                <a:latin typeface="Trebuchet MS"/>
                <a:cs typeface="Trebuchet MS"/>
              </a:rPr>
              <a:t>or </a:t>
            </a:r>
            <a:r>
              <a:rPr sz="2800" spc="-150" dirty="0">
                <a:latin typeface="Trebuchet MS"/>
                <a:cs typeface="Trebuchet MS"/>
              </a:rPr>
              <a:t>dizygotic</a:t>
            </a:r>
            <a:r>
              <a:rPr sz="2800" spc="-615" dirty="0">
                <a:latin typeface="Trebuchet MS"/>
                <a:cs typeface="Trebuchet MS"/>
              </a:rPr>
              <a:t> </a:t>
            </a:r>
            <a:r>
              <a:rPr sz="2800" spc="-190" dirty="0">
                <a:latin typeface="Trebuchet MS"/>
                <a:cs typeface="Trebuchet MS"/>
              </a:rPr>
              <a:t>(DZ).</a:t>
            </a:r>
            <a:endParaRPr sz="28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79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5" dirty="0">
                <a:latin typeface="Trebuchet MS"/>
                <a:cs typeface="Trebuchet MS"/>
              </a:rPr>
              <a:t>DZ: </a:t>
            </a:r>
            <a:r>
              <a:rPr sz="2400" spc="-135" dirty="0">
                <a:latin typeface="Trebuchet MS"/>
                <a:cs typeface="Trebuchet MS"/>
              </a:rPr>
              <a:t>fertilization </a:t>
            </a:r>
            <a:r>
              <a:rPr sz="2400" spc="-95" dirty="0">
                <a:latin typeface="Trebuchet MS"/>
                <a:cs typeface="Trebuchet MS"/>
              </a:rPr>
              <a:t>of two </a:t>
            </a:r>
            <a:r>
              <a:rPr sz="2400" spc="-114" dirty="0">
                <a:latin typeface="Trebuchet MS"/>
                <a:cs typeface="Trebuchet MS"/>
              </a:rPr>
              <a:t>separate</a:t>
            </a:r>
            <a:r>
              <a:rPr sz="2400" spc="-46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ova</a:t>
            </a:r>
            <a:endParaRPr sz="24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83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35" dirty="0">
                <a:latin typeface="Trebuchet MS"/>
                <a:cs typeface="Trebuchet MS"/>
              </a:rPr>
              <a:t>MZ: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single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fertilized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ovum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that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subsequently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divides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ts val="3329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Trebuchet MS"/>
                <a:cs typeface="Trebuchet MS"/>
              </a:rPr>
              <a:t>Chorionicity</a:t>
            </a:r>
            <a:endParaRPr sz="2800" dirty="0">
              <a:latin typeface="Trebuchet MS"/>
              <a:cs typeface="Trebuchet MS"/>
            </a:endParaRPr>
          </a:p>
          <a:p>
            <a:pPr marL="698500" marR="680720" lvl="1" indent="-228600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0" dirty="0">
                <a:latin typeface="Trebuchet MS"/>
                <a:cs typeface="Trebuchet MS"/>
              </a:rPr>
              <a:t>indicates </a:t>
            </a:r>
            <a:r>
              <a:rPr sz="2400" spc="-130" dirty="0">
                <a:latin typeface="Trebuchet MS"/>
                <a:cs typeface="Trebuchet MS"/>
              </a:rPr>
              <a:t>placental </a:t>
            </a:r>
            <a:r>
              <a:rPr sz="2400" spc="-95" dirty="0">
                <a:latin typeface="Trebuchet MS"/>
                <a:cs typeface="Trebuchet MS"/>
              </a:rPr>
              <a:t>composition- </a:t>
            </a:r>
            <a:r>
              <a:rPr sz="2400" spc="-85" dirty="0">
                <a:latin typeface="Trebuchet MS"/>
                <a:cs typeface="Trebuchet MS"/>
              </a:rPr>
              <a:t>monochorionic</a:t>
            </a:r>
            <a:r>
              <a:rPr sz="2400" spc="-40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or  </a:t>
            </a:r>
            <a:r>
              <a:rPr sz="2400" spc="-100" dirty="0">
                <a:latin typeface="Trebuchet MS"/>
                <a:cs typeface="Trebuchet MS"/>
              </a:rPr>
              <a:t>dichorionic</a:t>
            </a:r>
            <a:endParaRPr sz="2400" dirty="0">
              <a:latin typeface="Trebuchet MS"/>
              <a:cs typeface="Trebuchet MS"/>
            </a:endParaRPr>
          </a:p>
          <a:p>
            <a:pPr marL="698500" marR="295275" lvl="1" indent="-228600">
              <a:lnSpc>
                <a:spcPct val="79200"/>
              </a:lnSpc>
              <a:spcBef>
                <a:spcPts val="52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5" dirty="0">
                <a:latin typeface="Trebuchet MS"/>
                <a:cs typeface="Trebuchet MS"/>
              </a:rPr>
              <a:t>determined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mechanism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twinning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and,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MZ  </a:t>
            </a:r>
            <a:r>
              <a:rPr sz="2400" spc="-90" dirty="0">
                <a:latin typeface="Trebuchet MS"/>
                <a:cs typeface="Trebuchet MS"/>
              </a:rPr>
              <a:t>twins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timing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embryo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division.</a:t>
            </a:r>
            <a:endParaRPr sz="24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3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5" dirty="0">
                <a:latin typeface="Trebuchet MS"/>
                <a:cs typeface="Trebuchet MS"/>
              </a:rPr>
              <a:t>Early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determination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chorionicity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is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vital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because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it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is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  </a:t>
            </a:r>
            <a:r>
              <a:rPr sz="2400" spc="-125" dirty="0">
                <a:latin typeface="Trebuchet MS"/>
                <a:cs typeface="Trebuchet MS"/>
              </a:rPr>
              <a:t>major </a:t>
            </a:r>
            <a:r>
              <a:rPr sz="2400" spc="-135" dirty="0">
                <a:latin typeface="Trebuchet MS"/>
                <a:cs typeface="Trebuchet MS"/>
              </a:rPr>
              <a:t>factor </a:t>
            </a:r>
            <a:r>
              <a:rPr sz="2400" spc="-95" dirty="0">
                <a:latin typeface="Trebuchet MS"/>
                <a:cs typeface="Trebuchet MS"/>
              </a:rPr>
              <a:t>in </a:t>
            </a:r>
            <a:r>
              <a:rPr sz="2400" spc="-105" dirty="0">
                <a:latin typeface="Trebuchet MS"/>
                <a:cs typeface="Trebuchet MS"/>
              </a:rPr>
              <a:t>determining </a:t>
            </a:r>
            <a:r>
              <a:rPr sz="2400" spc="-125" dirty="0">
                <a:latin typeface="Trebuchet MS"/>
                <a:cs typeface="Trebuchet MS"/>
              </a:rPr>
              <a:t>obstetrical risks,  </a:t>
            </a:r>
            <a:r>
              <a:rPr sz="2400" spc="-100" dirty="0">
                <a:latin typeface="Trebuchet MS"/>
                <a:cs typeface="Trebuchet MS"/>
              </a:rPr>
              <a:t>management </a:t>
            </a:r>
            <a:r>
              <a:rPr sz="2400" spc="-85" dirty="0">
                <a:latin typeface="Trebuchet MS"/>
                <a:cs typeface="Trebuchet MS"/>
              </a:rPr>
              <a:t>and</a:t>
            </a:r>
            <a:r>
              <a:rPr sz="2400" spc="-2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outcomes.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5575300" cy="332676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Which of the following statements about zygosity is most correct?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The rate of zygotic splitting is increased following all ART procedures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Early zygotic splitting will always result in conjoined twins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The highest risk for perinatal morbidity and mortality occurs in dizygotic as opposed to monozygotic twins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Monozygotic twins will always have a monochorionic placenta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None of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2867"/>
            <a:ext cx="5575300" cy="332676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Monochorionicity</a:t>
            </a:r>
            <a:r>
              <a:rPr lang="en-US" dirty="0"/>
              <a:t> in a twin pregnancy can be suspected by the presence of all of the following ultrasound features except: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Separate placental disks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T-shaped junction of amnion into chorion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Fetuses of the same gender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Very thin intertwin membrane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All of the above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5575300" cy="332676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Maternal complications that are increased in multifetal gestations include all of the following except: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Hyperemesis gravidarum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Preeclampsia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Cholestasis of pregnancy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solidFill>
                  <a:srgbClr val="C00000"/>
                </a:solidFill>
              </a:rPr>
              <a:t>Uterine rupture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Gestational diabetes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349" y="1676400"/>
            <a:ext cx="5575300" cy="332676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Fetal demise: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 Complicates 4–8% of twin pregnancies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Complicates 11–17% of triplet pregnancies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Is associated with an increased risk of preterm delivery in the survivor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Is seen at least twice the rate in monozygotic twins as in dizygotic twins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/>
              <a:t>All of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5565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Zygosity </a:t>
            </a:r>
            <a:r>
              <a:rPr spc="-180" dirty="0"/>
              <a:t>and</a:t>
            </a:r>
            <a:r>
              <a:rPr spc="-475" dirty="0"/>
              <a:t> </a:t>
            </a:r>
            <a:r>
              <a:rPr spc="-215" dirty="0"/>
              <a:t>chorionicity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70379"/>
            <a:ext cx="7712709" cy="4570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30" dirty="0" smtClean="0">
                <a:latin typeface="Trebuchet MS"/>
                <a:cs typeface="Trebuchet MS"/>
              </a:rPr>
              <a:t>DZ</a:t>
            </a:r>
            <a:r>
              <a:rPr lang="en-US" sz="2400" i="1" spc="-130" dirty="0" smtClean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endParaRPr sz="2400" dirty="0">
              <a:latin typeface="Trebuchet MS"/>
              <a:cs typeface="Trebuchet MS"/>
            </a:endParaRPr>
          </a:p>
          <a:p>
            <a:pPr marL="698500" marR="50165" lvl="1" indent="-228600">
              <a:lnSpc>
                <a:spcPts val="1989"/>
              </a:lnSpc>
              <a:spcBef>
                <a:spcPts val="4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90" dirty="0">
                <a:latin typeface="Trebuchet MS"/>
                <a:cs typeface="Trebuchet MS"/>
              </a:rPr>
              <a:t>result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fertilization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more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than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egg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more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than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  </a:t>
            </a:r>
            <a:r>
              <a:rPr sz="2000" spc="-95" dirty="0">
                <a:latin typeface="Trebuchet MS"/>
                <a:cs typeface="Trebuchet MS"/>
              </a:rPr>
              <a:t>sperm.</a:t>
            </a:r>
            <a:endParaRPr sz="20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79000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latin typeface="Trebuchet MS"/>
                <a:cs typeface="Trebuchet MS"/>
              </a:rPr>
              <a:t>always </a:t>
            </a:r>
            <a:r>
              <a:rPr sz="2000" spc="-100" dirty="0" err="1" smtClean="0">
                <a:latin typeface="Trebuchet MS"/>
                <a:cs typeface="Trebuchet MS"/>
              </a:rPr>
              <a:t>dichorionic</a:t>
            </a:r>
            <a:r>
              <a:rPr lang="en-US" sz="2000" spc="-100" dirty="0" smtClean="0">
                <a:latin typeface="Trebuchet MS"/>
                <a:cs typeface="Trebuchet MS"/>
              </a:rPr>
              <a:t> </a:t>
            </a:r>
            <a:r>
              <a:rPr lang="en-US" sz="2000" i="1" spc="-100" dirty="0" smtClean="0">
                <a:solidFill>
                  <a:srgbClr val="00B0F0"/>
                </a:solidFill>
                <a:latin typeface="Trebuchet MS"/>
                <a:cs typeface="Trebuchet MS"/>
              </a:rPr>
              <a:t>(separate placenta)</a:t>
            </a:r>
            <a:r>
              <a:rPr sz="2000" spc="-100" dirty="0" smtClean="0">
                <a:latin typeface="Trebuchet MS"/>
                <a:cs typeface="Trebuchet MS"/>
              </a:rPr>
              <a:t>, </a:t>
            </a:r>
            <a:r>
              <a:rPr sz="2000" spc="-90" dirty="0">
                <a:latin typeface="Trebuchet MS"/>
                <a:cs typeface="Trebuchet MS"/>
              </a:rPr>
              <a:t>diamniotic </a:t>
            </a:r>
            <a:r>
              <a:rPr sz="2000" spc="-95" dirty="0">
                <a:latin typeface="Trebuchet MS"/>
                <a:cs typeface="Trebuchet MS"/>
              </a:rPr>
              <a:t>placentation </a:t>
            </a:r>
            <a:r>
              <a:rPr sz="2000" spc="-85" dirty="0">
                <a:latin typeface="Trebuchet MS"/>
                <a:cs typeface="Trebuchet MS"/>
              </a:rPr>
              <a:t>because </a:t>
            </a:r>
            <a:r>
              <a:rPr sz="2000" spc="-95" dirty="0">
                <a:latin typeface="Trebuchet MS"/>
                <a:cs typeface="Trebuchet MS"/>
              </a:rPr>
              <a:t>each</a:t>
            </a:r>
            <a:r>
              <a:rPr sz="2000" spc="-42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blastocyst  generates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its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own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placenta-which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may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separate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fused.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20" dirty="0">
                <a:latin typeface="Trebuchet MS"/>
                <a:cs typeface="Trebuchet MS"/>
              </a:rPr>
              <a:t>Most</a:t>
            </a:r>
            <a:r>
              <a:rPr sz="2000" spc="-40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common, </a:t>
            </a:r>
            <a:r>
              <a:rPr sz="2000" spc="-80" dirty="0">
                <a:latin typeface="Trebuchet MS"/>
                <a:cs typeface="Trebuchet MS"/>
              </a:rPr>
              <a:t>represents </a:t>
            </a:r>
            <a:r>
              <a:rPr sz="2000" spc="-120" dirty="0">
                <a:latin typeface="Trebuchet MS"/>
                <a:cs typeface="Trebuchet MS"/>
              </a:rPr>
              <a:t>2/3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cases.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0" dirty="0">
                <a:latin typeface="Trebuchet MS"/>
                <a:cs typeface="Trebuchet MS"/>
              </a:rPr>
              <a:t>Non </a:t>
            </a:r>
            <a:r>
              <a:rPr sz="2000" spc="-110" dirty="0">
                <a:latin typeface="Trebuchet MS"/>
                <a:cs typeface="Trebuchet MS"/>
              </a:rPr>
              <a:t>identical </a:t>
            </a:r>
            <a:r>
              <a:rPr sz="2000" spc="-130" dirty="0">
                <a:latin typeface="Trebuchet MS"/>
                <a:cs typeface="Trebuchet MS"/>
              </a:rPr>
              <a:t>,may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47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different </a:t>
            </a:r>
            <a:r>
              <a:rPr sz="2000" spc="-130" dirty="0">
                <a:latin typeface="Trebuchet MS"/>
                <a:cs typeface="Trebuchet MS"/>
              </a:rPr>
              <a:t>sex.</a:t>
            </a:r>
            <a:endParaRPr sz="2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70" dirty="0">
                <a:latin typeface="Trebuchet MS"/>
                <a:cs typeface="Trebuchet MS"/>
              </a:rPr>
              <a:t>MZ</a:t>
            </a:r>
            <a:endParaRPr sz="2400" dirty="0">
              <a:latin typeface="Trebuchet MS"/>
              <a:cs typeface="Trebuchet MS"/>
            </a:endParaRPr>
          </a:p>
          <a:p>
            <a:pPr marL="698500" marR="1036955" lvl="1" indent="-228600">
              <a:lnSpc>
                <a:spcPct val="79000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90" dirty="0">
                <a:latin typeface="Trebuchet MS"/>
                <a:cs typeface="Trebuchet MS"/>
              </a:rPr>
              <a:t>result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fertilization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egg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sperm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then  </a:t>
            </a:r>
            <a:r>
              <a:rPr sz="2000" spc="-70" dirty="0">
                <a:latin typeface="Trebuchet MS"/>
                <a:cs typeface="Trebuchet MS"/>
              </a:rPr>
              <a:t>subsequent </a:t>
            </a:r>
            <a:r>
              <a:rPr sz="2000" spc="-60" dirty="0">
                <a:latin typeface="Trebuchet MS"/>
                <a:cs typeface="Trebuchet MS"/>
              </a:rPr>
              <a:t>spontaneous </a:t>
            </a:r>
            <a:r>
              <a:rPr sz="2000" spc="-114" dirty="0">
                <a:latin typeface="Trebuchet MS"/>
                <a:cs typeface="Trebuchet MS"/>
              </a:rPr>
              <a:t>cleavage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4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fertilized </a:t>
            </a:r>
            <a:r>
              <a:rPr sz="2000" spc="-95" dirty="0">
                <a:latin typeface="Trebuchet MS"/>
                <a:cs typeface="Trebuchet MS"/>
              </a:rPr>
              <a:t>ovum.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35" dirty="0">
                <a:latin typeface="Trebuchet MS"/>
                <a:cs typeface="Trebuchet MS"/>
              </a:rPr>
              <a:t>Type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placentation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determined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timing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this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cleavage</a:t>
            </a:r>
            <a:r>
              <a:rPr sz="2000" spc="-125" dirty="0" smtClean="0">
                <a:latin typeface="Trebuchet MS"/>
                <a:cs typeface="Trebuchet MS"/>
              </a:rPr>
              <a:t>.</a:t>
            </a:r>
            <a:r>
              <a:rPr lang="en-US" sz="2000" spc="-125" dirty="0" smtClean="0">
                <a:latin typeface="Trebuchet MS"/>
                <a:cs typeface="Trebuchet MS"/>
              </a:rPr>
              <a:t> </a:t>
            </a:r>
            <a:r>
              <a:rPr lang="en-GB" sz="2000" i="1" spc="-125" dirty="0" smtClean="0">
                <a:solidFill>
                  <a:srgbClr val="00B0F0"/>
                </a:solidFill>
                <a:latin typeface="Trebuchet MS"/>
                <a:cs typeface="Trebuchet MS"/>
              </a:rPr>
              <a:t>Earlier </a:t>
            </a:r>
            <a:r>
              <a:rPr lang="en-GB" sz="2000" i="1" spc="-125" dirty="0" err="1" smtClean="0">
                <a:solidFill>
                  <a:srgbClr val="00B0F0"/>
                </a:solidFill>
                <a:latin typeface="Trebuchet MS"/>
                <a:cs typeface="Trebuchet MS"/>
              </a:rPr>
              <a:t>clevage</a:t>
            </a:r>
            <a:r>
              <a:rPr lang="en-GB" sz="2000" i="1" spc="-125" dirty="0" smtClean="0">
                <a:solidFill>
                  <a:srgbClr val="00B0F0"/>
                </a:solidFill>
                <a:latin typeface="Trebuchet MS"/>
                <a:cs typeface="Trebuchet MS"/>
              </a:rPr>
              <a:t> leads to separate placenta i.e. More likely</a:t>
            </a:r>
            <a:endParaRPr lang="en-GB" sz="2000" i="1" dirty="0" smtClean="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85" dirty="0" smtClean="0">
                <a:latin typeface="Trebuchet MS"/>
                <a:cs typeface="Trebuchet MS"/>
              </a:rPr>
              <a:t>Constant</a:t>
            </a:r>
            <a:r>
              <a:rPr sz="2000" spc="-150" dirty="0" smtClean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incidence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1:250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births,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constitutes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1/3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twins.</a:t>
            </a:r>
            <a:endParaRPr sz="20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0" dirty="0">
                <a:latin typeface="Trebuchet MS"/>
                <a:cs typeface="Trebuchet MS"/>
              </a:rPr>
              <a:t>Not</a:t>
            </a:r>
            <a:r>
              <a:rPr sz="2000" spc="-4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affected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125" dirty="0">
                <a:latin typeface="Trebuchet MS"/>
                <a:cs typeface="Trebuchet MS"/>
              </a:rPr>
              <a:t>heredity, </a:t>
            </a:r>
            <a:r>
              <a:rPr sz="2000" spc="-80" dirty="0">
                <a:latin typeface="Trebuchet MS"/>
                <a:cs typeface="Trebuchet MS"/>
              </a:rPr>
              <a:t>induction of ovulation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006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Monochorionicity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8589" y="2129789"/>
          <a:ext cx="5205095" cy="320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695"/>
                <a:gridCol w="1708150"/>
                <a:gridCol w="1365250"/>
              </a:tblGrid>
              <a:tr h="685962">
                <a:tc>
                  <a:txBody>
                    <a:bodyPr/>
                    <a:lstStyle/>
                    <a:p>
                      <a:pPr marL="47625" marR="1051560">
                        <a:lnSpc>
                          <a:spcPts val="2090"/>
                        </a:lnSpc>
                        <a:spcBef>
                          <a:spcPts val="1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Timing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cleavage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Placentation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02870">
                        <a:lnSpc>
                          <a:spcPts val="2090"/>
                        </a:lnSpc>
                        <a:spcBef>
                          <a:spcPts val="1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Prevalence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(MZ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twins)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DCDCDC"/>
                      </a:solidFill>
                      <a:prstDash val="solid"/>
                    </a:lnL>
                    <a:lnR w="19050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</a:tr>
              <a:tr h="609748">
                <a:tc>
                  <a:txBody>
                    <a:bodyPr/>
                    <a:lstStyle/>
                    <a:p>
                      <a:pPr marL="4762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&lt;72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hrr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522605">
                        <a:lnSpc>
                          <a:spcPts val="211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ic,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dichorionic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25%-30%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19050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</a:tr>
              <a:tr h="677960">
                <a:tc>
                  <a:txBody>
                    <a:bodyPr/>
                    <a:lstStyle/>
                    <a:p>
                      <a:pPr marL="4762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Days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4-7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67005">
                        <a:lnSpc>
                          <a:spcPts val="2110"/>
                        </a:lnSpc>
                        <a:spcBef>
                          <a:spcPts val="1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Diamniotic,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ic</a:t>
                      </a:r>
                    </a:p>
                  </a:txBody>
                  <a:tcPr marL="0" marR="0" marT="1397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70%-75%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19050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</a:tr>
              <a:tr h="61774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Days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8-12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67005">
                        <a:lnSpc>
                          <a:spcPts val="209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onoa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ic,  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ic</a:t>
                      </a:r>
                    </a:p>
                  </a:txBody>
                  <a:tcPr marL="0" marR="0" marT="1778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1%-2%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19050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</a:tr>
              <a:tr h="613750">
                <a:tc>
                  <a:txBody>
                    <a:bodyPr/>
                    <a:lstStyle/>
                    <a:p>
                      <a:pPr marL="47625">
                        <a:lnSpc>
                          <a:spcPts val="215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≥Day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15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Conjoined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9525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Very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CDCDC"/>
                      </a:solidFill>
                      <a:prstDash val="solid"/>
                    </a:lnL>
                    <a:lnR w="19050">
                      <a:solidFill>
                        <a:srgbClr val="DCDCDC"/>
                      </a:solidFill>
                      <a:prstDash val="solid"/>
                    </a:lnR>
                    <a:lnT w="9525">
                      <a:solidFill>
                        <a:srgbClr val="DCDCDC"/>
                      </a:solidFill>
                      <a:prstDash val="solid"/>
                    </a:lnT>
                    <a:lnB w="9525">
                      <a:solidFill>
                        <a:srgbClr val="DCDCD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019800" y="2463800"/>
            <a:ext cx="2533665" cy="27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4008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Monochorionicity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524000"/>
            <a:ext cx="6721309" cy="475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3485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Z</a:t>
            </a:r>
            <a:r>
              <a:rPr spc="-360" dirty="0"/>
              <a:t>y</a:t>
            </a:r>
            <a:r>
              <a:rPr spc="-175" dirty="0"/>
              <a:t>g</a:t>
            </a:r>
            <a:r>
              <a:rPr spc="-70" dirty="0"/>
              <a:t>o</a:t>
            </a:r>
            <a:r>
              <a:rPr spc="-85" dirty="0"/>
              <a:t>s</a:t>
            </a:r>
            <a:r>
              <a:rPr spc="-285" dirty="0"/>
              <a:t>i</a:t>
            </a:r>
            <a:r>
              <a:rPr spc="-300" dirty="0"/>
              <a:t>t</a:t>
            </a:r>
            <a:r>
              <a:rPr spc="-335" dirty="0"/>
              <a:t>y</a:t>
            </a:r>
            <a:r>
              <a:rPr spc="-270" dirty="0"/>
              <a:t>-</a:t>
            </a:r>
            <a:r>
              <a:rPr spc="-310" dirty="0"/>
              <a:t>c</a:t>
            </a:r>
            <a:r>
              <a:rPr spc="-285" dirty="0"/>
              <a:t>a</a:t>
            </a:r>
            <a:r>
              <a:rPr spc="-120" dirty="0"/>
              <a:t>u</a:t>
            </a:r>
            <a:r>
              <a:rPr spc="-85" dirty="0"/>
              <a:t>s</a:t>
            </a:r>
            <a:r>
              <a:rPr spc="-229" dirty="0"/>
              <a:t>e</a:t>
            </a:r>
            <a:r>
              <a:rPr spc="-8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631430" cy="33724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Trebuchet MS"/>
                <a:cs typeface="Trebuchet MS"/>
              </a:rPr>
              <a:t>DZ</a:t>
            </a:r>
            <a:endParaRPr sz="280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90" dirty="0">
                <a:latin typeface="Trebuchet MS"/>
                <a:cs typeface="Trebuchet MS"/>
              </a:rPr>
              <a:t>much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better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understood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vs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MZ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twinning</a:t>
            </a:r>
            <a:endParaRPr sz="2400">
              <a:latin typeface="Trebuchet MS"/>
              <a:cs typeface="Trebuchet MS"/>
            </a:endParaRPr>
          </a:p>
          <a:p>
            <a:pPr marL="698500" marR="685800" lvl="1" indent="-228600">
              <a:lnSpc>
                <a:spcPts val="262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from </a:t>
            </a:r>
            <a:r>
              <a:rPr sz="2400" spc="-120" dirty="0">
                <a:latin typeface="Trebuchet MS"/>
                <a:cs typeface="Trebuchet MS"/>
              </a:rPr>
              <a:t>multiple </a:t>
            </a:r>
            <a:r>
              <a:rPr sz="2400" spc="-114" dirty="0">
                <a:latin typeface="Trebuchet MS"/>
                <a:cs typeface="Trebuchet MS"/>
              </a:rPr>
              <a:t>ovulation, </a:t>
            </a:r>
            <a:r>
              <a:rPr sz="2400" spc="-105" dirty="0">
                <a:latin typeface="Trebuchet MS"/>
                <a:cs typeface="Trebuchet MS"/>
              </a:rPr>
              <a:t>associated with </a:t>
            </a:r>
            <a:r>
              <a:rPr sz="2400" spc="-90" dirty="0">
                <a:latin typeface="Trebuchet MS"/>
                <a:cs typeface="Trebuchet MS"/>
              </a:rPr>
              <a:t>higher  </a:t>
            </a:r>
            <a:r>
              <a:rPr sz="2400" spc="-114" dirty="0">
                <a:latin typeface="Trebuchet MS"/>
                <a:cs typeface="Trebuchet MS"/>
              </a:rPr>
              <a:t>maternal </a:t>
            </a:r>
            <a:r>
              <a:rPr sz="2400" spc="-125" dirty="0">
                <a:latin typeface="Trebuchet MS"/>
                <a:cs typeface="Trebuchet MS"/>
              </a:rPr>
              <a:t>follicle-stimulating </a:t>
            </a:r>
            <a:r>
              <a:rPr sz="2400" spc="-65" dirty="0">
                <a:latin typeface="Trebuchet MS"/>
                <a:cs typeface="Trebuchet MS"/>
              </a:rPr>
              <a:t>hormone </a:t>
            </a:r>
            <a:r>
              <a:rPr sz="2400" spc="-130" dirty="0">
                <a:latin typeface="Trebuchet MS"/>
                <a:cs typeface="Trebuchet MS"/>
              </a:rPr>
              <a:t>(FSH)</a:t>
            </a:r>
            <a:r>
              <a:rPr sz="2400" spc="-50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levels.</a:t>
            </a:r>
            <a:endParaRPr sz="240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10" dirty="0">
                <a:latin typeface="Trebuchet MS"/>
                <a:cs typeface="Trebuchet MS"/>
              </a:rPr>
              <a:t>FSH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levels,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therefore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rates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DZ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twinning,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vary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with  </a:t>
            </a:r>
            <a:r>
              <a:rPr sz="2400" spc="-95" dirty="0">
                <a:latin typeface="Trebuchet MS"/>
                <a:cs typeface="Trebuchet MS"/>
              </a:rPr>
              <a:t>season, </a:t>
            </a:r>
            <a:r>
              <a:rPr sz="2400" spc="-130" dirty="0">
                <a:latin typeface="Trebuchet MS"/>
                <a:cs typeface="Trebuchet MS"/>
              </a:rPr>
              <a:t>geography, </a:t>
            </a:r>
            <a:r>
              <a:rPr sz="2400" spc="-114" dirty="0">
                <a:latin typeface="Trebuchet MS"/>
                <a:cs typeface="Trebuchet MS"/>
              </a:rPr>
              <a:t>maternal </a:t>
            </a:r>
            <a:r>
              <a:rPr sz="2400" spc="-155" dirty="0">
                <a:latin typeface="Trebuchet MS"/>
                <a:cs typeface="Trebuchet MS"/>
              </a:rPr>
              <a:t>age,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70" dirty="0">
                <a:latin typeface="Trebuchet MS"/>
                <a:cs typeface="Trebuchet MS"/>
              </a:rPr>
              <a:t>body</a:t>
            </a:r>
            <a:r>
              <a:rPr sz="2400" spc="-56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habitus</a:t>
            </a:r>
            <a:endParaRPr sz="2400">
              <a:latin typeface="Trebuchet MS"/>
              <a:cs typeface="Trebuchet MS"/>
            </a:endParaRPr>
          </a:p>
          <a:p>
            <a:pPr marL="698500" marR="64769" lvl="1" indent="-228600">
              <a:lnSpc>
                <a:spcPct val="90400"/>
              </a:lnSpc>
              <a:spcBef>
                <a:spcPts val="36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95" dirty="0">
                <a:latin typeface="Trebuchet MS"/>
                <a:cs typeface="Trebuchet MS"/>
              </a:rPr>
              <a:t>Increases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DZ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twins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in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summer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months,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locations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with  </a:t>
            </a:r>
            <a:r>
              <a:rPr sz="2400" spc="-90" dirty="0">
                <a:latin typeface="Trebuchet MS"/>
                <a:cs typeface="Trebuchet MS"/>
              </a:rPr>
              <a:t>more </a:t>
            </a:r>
            <a:r>
              <a:rPr sz="2400" spc="-120" dirty="0">
                <a:latin typeface="Trebuchet MS"/>
                <a:cs typeface="Trebuchet MS"/>
              </a:rPr>
              <a:t>daylight </a:t>
            </a:r>
            <a:r>
              <a:rPr sz="2400" spc="-100" dirty="0">
                <a:latin typeface="Trebuchet MS"/>
                <a:cs typeface="Trebuchet MS"/>
              </a:rPr>
              <a:t>hours,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190" dirty="0">
                <a:latin typeface="Trebuchet MS"/>
                <a:cs typeface="Trebuchet MS"/>
              </a:rPr>
              <a:t>taller, </a:t>
            </a:r>
            <a:r>
              <a:rPr sz="2400" spc="-155" dirty="0">
                <a:latin typeface="Trebuchet MS"/>
                <a:cs typeface="Trebuchet MS"/>
              </a:rPr>
              <a:t>heavier,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95" dirty="0">
                <a:latin typeface="Trebuchet MS"/>
                <a:cs typeface="Trebuchet MS"/>
              </a:rPr>
              <a:t>older  </a:t>
            </a:r>
            <a:r>
              <a:rPr sz="2400" spc="-110" dirty="0">
                <a:latin typeface="Trebuchet MS"/>
                <a:cs typeface="Trebuchet MS"/>
              </a:rPr>
              <a:t>mothers.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11124"/>
            <a:ext cx="3485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Z</a:t>
            </a:r>
            <a:r>
              <a:rPr spc="-360" dirty="0"/>
              <a:t>y</a:t>
            </a:r>
            <a:r>
              <a:rPr spc="-175" dirty="0"/>
              <a:t>g</a:t>
            </a:r>
            <a:r>
              <a:rPr spc="-70" dirty="0"/>
              <a:t>o</a:t>
            </a:r>
            <a:r>
              <a:rPr spc="-85" dirty="0"/>
              <a:t>s</a:t>
            </a:r>
            <a:r>
              <a:rPr spc="-285" dirty="0"/>
              <a:t>i</a:t>
            </a:r>
            <a:r>
              <a:rPr spc="-300" dirty="0"/>
              <a:t>t</a:t>
            </a:r>
            <a:r>
              <a:rPr spc="-335" dirty="0"/>
              <a:t>y</a:t>
            </a:r>
            <a:r>
              <a:rPr spc="-270" dirty="0"/>
              <a:t>-</a:t>
            </a:r>
            <a:r>
              <a:rPr spc="-310" dirty="0"/>
              <a:t>c</a:t>
            </a:r>
            <a:r>
              <a:rPr spc="-285" dirty="0"/>
              <a:t>a</a:t>
            </a:r>
            <a:r>
              <a:rPr spc="-120" dirty="0"/>
              <a:t>u</a:t>
            </a:r>
            <a:r>
              <a:rPr spc="-85" dirty="0"/>
              <a:t>s</a:t>
            </a:r>
            <a:r>
              <a:rPr spc="-229" dirty="0"/>
              <a:t>e</a:t>
            </a:r>
            <a:r>
              <a:rPr spc="-8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61404"/>
            <a:ext cx="7725409" cy="399147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90" dirty="0">
                <a:latin typeface="Trebuchet MS"/>
                <a:cs typeface="Trebuchet MS"/>
              </a:rPr>
              <a:t>MZ</a:t>
            </a:r>
            <a:endParaRPr sz="2800" dirty="0">
              <a:latin typeface="Trebuchet MS"/>
              <a:cs typeface="Trebuchet MS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90" dirty="0">
                <a:latin typeface="Trebuchet MS"/>
                <a:cs typeface="Trebuchet MS"/>
              </a:rPr>
              <a:t>less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clear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thought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to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be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5" dirty="0" err="1">
                <a:latin typeface="Trebuchet MS"/>
                <a:cs typeface="Trebuchet MS"/>
              </a:rPr>
              <a:t>teratogenic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45" dirty="0" smtClean="0">
                <a:latin typeface="Trebuchet MS"/>
                <a:cs typeface="Trebuchet MS"/>
              </a:rPr>
              <a:t>event.</a:t>
            </a:r>
            <a:endParaRPr sz="2400" dirty="0">
              <a:latin typeface="Trebuchet MS"/>
              <a:cs typeface="Trebuchet MS"/>
            </a:endParaRPr>
          </a:p>
          <a:p>
            <a:pPr marL="698500" marR="7620" lvl="1" indent="-228600">
              <a:lnSpc>
                <a:spcPct val="894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0" dirty="0">
                <a:latin typeface="Trebuchet MS"/>
                <a:cs typeface="Trebuchet MS"/>
              </a:rPr>
              <a:t>Theories </a:t>
            </a:r>
            <a:r>
              <a:rPr sz="2400" spc="-114" dirty="0">
                <a:latin typeface="Trebuchet MS"/>
                <a:cs typeface="Trebuchet MS"/>
              </a:rPr>
              <a:t>include </a:t>
            </a:r>
            <a:r>
              <a:rPr sz="2400" spc="-135" dirty="0">
                <a:latin typeface="Trebuchet MS"/>
                <a:cs typeface="Trebuchet MS"/>
              </a:rPr>
              <a:t>fertilization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85" dirty="0">
                <a:latin typeface="Trebuchet MS"/>
                <a:cs typeface="Trebuchet MS"/>
              </a:rPr>
              <a:t>an </a:t>
            </a:r>
            <a:r>
              <a:rPr sz="2400" spc="-175" dirty="0">
                <a:latin typeface="Trebuchet MS"/>
                <a:cs typeface="Trebuchet MS"/>
              </a:rPr>
              <a:t>“old” </a:t>
            </a:r>
            <a:r>
              <a:rPr sz="2400" spc="-65" dirty="0">
                <a:latin typeface="Trebuchet MS"/>
                <a:cs typeface="Trebuchet MS"/>
              </a:rPr>
              <a:t>ovum </a:t>
            </a:r>
            <a:r>
              <a:rPr sz="2400" spc="-105" dirty="0">
                <a:latin typeface="Trebuchet MS"/>
                <a:cs typeface="Trebuchet MS"/>
              </a:rPr>
              <a:t>with </a:t>
            </a:r>
            <a:r>
              <a:rPr sz="2400" spc="-114" dirty="0">
                <a:latin typeface="Trebuchet MS"/>
                <a:cs typeface="Trebuchet MS"/>
              </a:rPr>
              <a:t>a  </a:t>
            </a:r>
            <a:r>
              <a:rPr sz="2400" spc="-90" dirty="0">
                <a:latin typeface="Trebuchet MS"/>
                <a:cs typeface="Trebuchet MS"/>
              </a:rPr>
              <a:t>more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fragile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zona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pellucida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or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inadequate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cytoplasm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  </a:t>
            </a:r>
            <a:r>
              <a:rPr sz="2400" spc="-105" dirty="0">
                <a:latin typeface="Trebuchet MS"/>
                <a:cs typeface="Trebuchet MS"/>
              </a:rPr>
              <a:t>with </a:t>
            </a:r>
            <a:r>
              <a:rPr sz="2400" spc="-100" dirty="0">
                <a:latin typeface="Trebuchet MS"/>
                <a:cs typeface="Trebuchet MS"/>
              </a:rPr>
              <a:t>damage to </a:t>
            </a:r>
            <a:r>
              <a:rPr sz="2400" spc="-110" dirty="0">
                <a:latin typeface="Trebuchet MS"/>
                <a:cs typeface="Trebuchet MS"/>
              </a:rPr>
              <a:t>the </a:t>
            </a:r>
            <a:r>
              <a:rPr sz="2400" spc="-90" dirty="0">
                <a:latin typeface="Trebuchet MS"/>
                <a:cs typeface="Trebuchet MS"/>
              </a:rPr>
              <a:t>inner </a:t>
            </a:r>
            <a:r>
              <a:rPr sz="2400" spc="-155" dirty="0">
                <a:latin typeface="Trebuchet MS"/>
                <a:cs typeface="Trebuchet MS"/>
              </a:rPr>
              <a:t>cell </a:t>
            </a:r>
            <a:r>
              <a:rPr sz="2400" spc="-70" dirty="0">
                <a:latin typeface="Trebuchet MS"/>
                <a:cs typeface="Trebuchet MS"/>
              </a:rPr>
              <a:t>mass </a:t>
            </a:r>
            <a:r>
              <a:rPr sz="2400" spc="-105" dirty="0">
                <a:latin typeface="Trebuchet MS"/>
                <a:cs typeface="Trebuchet MS"/>
              </a:rPr>
              <a:t>leading </a:t>
            </a:r>
            <a:r>
              <a:rPr sz="2400" spc="-100" dirty="0">
                <a:latin typeface="Trebuchet MS"/>
                <a:cs typeface="Trebuchet MS"/>
              </a:rPr>
              <a:t>to </a:t>
            </a:r>
            <a:r>
              <a:rPr sz="2400" spc="-95" dirty="0">
                <a:latin typeface="Trebuchet MS"/>
                <a:cs typeface="Trebuchet MS"/>
              </a:rPr>
              <a:t>two  </a:t>
            </a:r>
            <a:r>
              <a:rPr sz="2400" spc="-114" dirty="0">
                <a:latin typeface="Trebuchet MS"/>
                <a:cs typeface="Trebuchet MS"/>
              </a:rPr>
              <a:t>separate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points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regrowth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splitting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fertilized  </a:t>
            </a:r>
            <a:r>
              <a:rPr sz="2400" spc="-110" dirty="0">
                <a:latin typeface="Trebuchet MS"/>
                <a:cs typeface="Trebuchet MS"/>
              </a:rPr>
              <a:t>ovum.</a:t>
            </a:r>
            <a:endParaRPr sz="24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25" dirty="0">
                <a:latin typeface="Trebuchet MS"/>
                <a:cs typeface="Trebuchet MS"/>
              </a:rPr>
              <a:t>rates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are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constant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across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all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variables,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except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for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assisted  </a:t>
            </a:r>
            <a:r>
              <a:rPr sz="2400" spc="-100" dirty="0">
                <a:latin typeface="Trebuchet MS"/>
                <a:cs typeface="Trebuchet MS"/>
              </a:rPr>
              <a:t>reproduction-IVF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95" dirty="0">
                <a:latin typeface="Trebuchet MS"/>
                <a:cs typeface="Trebuchet MS"/>
              </a:rPr>
              <a:t>ovulation </a:t>
            </a:r>
            <a:r>
              <a:rPr sz="2400" spc="-100" dirty="0">
                <a:latin typeface="Trebuchet MS"/>
                <a:cs typeface="Trebuchet MS"/>
              </a:rPr>
              <a:t>induction </a:t>
            </a:r>
            <a:r>
              <a:rPr sz="2400" spc="-105" dirty="0">
                <a:latin typeface="Trebuchet MS"/>
                <a:cs typeface="Trebuchet MS"/>
              </a:rPr>
              <a:t>10-fold</a:t>
            </a:r>
            <a:r>
              <a:rPr sz="2400" spc="-55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higher</a:t>
            </a:r>
            <a:endParaRPr sz="2400" dirty="0">
              <a:latin typeface="Trebuchet MS"/>
              <a:cs typeface="Trebuchet MS"/>
            </a:endParaRPr>
          </a:p>
          <a:p>
            <a:pPr marL="698500">
              <a:lnSpc>
                <a:spcPts val="2425"/>
              </a:lnSpc>
            </a:pPr>
            <a:r>
              <a:rPr sz="2400" spc="-125" dirty="0">
                <a:latin typeface="Trebuchet MS"/>
                <a:cs typeface="Trebuchet MS"/>
              </a:rPr>
              <a:t>-injury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to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zona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pellucida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may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increase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risk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endParaRPr sz="2400" dirty="0">
              <a:latin typeface="Trebuchet MS"/>
              <a:cs typeface="Trebuchet MS"/>
            </a:endParaRPr>
          </a:p>
          <a:p>
            <a:pPr marL="698500">
              <a:lnSpc>
                <a:spcPts val="2750"/>
              </a:lnSpc>
            </a:pPr>
            <a:r>
              <a:rPr sz="2400" spc="-120" dirty="0">
                <a:latin typeface="Trebuchet MS"/>
                <a:cs typeface="Trebuchet MS"/>
              </a:rPr>
              <a:t>iatrogenic </a:t>
            </a:r>
            <a:r>
              <a:rPr sz="2400" spc="-130" dirty="0">
                <a:latin typeface="Trebuchet MS"/>
                <a:cs typeface="Trebuchet MS"/>
              </a:rPr>
              <a:t>zygote</a:t>
            </a:r>
            <a:r>
              <a:rPr sz="2400" spc="-254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splitting.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2748</Words>
  <Application>Microsoft Office PowerPoint</Application>
  <PresentationFormat>On-screen Show (4:3)</PresentationFormat>
  <Paragraphs>434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Office Theme</vt:lpstr>
      <vt:lpstr>MULTIPLE PREGNANCY</vt:lpstr>
      <vt:lpstr>Objectives</vt:lpstr>
      <vt:lpstr>Epidemiology</vt:lpstr>
      <vt:lpstr>Zygosity and chorionicity</vt:lpstr>
      <vt:lpstr>Zygosity and chorionicity</vt:lpstr>
      <vt:lpstr>Monochorionicity</vt:lpstr>
      <vt:lpstr>Monochorionicity</vt:lpstr>
      <vt:lpstr>Zygosity-causes</vt:lpstr>
      <vt:lpstr>Zygosity-causes</vt:lpstr>
      <vt:lpstr>Determination of zygosity and  chorionicity</vt:lpstr>
      <vt:lpstr>Determination of zygosity and  chorionicity</vt:lpstr>
      <vt:lpstr>Determination of zygosity and  chorionicity</vt:lpstr>
      <vt:lpstr>Determination of zygosity and  chorionicity</vt:lpstr>
      <vt:lpstr>Determination of zygosity, chorionicity  and amnionicity in 2nd and 3rd trimester</vt:lpstr>
      <vt:lpstr>PowerPoint Presentation</vt:lpstr>
      <vt:lpstr>Postnatal determination of zygosity</vt:lpstr>
      <vt:lpstr>Maternal Physiological Adaptation</vt:lpstr>
      <vt:lpstr>Maternal Morbidity and Mortality</vt:lpstr>
      <vt:lpstr>Maternal Morbidity and Mortality</vt:lpstr>
      <vt:lpstr>Perinatal Morbidity and Mortality</vt:lpstr>
      <vt:lpstr>Perinatal Morbidity and Mortality</vt:lpstr>
      <vt:lpstr>Perinatal Morbidity and Mortality</vt:lpstr>
      <vt:lpstr>Morbidity Specific to Monochorionic</vt:lpstr>
      <vt:lpstr>Twin-Twin transfusion  syndrome</vt:lpstr>
      <vt:lpstr>Morbidity Specific to Monochorionic</vt:lpstr>
      <vt:lpstr>Morbidity Specific to Monochorionic</vt:lpstr>
      <vt:lpstr>Morbidity Specific to Monochorionic</vt:lpstr>
      <vt:lpstr>Morbidity Specific to Monochorionic</vt:lpstr>
      <vt:lpstr>Management-antepartum</vt:lpstr>
      <vt:lpstr>Management-mode of delivery</vt:lpstr>
      <vt:lpstr>Diagnosis of multiple pregnancy</vt:lpstr>
      <vt:lpstr>Differential diagnosis for FH larger  than dates</vt:lpstr>
      <vt:lpstr>Timing of delivery</vt:lpstr>
      <vt:lpstr>Other considerations</vt:lpstr>
      <vt:lpstr>Other considerations</vt:lpstr>
      <vt:lpstr>Other considerations</vt:lpstr>
      <vt:lpstr>Other considerations</vt:lpstr>
      <vt:lpstr>PowerPoint Presentation</vt:lpstr>
      <vt:lpstr>PowerPoint Presentation</vt:lpstr>
      <vt:lpstr>Objectives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PREGNANCY</dc:title>
  <cp:lastModifiedBy>harvirsinghsehmi@gmail.com</cp:lastModifiedBy>
  <cp:revision>14</cp:revision>
  <dcterms:created xsi:type="dcterms:W3CDTF">2020-05-14T06:31:15Z</dcterms:created>
  <dcterms:modified xsi:type="dcterms:W3CDTF">2020-05-14T10:20:07Z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2020-02-17T00:00:00Z</vt:filetime>
  </property>
  <property fmtid="{D5CDD505-2E9C-101B-9397-08002B2CF9AE}" pid="3" name="LastSaved">
    <vt:filetime>2020-05-14T00:00:00Z</vt:filetime>
  </property>
</Properties>
</file>