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</p:sldIdLst>
  <p:sldSz cx="10693400" cy="7556500"/>
  <p:notesSz cx="106934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812" autoAdjust="0"/>
    <p:restoredTop sz="94660"/>
  </p:normalViewPr>
  <p:slideViewPr>
    <p:cSldViewPr>
      <p:cViewPr varScale="1">
        <p:scale>
          <a:sx n="76" d="100"/>
          <a:sy n="76" d="100"/>
        </p:scale>
        <p:origin x="1877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759098" y="2531311"/>
            <a:ext cx="5175203" cy="1356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310177" y="1982354"/>
            <a:ext cx="3816350" cy="3944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498002" y="2008389"/>
            <a:ext cx="3875404" cy="4660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09923" y="847293"/>
            <a:ext cx="3073552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67377" y="3272166"/>
            <a:ext cx="5913120" cy="3111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mailto:yamu75p@yahoo.com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mailto:yamu75p@yahoo.com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mailto:yamu75p@yahoo.com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63496" y="2531311"/>
            <a:ext cx="5170805" cy="135636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 indent="969010">
              <a:lnSpc>
                <a:spcPts val="5200"/>
              </a:lnSpc>
              <a:spcBef>
                <a:spcPts val="340"/>
              </a:spcBef>
            </a:pPr>
            <a:r>
              <a:rPr sz="4400" spc="-40" dirty="0">
                <a:latin typeface="Calibri"/>
                <a:cs typeface="Calibri"/>
              </a:rPr>
              <a:t>ANTEPARTUM  </a:t>
            </a:r>
            <a:r>
              <a:rPr sz="4400" spc="-5" dirty="0">
                <a:latin typeface="Calibri"/>
                <a:cs typeface="Calibri"/>
              </a:rPr>
              <a:t>H</a:t>
            </a:r>
            <a:r>
              <a:rPr sz="4400" dirty="0">
                <a:latin typeface="Calibri"/>
                <a:cs typeface="Calibri"/>
              </a:rPr>
              <a:t>EMMORRH</a:t>
            </a:r>
            <a:r>
              <a:rPr sz="4400" spc="-35" dirty="0">
                <a:latin typeface="Calibri"/>
                <a:cs typeface="Calibri"/>
              </a:rPr>
              <a:t>A</a:t>
            </a:r>
            <a:r>
              <a:rPr sz="4400" dirty="0">
                <a:latin typeface="Calibri"/>
                <a:cs typeface="Calibri"/>
              </a:rPr>
              <a:t>GE</a:t>
            </a:r>
            <a:r>
              <a:rPr sz="4400" spc="-5" dirty="0">
                <a:latin typeface="Calibri"/>
                <a:cs typeface="Calibri"/>
              </a:rPr>
              <a:t>(A</a:t>
            </a:r>
            <a:r>
              <a:rPr sz="4400" dirty="0">
                <a:latin typeface="Calibri"/>
                <a:cs typeface="Calibri"/>
              </a:rPr>
              <a:t>P</a:t>
            </a:r>
            <a:r>
              <a:rPr sz="4400" spc="-5" dirty="0">
                <a:latin typeface="Calibri"/>
                <a:cs typeface="Calibri"/>
              </a:rPr>
              <a:t>H)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69067" y="4268354"/>
            <a:ext cx="235966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898989"/>
                </a:solidFill>
                <a:latin typeface="Calibri"/>
                <a:cs typeface="Calibri"/>
              </a:rPr>
              <a:t>DR</a:t>
            </a:r>
            <a:r>
              <a:rPr sz="3200" spc="-60" dirty="0">
                <a:solidFill>
                  <a:srgbClr val="898989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898989"/>
                </a:solidFill>
                <a:latin typeface="Calibri"/>
                <a:cs typeface="Calibri"/>
              </a:rPr>
              <a:t>MICHOMA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32700" y="621665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Late pregnancy bleeding.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68816" y="847293"/>
            <a:ext cx="616077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Digital </a:t>
            </a:r>
            <a:r>
              <a:rPr spc="-40" dirty="0"/>
              <a:t>Vaginal</a:t>
            </a:r>
            <a:r>
              <a:rPr spc="-10" dirty="0"/>
              <a:t> </a:t>
            </a:r>
            <a:r>
              <a:rPr spc="-15" dirty="0"/>
              <a:t>Examination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177" y="1941714"/>
            <a:ext cx="7882890" cy="5684890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55600" marR="5080" indent="-342900">
              <a:lnSpc>
                <a:spcPct val="89800"/>
              </a:lnSpc>
              <a:spcBef>
                <a:spcPts val="490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3200" dirty="0" smtClean="0">
                <a:latin typeface="Calibri"/>
                <a:cs typeface="Calibri"/>
              </a:rPr>
              <a:t>In </a:t>
            </a:r>
            <a:r>
              <a:rPr sz="3200" spc="-25" dirty="0">
                <a:latin typeface="Calibri"/>
                <a:cs typeface="Calibri"/>
              </a:rPr>
              <a:t>contrast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dirty="0">
                <a:latin typeface="Calibri"/>
                <a:cs typeface="Calibri"/>
              </a:rPr>
              <a:t>bleeding in the </a:t>
            </a:r>
            <a:r>
              <a:rPr sz="3200" spc="-25" dirty="0">
                <a:latin typeface="Calibri"/>
                <a:cs typeface="Calibri"/>
              </a:rPr>
              <a:t>ﬁrst </a:t>
            </a:r>
            <a:r>
              <a:rPr sz="3200" dirty="0">
                <a:latin typeface="Calibri"/>
                <a:cs typeface="Calibri"/>
              </a:rPr>
              <a:t>half </a:t>
            </a:r>
            <a:r>
              <a:rPr sz="3200" spc="-5" dirty="0">
                <a:latin typeface="Calibri"/>
                <a:cs typeface="Calibri"/>
              </a:rPr>
              <a:t>of  </a:t>
            </a:r>
            <a:r>
              <a:rPr sz="3200" spc="-30" dirty="0">
                <a:latin typeface="Calibri"/>
                <a:cs typeface="Calibri"/>
              </a:rPr>
              <a:t>pregnancy, </a:t>
            </a:r>
            <a:r>
              <a:rPr sz="3200" spc="-10" dirty="0">
                <a:latin typeface="Calibri"/>
                <a:cs typeface="Calibri"/>
              </a:rPr>
              <a:t>digital </a:t>
            </a:r>
            <a:r>
              <a:rPr sz="3200" spc="-15" dirty="0">
                <a:latin typeface="Calibri"/>
                <a:cs typeface="Calibri"/>
              </a:rPr>
              <a:t>examination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dirty="0">
                <a:latin typeface="Calibri"/>
                <a:cs typeface="Calibri"/>
              </a:rPr>
              <a:t>the cervix </a:t>
            </a: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0000"/>
                </a:solidFill>
                <a:latin typeface="Calibri"/>
                <a:cs typeface="Calibri"/>
              </a:rPr>
              <a:t>SHOULD BE </a:t>
            </a:r>
            <a:r>
              <a:rPr sz="3200" spc="-30" dirty="0">
                <a:solidFill>
                  <a:srgbClr val="FF0000"/>
                </a:solidFill>
                <a:latin typeface="Calibri"/>
                <a:cs typeface="Calibri"/>
              </a:rPr>
              <a:t>AVOIDED </a:t>
            </a:r>
            <a:r>
              <a:rPr sz="3200" spc="-5" dirty="0">
                <a:latin typeface="Calibri"/>
                <a:cs typeface="Calibri"/>
              </a:rPr>
              <a:t>in </a:t>
            </a:r>
            <a:r>
              <a:rPr sz="3200" spc="-10" dirty="0">
                <a:latin typeface="Calibri"/>
                <a:cs typeface="Calibri"/>
              </a:rPr>
              <a:t>women presenting  </a:t>
            </a:r>
            <a:r>
              <a:rPr sz="3200" spc="-5" dirty="0">
                <a:latin typeface="Calibri"/>
                <a:cs typeface="Calibri"/>
              </a:rPr>
              <a:t>with </a:t>
            </a:r>
            <a:r>
              <a:rPr sz="3200" dirty="0">
                <a:latin typeface="Calibri"/>
                <a:cs typeface="Calibri"/>
              </a:rPr>
              <a:t>bleeding in the </a:t>
            </a:r>
            <a:r>
              <a:rPr sz="3200" spc="-10" dirty="0">
                <a:latin typeface="Calibri"/>
                <a:cs typeface="Calibri"/>
              </a:rPr>
              <a:t>second </a:t>
            </a:r>
            <a:r>
              <a:rPr sz="3200" dirty="0">
                <a:latin typeface="Calibri"/>
                <a:cs typeface="Calibri"/>
              </a:rPr>
              <a:t>half </a:t>
            </a:r>
            <a:r>
              <a:rPr sz="3200" spc="-5" dirty="0">
                <a:latin typeface="Calibri"/>
                <a:cs typeface="Calibri"/>
              </a:rPr>
              <a:t>of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pregnancy  </a:t>
            </a:r>
            <a:r>
              <a:rPr sz="3200" spc="-10" dirty="0">
                <a:latin typeface="Calibri"/>
                <a:cs typeface="Calibri"/>
              </a:rPr>
              <a:t>until placenta </a:t>
            </a:r>
            <a:r>
              <a:rPr sz="3200" spc="-15" dirty="0">
                <a:latin typeface="Calibri"/>
                <a:cs typeface="Calibri"/>
              </a:rPr>
              <a:t>previa </a:t>
            </a:r>
            <a:r>
              <a:rPr sz="3200" dirty="0">
                <a:latin typeface="Calibri"/>
                <a:cs typeface="Calibri"/>
              </a:rPr>
              <a:t>has been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excluded</a:t>
            </a:r>
            <a:r>
              <a:rPr sz="3200" spc="-15" dirty="0" smtClean="0">
                <a:latin typeface="Calibri"/>
                <a:cs typeface="Calibri"/>
              </a:rPr>
              <a:t>.</a:t>
            </a:r>
            <a:endParaRPr lang="en-US" sz="3200" spc="-15" dirty="0" smtClean="0">
              <a:latin typeface="Calibri"/>
              <a:cs typeface="Calibri"/>
            </a:endParaRPr>
          </a:p>
          <a:p>
            <a:pPr marL="355600" marR="5080" indent="-342900">
              <a:lnSpc>
                <a:spcPct val="89800"/>
              </a:lnSpc>
              <a:spcBef>
                <a:spcPts val="490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lang="en-US" sz="2800" i="1" spc="-15" dirty="0" smtClean="0">
                <a:solidFill>
                  <a:srgbClr val="00B0F0"/>
                </a:solidFill>
                <a:latin typeface="Calibri"/>
                <a:cs typeface="Calibri"/>
              </a:rPr>
              <a:t>Only do vaginal examinations after verifying wit u/s location of placenta</a:t>
            </a:r>
            <a:endParaRPr sz="2800" i="1" dirty="0">
              <a:solidFill>
                <a:srgbClr val="00B0F0"/>
              </a:solidFill>
              <a:latin typeface="Calibri"/>
              <a:cs typeface="Calibri"/>
            </a:endParaRPr>
          </a:p>
          <a:p>
            <a:pPr marL="355600" marR="114935" indent="-342900">
              <a:lnSpc>
                <a:spcPct val="90300"/>
              </a:lnSpc>
              <a:spcBef>
                <a:spcPts val="700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3200" spc="-10" dirty="0" smtClean="0">
                <a:latin typeface="Calibri"/>
                <a:cs typeface="Calibri"/>
              </a:rPr>
              <a:t>Digital </a:t>
            </a:r>
            <a:r>
              <a:rPr sz="3200" spc="-15" dirty="0">
                <a:latin typeface="Calibri"/>
                <a:cs typeface="Calibri"/>
              </a:rPr>
              <a:t>examination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10" dirty="0">
                <a:latin typeface="Calibri"/>
                <a:cs typeface="Calibri"/>
              </a:rPr>
              <a:t>placenta </a:t>
            </a:r>
            <a:r>
              <a:rPr sz="3200" spc="-15" dirty="0">
                <a:latin typeface="Calibri"/>
                <a:cs typeface="Calibri"/>
              </a:rPr>
              <a:t>previa </a:t>
            </a:r>
            <a:r>
              <a:rPr sz="3200" spc="-10" dirty="0">
                <a:latin typeface="Calibri"/>
                <a:cs typeface="Calibri"/>
              </a:rPr>
              <a:t>can  cause immediate, </a:t>
            </a:r>
            <a:r>
              <a:rPr sz="3200" spc="-20" dirty="0">
                <a:latin typeface="Calibri"/>
                <a:cs typeface="Calibri"/>
              </a:rPr>
              <a:t>severe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20" dirty="0">
                <a:latin typeface="Calibri"/>
                <a:cs typeface="Calibri"/>
              </a:rPr>
              <a:t>life </a:t>
            </a:r>
            <a:r>
              <a:rPr sz="3200" spc="-10" dirty="0">
                <a:latin typeface="Calibri"/>
                <a:cs typeface="Calibri"/>
              </a:rPr>
              <a:t>threatening  </a:t>
            </a:r>
            <a:r>
              <a:rPr sz="3200" spc="-5" dirty="0">
                <a:latin typeface="Calibri"/>
                <a:cs typeface="Calibri"/>
              </a:rPr>
              <a:t>hemorrhage.</a:t>
            </a:r>
            <a:endParaRPr sz="3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Do </a:t>
            </a:r>
            <a:r>
              <a:rPr sz="3200" dirty="0">
                <a:latin typeface="Calibri"/>
                <a:cs typeface="Calibri"/>
              </a:rPr>
              <a:t>speculum </a:t>
            </a:r>
            <a:r>
              <a:rPr sz="3200" spc="-15" dirty="0" smtClean="0">
                <a:latin typeface="Calibri"/>
                <a:cs typeface="Calibri"/>
              </a:rPr>
              <a:t>examination</a:t>
            </a:r>
            <a:r>
              <a:rPr lang="en-US" sz="3200" spc="-15" dirty="0" smtClean="0">
                <a:latin typeface="Calibri"/>
                <a:cs typeface="Calibri"/>
              </a:rPr>
              <a:t>- </a:t>
            </a:r>
            <a:r>
              <a:rPr lang="en-US" sz="2800" i="1" spc="-15" dirty="0" smtClean="0">
                <a:solidFill>
                  <a:srgbClr val="00B0F0"/>
                </a:solidFill>
                <a:latin typeface="Calibri"/>
                <a:cs typeface="Calibri"/>
              </a:rPr>
              <a:t>do this instead of vaginal examination</a:t>
            </a:r>
            <a:endParaRPr sz="2800" dirty="0">
              <a:solidFill>
                <a:srgbClr val="00B0F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5474" y="847293"/>
            <a:ext cx="506666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A) </a:t>
            </a:r>
            <a:r>
              <a:rPr spc="-50" dirty="0"/>
              <a:t>PLACENTA</a:t>
            </a:r>
            <a:r>
              <a:rPr spc="-40" dirty="0"/>
              <a:t> </a:t>
            </a:r>
            <a:r>
              <a:rPr spc="-5" dirty="0"/>
              <a:t>PRAEVIA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177" y="1982354"/>
            <a:ext cx="3833495" cy="437642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55600" marR="59690" indent="-342900">
              <a:lnSpc>
                <a:spcPct val="99200"/>
              </a:lnSpc>
              <a:spcBef>
                <a:spcPts val="1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When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placenta </a:t>
            </a:r>
            <a:r>
              <a:rPr sz="2800" dirty="0">
                <a:latin typeface="Calibri"/>
                <a:cs typeface="Calibri"/>
              </a:rPr>
              <a:t>is  </a:t>
            </a:r>
            <a:r>
              <a:rPr sz="2800" spc="-10" dirty="0">
                <a:latin typeface="Calibri"/>
                <a:cs typeface="Calibri"/>
              </a:rPr>
              <a:t>implanted </a:t>
            </a:r>
            <a:r>
              <a:rPr sz="2800" spc="-5" dirty="0">
                <a:latin typeface="Calibri"/>
                <a:cs typeface="Calibri"/>
              </a:rPr>
              <a:t>partially or  </a:t>
            </a:r>
            <a:r>
              <a:rPr sz="2800" spc="-10" dirty="0">
                <a:latin typeface="Calibri"/>
                <a:cs typeface="Calibri"/>
              </a:rPr>
              <a:t>completely </a:t>
            </a:r>
            <a:r>
              <a:rPr sz="2800" dirty="0">
                <a:latin typeface="Calibri"/>
                <a:cs typeface="Calibri"/>
              </a:rPr>
              <a:t>in the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lower  uterine </a:t>
            </a:r>
            <a:r>
              <a:rPr sz="2800" spc="-5" dirty="0">
                <a:latin typeface="Calibri"/>
                <a:cs typeface="Calibri"/>
              </a:rPr>
              <a:t>segment.</a:t>
            </a:r>
            <a:endParaRPr sz="2800" dirty="0">
              <a:latin typeface="Calibri"/>
              <a:cs typeface="Calibri"/>
            </a:endParaRPr>
          </a:p>
          <a:p>
            <a:pPr marL="355600" marR="5080" indent="-342900">
              <a:lnSpc>
                <a:spcPct val="100200"/>
              </a:lnSpc>
              <a:spcBef>
                <a:spcPts val="7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Placent abnormally  close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internal </a:t>
            </a:r>
            <a:r>
              <a:rPr sz="2800" spc="-5" dirty="0">
                <a:latin typeface="Calibri"/>
                <a:cs typeface="Calibri"/>
              </a:rPr>
              <a:t>os  within </a:t>
            </a:r>
            <a:r>
              <a:rPr sz="2800" spc="-20" dirty="0">
                <a:latin typeface="Calibri"/>
                <a:cs typeface="Calibri"/>
              </a:rPr>
              <a:t>zone </a:t>
            </a:r>
            <a:r>
              <a:rPr sz="2800" spc="-5" dirty="0">
                <a:latin typeface="Calibri"/>
                <a:cs typeface="Calibri"/>
              </a:rPr>
              <a:t>of  </a:t>
            </a:r>
            <a:r>
              <a:rPr sz="2800" spc="-10" dirty="0">
                <a:latin typeface="Calibri"/>
                <a:cs typeface="Calibri"/>
              </a:rPr>
              <a:t>trauma(coitus </a:t>
            </a:r>
            <a:r>
              <a:rPr sz="2800" spc="-5" dirty="0">
                <a:latin typeface="Calibri"/>
                <a:cs typeface="Calibri"/>
              </a:rPr>
              <a:t>or </a:t>
            </a:r>
            <a:r>
              <a:rPr sz="2800" spc="-10" dirty="0" smtClean="0">
                <a:latin typeface="Calibri"/>
                <a:cs typeface="Calibri"/>
              </a:rPr>
              <a:t>digi</a:t>
            </a:r>
            <a:r>
              <a:rPr lang="en-US" sz="2800" spc="-10" dirty="0" smtClean="0">
                <a:latin typeface="Calibri"/>
                <a:cs typeface="Calibri"/>
              </a:rPr>
              <a:t>t</a:t>
            </a:r>
            <a:r>
              <a:rPr sz="2800" spc="-10" dirty="0" smtClean="0">
                <a:latin typeface="Calibri"/>
                <a:cs typeface="Calibri"/>
              </a:rPr>
              <a:t>al  </a:t>
            </a:r>
            <a:r>
              <a:rPr sz="2800" spc="-5" dirty="0">
                <a:latin typeface="Calibri"/>
                <a:cs typeface="Calibri"/>
              </a:rPr>
              <a:t>VE), </a:t>
            </a:r>
            <a:r>
              <a:rPr sz="2800" dirty="0">
                <a:latin typeface="Calibri"/>
                <a:cs typeface="Calibri"/>
              </a:rPr>
              <a:t>cervical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eﬀacement 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dilatation.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36737" y="2000769"/>
            <a:ext cx="4381498" cy="49777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06606" y="847293"/>
            <a:ext cx="66846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TYPES </a:t>
            </a:r>
            <a:r>
              <a:rPr dirty="0"/>
              <a:t>OF </a:t>
            </a:r>
            <a:r>
              <a:rPr spc="-50" dirty="0"/>
              <a:t>PLACENTA</a:t>
            </a:r>
            <a:r>
              <a:rPr spc="-35" dirty="0"/>
              <a:t> </a:t>
            </a:r>
            <a:r>
              <a:rPr spc="-5" dirty="0"/>
              <a:t>PRAEVIA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177" y="1982354"/>
            <a:ext cx="3448685" cy="351282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55600" marR="404495" indent="-342900">
              <a:lnSpc>
                <a:spcPct val="99200"/>
              </a:lnSpc>
              <a:spcBef>
                <a:spcPts val="1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dirty="0">
                <a:latin typeface="Calibri"/>
                <a:cs typeface="Calibri"/>
              </a:rPr>
              <a:t>TYPE </a:t>
            </a:r>
            <a:r>
              <a:rPr sz="2800" b="1" spc="-150" dirty="0">
                <a:latin typeface="Calibri"/>
                <a:cs typeface="Calibri"/>
              </a:rPr>
              <a:t>I-</a:t>
            </a:r>
            <a:r>
              <a:rPr sz="2800" spc="-150" dirty="0">
                <a:latin typeface="Calibri"/>
                <a:cs typeface="Calibri"/>
              </a:rPr>
              <a:t>­‐Placenta  </a:t>
            </a:r>
            <a:r>
              <a:rPr sz="2800" spc="-10" dirty="0">
                <a:latin typeface="Calibri"/>
                <a:cs typeface="Calibri"/>
              </a:rPr>
              <a:t>encroaches lower  </a:t>
            </a:r>
            <a:r>
              <a:rPr sz="2800" spc="-5" dirty="0">
                <a:latin typeface="Calibri"/>
                <a:cs typeface="Calibri"/>
              </a:rPr>
              <a:t>segment, does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not  </a:t>
            </a:r>
            <a:r>
              <a:rPr sz="2800" spc="-10" dirty="0">
                <a:latin typeface="Calibri"/>
                <a:cs typeface="Calibri"/>
              </a:rPr>
              <a:t>reach internal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os.</a:t>
            </a:r>
            <a:endParaRPr sz="2800" dirty="0">
              <a:latin typeface="Calibri"/>
              <a:cs typeface="Calibri"/>
            </a:endParaRPr>
          </a:p>
          <a:p>
            <a:pPr marL="355600" marR="5080" indent="-342900">
              <a:lnSpc>
                <a:spcPct val="99500"/>
              </a:lnSpc>
              <a:spcBef>
                <a:spcPts val="7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dirty="0">
                <a:latin typeface="Calibri"/>
                <a:cs typeface="Calibri"/>
              </a:rPr>
              <a:t>TYPE </a:t>
            </a:r>
            <a:r>
              <a:rPr sz="2800" b="1" spc="-120" dirty="0">
                <a:latin typeface="Calibri"/>
                <a:cs typeface="Calibri"/>
              </a:rPr>
              <a:t>II(marginal)-­‐  </a:t>
            </a:r>
            <a:r>
              <a:rPr sz="2800" spc="-10" dirty="0">
                <a:latin typeface="Calibri"/>
                <a:cs typeface="Calibri"/>
              </a:rPr>
              <a:t>placenta reaches  margin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internal </a:t>
            </a:r>
            <a:r>
              <a:rPr sz="2800" spc="-5" dirty="0">
                <a:latin typeface="Calibri"/>
                <a:cs typeface="Calibri"/>
              </a:rPr>
              <a:t>os  </a:t>
            </a:r>
            <a:r>
              <a:rPr sz="2800" dirty="0">
                <a:latin typeface="Calibri"/>
                <a:cs typeface="Calibri"/>
              </a:rPr>
              <a:t>but </a:t>
            </a:r>
            <a:r>
              <a:rPr sz="2800" spc="-5" dirty="0">
                <a:latin typeface="Calibri"/>
                <a:cs typeface="Calibri"/>
              </a:rPr>
              <a:t>does not </a:t>
            </a:r>
            <a:r>
              <a:rPr sz="2800" spc="-15" dirty="0">
                <a:latin typeface="Calibri"/>
                <a:cs typeface="Calibri"/>
              </a:rPr>
              <a:t>cover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it.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501177" y="1982354"/>
            <a:ext cx="3862070" cy="30937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5600" marR="5080" indent="-342900">
              <a:lnSpc>
                <a:spcPct val="99700"/>
              </a:lnSpc>
              <a:spcBef>
                <a:spcPts val="1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dirty="0">
                <a:latin typeface="Calibri"/>
                <a:cs typeface="Calibri"/>
              </a:rPr>
              <a:t>TYPE </a:t>
            </a:r>
            <a:r>
              <a:rPr sz="2800" b="1" spc="-120" dirty="0">
                <a:latin typeface="Calibri"/>
                <a:cs typeface="Calibri"/>
              </a:rPr>
              <a:t>III(partial)-­‐  </a:t>
            </a:r>
            <a:r>
              <a:rPr sz="2800" spc="-10" dirty="0">
                <a:latin typeface="Calibri"/>
                <a:cs typeface="Calibri"/>
              </a:rPr>
              <a:t>placenta </a:t>
            </a:r>
            <a:r>
              <a:rPr sz="2800" spc="-5" dirty="0">
                <a:latin typeface="Calibri"/>
                <a:cs typeface="Calibri"/>
              </a:rPr>
              <a:t>partially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covers 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internal </a:t>
            </a:r>
            <a:r>
              <a:rPr sz="2800" spc="-5" dirty="0">
                <a:latin typeface="Calibri"/>
                <a:cs typeface="Calibri"/>
              </a:rPr>
              <a:t>os.</a:t>
            </a:r>
            <a:endParaRPr sz="2800" dirty="0">
              <a:latin typeface="Calibri"/>
              <a:cs typeface="Calibri"/>
            </a:endParaRPr>
          </a:p>
          <a:p>
            <a:pPr marL="355600" marR="314325" indent="-342900">
              <a:lnSpc>
                <a:spcPct val="100499"/>
              </a:lnSpc>
              <a:spcBef>
                <a:spcPts val="5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dirty="0">
                <a:latin typeface="Calibri"/>
                <a:cs typeface="Calibri"/>
              </a:rPr>
              <a:t>TYPE </a:t>
            </a:r>
            <a:r>
              <a:rPr sz="2800" b="1" spc="-125" dirty="0">
                <a:latin typeface="Calibri"/>
                <a:cs typeface="Calibri"/>
              </a:rPr>
              <a:t>IV(complete)-­‐  </a:t>
            </a:r>
            <a:r>
              <a:rPr sz="2800" spc="-10" dirty="0">
                <a:latin typeface="Calibri"/>
                <a:cs typeface="Calibri"/>
              </a:rPr>
              <a:t>placenta completely  </a:t>
            </a:r>
            <a:r>
              <a:rPr sz="2800" spc="-20" dirty="0">
                <a:latin typeface="Calibri"/>
                <a:cs typeface="Calibri"/>
              </a:rPr>
              <a:t>covers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internal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os,  </a:t>
            </a:r>
            <a:r>
              <a:rPr sz="2800" dirty="0">
                <a:latin typeface="Calibri"/>
                <a:cs typeface="Calibri"/>
              </a:rPr>
              <a:t>cervix </a:t>
            </a:r>
            <a:r>
              <a:rPr sz="2800" spc="-10" dirty="0">
                <a:latin typeface="Calibri"/>
                <a:cs typeface="Calibri"/>
              </a:rPr>
              <a:t>can </a:t>
            </a:r>
            <a:r>
              <a:rPr sz="2800" spc="-5" dirty="0">
                <a:latin typeface="Calibri"/>
                <a:cs typeface="Calibri"/>
              </a:rPr>
              <a:t>not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dilate.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02664" y="999693"/>
            <a:ext cx="2892425" cy="558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180"/>
              </a:lnSpc>
            </a:pPr>
            <a:r>
              <a:rPr sz="4400" dirty="0">
                <a:latin typeface="Calibri"/>
                <a:cs typeface="Calibri"/>
              </a:rPr>
              <a:t>clas</a:t>
            </a:r>
            <a:r>
              <a:rPr sz="4400" spc="-5" dirty="0">
                <a:latin typeface="Calibri"/>
                <a:cs typeface="Calibri"/>
              </a:rPr>
              <a:t>s</a:t>
            </a:r>
            <a:r>
              <a:rPr sz="4400" dirty="0">
                <a:latin typeface="Calibri"/>
                <a:cs typeface="Calibri"/>
              </a:rPr>
              <a:t>iﬁ</a:t>
            </a:r>
            <a:r>
              <a:rPr sz="4400" spc="-40" dirty="0">
                <a:latin typeface="Calibri"/>
                <a:cs typeface="Calibri"/>
              </a:rPr>
              <a:t>c</a:t>
            </a:r>
            <a:r>
              <a:rPr sz="4400" spc="-15" dirty="0">
                <a:latin typeface="Calibri"/>
                <a:cs typeface="Calibri"/>
              </a:rPr>
              <a:t>ati</a:t>
            </a:r>
            <a:r>
              <a:rPr sz="4400" spc="-5" dirty="0">
                <a:latin typeface="Calibri"/>
                <a:cs typeface="Calibri"/>
              </a:rPr>
              <a:t>o</a:t>
            </a:r>
            <a:r>
              <a:rPr sz="4400" dirty="0">
                <a:latin typeface="Calibri"/>
                <a:cs typeface="Calibri"/>
              </a:rPr>
              <a:t>n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74238" y="349135"/>
            <a:ext cx="9143998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3517900" y="454025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solidFill>
                  <a:srgbClr val="00B0F0"/>
                </a:solidFill>
              </a:rPr>
              <a:t>Type 1</a:t>
            </a:r>
            <a:endParaRPr lang="en-GB" b="1" i="1" dirty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51500" y="4768850"/>
            <a:ext cx="1371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solidFill>
                  <a:srgbClr val="00B0F0"/>
                </a:solidFill>
              </a:rPr>
              <a:t>Type 3</a:t>
            </a:r>
            <a:endParaRPr lang="en-GB" b="1" i="1" dirty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66100" y="469265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solidFill>
                  <a:srgbClr val="00B0F0"/>
                </a:solidFill>
              </a:rPr>
              <a:t>Type 4</a:t>
            </a:r>
            <a:endParaRPr lang="en-GB" b="1" i="1" dirty="0">
              <a:solidFill>
                <a:srgbClr val="00B0F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08100" y="454025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solidFill>
                  <a:srgbClr val="00B0F0"/>
                </a:solidFill>
              </a:rPr>
              <a:t>normal</a:t>
            </a:r>
            <a:endParaRPr lang="en-GB" b="1" i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14396" y="938733"/>
            <a:ext cx="4069079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CLINICAL</a:t>
            </a:r>
            <a:r>
              <a:rPr sz="3200" spc="-55" dirty="0"/>
              <a:t> </a:t>
            </a:r>
            <a:r>
              <a:rPr sz="3200" spc="-45" dirty="0"/>
              <a:t>PRESENTATION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310177" y="1919362"/>
            <a:ext cx="7950200" cy="5101397"/>
          </a:xfrm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595"/>
              </a:spcBef>
              <a:buFont typeface="Arial" panose="020B0604020202020204" pitchFamily="34" charset="0"/>
              <a:buChar char="•"/>
              <a:tabLst>
                <a:tab pos="424180" algn="l"/>
                <a:tab pos="424815" algn="l"/>
              </a:tabLst>
            </a:pPr>
            <a:r>
              <a:rPr sz="2400" spc="-5" dirty="0" smtClean="0">
                <a:solidFill>
                  <a:srgbClr val="FF0000"/>
                </a:solidFill>
                <a:latin typeface="Calibri"/>
                <a:cs typeface="Calibri"/>
              </a:rPr>
              <a:t>PREVIA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OFTEN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BEGINS 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WITH </a:t>
            </a:r>
            <a:r>
              <a:rPr sz="2400" spc="-30" dirty="0">
                <a:solidFill>
                  <a:srgbClr val="FF0000"/>
                </a:solidFill>
                <a:latin typeface="Calibri"/>
                <a:cs typeface="Calibri"/>
              </a:rPr>
              <a:t>PAINLESS </a:t>
            </a:r>
            <a:r>
              <a:rPr sz="2400" spc="-20" dirty="0">
                <a:solidFill>
                  <a:srgbClr val="FF0000"/>
                </a:solidFill>
                <a:latin typeface="Calibri"/>
                <a:cs typeface="Calibri"/>
              </a:rPr>
              <a:t>VAGINAL</a:t>
            </a:r>
            <a:r>
              <a:rPr sz="2400" spc="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BLEEDING</a:t>
            </a:r>
            <a:r>
              <a:rPr sz="2400" spc="-5" dirty="0" smtClean="0">
                <a:solidFill>
                  <a:srgbClr val="FF0000"/>
                </a:solidFill>
                <a:latin typeface="Calibri"/>
                <a:cs typeface="Calibri"/>
              </a:rPr>
              <a:t>!</a:t>
            </a:r>
            <a:r>
              <a:rPr lang="en-US" sz="2400" spc="-5" dirty="0" smtClean="0">
                <a:solidFill>
                  <a:srgbClr val="FF0000"/>
                </a:solidFill>
                <a:latin typeface="Calibri"/>
                <a:cs typeface="Calibri"/>
              </a:rPr>
              <a:t>- </a:t>
            </a:r>
            <a:r>
              <a:rPr lang="en-US" sz="2400" i="1" spc="-5" dirty="0" smtClean="0">
                <a:solidFill>
                  <a:srgbClr val="00B0F0"/>
                </a:solidFill>
                <a:latin typeface="Calibri"/>
                <a:cs typeface="Calibri"/>
              </a:rPr>
              <a:t>most common is par vaginal bleeding which is painless and sudden in onset, can be triggered during coitus.. Or any physical activity</a:t>
            </a:r>
            <a:endParaRPr sz="2400" i="1" dirty="0">
              <a:solidFill>
                <a:srgbClr val="00B0F0"/>
              </a:solidFill>
              <a:latin typeface="Calibri"/>
              <a:cs typeface="Calibri"/>
            </a:endParaRPr>
          </a:p>
          <a:p>
            <a:pPr marL="355600" marR="159385" indent="-342900">
              <a:lnSpc>
                <a:spcPct val="99800"/>
              </a:lnSpc>
              <a:spcBef>
                <a:spcPts val="5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characteristic </a:t>
            </a:r>
            <a:r>
              <a:rPr sz="2400" spc="-5" dirty="0">
                <a:latin typeface="Calibri"/>
                <a:cs typeface="Calibri"/>
              </a:rPr>
              <a:t>clinical </a:t>
            </a:r>
            <a:r>
              <a:rPr sz="2400" spc="-10" dirty="0">
                <a:latin typeface="Calibri"/>
                <a:cs typeface="Calibri"/>
              </a:rPr>
              <a:t>presentation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0" dirty="0">
                <a:latin typeface="Calibri"/>
                <a:cs typeface="Calibri"/>
              </a:rPr>
              <a:t>placenta praevia </a:t>
            </a:r>
            <a:r>
              <a:rPr sz="2400" dirty="0">
                <a:latin typeface="Calibri"/>
                <a:cs typeface="Calibri"/>
              </a:rPr>
              <a:t>is  painless </a:t>
            </a:r>
            <a:r>
              <a:rPr sz="2400" spc="-10" dirty="0">
                <a:latin typeface="Calibri"/>
                <a:cs typeface="Calibri"/>
              </a:rPr>
              <a:t>vaginal </a:t>
            </a:r>
            <a:r>
              <a:rPr sz="2400" dirty="0">
                <a:latin typeface="Calibri"/>
                <a:cs typeface="Calibri"/>
              </a:rPr>
              <a:t>bleeding </a:t>
            </a:r>
            <a:r>
              <a:rPr sz="2400" spc="-20" dirty="0" smtClean="0">
                <a:latin typeface="Calibri"/>
                <a:cs typeface="Calibri"/>
              </a:rPr>
              <a:t>a</a:t>
            </a:r>
            <a:r>
              <a:rPr lang="en-US" sz="2400" spc="-20" dirty="0" smtClean="0">
                <a:latin typeface="Calibri"/>
                <a:cs typeface="Calibri"/>
              </a:rPr>
              <a:t>ft</a:t>
            </a:r>
            <a:r>
              <a:rPr sz="2400" spc="-20" dirty="0" smtClean="0">
                <a:latin typeface="Calibri"/>
                <a:cs typeface="Calibri"/>
              </a:rPr>
              <a:t>er </a:t>
            </a:r>
            <a:r>
              <a:rPr sz="2400" spc="-5" dirty="0">
                <a:latin typeface="Calibri"/>
                <a:cs typeface="Calibri"/>
              </a:rPr>
              <a:t>20 </a:t>
            </a:r>
            <a:r>
              <a:rPr sz="2400" spc="-10" dirty="0">
                <a:latin typeface="Calibri"/>
                <a:cs typeface="Calibri"/>
              </a:rPr>
              <a:t>weeks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5" dirty="0">
                <a:latin typeface="Calibri"/>
                <a:cs typeface="Calibri"/>
              </a:rPr>
              <a:t>gestation; </a:t>
            </a:r>
            <a:r>
              <a:rPr sz="2400" dirty="0">
                <a:latin typeface="Calibri"/>
                <a:cs typeface="Calibri"/>
              </a:rPr>
              <a:t>this  </a:t>
            </a:r>
            <a:r>
              <a:rPr sz="2400" spc="-10" dirty="0">
                <a:latin typeface="Calibri"/>
                <a:cs typeface="Calibri"/>
              </a:rPr>
              <a:t>occurs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5" dirty="0">
                <a:latin typeface="Calibri"/>
                <a:cs typeface="Calibri"/>
              </a:rPr>
              <a:t>70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" dirty="0">
                <a:latin typeface="Calibri"/>
                <a:cs typeface="Calibri"/>
              </a:rPr>
              <a:t>80 </a:t>
            </a:r>
            <a:r>
              <a:rPr sz="2400" spc="-10" dirty="0">
                <a:latin typeface="Calibri"/>
                <a:cs typeface="Calibri"/>
              </a:rPr>
              <a:t>percent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0" dirty="0">
                <a:latin typeface="Calibri"/>
                <a:cs typeface="Calibri"/>
              </a:rPr>
              <a:t>patients </a:t>
            </a:r>
            <a:r>
              <a:rPr sz="2400" spc="-5" dirty="0">
                <a:latin typeface="Calibri"/>
                <a:cs typeface="Calibri"/>
              </a:rPr>
              <a:t>who </a:t>
            </a:r>
            <a:r>
              <a:rPr sz="2400" spc="-20" dirty="0">
                <a:latin typeface="Calibri"/>
                <a:cs typeface="Calibri"/>
              </a:rPr>
              <a:t>have </a:t>
            </a:r>
            <a:r>
              <a:rPr sz="2400" spc="-5" dirty="0">
                <a:latin typeface="Calibri"/>
                <a:cs typeface="Calibri"/>
              </a:rPr>
              <a:t>low lying  </a:t>
            </a:r>
            <a:r>
              <a:rPr sz="2400" spc="-10" dirty="0">
                <a:latin typeface="Calibri"/>
                <a:cs typeface="Calibri"/>
              </a:rPr>
              <a:t>placenta.</a:t>
            </a:r>
            <a:endParaRPr sz="2400" dirty="0">
              <a:latin typeface="Calibri"/>
              <a:cs typeface="Calibri"/>
            </a:endParaRPr>
          </a:p>
          <a:p>
            <a:pPr marL="355600" marR="396875" indent="-342900">
              <a:lnSpc>
                <a:spcPct val="101099"/>
              </a:lnSpc>
              <a:spcBef>
                <a:spcPts val="5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75" dirty="0">
                <a:latin typeface="Calibri"/>
                <a:cs typeface="Calibri"/>
              </a:rPr>
              <a:t>Ten </a:t>
            </a:r>
            <a:r>
              <a:rPr sz="2400" spc="-10" dirty="0">
                <a:latin typeface="Calibri"/>
                <a:cs typeface="Calibri"/>
              </a:rPr>
              <a:t>percent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0" dirty="0">
                <a:latin typeface="Calibri"/>
                <a:cs typeface="Calibri"/>
              </a:rPr>
              <a:t>women </a:t>
            </a:r>
            <a:r>
              <a:rPr sz="2400" spc="-5" dirty="0">
                <a:latin typeface="Calibri"/>
                <a:cs typeface="Calibri"/>
              </a:rPr>
              <a:t>with </a:t>
            </a:r>
            <a:r>
              <a:rPr sz="2400" spc="-10" dirty="0">
                <a:latin typeface="Calibri"/>
                <a:cs typeface="Calibri"/>
              </a:rPr>
              <a:t>praevia reach term </a:t>
            </a:r>
            <a:r>
              <a:rPr sz="2400" spc="-5" dirty="0">
                <a:latin typeface="Calibri"/>
                <a:cs typeface="Calibri"/>
              </a:rPr>
              <a:t>without  </a:t>
            </a:r>
            <a:r>
              <a:rPr sz="2400" dirty="0">
                <a:latin typeface="Calibri"/>
                <a:cs typeface="Calibri"/>
              </a:rPr>
              <a:t>bleeding </a:t>
            </a:r>
            <a:r>
              <a:rPr sz="2400" spc="-5" dirty="0">
                <a:latin typeface="Calibri"/>
                <a:cs typeface="Calibri"/>
              </a:rPr>
              <a:t>(incidentally </a:t>
            </a:r>
            <a:r>
              <a:rPr sz="2400" spc="-10" dirty="0">
                <a:latin typeface="Calibri"/>
                <a:cs typeface="Calibri"/>
              </a:rPr>
              <a:t>detected by ultrasound </a:t>
            </a:r>
            <a:r>
              <a:rPr sz="2400" spc="-15" dirty="0">
                <a:latin typeface="Calibri"/>
                <a:cs typeface="Calibri"/>
              </a:rPr>
              <a:t>examination 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0" dirty="0">
                <a:latin typeface="Calibri"/>
                <a:cs typeface="Calibri"/>
              </a:rPr>
              <a:t>remain </a:t>
            </a:r>
            <a:r>
              <a:rPr sz="2400" spc="-15" dirty="0">
                <a:latin typeface="Calibri"/>
                <a:cs typeface="Calibri"/>
              </a:rPr>
              <a:t>asymptomatic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)</a:t>
            </a:r>
          </a:p>
          <a:p>
            <a:pPr marL="355600" marR="1077595" indent="-342900">
              <a:lnSpc>
                <a:spcPct val="101499"/>
              </a:lnSpc>
              <a:spcBef>
                <a:spcPts val="4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Bleeding </a:t>
            </a:r>
            <a:r>
              <a:rPr sz="2400" spc="-10" dirty="0">
                <a:latin typeface="Calibri"/>
                <a:cs typeface="Calibri"/>
              </a:rPr>
              <a:t>can </a:t>
            </a:r>
            <a:r>
              <a:rPr sz="2400" spc="-15" dirty="0">
                <a:latin typeface="Calibri"/>
                <a:cs typeface="Calibri"/>
              </a:rPr>
              <a:t>range from </a:t>
            </a:r>
            <a:r>
              <a:rPr sz="2400" spc="-5" dirty="0">
                <a:latin typeface="Calibri"/>
                <a:cs typeface="Calibri"/>
              </a:rPr>
              <a:t>only </a:t>
            </a:r>
            <a:r>
              <a:rPr sz="2400" spc="-15" dirty="0">
                <a:latin typeface="Calibri"/>
                <a:cs typeface="Calibri"/>
              </a:rPr>
              <a:t>spotting to </a:t>
            </a:r>
            <a:r>
              <a:rPr sz="2400" spc="-5" dirty="0">
                <a:latin typeface="Calibri"/>
                <a:cs typeface="Calibri"/>
              </a:rPr>
              <a:t>massive </a:t>
            </a:r>
            <a:r>
              <a:rPr sz="2400" spc="-15" dirty="0">
                <a:latin typeface="Calibri"/>
                <a:cs typeface="Calibri"/>
              </a:rPr>
              <a:t>life  </a:t>
            </a:r>
            <a:r>
              <a:rPr sz="2400" spc="-10" dirty="0">
                <a:latin typeface="Calibri"/>
                <a:cs typeface="Calibri"/>
              </a:rPr>
              <a:t>threatening</a:t>
            </a:r>
            <a:r>
              <a:rPr sz="2400" spc="-5" dirty="0">
                <a:latin typeface="Calibri"/>
                <a:cs typeface="Calibri"/>
              </a:rPr>
              <a:t> haemorrhage.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52720" y="847293"/>
            <a:ext cx="19945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</a:t>
            </a:r>
            <a:r>
              <a:rPr dirty="0"/>
              <a:t>lee</a:t>
            </a:r>
            <a:r>
              <a:rPr spc="5" dirty="0"/>
              <a:t>d</a:t>
            </a:r>
            <a:r>
              <a:rPr dirty="0"/>
              <a:t>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84777" y="1889898"/>
            <a:ext cx="7778115" cy="5035930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825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200" dirty="0">
                <a:latin typeface="Calibri"/>
                <a:cs typeface="Calibri"/>
              </a:rPr>
              <a:t>Can </a:t>
            </a:r>
            <a:r>
              <a:rPr sz="3200" spc="-20" dirty="0">
                <a:latin typeface="Calibri"/>
                <a:cs typeface="Calibri"/>
              </a:rPr>
              <a:t>start </a:t>
            </a:r>
            <a:r>
              <a:rPr sz="3200" dirty="0">
                <a:latin typeface="Calibri"/>
                <a:cs typeface="Calibri"/>
              </a:rPr>
              <a:t>as </a:t>
            </a:r>
            <a:r>
              <a:rPr sz="3200" spc="-20" dirty="0">
                <a:latin typeface="Calibri"/>
                <a:cs typeface="Calibri"/>
              </a:rPr>
              <a:t>spotting </a:t>
            </a:r>
            <a:r>
              <a:rPr sz="3200" dirty="0">
                <a:latin typeface="Calibri"/>
                <a:cs typeface="Calibri"/>
              </a:rPr>
              <a:t>in </a:t>
            </a:r>
            <a:r>
              <a:rPr sz="3200" spc="-5" dirty="0">
                <a:latin typeface="Calibri"/>
                <a:cs typeface="Calibri"/>
              </a:rPr>
              <a:t>1</a:t>
            </a:r>
            <a:r>
              <a:rPr sz="3150" spc="-7" baseline="25132" dirty="0">
                <a:latin typeface="Calibri"/>
                <a:cs typeface="Calibri"/>
              </a:rPr>
              <a:t>st</a:t>
            </a:r>
            <a:r>
              <a:rPr sz="3150" spc="412" baseline="25132" dirty="0">
                <a:latin typeface="Calibri"/>
                <a:cs typeface="Calibri"/>
              </a:rPr>
              <a:t> </a:t>
            </a:r>
            <a:r>
              <a:rPr sz="3200" spc="-45" dirty="0">
                <a:latin typeface="Calibri"/>
                <a:cs typeface="Calibri"/>
              </a:rPr>
              <a:t>trimester.</a:t>
            </a:r>
            <a:endParaRPr sz="3200" dirty="0">
              <a:latin typeface="Calibri"/>
              <a:cs typeface="Calibri"/>
            </a:endParaRPr>
          </a:p>
          <a:p>
            <a:pPr marL="381000" marR="30480" indent="-342900">
              <a:lnSpc>
                <a:spcPct val="99400"/>
              </a:lnSpc>
              <a:spcBef>
                <a:spcPts val="755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200" spc="-5" dirty="0">
                <a:latin typeface="Calibri"/>
                <a:cs typeface="Calibri"/>
              </a:rPr>
              <a:t>1/3 initial </a:t>
            </a:r>
            <a:r>
              <a:rPr sz="3200" dirty="0">
                <a:latin typeface="Calibri"/>
                <a:cs typeface="Calibri"/>
              </a:rPr>
              <a:t>bleeding in &lt; </a:t>
            </a:r>
            <a:r>
              <a:rPr sz="3200" spc="-5" dirty="0">
                <a:latin typeface="Calibri"/>
                <a:cs typeface="Calibri"/>
              </a:rPr>
              <a:t>30 </a:t>
            </a:r>
            <a:r>
              <a:rPr sz="3200" spc="-15" dirty="0">
                <a:latin typeface="Calibri"/>
                <a:cs typeface="Calibri"/>
              </a:rPr>
              <a:t>weeks </a:t>
            </a:r>
            <a:r>
              <a:rPr sz="3200" spc="-10" dirty="0">
                <a:latin typeface="Calibri"/>
                <a:cs typeface="Calibri"/>
              </a:rPr>
              <a:t>associated  </a:t>
            </a:r>
            <a:r>
              <a:rPr sz="3200" spc="-5" dirty="0">
                <a:latin typeface="Calibri"/>
                <a:cs typeface="Calibri"/>
              </a:rPr>
              <a:t>with </a:t>
            </a:r>
            <a:r>
              <a:rPr sz="3200" spc="-10" dirty="0">
                <a:latin typeface="Calibri"/>
                <a:cs typeface="Calibri"/>
              </a:rPr>
              <a:t>transfusion </a:t>
            </a:r>
            <a:r>
              <a:rPr sz="3200" dirty="0">
                <a:latin typeface="Calibri"/>
                <a:cs typeface="Calibri"/>
              </a:rPr>
              <a:t>, </a:t>
            </a:r>
            <a:r>
              <a:rPr sz="3200" spc="-204" dirty="0">
                <a:latin typeface="Calibri"/>
                <a:cs typeface="Calibri"/>
              </a:rPr>
              <a:t>pre-</a:t>
            </a:r>
            <a:r>
              <a:rPr sz="3200" spc="-204" dirty="0" smtClean="0">
                <a:latin typeface="Calibri"/>
                <a:cs typeface="Calibri"/>
              </a:rPr>
              <a:t>­term </a:t>
            </a:r>
            <a:r>
              <a:rPr sz="3200" spc="-5" dirty="0">
                <a:latin typeface="Calibri"/>
                <a:cs typeface="Calibri"/>
              </a:rPr>
              <a:t>delivery </a:t>
            </a:r>
            <a:r>
              <a:rPr sz="3200" dirty="0">
                <a:latin typeface="Calibri"/>
                <a:cs typeface="Calibri"/>
              </a:rPr>
              <a:t>and high  </a:t>
            </a:r>
            <a:r>
              <a:rPr sz="3200" spc="-10" dirty="0">
                <a:latin typeface="Calibri"/>
                <a:cs typeface="Calibri"/>
              </a:rPr>
              <a:t>perinatal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mortality</a:t>
            </a:r>
            <a:endParaRPr sz="3200" dirty="0">
              <a:latin typeface="Calibri"/>
              <a:cs typeface="Calibri"/>
            </a:endParaRPr>
          </a:p>
          <a:p>
            <a:pPr marL="381000" indent="-342900">
              <a:lnSpc>
                <a:spcPct val="100000"/>
              </a:lnSpc>
              <a:spcBef>
                <a:spcPts val="825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200" spc="-5" dirty="0">
                <a:latin typeface="Calibri"/>
                <a:cs typeface="Calibri"/>
              </a:rPr>
              <a:t>1/3 </a:t>
            </a:r>
            <a:r>
              <a:rPr sz="3200" dirty="0">
                <a:latin typeface="Calibri"/>
                <a:cs typeface="Calibri"/>
              </a:rPr>
              <a:t>bleed </a:t>
            </a:r>
            <a:r>
              <a:rPr sz="3200" spc="-10" dirty="0">
                <a:latin typeface="Calibri"/>
                <a:cs typeface="Calibri"/>
              </a:rPr>
              <a:t>between </a:t>
            </a:r>
            <a:r>
              <a:rPr sz="3200" spc="-285" dirty="0">
                <a:latin typeface="Calibri"/>
                <a:cs typeface="Calibri"/>
              </a:rPr>
              <a:t>30-­‐36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weeks</a:t>
            </a:r>
            <a:endParaRPr sz="3200" dirty="0">
              <a:latin typeface="Calibri"/>
              <a:cs typeface="Calibri"/>
            </a:endParaRPr>
          </a:p>
          <a:p>
            <a:pPr marL="381000" indent="-342900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200" spc="-5" dirty="0">
                <a:latin typeface="Calibri"/>
                <a:cs typeface="Calibri"/>
              </a:rPr>
              <a:t>1/3 </a:t>
            </a:r>
            <a:r>
              <a:rPr sz="3200" dirty="0">
                <a:latin typeface="Calibri"/>
                <a:cs typeface="Calibri"/>
              </a:rPr>
              <a:t>bleed </a:t>
            </a:r>
            <a:r>
              <a:rPr sz="3200" spc="-30" dirty="0" smtClean="0">
                <a:latin typeface="Calibri"/>
                <a:cs typeface="Calibri"/>
              </a:rPr>
              <a:t>a</a:t>
            </a:r>
            <a:r>
              <a:rPr lang="en-US" sz="3200" spc="-30" dirty="0" smtClean="0">
                <a:latin typeface="Calibri"/>
                <a:cs typeface="Calibri"/>
              </a:rPr>
              <a:t>ft</a:t>
            </a:r>
            <a:r>
              <a:rPr sz="3200" spc="-30" dirty="0" smtClean="0">
                <a:latin typeface="Calibri"/>
                <a:cs typeface="Calibri"/>
              </a:rPr>
              <a:t>er </a:t>
            </a:r>
            <a:r>
              <a:rPr sz="3200" spc="-5" dirty="0">
                <a:latin typeface="Calibri"/>
                <a:cs typeface="Calibri"/>
              </a:rPr>
              <a:t>36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weeks</a:t>
            </a:r>
            <a:endParaRPr sz="3200" dirty="0">
              <a:latin typeface="Calibri"/>
              <a:cs typeface="Calibri"/>
            </a:endParaRPr>
          </a:p>
          <a:p>
            <a:pPr marL="381000" indent="-342900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200" spc="-5" dirty="0">
                <a:latin typeface="Calibri"/>
                <a:cs typeface="Calibri"/>
              </a:rPr>
              <a:t>10% </a:t>
            </a:r>
            <a:r>
              <a:rPr sz="3200" spc="-10" dirty="0">
                <a:latin typeface="Calibri"/>
                <a:cs typeface="Calibri"/>
              </a:rPr>
              <a:t>reach term </a:t>
            </a:r>
            <a:r>
              <a:rPr sz="3200" spc="-5" dirty="0">
                <a:latin typeface="Calibri"/>
                <a:cs typeface="Calibri"/>
              </a:rPr>
              <a:t>without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bleeding</a:t>
            </a:r>
          </a:p>
          <a:p>
            <a:pPr marL="381000" indent="-342900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200" spc="-5" dirty="0">
                <a:latin typeface="Calibri"/>
                <a:cs typeface="Calibri"/>
              </a:rPr>
              <a:t>Bleeding </a:t>
            </a:r>
            <a:r>
              <a:rPr sz="3200" spc="-15" dirty="0">
                <a:latin typeface="Calibri"/>
                <a:cs typeface="Calibri"/>
              </a:rPr>
              <a:t>more </a:t>
            </a:r>
            <a:r>
              <a:rPr sz="3200" dirty="0">
                <a:latin typeface="Calibri"/>
                <a:cs typeface="Calibri"/>
              </a:rPr>
              <a:t>in </a:t>
            </a:r>
            <a:r>
              <a:rPr sz="3200" spc="-10" dirty="0">
                <a:latin typeface="Calibri"/>
                <a:cs typeface="Calibri"/>
              </a:rPr>
              <a:t>third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trimester</a:t>
            </a:r>
            <a:r>
              <a:rPr lang="en-US" sz="3200" spc="-10" dirty="0" smtClean="0">
                <a:latin typeface="Calibri"/>
                <a:cs typeface="Calibri"/>
              </a:rPr>
              <a:t>- </a:t>
            </a:r>
            <a:r>
              <a:rPr lang="en-US" sz="3200" i="1" spc="-10" dirty="0" smtClean="0">
                <a:solidFill>
                  <a:srgbClr val="00B0F0"/>
                </a:solidFill>
                <a:latin typeface="Calibri"/>
                <a:cs typeface="Calibri"/>
              </a:rPr>
              <a:t>mostly after 36 weeks</a:t>
            </a:r>
            <a:endParaRPr sz="3200" i="1" dirty="0">
              <a:solidFill>
                <a:srgbClr val="00B0F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48900" y="847293"/>
            <a:ext cx="260032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Risk</a:t>
            </a:r>
            <a:r>
              <a:rPr spc="-60" dirty="0"/>
              <a:t> </a:t>
            </a:r>
            <a:r>
              <a:rPr spc="-35" dirty="0"/>
              <a:t>factors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177" y="1982354"/>
            <a:ext cx="7676515" cy="386772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355600" marR="5080" indent="-342900">
              <a:lnSpc>
                <a:spcPts val="3800"/>
              </a:lnSpc>
              <a:spcBef>
                <a:spcPts val="2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Endometrial scarring. </a:t>
            </a:r>
            <a:r>
              <a:rPr sz="3200" dirty="0">
                <a:latin typeface="Calibri"/>
                <a:cs typeface="Calibri"/>
              </a:rPr>
              <a:t>Risk </a:t>
            </a:r>
            <a:r>
              <a:rPr sz="3200" spc="-25" dirty="0">
                <a:latin typeface="Calibri"/>
                <a:cs typeface="Calibri"/>
              </a:rPr>
              <a:t>factors </a:t>
            </a:r>
            <a:r>
              <a:rPr sz="3200" spc="-10" dirty="0">
                <a:latin typeface="Calibri"/>
                <a:cs typeface="Calibri"/>
              </a:rPr>
              <a:t>associated  </a:t>
            </a:r>
            <a:r>
              <a:rPr sz="3200" spc="-5" dirty="0">
                <a:latin typeface="Calibri"/>
                <a:cs typeface="Calibri"/>
              </a:rPr>
              <a:t>with endometrial scarring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dirty="0" smtClean="0">
                <a:latin typeface="Calibri"/>
                <a:cs typeface="Calibri"/>
              </a:rPr>
              <a:t>include:</a:t>
            </a:r>
            <a:endParaRPr lang="en-US" sz="3200" dirty="0" smtClean="0">
              <a:latin typeface="Calibri"/>
              <a:cs typeface="Calibri"/>
            </a:endParaRPr>
          </a:p>
          <a:p>
            <a:pPr marL="469900" marR="5080" indent="-457200">
              <a:lnSpc>
                <a:spcPts val="3800"/>
              </a:lnSpc>
              <a:spcBef>
                <a:spcPts val="260"/>
              </a:spcBef>
              <a:buFont typeface="Wingdings" panose="05000000000000000000" pitchFamily="2" charset="2"/>
              <a:buChar char="ü"/>
              <a:tabLst>
                <a:tab pos="354965" algn="l"/>
                <a:tab pos="355600" algn="l"/>
              </a:tabLst>
            </a:pPr>
            <a:r>
              <a:rPr sz="3200" spc="-200" dirty="0" smtClean="0">
                <a:latin typeface="Calibri"/>
                <a:cs typeface="Calibri"/>
              </a:rPr>
              <a:t>Increasing </a:t>
            </a:r>
            <a:r>
              <a:rPr sz="3200" spc="-5" dirty="0">
                <a:latin typeface="Calibri"/>
                <a:cs typeface="Calibri"/>
              </a:rPr>
              <a:t>number of prior</a:t>
            </a:r>
            <a:r>
              <a:rPr sz="3200" spc="-3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cesarean</a:t>
            </a:r>
            <a:endParaRPr sz="3200" dirty="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760"/>
              </a:spcBef>
              <a:buFont typeface="Wingdings" panose="05000000000000000000" pitchFamily="2" charset="2"/>
              <a:buChar char="ü"/>
            </a:pPr>
            <a:r>
              <a:rPr sz="3200" spc="-5" dirty="0" smtClean="0">
                <a:latin typeface="Calibri"/>
                <a:cs typeface="Calibri"/>
              </a:rPr>
              <a:t>Increasing</a:t>
            </a:r>
            <a:r>
              <a:rPr sz="3200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parity</a:t>
            </a:r>
            <a:endParaRPr lang="en-US" sz="3200" dirty="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760"/>
              </a:spcBef>
              <a:buFont typeface="Wingdings" panose="05000000000000000000" pitchFamily="2" charset="2"/>
              <a:buChar char="ü"/>
            </a:pPr>
            <a:r>
              <a:rPr lang="en-US" sz="3200" spc="-200" dirty="0">
                <a:latin typeface="Calibri"/>
                <a:cs typeface="Calibri"/>
              </a:rPr>
              <a:t>I</a:t>
            </a:r>
            <a:r>
              <a:rPr sz="3200" spc="-200" dirty="0" smtClean="0">
                <a:latin typeface="Calibri"/>
                <a:cs typeface="Calibri"/>
              </a:rPr>
              <a:t>ncreasing </a:t>
            </a:r>
            <a:r>
              <a:rPr sz="3200" spc="-10" dirty="0">
                <a:latin typeface="Calibri"/>
                <a:cs typeface="Calibri"/>
              </a:rPr>
              <a:t>maternal</a:t>
            </a:r>
            <a:r>
              <a:rPr sz="3200" spc="-330" dirty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age</a:t>
            </a:r>
            <a:endParaRPr lang="en-US" sz="3200" dirty="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760"/>
              </a:spcBef>
              <a:buFont typeface="Wingdings" panose="05000000000000000000" pitchFamily="2" charset="2"/>
              <a:buChar char="ü"/>
            </a:pPr>
            <a:r>
              <a:rPr sz="3200" spc="-200" dirty="0" smtClean="0">
                <a:latin typeface="Calibri"/>
                <a:cs typeface="Calibri"/>
              </a:rPr>
              <a:t>Increasing </a:t>
            </a:r>
            <a:r>
              <a:rPr sz="3200" spc="-5" dirty="0">
                <a:latin typeface="Calibri"/>
                <a:cs typeface="Calibri"/>
              </a:rPr>
              <a:t>number of prior </a:t>
            </a:r>
            <a:r>
              <a:rPr sz="3200" spc="-20" dirty="0">
                <a:latin typeface="Calibri"/>
                <a:cs typeface="Calibri"/>
              </a:rPr>
              <a:t>curettages </a:t>
            </a:r>
            <a:r>
              <a:rPr sz="3200" spc="-25" dirty="0">
                <a:latin typeface="Calibri"/>
                <a:cs typeface="Calibri"/>
              </a:rPr>
              <a:t>for  </a:t>
            </a:r>
            <a:r>
              <a:rPr sz="3200" spc="-10" dirty="0">
                <a:latin typeface="Calibri"/>
                <a:cs typeface="Calibri"/>
              </a:rPr>
              <a:t>spontaneous </a:t>
            </a:r>
            <a:r>
              <a:rPr sz="3200" spc="-5" dirty="0">
                <a:latin typeface="Calibri"/>
                <a:cs typeface="Calibri"/>
              </a:rPr>
              <a:t>or </a:t>
            </a:r>
            <a:r>
              <a:rPr sz="3200" dirty="0">
                <a:latin typeface="Calibri"/>
                <a:cs typeface="Calibri"/>
              </a:rPr>
              <a:t>induced </a:t>
            </a:r>
            <a:r>
              <a:rPr sz="3200" spc="-5" dirty="0">
                <a:latin typeface="Calibri"/>
                <a:cs typeface="Calibri"/>
              </a:rPr>
              <a:t>abortions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07836" y="847293"/>
            <a:ext cx="26822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Risk</a:t>
            </a:r>
            <a:r>
              <a:rPr spc="-55" dirty="0"/>
              <a:t> </a:t>
            </a:r>
            <a:r>
              <a:rPr spc="-40" dirty="0"/>
              <a:t>Factors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177" y="1982354"/>
            <a:ext cx="7473315" cy="3752309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355600" marR="5080" indent="-342900">
              <a:lnSpc>
                <a:spcPts val="3800"/>
              </a:lnSpc>
              <a:spcBef>
                <a:spcPts val="2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The need </a:t>
            </a:r>
            <a:r>
              <a:rPr sz="3200" spc="-25" dirty="0">
                <a:latin typeface="Calibri"/>
                <a:cs typeface="Calibri"/>
              </a:rPr>
              <a:t>for </a:t>
            </a:r>
            <a:r>
              <a:rPr sz="3200" spc="-5" dirty="0">
                <a:latin typeface="Calibri"/>
                <a:cs typeface="Calibri"/>
              </a:rPr>
              <a:t>increased </a:t>
            </a:r>
            <a:r>
              <a:rPr sz="3200" spc="-10" dirty="0">
                <a:latin typeface="Calibri"/>
                <a:cs typeface="Calibri"/>
              </a:rPr>
              <a:t>placental </a:t>
            </a:r>
            <a:r>
              <a:rPr sz="3200" spc="-15" dirty="0">
                <a:latin typeface="Calibri"/>
                <a:cs typeface="Calibri"/>
              </a:rPr>
              <a:t>surface </a:t>
            </a:r>
            <a:r>
              <a:rPr sz="3200" spc="-20" dirty="0">
                <a:latin typeface="Calibri"/>
                <a:cs typeface="Calibri"/>
              </a:rPr>
              <a:t>to  </a:t>
            </a:r>
            <a:r>
              <a:rPr sz="3200" spc="-10" dirty="0">
                <a:latin typeface="Calibri"/>
                <a:cs typeface="Calibri"/>
              </a:rPr>
              <a:t>increase </a:t>
            </a:r>
            <a:r>
              <a:rPr sz="3200" spc="-30" dirty="0">
                <a:latin typeface="Calibri"/>
                <a:cs typeface="Calibri"/>
              </a:rPr>
              <a:t>fetal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oxygenation:</a:t>
            </a:r>
            <a:endParaRPr sz="3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3200" spc="-240" dirty="0" smtClean="0">
                <a:latin typeface="Wingdings"/>
                <a:cs typeface="Wingdings"/>
              </a:rPr>
              <a:t></a:t>
            </a:r>
            <a:r>
              <a:rPr sz="3200" spc="-240" dirty="0" smtClean="0">
                <a:latin typeface="Calibri"/>
                <a:cs typeface="Calibri"/>
              </a:rPr>
              <a:t>Maternal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smoking</a:t>
            </a:r>
            <a:endParaRPr sz="3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3200" spc="-220" dirty="0" smtClean="0">
                <a:latin typeface="Wingdings"/>
                <a:cs typeface="Wingdings"/>
              </a:rPr>
              <a:t></a:t>
            </a:r>
            <a:r>
              <a:rPr sz="3200" spc="-220" dirty="0" smtClean="0">
                <a:latin typeface="Calibri"/>
                <a:cs typeface="Calibri"/>
              </a:rPr>
              <a:t>Residence </a:t>
            </a:r>
            <a:r>
              <a:rPr sz="3200" spc="-15" dirty="0">
                <a:latin typeface="Calibri"/>
                <a:cs typeface="Calibri"/>
              </a:rPr>
              <a:t>at </a:t>
            </a:r>
            <a:r>
              <a:rPr sz="3200" dirty="0">
                <a:latin typeface="Calibri"/>
                <a:cs typeface="Calibri"/>
              </a:rPr>
              <a:t>higher</a:t>
            </a:r>
            <a:r>
              <a:rPr sz="3200" spc="-275" dirty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altitudes</a:t>
            </a:r>
            <a:r>
              <a:rPr lang="en-US" sz="3200" spc="-5" dirty="0" smtClean="0">
                <a:latin typeface="Calibri"/>
                <a:cs typeface="Calibri"/>
              </a:rPr>
              <a:t>- due to low O2 tension, though more anecdotal rather than scientific but just check</a:t>
            </a:r>
            <a:endParaRPr sz="3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3200" spc="-240" dirty="0" smtClean="0">
                <a:latin typeface="Wingdings"/>
                <a:cs typeface="Wingdings"/>
              </a:rPr>
              <a:t></a:t>
            </a:r>
            <a:r>
              <a:rPr sz="3200" spc="-240" dirty="0" smtClean="0">
                <a:latin typeface="Calibri"/>
                <a:cs typeface="Calibri"/>
              </a:rPr>
              <a:t>Multiple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gestation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2786" y="512013"/>
            <a:ext cx="6092190" cy="135636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178560" marR="5080" indent="-1166495">
              <a:lnSpc>
                <a:spcPts val="5200"/>
              </a:lnSpc>
              <a:spcBef>
                <a:spcPts val="340"/>
              </a:spcBef>
            </a:pPr>
            <a:r>
              <a:rPr spc="-5" dirty="0"/>
              <a:t>Conditions </a:t>
            </a:r>
            <a:r>
              <a:rPr spc="-15" dirty="0"/>
              <a:t>associated </a:t>
            </a:r>
            <a:r>
              <a:rPr spc="-5" dirty="0"/>
              <a:t>with  </a:t>
            </a:r>
            <a:r>
              <a:rPr spc="-15" dirty="0"/>
              <a:t>placenta</a:t>
            </a:r>
            <a:r>
              <a:rPr spc="-10" dirty="0"/>
              <a:t> </a:t>
            </a:r>
            <a:r>
              <a:rPr spc="-20" dirty="0"/>
              <a:t>praevia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177" y="1889898"/>
            <a:ext cx="7247890" cy="3457998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Placenta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20" dirty="0" err="1" smtClean="0">
                <a:latin typeface="Calibri"/>
                <a:cs typeface="Calibri"/>
              </a:rPr>
              <a:t>acreta</a:t>
            </a:r>
            <a:r>
              <a:rPr lang="en-US" sz="3200" spc="-20" dirty="0" smtClean="0">
                <a:latin typeface="Calibri"/>
                <a:cs typeface="Calibri"/>
              </a:rPr>
              <a:t>- </a:t>
            </a:r>
            <a:r>
              <a:rPr lang="en-US" sz="3200" i="1" spc="-20" dirty="0" smtClean="0">
                <a:solidFill>
                  <a:srgbClr val="00B0F0"/>
                </a:solidFill>
                <a:latin typeface="Calibri"/>
                <a:cs typeface="Calibri"/>
              </a:rPr>
              <a:t>attach more deeply and firmly to the wall</a:t>
            </a:r>
            <a:endParaRPr sz="3200" i="1" dirty="0">
              <a:solidFill>
                <a:srgbClr val="00B0F0"/>
              </a:solidFill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5" dirty="0">
                <a:latin typeface="Calibri"/>
                <a:cs typeface="Calibri"/>
              </a:rPr>
              <a:t>Fetal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malpresentation</a:t>
            </a:r>
            <a:endParaRPr sz="3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Premature </a:t>
            </a:r>
            <a:r>
              <a:rPr sz="3200" spc="-10" dirty="0">
                <a:latin typeface="Calibri"/>
                <a:cs typeface="Calibri"/>
              </a:rPr>
              <a:t>rupture </a:t>
            </a:r>
            <a:r>
              <a:rPr sz="3200" spc="-5" dirty="0">
                <a:latin typeface="Calibri"/>
                <a:cs typeface="Calibri"/>
              </a:rPr>
              <a:t>of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membranes(PROM)</a:t>
            </a:r>
            <a:endParaRPr lang="en-US" sz="3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 smtClean="0">
                <a:latin typeface="Calibri"/>
                <a:cs typeface="Calibri"/>
              </a:rPr>
              <a:t>Intrauterine </a:t>
            </a:r>
            <a:r>
              <a:rPr sz="3200" spc="-15" dirty="0">
                <a:latin typeface="Calibri"/>
                <a:cs typeface="Calibri"/>
              </a:rPr>
              <a:t>growth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restriction</a:t>
            </a:r>
            <a:endParaRPr sz="3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Premature </a:t>
            </a:r>
            <a:r>
              <a:rPr sz="3200" spc="-5" dirty="0">
                <a:latin typeface="Calibri"/>
                <a:cs typeface="Calibri"/>
              </a:rPr>
              <a:t>labor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5" dirty="0">
                <a:latin typeface="Calibri"/>
                <a:cs typeface="Calibri"/>
              </a:rPr>
              <a:t>premature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delivery.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96240" y="847293"/>
            <a:ext cx="290576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80" dirty="0"/>
              <a:t>EVALUATION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84777" y="1982354"/>
            <a:ext cx="7893684" cy="353567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0" marR="30480" indent="-342900">
              <a:lnSpc>
                <a:spcPct val="99600"/>
              </a:lnSpc>
              <a:spcBef>
                <a:spcPts val="114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200" spc="-20" dirty="0">
                <a:latin typeface="Calibri"/>
                <a:cs typeface="Calibri"/>
              </a:rPr>
              <a:t>Any </a:t>
            </a:r>
            <a:r>
              <a:rPr sz="3200" spc="-10" dirty="0">
                <a:latin typeface="Calibri"/>
                <a:cs typeface="Calibri"/>
              </a:rPr>
              <a:t>pregnant woman </a:t>
            </a:r>
            <a:r>
              <a:rPr sz="3200" spc="-15" dirty="0">
                <a:latin typeface="Calibri"/>
                <a:cs typeface="Calibri"/>
              </a:rPr>
              <a:t>beyond </a:t>
            </a:r>
            <a:r>
              <a:rPr sz="3200" spc="-5" dirty="0">
                <a:latin typeface="Calibri"/>
                <a:cs typeface="Calibri"/>
              </a:rPr>
              <a:t>1</a:t>
            </a:r>
            <a:r>
              <a:rPr sz="3150" spc="-7" baseline="25132" dirty="0">
                <a:latin typeface="Calibri"/>
                <a:cs typeface="Calibri"/>
              </a:rPr>
              <a:t>st </a:t>
            </a:r>
            <a:r>
              <a:rPr sz="3200" spc="-35" dirty="0">
                <a:latin typeface="Calibri"/>
                <a:cs typeface="Calibri"/>
              </a:rPr>
              <a:t>Trimester  </a:t>
            </a:r>
            <a:r>
              <a:rPr sz="3200" spc="-10" dirty="0">
                <a:latin typeface="Calibri"/>
                <a:cs typeface="Calibri"/>
              </a:rPr>
              <a:t>presenting </a:t>
            </a:r>
            <a:r>
              <a:rPr sz="3200" spc="-5" dirty="0">
                <a:latin typeface="Calibri"/>
                <a:cs typeface="Calibri"/>
              </a:rPr>
              <a:t>with </a:t>
            </a:r>
            <a:r>
              <a:rPr sz="3200" spc="-10" dirty="0">
                <a:latin typeface="Calibri"/>
                <a:cs typeface="Calibri"/>
              </a:rPr>
              <a:t>PV </a:t>
            </a:r>
            <a:r>
              <a:rPr sz="3200" dirty="0">
                <a:latin typeface="Calibri"/>
                <a:cs typeface="Calibri"/>
              </a:rPr>
              <a:t>bleeding </a:t>
            </a:r>
            <a:r>
              <a:rPr sz="3200" spc="-15" dirty="0">
                <a:latin typeface="Calibri"/>
                <a:cs typeface="Calibri"/>
              </a:rPr>
              <a:t>requires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15" dirty="0">
                <a:latin typeface="Calibri"/>
                <a:cs typeface="Calibri"/>
              </a:rPr>
              <a:t>sterile  </a:t>
            </a:r>
            <a:r>
              <a:rPr sz="3200" dirty="0">
                <a:latin typeface="Calibri"/>
                <a:cs typeface="Calibri"/>
              </a:rPr>
              <a:t>speculum </a:t>
            </a:r>
            <a:r>
              <a:rPr sz="3200" spc="-15" dirty="0">
                <a:latin typeface="Calibri"/>
                <a:cs typeface="Calibri"/>
              </a:rPr>
              <a:t>examination, followed </a:t>
            </a:r>
            <a:r>
              <a:rPr sz="3200" spc="-10" dirty="0">
                <a:latin typeface="Calibri"/>
                <a:cs typeface="Calibri"/>
              </a:rPr>
              <a:t>by </a:t>
            </a:r>
            <a:r>
              <a:rPr sz="3200" dirty="0">
                <a:latin typeface="Calibri"/>
                <a:cs typeface="Calibri"/>
              </a:rPr>
              <a:t>a  </a:t>
            </a:r>
            <a:r>
              <a:rPr sz="3200" spc="-5" dirty="0">
                <a:latin typeface="Calibri"/>
                <a:cs typeface="Calibri"/>
              </a:rPr>
              <a:t>diagnostic </a:t>
            </a:r>
            <a:r>
              <a:rPr sz="3200" spc="-10" dirty="0">
                <a:latin typeface="Calibri"/>
                <a:cs typeface="Calibri"/>
              </a:rPr>
              <a:t>ultrasound scan </a:t>
            </a:r>
            <a:r>
              <a:rPr sz="3200" dirty="0">
                <a:latin typeface="Calibri"/>
                <a:cs typeface="Calibri"/>
              </a:rPr>
              <a:t>unless </a:t>
            </a:r>
            <a:r>
              <a:rPr sz="3200" spc="-10" dirty="0">
                <a:latin typeface="Calibri"/>
                <a:cs typeface="Calibri"/>
              </a:rPr>
              <a:t>previous  documentation conﬁrms placenta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praevia!</a:t>
            </a:r>
            <a:endParaRPr sz="3200">
              <a:latin typeface="Calibri"/>
              <a:cs typeface="Calibri"/>
            </a:endParaRPr>
          </a:p>
          <a:p>
            <a:pPr marL="381000" marR="753745" indent="-342900">
              <a:lnSpc>
                <a:spcPct val="100000"/>
              </a:lnSpc>
              <a:spcBef>
                <a:spcPts val="825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200" spc="-10" dirty="0">
                <a:latin typeface="Calibri"/>
                <a:cs typeface="Calibri"/>
              </a:rPr>
              <a:t>Give </a:t>
            </a:r>
            <a:r>
              <a:rPr sz="3200" spc="-20" dirty="0">
                <a:latin typeface="Calibri"/>
                <a:cs typeface="Calibri"/>
              </a:rPr>
              <a:t>attention to patient’s </a:t>
            </a:r>
            <a:r>
              <a:rPr sz="3200" spc="-5" dirty="0">
                <a:latin typeface="Calibri"/>
                <a:cs typeface="Calibri"/>
              </a:rPr>
              <a:t>hemodynamic  </a:t>
            </a:r>
            <a:r>
              <a:rPr sz="3200" spc="-20" dirty="0">
                <a:latin typeface="Calibri"/>
                <a:cs typeface="Calibri"/>
              </a:rPr>
              <a:t>status.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52856" y="847293"/>
            <a:ext cx="239141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Obj</a:t>
            </a:r>
            <a:r>
              <a:rPr spc="-5" dirty="0"/>
              <a:t>e</a:t>
            </a:r>
            <a:r>
              <a:rPr spc="-10" dirty="0"/>
              <a:t>cti</a:t>
            </a:r>
            <a:r>
              <a:rPr spc="-60" dirty="0"/>
              <a:t>v</a:t>
            </a:r>
            <a:r>
              <a:rPr spc="-5" dirty="0"/>
              <a:t>e</a:t>
            </a:r>
            <a:r>
              <a:rPr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177" y="1889898"/>
            <a:ext cx="7904480" cy="3336290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Deﬁnition </a:t>
            </a:r>
            <a:r>
              <a:rPr sz="3200" spc="-5" dirty="0">
                <a:latin typeface="Calibri"/>
                <a:cs typeface="Calibri"/>
              </a:rPr>
              <a:t>of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APH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0" dirty="0">
                <a:latin typeface="Calibri"/>
                <a:cs typeface="Calibri"/>
              </a:rPr>
              <a:t>Know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important </a:t>
            </a:r>
            <a:r>
              <a:rPr sz="3200" spc="-5" dirty="0">
                <a:latin typeface="Calibri"/>
                <a:cs typeface="Calibri"/>
              </a:rPr>
              <a:t>causes of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APH.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Appreciate </a:t>
            </a:r>
            <a:r>
              <a:rPr sz="3200" spc="-10" dirty="0">
                <a:latin typeface="Calibri"/>
                <a:cs typeface="Calibri"/>
              </a:rPr>
              <a:t>that vaginal </a:t>
            </a:r>
            <a:r>
              <a:rPr sz="3200" dirty="0">
                <a:latin typeface="Calibri"/>
                <a:cs typeface="Calibri"/>
              </a:rPr>
              <a:t>bleeding in </a:t>
            </a:r>
            <a:r>
              <a:rPr sz="3200" spc="-5" dirty="0">
                <a:latin typeface="Calibri"/>
                <a:cs typeface="Calibri"/>
              </a:rPr>
              <a:t>pregnancy  </a:t>
            </a:r>
            <a:r>
              <a:rPr sz="3200" dirty="0">
                <a:latin typeface="Calibri"/>
                <a:cs typeface="Calibri"/>
              </a:rPr>
              <a:t>is </a:t>
            </a:r>
            <a:r>
              <a:rPr sz="3200" spc="-10" dirty="0">
                <a:latin typeface="Calibri"/>
                <a:cs typeface="Calibri"/>
              </a:rPr>
              <a:t>potentially </a:t>
            </a:r>
            <a:r>
              <a:rPr sz="3200" spc="-20" dirty="0">
                <a:latin typeface="Calibri"/>
                <a:cs typeface="Calibri"/>
              </a:rPr>
              <a:t>life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threatening.</a:t>
            </a:r>
            <a:endParaRPr sz="3200">
              <a:latin typeface="Calibri"/>
              <a:cs typeface="Calibri"/>
            </a:endParaRPr>
          </a:p>
          <a:p>
            <a:pPr marL="355600" marR="429895" indent="-342900">
              <a:lnSpc>
                <a:spcPct val="102400"/>
              </a:lnSpc>
              <a:spcBef>
                <a:spcPts val="6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Giving </a:t>
            </a:r>
            <a:r>
              <a:rPr sz="3200" spc="-20" dirty="0">
                <a:latin typeface="Calibri"/>
                <a:cs typeface="Calibri"/>
              </a:rPr>
              <a:t>attention to </a:t>
            </a:r>
            <a:r>
              <a:rPr sz="3200" spc="-10" dirty="0">
                <a:latin typeface="Calibri"/>
                <a:cs typeface="Calibri"/>
              </a:rPr>
              <a:t>maternal </a:t>
            </a:r>
            <a:r>
              <a:rPr sz="3200" spc="-5" dirty="0">
                <a:latin typeface="Calibri"/>
                <a:cs typeface="Calibri"/>
              </a:rPr>
              <a:t>hemodynamic  </a:t>
            </a:r>
            <a:r>
              <a:rPr sz="3200" spc="-10" dirty="0">
                <a:latin typeface="Calibri"/>
                <a:cs typeface="Calibri"/>
              </a:rPr>
              <a:t>stability </a:t>
            </a:r>
            <a:r>
              <a:rPr sz="3200" spc="-30" dirty="0">
                <a:latin typeface="Calibri"/>
                <a:cs typeface="Calibri"/>
              </a:rPr>
              <a:t>priority.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5408" y="847293"/>
            <a:ext cx="256667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</a:t>
            </a:r>
            <a:r>
              <a:rPr dirty="0"/>
              <a:t>I</a:t>
            </a:r>
            <a:r>
              <a:rPr spc="-35" dirty="0"/>
              <a:t>A</a:t>
            </a:r>
            <a:r>
              <a:rPr dirty="0"/>
              <a:t>GNOSIS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177" y="1982354"/>
            <a:ext cx="8025130" cy="4018279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355600" marR="1189990" indent="-342900" algn="just">
              <a:lnSpc>
                <a:spcPts val="3800"/>
              </a:lnSpc>
              <a:spcBef>
                <a:spcPts val="260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Ultrasound provides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simplest, </a:t>
            </a:r>
            <a:r>
              <a:rPr sz="3200" spc="-15" dirty="0">
                <a:latin typeface="Calibri"/>
                <a:cs typeface="Calibri"/>
              </a:rPr>
              <a:t>most  </a:t>
            </a:r>
            <a:r>
              <a:rPr sz="3200" spc="-10" dirty="0">
                <a:latin typeface="Calibri"/>
                <a:cs typeface="Calibri"/>
              </a:rPr>
              <a:t>precise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25" dirty="0">
                <a:latin typeface="Calibri"/>
                <a:cs typeface="Calibri"/>
              </a:rPr>
              <a:t>safest </a:t>
            </a:r>
            <a:r>
              <a:rPr sz="3200" spc="-5" dirty="0">
                <a:latin typeface="Calibri"/>
                <a:cs typeface="Calibri"/>
              </a:rPr>
              <a:t>method of </a:t>
            </a:r>
            <a:r>
              <a:rPr sz="3200" spc="-10" dirty="0">
                <a:latin typeface="Calibri"/>
                <a:cs typeface="Calibri"/>
              </a:rPr>
              <a:t>placental  location.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99800"/>
              </a:lnSpc>
              <a:spcBef>
                <a:spcPts val="7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Double </a:t>
            </a:r>
            <a:r>
              <a:rPr sz="3200" spc="-260" dirty="0">
                <a:latin typeface="Calibri"/>
                <a:cs typeface="Calibri"/>
              </a:rPr>
              <a:t>set-­‐up </a:t>
            </a:r>
            <a:r>
              <a:rPr sz="3200" spc="-15" dirty="0">
                <a:latin typeface="Calibri"/>
                <a:cs typeface="Calibri"/>
              </a:rPr>
              <a:t>examination </a:t>
            </a:r>
            <a:r>
              <a:rPr sz="3200" spc="-655" dirty="0">
                <a:latin typeface="Calibri"/>
                <a:cs typeface="Calibri"/>
              </a:rPr>
              <a:t>-­‐ </a:t>
            </a:r>
            <a:r>
              <a:rPr sz="3200" dirty="0">
                <a:latin typeface="Calibri"/>
                <a:cs typeface="Calibri"/>
              </a:rPr>
              <a:t>less used these  </a:t>
            </a:r>
            <a:r>
              <a:rPr sz="3200" spc="-20" dirty="0">
                <a:latin typeface="Calibri"/>
                <a:cs typeface="Calibri"/>
              </a:rPr>
              <a:t>days. </a:t>
            </a:r>
            <a:r>
              <a:rPr sz="3200" spc="-5" dirty="0">
                <a:latin typeface="Calibri"/>
                <a:cs typeface="Calibri"/>
              </a:rPr>
              <a:t>Done </a:t>
            </a:r>
            <a:r>
              <a:rPr sz="3200" dirty="0">
                <a:latin typeface="Calibri"/>
                <a:cs typeface="Calibri"/>
              </a:rPr>
              <a:t>in </a:t>
            </a:r>
            <a:r>
              <a:rPr sz="3200" spc="-15" dirty="0">
                <a:latin typeface="Calibri"/>
                <a:cs typeface="Calibri"/>
              </a:rPr>
              <a:t>theatre </a:t>
            </a:r>
            <a:r>
              <a:rPr sz="3200" spc="-5" dirty="0">
                <a:latin typeface="Calibri"/>
                <a:cs typeface="Calibri"/>
              </a:rPr>
              <a:t>with readiness </a:t>
            </a:r>
            <a:r>
              <a:rPr sz="3200" spc="-20" dirty="0">
                <a:latin typeface="Calibri"/>
                <a:cs typeface="Calibri"/>
              </a:rPr>
              <a:t>to  </a:t>
            </a:r>
            <a:r>
              <a:rPr sz="3200" spc="-15" dirty="0">
                <a:latin typeface="Calibri"/>
                <a:cs typeface="Calibri"/>
              </a:rPr>
              <a:t>perform </a:t>
            </a:r>
            <a:r>
              <a:rPr sz="3200" spc="-10" dirty="0">
                <a:latin typeface="Calibri"/>
                <a:cs typeface="Calibri"/>
              </a:rPr>
              <a:t>emergency </a:t>
            </a:r>
            <a:r>
              <a:rPr sz="3200" spc="-5" dirty="0">
                <a:latin typeface="Calibri"/>
                <a:cs typeface="Calibri"/>
              </a:rPr>
              <a:t>C/S incase </a:t>
            </a:r>
            <a:r>
              <a:rPr sz="3200" spc="-20" dirty="0">
                <a:latin typeface="Calibri"/>
                <a:cs typeface="Calibri"/>
              </a:rPr>
              <a:t>life </a:t>
            </a:r>
            <a:r>
              <a:rPr sz="3200" spc="-10" dirty="0">
                <a:latin typeface="Calibri"/>
                <a:cs typeface="Calibri"/>
              </a:rPr>
              <a:t>threatening  </a:t>
            </a:r>
            <a:r>
              <a:rPr sz="3200" dirty="0">
                <a:latin typeface="Calibri"/>
                <a:cs typeface="Calibri"/>
              </a:rPr>
              <a:t>bleeding is </a:t>
            </a:r>
            <a:r>
              <a:rPr sz="3200" spc="-30" dirty="0">
                <a:latin typeface="Calibri"/>
                <a:cs typeface="Calibri"/>
              </a:rPr>
              <a:t>provoked </a:t>
            </a:r>
            <a:r>
              <a:rPr sz="3200" spc="-10" dirty="0">
                <a:latin typeface="Calibri"/>
                <a:cs typeface="Calibri"/>
              </a:rPr>
              <a:t>by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digital vaginal  </a:t>
            </a:r>
            <a:r>
              <a:rPr sz="3200" spc="-15" dirty="0">
                <a:latin typeface="Calibri"/>
                <a:cs typeface="Calibri"/>
              </a:rPr>
              <a:t>examination.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91055" y="847293"/>
            <a:ext cx="351599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</a:t>
            </a:r>
            <a:r>
              <a:rPr spc="-5" dirty="0"/>
              <a:t>A</a:t>
            </a:r>
            <a:r>
              <a:rPr dirty="0"/>
              <a:t>N</a:t>
            </a:r>
            <a:r>
              <a:rPr spc="-35" dirty="0"/>
              <a:t>A</a:t>
            </a:r>
            <a:r>
              <a:rPr dirty="0"/>
              <a:t>GEMENT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177" y="1889898"/>
            <a:ext cx="7984490" cy="4403090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sz="3200" spc="-5" dirty="0">
                <a:latin typeface="Calibri"/>
                <a:cs typeface="Calibri"/>
              </a:rPr>
              <a:t>Depends on </a:t>
            </a:r>
            <a:r>
              <a:rPr sz="3200" spc="-10" dirty="0">
                <a:latin typeface="Calibri"/>
                <a:cs typeface="Calibri"/>
              </a:rPr>
              <a:t>three case </a:t>
            </a:r>
            <a:r>
              <a:rPr sz="3200" spc="-5" dirty="0">
                <a:latin typeface="Calibri"/>
                <a:cs typeface="Calibri"/>
              </a:rPr>
              <a:t>scenarios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below:</a:t>
            </a:r>
            <a:endParaRPr sz="3200" dirty="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30"/>
              </a:spcBef>
            </a:pPr>
            <a:r>
              <a:rPr sz="3200" spc="-1430" dirty="0">
                <a:latin typeface="Wingdings"/>
                <a:cs typeface="Wingdings"/>
              </a:rPr>
              <a:t>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Calibri"/>
                <a:cs typeface="Calibri"/>
              </a:rPr>
              <a:t>Asymptomatic </a:t>
            </a:r>
            <a:r>
              <a:rPr sz="3200" spc="-10" dirty="0">
                <a:latin typeface="Calibri"/>
                <a:cs typeface="Calibri"/>
              </a:rPr>
              <a:t>mothers </a:t>
            </a:r>
            <a:r>
              <a:rPr sz="3200" spc="-15" dirty="0">
                <a:latin typeface="Calibri"/>
                <a:cs typeface="Calibri"/>
              </a:rPr>
              <a:t>discovered </a:t>
            </a:r>
            <a:r>
              <a:rPr sz="3200" spc="-10" dirty="0">
                <a:latin typeface="Calibri"/>
                <a:cs typeface="Calibri"/>
              </a:rPr>
              <a:t>by </a:t>
            </a:r>
            <a:r>
              <a:rPr sz="3200" spc="-15" dirty="0">
                <a:latin typeface="Calibri"/>
                <a:cs typeface="Calibri"/>
              </a:rPr>
              <a:t>routine  </a:t>
            </a:r>
            <a:r>
              <a:rPr sz="3200" spc="-10" dirty="0">
                <a:latin typeface="Calibri"/>
                <a:cs typeface="Calibri"/>
              </a:rPr>
              <a:t>scan</a:t>
            </a:r>
            <a:endParaRPr sz="3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3200" spc="-295" dirty="0">
                <a:latin typeface="Wingdings"/>
                <a:cs typeface="Wingdings"/>
              </a:rPr>
              <a:t></a:t>
            </a:r>
            <a:r>
              <a:rPr sz="3200" spc="-295" dirty="0">
                <a:latin typeface="Calibri"/>
                <a:cs typeface="Calibri"/>
              </a:rPr>
              <a:t>Actively </a:t>
            </a:r>
            <a:r>
              <a:rPr sz="3200" dirty="0">
                <a:latin typeface="Calibri"/>
                <a:cs typeface="Calibri"/>
              </a:rPr>
              <a:t>bleeding</a:t>
            </a:r>
            <a:r>
              <a:rPr sz="3200" spc="-14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mothers</a:t>
            </a:r>
            <a:endParaRPr sz="3200" dirty="0">
              <a:latin typeface="Calibri"/>
              <a:cs typeface="Calibri"/>
            </a:endParaRPr>
          </a:p>
          <a:p>
            <a:pPr marL="355600" marR="657225" indent="-342900">
              <a:lnSpc>
                <a:spcPct val="102400"/>
              </a:lnSpc>
              <a:spcBef>
                <a:spcPts val="665"/>
              </a:spcBef>
            </a:pPr>
            <a:r>
              <a:rPr sz="3200" spc="-325" dirty="0">
                <a:latin typeface="Wingdings"/>
                <a:cs typeface="Wingdings"/>
              </a:rPr>
              <a:t></a:t>
            </a:r>
            <a:r>
              <a:rPr sz="3200" spc="-325" dirty="0">
                <a:latin typeface="Calibri"/>
                <a:cs typeface="Calibri"/>
              </a:rPr>
              <a:t>Mothers </a:t>
            </a:r>
            <a:r>
              <a:rPr sz="3200" spc="-5" dirty="0">
                <a:latin typeface="Calibri"/>
                <a:cs typeface="Calibri"/>
              </a:rPr>
              <a:t>who </a:t>
            </a:r>
            <a:r>
              <a:rPr sz="3200" spc="-15" dirty="0">
                <a:latin typeface="Calibri"/>
                <a:cs typeface="Calibri"/>
              </a:rPr>
              <a:t>are stable </a:t>
            </a:r>
            <a:r>
              <a:rPr sz="3200" spc="-30" dirty="0" smtClean="0">
                <a:latin typeface="Calibri"/>
                <a:cs typeface="Calibri"/>
              </a:rPr>
              <a:t>a</a:t>
            </a:r>
            <a:r>
              <a:rPr lang="en-US" sz="3200" spc="-30" dirty="0" smtClean="0">
                <a:latin typeface="Calibri"/>
                <a:cs typeface="Calibri"/>
              </a:rPr>
              <a:t>ft</a:t>
            </a:r>
            <a:r>
              <a:rPr sz="3200" spc="-30" dirty="0" smtClean="0">
                <a:latin typeface="Calibri"/>
                <a:cs typeface="Calibri"/>
              </a:rPr>
              <a:t>er </a:t>
            </a:r>
            <a:r>
              <a:rPr sz="3200" spc="-5" dirty="0">
                <a:latin typeface="Calibri"/>
                <a:cs typeface="Calibri"/>
              </a:rPr>
              <a:t>one or </a:t>
            </a:r>
            <a:r>
              <a:rPr sz="3200" spc="-15" dirty="0">
                <a:latin typeface="Calibri"/>
                <a:cs typeface="Calibri"/>
              </a:rPr>
              <a:t>more  </a:t>
            </a:r>
            <a:r>
              <a:rPr sz="3200" spc="-5" dirty="0">
                <a:latin typeface="Calibri"/>
                <a:cs typeface="Calibri"/>
              </a:rPr>
              <a:t>episodes of </a:t>
            </a:r>
            <a:r>
              <a:rPr sz="3200" spc="-15" dirty="0">
                <a:latin typeface="Calibri"/>
                <a:cs typeface="Calibri"/>
              </a:rPr>
              <a:t>active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bleeding</a:t>
            </a:r>
          </a:p>
          <a:p>
            <a:pPr marL="355600" marR="633730" indent="-342900">
              <a:lnSpc>
                <a:spcPct val="100000"/>
              </a:lnSpc>
              <a:spcBef>
                <a:spcPts val="7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5" dirty="0">
                <a:latin typeface="Calibri"/>
                <a:cs typeface="Calibri"/>
              </a:rPr>
              <a:t>Always </a:t>
            </a:r>
            <a:r>
              <a:rPr sz="3200" spc="-10" dirty="0">
                <a:latin typeface="Calibri"/>
                <a:cs typeface="Calibri"/>
              </a:rPr>
              <a:t>give </a:t>
            </a:r>
            <a:r>
              <a:rPr sz="3200" spc="-5" dirty="0">
                <a:latin typeface="Calibri"/>
                <a:cs typeface="Calibri"/>
              </a:rPr>
              <a:t>priority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spc="-5" dirty="0">
                <a:latin typeface="Calibri"/>
                <a:cs typeface="Calibri"/>
              </a:rPr>
              <a:t>ABCs/ </a:t>
            </a:r>
            <a:r>
              <a:rPr sz="3200" spc="-10" dirty="0">
                <a:latin typeface="Calibri"/>
                <a:cs typeface="Calibri"/>
              </a:rPr>
              <a:t>maternal  </a:t>
            </a:r>
            <a:r>
              <a:rPr sz="3200" spc="-5" dirty="0">
                <a:latin typeface="Calibri"/>
                <a:cs typeface="Calibri"/>
              </a:rPr>
              <a:t>hemodynamic </a:t>
            </a:r>
            <a:r>
              <a:rPr sz="3200" spc="-15" dirty="0">
                <a:latin typeface="Calibri"/>
                <a:cs typeface="Calibri"/>
              </a:rPr>
              <a:t>stabilization </a:t>
            </a:r>
            <a:r>
              <a:rPr sz="3200" dirty="0">
                <a:latin typeface="Calibri"/>
                <a:cs typeface="Calibri"/>
              </a:rPr>
              <a:t>in </a:t>
            </a:r>
            <a:r>
              <a:rPr sz="3200" spc="-10" dirty="0">
                <a:latin typeface="Calibri"/>
                <a:cs typeface="Calibri"/>
              </a:rPr>
              <a:t>acute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states.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48216" y="847293"/>
            <a:ext cx="7401559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Acute </a:t>
            </a:r>
            <a:r>
              <a:rPr spc="-20" dirty="0"/>
              <a:t>care/ </a:t>
            </a:r>
            <a:r>
              <a:rPr spc="-15" dirty="0"/>
              <a:t>emergency </a:t>
            </a:r>
            <a:r>
              <a:rPr spc="-5" dirty="0"/>
              <a:t>situation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177" y="1900058"/>
            <a:ext cx="7955915" cy="5114862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425"/>
              </a:spcBef>
              <a:buFont typeface="Arial" panose="020B0604020202020204" pitchFamily="34" charset="0"/>
              <a:buChar char="•"/>
            </a:pPr>
            <a:r>
              <a:rPr sz="3200" spc="-290" dirty="0" smtClean="0">
                <a:latin typeface="Calibri"/>
                <a:cs typeface="Calibri"/>
              </a:rPr>
              <a:t>Vaginal </a:t>
            </a:r>
            <a:r>
              <a:rPr sz="3200" dirty="0">
                <a:latin typeface="Calibri"/>
                <a:cs typeface="Calibri"/>
              </a:rPr>
              <a:t>bleeding </a:t>
            </a:r>
            <a:r>
              <a:rPr sz="3200" spc="-15" dirty="0">
                <a:latin typeface="Calibri"/>
                <a:cs typeface="Calibri"/>
              </a:rPr>
              <a:t>reqires </a:t>
            </a:r>
            <a:r>
              <a:rPr sz="3200" spc="-5" dirty="0">
                <a:latin typeface="Calibri"/>
                <a:cs typeface="Calibri"/>
              </a:rPr>
              <a:t>admission </a:t>
            </a:r>
            <a:r>
              <a:rPr sz="3200" spc="-10" dirty="0">
                <a:latin typeface="Calibri"/>
                <a:cs typeface="Calibri"/>
              </a:rPr>
              <a:t>till </a:t>
            </a:r>
            <a:r>
              <a:rPr sz="3200" dirty="0">
                <a:latin typeface="Calibri"/>
                <a:cs typeface="Calibri"/>
              </a:rPr>
              <a:t>it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stops.</a:t>
            </a:r>
            <a:endParaRPr sz="3200" dirty="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330"/>
              </a:spcBef>
              <a:buFont typeface="Arial" panose="020B0604020202020204" pitchFamily="34" charset="0"/>
              <a:buChar char="•"/>
            </a:pPr>
            <a:r>
              <a:rPr lang="en-US" sz="3200" spc="-525" dirty="0" smtClean="0">
                <a:latin typeface="Calibri"/>
                <a:cs typeface="Calibri"/>
              </a:rPr>
              <a:t>I</a:t>
            </a:r>
            <a:r>
              <a:rPr sz="3200" spc="-525" dirty="0" smtClean="0">
                <a:latin typeface="Calibri"/>
                <a:cs typeface="Calibri"/>
              </a:rPr>
              <a:t>V</a:t>
            </a:r>
            <a:r>
              <a:rPr lang="en-US" sz="3200" spc="-525" dirty="0" smtClean="0">
                <a:latin typeface="Calibri"/>
                <a:cs typeface="Calibri"/>
              </a:rPr>
              <a:t>.</a:t>
            </a:r>
            <a:r>
              <a:rPr sz="3200" spc="-525" dirty="0" smtClean="0">
                <a:latin typeface="Calibri"/>
                <a:cs typeface="Calibri"/>
              </a:rPr>
              <a:t> </a:t>
            </a:r>
            <a:r>
              <a:rPr lang="en-US" sz="3200" spc="-525" dirty="0" smtClean="0">
                <a:latin typeface="Calibri"/>
                <a:cs typeface="Calibri"/>
              </a:rPr>
              <a:t>  </a:t>
            </a:r>
            <a:r>
              <a:rPr sz="3200" dirty="0" smtClean="0">
                <a:latin typeface="Calibri"/>
                <a:cs typeface="Calibri"/>
              </a:rPr>
              <a:t>line</a:t>
            </a:r>
            <a:r>
              <a:rPr sz="3200" spc="-7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/crystalloids</a:t>
            </a:r>
            <a:endParaRPr sz="3200" dirty="0">
              <a:latin typeface="Calibri"/>
              <a:cs typeface="Calibri"/>
            </a:endParaRPr>
          </a:p>
          <a:p>
            <a:pPr marL="469900" marR="1377950" indent="-457200">
              <a:lnSpc>
                <a:spcPts val="3529"/>
              </a:lnSpc>
              <a:spcBef>
                <a:spcPts val="735"/>
              </a:spcBef>
              <a:buFont typeface="Arial" panose="020B0604020202020204" pitchFamily="34" charset="0"/>
              <a:buChar char="•"/>
            </a:pPr>
            <a:r>
              <a:rPr sz="3200" spc="-250" dirty="0" smtClean="0">
                <a:latin typeface="Calibri"/>
                <a:cs typeface="Calibri"/>
              </a:rPr>
              <a:t>Maintain </a:t>
            </a:r>
            <a:r>
              <a:rPr sz="3200" spc="-5" dirty="0">
                <a:latin typeface="Calibri"/>
                <a:cs typeface="Calibri"/>
              </a:rPr>
              <a:t>haemodynamic </a:t>
            </a:r>
            <a:r>
              <a:rPr sz="3200" spc="-10" dirty="0">
                <a:latin typeface="Calibri"/>
                <a:cs typeface="Calibri"/>
              </a:rPr>
              <a:t>stability </a:t>
            </a:r>
            <a:r>
              <a:rPr sz="3200" dirty="0">
                <a:latin typeface="Calibri"/>
                <a:cs typeface="Calibri"/>
              </a:rPr>
              <a:t>and  </a:t>
            </a:r>
            <a:r>
              <a:rPr sz="3200" spc="-10" dirty="0">
                <a:latin typeface="Calibri"/>
                <a:cs typeface="Calibri"/>
              </a:rPr>
              <a:t>adequate </a:t>
            </a:r>
            <a:r>
              <a:rPr sz="3200" spc="-5" dirty="0">
                <a:latin typeface="Calibri"/>
                <a:cs typeface="Calibri"/>
              </a:rPr>
              <a:t>urine output 30ml </a:t>
            </a:r>
            <a:r>
              <a:rPr sz="3200" dirty="0">
                <a:latin typeface="Calibri"/>
                <a:cs typeface="Calibri"/>
              </a:rPr>
              <a:t>/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hour</a:t>
            </a:r>
            <a:endParaRPr sz="3200" dirty="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265"/>
              </a:spcBef>
              <a:buFont typeface="Arial" panose="020B0604020202020204" pitchFamily="34" charset="0"/>
              <a:buChar char="•"/>
            </a:pPr>
            <a:r>
              <a:rPr sz="3200" spc="-480" dirty="0" smtClean="0">
                <a:latin typeface="Calibri"/>
                <a:cs typeface="Calibri"/>
              </a:rPr>
              <a:t>GXM </a:t>
            </a:r>
            <a:r>
              <a:rPr sz="3200" spc="-5" dirty="0">
                <a:latin typeface="Calibri"/>
                <a:cs typeface="Calibri"/>
              </a:rPr>
              <a:t>blood </a:t>
            </a:r>
            <a:r>
              <a:rPr sz="3200" spc="-15" dirty="0">
                <a:latin typeface="Calibri"/>
                <a:cs typeface="Calibri"/>
              </a:rPr>
              <a:t>group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antibody </a:t>
            </a:r>
            <a:r>
              <a:rPr sz="3200" spc="-10" dirty="0">
                <a:latin typeface="Calibri"/>
                <a:cs typeface="Calibri"/>
              </a:rPr>
              <a:t>screen</a:t>
            </a:r>
            <a:endParaRPr sz="3200" dirty="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360"/>
              </a:spcBef>
              <a:buFont typeface="Arial" panose="020B0604020202020204" pitchFamily="34" charset="0"/>
              <a:buChar char="•"/>
            </a:pPr>
            <a:r>
              <a:rPr sz="3200" spc="-210" dirty="0" smtClean="0">
                <a:latin typeface="Calibri"/>
                <a:cs typeface="Calibri"/>
              </a:rPr>
              <a:t>Transfusion </a:t>
            </a:r>
            <a:r>
              <a:rPr sz="3200" spc="-5" dirty="0">
                <a:latin typeface="Calibri"/>
                <a:cs typeface="Calibri"/>
              </a:rPr>
              <a:t>when </a:t>
            </a:r>
            <a:r>
              <a:rPr sz="3200" dirty="0">
                <a:latin typeface="Calibri"/>
                <a:cs typeface="Calibri"/>
              </a:rPr>
              <a:t>need</a:t>
            </a:r>
            <a:r>
              <a:rPr sz="3200" spc="-3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be.</a:t>
            </a:r>
          </a:p>
          <a:p>
            <a:pPr marL="469900" marR="475615" indent="-457200">
              <a:lnSpc>
                <a:spcPts val="3429"/>
              </a:lnSpc>
              <a:spcBef>
                <a:spcPts val="915"/>
              </a:spcBef>
              <a:buFont typeface="Arial" panose="020B0604020202020204" pitchFamily="34" charset="0"/>
              <a:buChar char="•"/>
            </a:pPr>
            <a:r>
              <a:rPr sz="3200" spc="-270" dirty="0" smtClean="0">
                <a:latin typeface="Calibri"/>
                <a:cs typeface="Calibri"/>
              </a:rPr>
              <a:t>Changes </a:t>
            </a:r>
            <a:r>
              <a:rPr sz="3200" dirty="0">
                <a:latin typeface="Calibri"/>
                <a:cs typeface="Calibri"/>
              </a:rPr>
              <a:t>in </a:t>
            </a:r>
            <a:r>
              <a:rPr sz="3200" spc="-5" dirty="0">
                <a:latin typeface="Calibri"/>
                <a:cs typeface="Calibri"/>
              </a:rPr>
              <a:t>haemodynamic </a:t>
            </a:r>
            <a:r>
              <a:rPr sz="3200" spc="-20" dirty="0">
                <a:latin typeface="Calibri"/>
                <a:cs typeface="Calibri"/>
              </a:rPr>
              <a:t>parameters </a:t>
            </a:r>
            <a:r>
              <a:rPr sz="3200" dirty="0">
                <a:latin typeface="Calibri"/>
                <a:cs typeface="Calibri"/>
              </a:rPr>
              <a:t>and  </a:t>
            </a:r>
            <a:r>
              <a:rPr sz="3200" spc="-35" dirty="0">
                <a:latin typeface="Calibri"/>
                <a:cs typeface="Calibri"/>
              </a:rPr>
              <a:t>rate </a:t>
            </a:r>
            <a:r>
              <a:rPr sz="3200" spc="-5" dirty="0">
                <a:latin typeface="Calibri"/>
                <a:cs typeface="Calibri"/>
              </a:rPr>
              <a:t>of bleeding should be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noted.</a:t>
            </a:r>
            <a:endParaRPr sz="3200" dirty="0">
              <a:latin typeface="Calibri"/>
              <a:cs typeface="Calibri"/>
            </a:endParaRPr>
          </a:p>
          <a:p>
            <a:pPr marL="355600" marR="979169" indent="-342900">
              <a:lnSpc>
                <a:spcPts val="3529"/>
              </a:lnSpc>
              <a:spcBef>
                <a:spcPts val="660"/>
              </a:spcBef>
            </a:pPr>
            <a:r>
              <a:rPr sz="3200" spc="-105" dirty="0">
                <a:latin typeface="Calibri"/>
                <a:cs typeface="Calibri"/>
              </a:rPr>
              <a:t>(BP, </a:t>
            </a:r>
            <a:r>
              <a:rPr sz="3200" spc="-10" dirty="0">
                <a:latin typeface="Calibri"/>
                <a:cs typeface="Calibri"/>
              </a:rPr>
              <a:t>maternal/ </a:t>
            </a:r>
            <a:r>
              <a:rPr sz="3200" spc="-30" dirty="0">
                <a:latin typeface="Calibri"/>
                <a:cs typeface="Calibri"/>
              </a:rPr>
              <a:t>fetal </a:t>
            </a:r>
            <a:r>
              <a:rPr sz="3200" spc="-5" dirty="0">
                <a:latin typeface="Calibri"/>
                <a:cs typeface="Calibri"/>
              </a:rPr>
              <a:t>heart </a:t>
            </a:r>
            <a:r>
              <a:rPr sz="3200" spc="-25" dirty="0">
                <a:latin typeface="Calibri"/>
                <a:cs typeface="Calibri"/>
              </a:rPr>
              <a:t>rates, </a:t>
            </a:r>
            <a:r>
              <a:rPr sz="3200" spc="-10" dirty="0">
                <a:latin typeface="Calibri"/>
                <a:cs typeface="Calibri"/>
              </a:rPr>
              <a:t>peripheral  </a:t>
            </a:r>
            <a:r>
              <a:rPr sz="3200" spc="-5" dirty="0">
                <a:latin typeface="Calibri"/>
                <a:cs typeface="Calibri"/>
              </a:rPr>
              <a:t>perfusion, urine out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put)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1190" y="847293"/>
            <a:ext cx="6715759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Management </a:t>
            </a:r>
            <a:r>
              <a:rPr spc="-5" dirty="0"/>
              <a:t>of </a:t>
            </a:r>
            <a:r>
              <a:rPr spc="-15" dirty="0"/>
              <a:t>acute </a:t>
            </a:r>
            <a:r>
              <a:rPr spc="-10" dirty="0"/>
              <a:t>case</a:t>
            </a:r>
            <a:r>
              <a:rPr spc="-35" dirty="0"/>
              <a:t> </a:t>
            </a:r>
            <a:r>
              <a:rPr dirty="0"/>
              <a:t>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177" y="1982354"/>
            <a:ext cx="7893684" cy="374396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355600" marR="811530" indent="-342900">
              <a:lnSpc>
                <a:spcPts val="2800"/>
              </a:lnSpc>
              <a:spcBef>
                <a:spcPts val="260"/>
              </a:spcBef>
              <a:tabLst>
                <a:tab pos="4478020" algn="l"/>
                <a:tab pos="5679440" algn="l"/>
              </a:tabLst>
            </a:pPr>
            <a:r>
              <a:rPr sz="2400" spc="-955" dirty="0">
                <a:latin typeface="Wingdings"/>
                <a:cs typeface="Wingdings"/>
              </a:rPr>
              <a:t>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Coagulation </a:t>
            </a:r>
            <a:r>
              <a:rPr sz="2400" spc="-10" dirty="0">
                <a:latin typeface="Calibri"/>
                <a:cs typeface="Calibri"/>
              </a:rPr>
              <a:t>screen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if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20" dirty="0">
                <a:latin typeface="Calibri"/>
                <a:cs typeface="Calibri"/>
              </a:rPr>
              <a:t>co-­‐existing	</a:t>
            </a:r>
            <a:r>
              <a:rPr sz="2400" spc="-5" dirty="0">
                <a:latin typeface="Calibri"/>
                <a:cs typeface="Calibri"/>
              </a:rPr>
              <a:t>abruptio	</a:t>
            </a:r>
            <a:r>
              <a:rPr sz="2400" spc="-10" dirty="0">
                <a:latin typeface="Calibri"/>
                <a:cs typeface="Calibri"/>
              </a:rPr>
              <a:t>placenta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or  massive </a:t>
            </a:r>
            <a:r>
              <a:rPr sz="2400" spc="-10" dirty="0">
                <a:latin typeface="Calibri"/>
                <a:cs typeface="Calibri"/>
              </a:rPr>
              <a:t>transfusion.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sz="2400" spc="-955" dirty="0">
                <a:latin typeface="Wingdings"/>
                <a:cs typeface="Wingdings"/>
              </a:rPr>
              <a:t>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Calibri"/>
                <a:cs typeface="Calibri"/>
              </a:rPr>
              <a:t>Fetal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monitoring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sz="2400" spc="-955" dirty="0">
                <a:latin typeface="Wingdings"/>
                <a:cs typeface="Wingdings"/>
              </a:rPr>
              <a:t>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libri"/>
                <a:cs typeface="Calibri"/>
              </a:rPr>
              <a:t>Maternal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monitoring</a:t>
            </a:r>
            <a:endParaRPr sz="24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spcBef>
                <a:spcPts val="520"/>
              </a:spcBef>
            </a:pPr>
            <a:r>
              <a:rPr sz="2400" spc="-250" dirty="0">
                <a:latin typeface="Calibri"/>
                <a:cs typeface="Calibri"/>
              </a:rPr>
              <a:t>-­‐Bp, </a:t>
            </a:r>
            <a:r>
              <a:rPr sz="2400" spc="-5" dirty="0">
                <a:latin typeface="Calibri"/>
                <a:cs typeface="Calibri"/>
              </a:rPr>
              <a:t>heart </a:t>
            </a:r>
            <a:r>
              <a:rPr sz="2400" spc="-25" dirty="0">
                <a:latin typeface="Calibri"/>
                <a:cs typeface="Calibri"/>
              </a:rPr>
              <a:t>rate, </a:t>
            </a:r>
            <a:r>
              <a:rPr sz="2400" spc="-15" dirty="0">
                <a:latin typeface="Calibri"/>
                <a:cs typeface="Calibri"/>
              </a:rPr>
              <a:t>Foleys </a:t>
            </a:r>
            <a:r>
              <a:rPr sz="2400" spc="-35" dirty="0">
                <a:latin typeface="Calibri"/>
                <a:cs typeface="Calibri"/>
              </a:rPr>
              <a:t>catheter, </a:t>
            </a:r>
            <a:r>
              <a:rPr sz="2400" spc="-10" dirty="0">
                <a:latin typeface="Calibri"/>
                <a:cs typeface="Calibri"/>
              </a:rPr>
              <a:t>vaginal </a:t>
            </a:r>
            <a:r>
              <a:rPr sz="2400" spc="-5" dirty="0">
                <a:latin typeface="Calibri"/>
                <a:cs typeface="Calibri"/>
              </a:rPr>
              <a:t>blood</a:t>
            </a:r>
            <a:r>
              <a:rPr sz="2400" spc="5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loss</a:t>
            </a:r>
            <a:endParaRPr sz="2400">
              <a:latin typeface="Calibri"/>
              <a:cs typeface="Calibri"/>
            </a:endParaRPr>
          </a:p>
          <a:p>
            <a:pPr marL="12700" marR="780415">
              <a:lnSpc>
                <a:spcPct val="118100"/>
              </a:lnSpc>
              <a:spcBef>
                <a:spcPts val="100"/>
              </a:spcBef>
            </a:pPr>
            <a:r>
              <a:rPr sz="2400" spc="-955" dirty="0">
                <a:latin typeface="Wingdings"/>
                <a:cs typeface="Wingdings"/>
              </a:rPr>
              <a:t>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Calibri"/>
                <a:cs typeface="Calibri"/>
              </a:rPr>
              <a:t>Tocolysis-­‐ </a:t>
            </a:r>
            <a:r>
              <a:rPr sz="2400" dirty="0">
                <a:latin typeface="Calibri"/>
                <a:cs typeface="Calibri"/>
              </a:rPr>
              <a:t>No </a:t>
            </a:r>
            <a:r>
              <a:rPr sz="2400" spc="-10" dirty="0">
                <a:latin typeface="Calibri"/>
                <a:cs typeface="Calibri"/>
              </a:rPr>
              <a:t>tocolysis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10" dirty="0">
                <a:latin typeface="Calibri"/>
                <a:cs typeface="Calibri"/>
              </a:rPr>
              <a:t>actively </a:t>
            </a:r>
            <a:r>
              <a:rPr sz="2400" dirty="0">
                <a:latin typeface="Calibri"/>
                <a:cs typeface="Calibri"/>
              </a:rPr>
              <a:t>bleeding </a:t>
            </a:r>
            <a:r>
              <a:rPr sz="2400" spc="-10" dirty="0">
                <a:latin typeface="Calibri"/>
                <a:cs typeface="Calibri"/>
              </a:rPr>
              <a:t>women  </a:t>
            </a:r>
            <a:r>
              <a:rPr sz="2400" spc="-5" dirty="0">
                <a:latin typeface="Calibri"/>
                <a:cs typeface="Calibri"/>
              </a:rPr>
              <a:t>Consider </a:t>
            </a:r>
            <a:r>
              <a:rPr sz="2400" dirty="0">
                <a:latin typeface="Calibri"/>
                <a:cs typeface="Calibri"/>
              </a:rPr>
              <a:t>if </a:t>
            </a:r>
            <a:r>
              <a:rPr sz="2400" spc="-10" dirty="0">
                <a:latin typeface="Calibri"/>
                <a:cs typeface="Calibri"/>
              </a:rPr>
              <a:t>conservative management </a:t>
            </a:r>
            <a:r>
              <a:rPr sz="2400" dirty="0">
                <a:latin typeface="Calibri"/>
                <a:cs typeface="Calibri"/>
              </a:rPr>
              <a:t>is the </a:t>
            </a:r>
            <a:r>
              <a:rPr sz="2400" spc="-25" dirty="0">
                <a:latin typeface="Calibri"/>
                <a:cs typeface="Calibri"/>
              </a:rPr>
              <a:t>way</a:t>
            </a:r>
            <a:r>
              <a:rPr sz="2400" spc="3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forward.</a:t>
            </a:r>
            <a:endParaRPr sz="2400">
              <a:latin typeface="Calibri"/>
              <a:cs typeface="Calibri"/>
            </a:endParaRPr>
          </a:p>
          <a:p>
            <a:pPr marL="355600" marR="5080" indent="-342900">
              <a:lnSpc>
                <a:spcPts val="2820"/>
              </a:lnSpc>
              <a:spcBef>
                <a:spcPts val="760"/>
              </a:spcBef>
            </a:pPr>
            <a:r>
              <a:rPr sz="2400" spc="-955" dirty="0">
                <a:latin typeface="Wingdings"/>
                <a:cs typeface="Wingdings"/>
              </a:rPr>
              <a:t>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libri"/>
                <a:cs typeface="Calibri"/>
              </a:rPr>
              <a:t>Emergency </a:t>
            </a:r>
            <a:r>
              <a:rPr sz="2400" spc="-5" dirty="0">
                <a:latin typeface="Calibri"/>
                <a:cs typeface="Calibri"/>
              </a:rPr>
              <a:t>delivery </a:t>
            </a:r>
            <a:r>
              <a:rPr sz="2400" spc="-10" dirty="0">
                <a:latin typeface="Calibri"/>
                <a:cs typeface="Calibri"/>
              </a:rPr>
              <a:t>by </a:t>
            </a:r>
            <a:r>
              <a:rPr sz="2400" spc="-5" dirty="0">
                <a:latin typeface="Calibri"/>
                <a:cs typeface="Calibri"/>
              </a:rPr>
              <a:t>C/S </a:t>
            </a:r>
            <a:r>
              <a:rPr sz="2400" dirty="0">
                <a:latin typeface="Calibri"/>
                <a:cs typeface="Calibri"/>
              </a:rPr>
              <a:t>if </a:t>
            </a:r>
            <a:r>
              <a:rPr sz="2400" spc="-10" dirty="0">
                <a:latin typeface="Calibri"/>
                <a:cs typeface="Calibri"/>
              </a:rPr>
              <a:t>continues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dirty="0">
                <a:latin typeface="Calibri"/>
                <a:cs typeface="Calibri"/>
              </a:rPr>
              <a:t>bleed </a:t>
            </a:r>
            <a:r>
              <a:rPr sz="2400" spc="-15" dirty="0">
                <a:latin typeface="Calibri"/>
                <a:cs typeface="Calibri"/>
              </a:rPr>
              <a:t>regardless </a:t>
            </a:r>
            <a:r>
              <a:rPr sz="2400" spc="-5" dirty="0">
                <a:latin typeface="Calibri"/>
                <a:cs typeface="Calibri"/>
              </a:rPr>
              <a:t>of  </a:t>
            </a:r>
            <a:r>
              <a:rPr sz="2400" spc="-25" dirty="0">
                <a:latin typeface="Calibri"/>
                <a:cs typeface="Calibri"/>
              </a:rPr>
              <a:t>fetal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maturity.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98285" y="847293"/>
            <a:ext cx="57010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Asymptomatic</a:t>
            </a:r>
            <a:r>
              <a:rPr spc="-45" dirty="0"/>
              <a:t> </a:t>
            </a:r>
            <a:r>
              <a:rPr spc="-10" dirty="0"/>
              <a:t>PP&gt;20wks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177" y="1982354"/>
            <a:ext cx="7998459" cy="431038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355600" marR="5080" indent="-342900">
              <a:lnSpc>
                <a:spcPts val="3800"/>
              </a:lnSpc>
              <a:spcBef>
                <a:spcPts val="260"/>
              </a:spcBef>
              <a:buFont typeface="Calibri"/>
              <a:buChar char="•"/>
              <a:tabLst>
                <a:tab pos="447040" algn="l"/>
                <a:tab pos="447675" algn="l"/>
              </a:tabLst>
            </a:pPr>
            <a:r>
              <a:rPr sz="3200" spc="-10" dirty="0" err="1" smtClean="0">
                <a:latin typeface="Calibri"/>
                <a:cs typeface="Calibri"/>
              </a:rPr>
              <a:t>Sonographic</a:t>
            </a:r>
            <a:r>
              <a:rPr sz="3200" spc="-10" dirty="0" smtClean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follow </a:t>
            </a:r>
            <a:r>
              <a:rPr sz="3200" dirty="0">
                <a:latin typeface="Calibri"/>
                <a:cs typeface="Calibri"/>
              </a:rPr>
              <a:t>up. </a:t>
            </a:r>
            <a:r>
              <a:rPr sz="3200" spc="-5" dirty="0">
                <a:latin typeface="Calibri"/>
                <a:cs typeface="Calibri"/>
              </a:rPr>
              <a:t>Serial </a:t>
            </a:r>
            <a:r>
              <a:rPr sz="3200" dirty="0">
                <a:latin typeface="Calibri"/>
                <a:cs typeface="Calibri"/>
              </a:rPr>
              <a:t>4 </a:t>
            </a:r>
            <a:r>
              <a:rPr sz="3200" spc="-15" dirty="0">
                <a:latin typeface="Calibri"/>
                <a:cs typeface="Calibri"/>
              </a:rPr>
              <a:t>weeks interval  </a:t>
            </a:r>
            <a:r>
              <a:rPr sz="3200" spc="-30" dirty="0" smtClean="0">
                <a:latin typeface="Calibri"/>
                <a:cs typeface="Calibri"/>
              </a:rPr>
              <a:t>a</a:t>
            </a:r>
            <a:r>
              <a:rPr lang="en-US" sz="3200" spc="-30" dirty="0" smtClean="0">
                <a:latin typeface="Calibri"/>
                <a:cs typeface="Calibri"/>
              </a:rPr>
              <a:t>ft</a:t>
            </a:r>
            <a:r>
              <a:rPr sz="3200" spc="-30" dirty="0" smtClean="0">
                <a:latin typeface="Calibri"/>
                <a:cs typeface="Calibri"/>
              </a:rPr>
              <a:t>er </a:t>
            </a:r>
            <a:r>
              <a:rPr sz="3200" spc="-5" dirty="0">
                <a:latin typeface="Calibri"/>
                <a:cs typeface="Calibri"/>
              </a:rPr>
              <a:t>28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weeks</a:t>
            </a:r>
            <a:endParaRPr sz="3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6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Avoidance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spc="-10" dirty="0">
                <a:latin typeface="Calibri"/>
                <a:cs typeface="Calibri"/>
              </a:rPr>
              <a:t>coitus </a:t>
            </a:r>
            <a:r>
              <a:rPr sz="3200" spc="-5" dirty="0">
                <a:latin typeface="Calibri"/>
                <a:cs typeface="Calibri"/>
              </a:rPr>
              <a:t>or </a:t>
            </a:r>
            <a:r>
              <a:rPr sz="3200" spc="-10" dirty="0">
                <a:latin typeface="Calibri"/>
                <a:cs typeface="Calibri"/>
              </a:rPr>
              <a:t>vaginal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exam</a:t>
            </a:r>
            <a:endParaRPr lang="en-US" sz="3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6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20" dirty="0" smtClean="0">
                <a:latin typeface="Calibri"/>
                <a:cs typeface="Calibri"/>
              </a:rPr>
              <a:t>Exercise </a:t>
            </a:r>
            <a:r>
              <a:rPr sz="3200" spc="-15" dirty="0">
                <a:latin typeface="Calibri"/>
                <a:cs typeface="Calibri"/>
              </a:rPr>
              <a:t>restriction </a:t>
            </a:r>
            <a:r>
              <a:rPr sz="3200" dirty="0">
                <a:latin typeface="Calibri"/>
                <a:cs typeface="Calibri"/>
              </a:rPr>
              <a:t>( less </a:t>
            </a:r>
            <a:r>
              <a:rPr sz="3200" spc="-15" dirty="0">
                <a:latin typeface="Calibri"/>
                <a:cs typeface="Calibri"/>
              </a:rPr>
              <a:t>physical</a:t>
            </a:r>
            <a:r>
              <a:rPr sz="3200" spc="4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activity.)</a:t>
            </a:r>
            <a:endParaRPr sz="3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Counselling</a:t>
            </a:r>
            <a:endParaRPr sz="3200" dirty="0">
              <a:latin typeface="Calibri"/>
              <a:cs typeface="Calibri"/>
            </a:endParaRPr>
          </a:p>
          <a:p>
            <a:pPr marL="355600" marR="873760" indent="-342900">
              <a:lnSpc>
                <a:spcPct val="99400"/>
              </a:lnSpc>
              <a:spcBef>
                <a:spcPts val="88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Can be </a:t>
            </a:r>
            <a:r>
              <a:rPr sz="3200" spc="-5" dirty="0">
                <a:latin typeface="Calibri"/>
                <a:cs typeface="Calibri"/>
              </a:rPr>
              <a:t>managed </a:t>
            </a:r>
            <a:r>
              <a:rPr sz="3200" dirty="0">
                <a:latin typeface="Calibri"/>
                <a:cs typeface="Calibri"/>
              </a:rPr>
              <a:t>as </a:t>
            </a:r>
            <a:r>
              <a:rPr sz="3200" spc="-10" dirty="0">
                <a:latin typeface="Calibri"/>
                <a:cs typeface="Calibri"/>
              </a:rPr>
              <a:t>outpatient </a:t>
            </a:r>
            <a:r>
              <a:rPr sz="3200" spc="-5" dirty="0">
                <a:latin typeface="Calibri"/>
                <a:cs typeface="Calibri"/>
              </a:rPr>
              <a:t>with </a:t>
            </a:r>
            <a:r>
              <a:rPr sz="3200" dirty="0">
                <a:latin typeface="Calibri"/>
                <a:cs typeface="Calibri"/>
              </a:rPr>
              <a:t>clear  </a:t>
            </a:r>
            <a:r>
              <a:rPr sz="3200" spc="-10" dirty="0">
                <a:latin typeface="Calibri"/>
                <a:cs typeface="Calibri"/>
              </a:rPr>
              <a:t>instructions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spc="-15" dirty="0">
                <a:latin typeface="Calibri"/>
                <a:cs typeface="Calibri"/>
              </a:rPr>
              <a:t>present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spc="-10" dirty="0">
                <a:latin typeface="Calibri"/>
                <a:cs typeface="Calibri"/>
              </a:rPr>
              <a:t>hospital  immediately </a:t>
            </a:r>
            <a:r>
              <a:rPr sz="3200" spc="-5" dirty="0">
                <a:latin typeface="Calibri"/>
                <a:cs typeface="Calibri"/>
              </a:rPr>
              <a:t>incase of </a:t>
            </a:r>
            <a:r>
              <a:rPr sz="3200" spc="-15" dirty="0">
                <a:latin typeface="Calibri"/>
                <a:cs typeface="Calibri"/>
              </a:rPr>
              <a:t>repeat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bleeding.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1558" y="847293"/>
            <a:ext cx="60947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Conservative</a:t>
            </a:r>
            <a:r>
              <a:rPr spc="-80" dirty="0"/>
              <a:t> </a:t>
            </a:r>
            <a:r>
              <a:rPr spc="-10" dirty="0"/>
              <a:t>management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177" y="1941714"/>
            <a:ext cx="8075295" cy="5060873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55600" marR="5080" indent="-342900">
              <a:lnSpc>
                <a:spcPct val="89800"/>
              </a:lnSpc>
              <a:spcBef>
                <a:spcPts val="4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Give </a:t>
            </a:r>
            <a:r>
              <a:rPr sz="3200" spc="-20" dirty="0">
                <a:latin typeface="Calibri"/>
                <a:cs typeface="Calibri"/>
              </a:rPr>
              <a:t>steroids to </a:t>
            </a:r>
            <a:r>
              <a:rPr sz="3200" spc="-15" dirty="0">
                <a:latin typeface="Calibri"/>
                <a:cs typeface="Calibri"/>
              </a:rPr>
              <a:t>mature </a:t>
            </a:r>
            <a:r>
              <a:rPr sz="3200" dirty="0">
                <a:latin typeface="Calibri"/>
                <a:cs typeface="Calibri"/>
              </a:rPr>
              <a:t>lungs in </a:t>
            </a:r>
            <a:r>
              <a:rPr sz="3200" spc="-5" dirty="0">
                <a:latin typeface="Calibri"/>
                <a:cs typeface="Calibri"/>
              </a:rPr>
              <a:t>anticipation of  </a:t>
            </a:r>
            <a:r>
              <a:rPr sz="3200" spc="-15" dirty="0">
                <a:latin typeface="Calibri"/>
                <a:cs typeface="Calibri"/>
              </a:rPr>
              <a:t>premature </a:t>
            </a:r>
            <a:r>
              <a:rPr sz="3200" spc="-5" dirty="0">
                <a:latin typeface="Calibri"/>
                <a:cs typeface="Calibri"/>
              </a:rPr>
              <a:t>delivery </a:t>
            </a:r>
            <a:r>
              <a:rPr sz="3200" dirty="0">
                <a:latin typeface="Calibri"/>
                <a:cs typeface="Calibri"/>
              </a:rPr>
              <a:t>if </a:t>
            </a:r>
            <a:r>
              <a:rPr sz="3200" spc="-20" dirty="0">
                <a:latin typeface="Calibri"/>
                <a:cs typeface="Calibri"/>
              </a:rPr>
              <a:t>gestation </a:t>
            </a:r>
            <a:r>
              <a:rPr sz="3200" spc="-10" dirty="0">
                <a:latin typeface="Calibri"/>
                <a:cs typeface="Calibri"/>
              </a:rPr>
              <a:t>age </a:t>
            </a:r>
            <a:r>
              <a:rPr sz="3200" spc="-5" dirty="0">
                <a:latin typeface="Calibri"/>
                <a:cs typeface="Calibri"/>
              </a:rPr>
              <a:t>28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spc="-5" dirty="0">
                <a:latin typeface="Calibri"/>
                <a:cs typeface="Calibri"/>
              </a:rPr>
              <a:t>34  </a:t>
            </a:r>
            <a:r>
              <a:rPr sz="3200" spc="-15" dirty="0" smtClean="0">
                <a:latin typeface="Calibri"/>
                <a:cs typeface="Calibri"/>
              </a:rPr>
              <a:t>weeks</a:t>
            </a:r>
            <a:r>
              <a:rPr lang="en-GB" sz="2800" i="1" spc="-15" dirty="0" smtClean="0">
                <a:solidFill>
                  <a:srgbClr val="00B0F0"/>
                </a:solidFill>
                <a:latin typeface="Calibri"/>
                <a:cs typeface="Calibri"/>
              </a:rPr>
              <a:t>…dexamethasone just in case the bleeding re occurs after prior stabilization</a:t>
            </a:r>
            <a:endParaRPr sz="3200" i="1" dirty="0">
              <a:solidFill>
                <a:srgbClr val="00B0F0"/>
              </a:solidFill>
              <a:latin typeface="Calibri"/>
              <a:cs typeface="Calibri"/>
            </a:endParaRPr>
          </a:p>
          <a:p>
            <a:pPr marL="354965" marR="2284095" indent="-354965">
              <a:lnSpc>
                <a:spcPts val="4200"/>
              </a:lnSpc>
              <a:spcBef>
                <a:spcPts val="1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Hospitalization </a:t>
            </a:r>
            <a:r>
              <a:rPr sz="3200" spc="-15" dirty="0">
                <a:latin typeface="Calibri"/>
                <a:cs typeface="Calibri"/>
              </a:rPr>
              <a:t>versus </a:t>
            </a:r>
            <a:r>
              <a:rPr sz="3200" spc="-10" dirty="0">
                <a:latin typeface="Calibri"/>
                <a:cs typeface="Calibri"/>
              </a:rPr>
              <a:t>outpatient  case </a:t>
            </a:r>
            <a:r>
              <a:rPr sz="3200" dirty="0">
                <a:latin typeface="Calibri"/>
                <a:cs typeface="Calibri"/>
              </a:rPr>
              <a:t>base </a:t>
            </a:r>
            <a:r>
              <a:rPr sz="3200" spc="-5" dirty="0">
                <a:latin typeface="Calibri"/>
                <a:cs typeface="Calibri"/>
              </a:rPr>
              <a:t>analysis.</a:t>
            </a:r>
            <a:endParaRPr sz="3200" dirty="0">
              <a:latin typeface="Calibri"/>
              <a:cs typeface="Calibri"/>
            </a:endParaRPr>
          </a:p>
          <a:p>
            <a:pPr marL="288290">
              <a:lnSpc>
                <a:spcPct val="100000"/>
              </a:lnSpc>
              <a:spcBef>
                <a:spcPts val="259"/>
              </a:spcBef>
            </a:pPr>
            <a:r>
              <a:rPr sz="3200" spc="-204" dirty="0">
                <a:latin typeface="Calibri"/>
                <a:cs typeface="Calibri"/>
              </a:rPr>
              <a:t>-­‐patient </a:t>
            </a:r>
            <a:r>
              <a:rPr sz="3200" spc="-15" dirty="0">
                <a:latin typeface="Calibri"/>
                <a:cs typeface="Calibri"/>
              </a:rPr>
              <a:t>return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spc="-10" dirty="0">
                <a:latin typeface="Calibri"/>
                <a:cs typeface="Calibri"/>
              </a:rPr>
              <a:t>hospital</a:t>
            </a:r>
            <a:r>
              <a:rPr sz="3200" spc="-2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quickly</a:t>
            </a:r>
          </a:p>
          <a:p>
            <a:pPr marL="196215">
              <a:lnSpc>
                <a:spcPct val="100000"/>
              </a:lnSpc>
              <a:spcBef>
                <a:spcPts val="359"/>
              </a:spcBef>
            </a:pPr>
            <a:r>
              <a:rPr sz="3200" spc="-245" dirty="0">
                <a:latin typeface="Calibri"/>
                <a:cs typeface="Calibri"/>
              </a:rPr>
              <a:t>-­‐adult </a:t>
            </a:r>
            <a:r>
              <a:rPr sz="3200" spc="-5" dirty="0">
                <a:latin typeface="Calibri"/>
                <a:cs typeface="Calibri"/>
              </a:rPr>
              <a:t>companion</a:t>
            </a:r>
            <a:r>
              <a:rPr sz="3200" spc="-24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24hours</a:t>
            </a:r>
            <a:endParaRPr sz="3200" dirty="0">
              <a:latin typeface="Calibri"/>
              <a:cs typeface="Calibri"/>
            </a:endParaRPr>
          </a:p>
          <a:p>
            <a:pPr marL="196215" marR="1579880">
              <a:lnSpc>
                <a:spcPct val="109400"/>
              </a:lnSpc>
            </a:pPr>
            <a:r>
              <a:rPr sz="3200" spc="-185" dirty="0">
                <a:latin typeface="Calibri"/>
                <a:cs typeface="Calibri"/>
              </a:rPr>
              <a:t>-­‐reliable </a:t>
            </a:r>
            <a:r>
              <a:rPr sz="3200" dirty="0">
                <a:latin typeface="Calibri"/>
                <a:cs typeface="Calibri"/>
              </a:rPr>
              <a:t>and able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spc="-10" dirty="0">
                <a:latin typeface="Calibri"/>
                <a:cs typeface="Calibri"/>
              </a:rPr>
              <a:t>maintain </a:t>
            </a:r>
            <a:r>
              <a:rPr sz="3200" dirty="0">
                <a:latin typeface="Calibri"/>
                <a:cs typeface="Calibri"/>
              </a:rPr>
              <a:t>bed </a:t>
            </a:r>
            <a:r>
              <a:rPr sz="3200" spc="-25" dirty="0">
                <a:latin typeface="Calibri"/>
                <a:cs typeface="Calibri"/>
              </a:rPr>
              <a:t>rest  </a:t>
            </a:r>
            <a:r>
              <a:rPr sz="3200" spc="-15" dirty="0">
                <a:latin typeface="Calibri"/>
                <a:cs typeface="Calibri"/>
              </a:rPr>
              <a:t>understand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risk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56266" y="847293"/>
            <a:ext cx="498602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Indication </a:t>
            </a:r>
            <a:r>
              <a:rPr spc="-35" dirty="0"/>
              <a:t>for</a:t>
            </a:r>
            <a:r>
              <a:rPr spc="-45" dirty="0"/>
              <a:t> </a:t>
            </a:r>
            <a:r>
              <a:rPr spc="-5" dirty="0"/>
              <a:t>delivery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177" y="1889898"/>
            <a:ext cx="7446009" cy="2837180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Non reassuring </a:t>
            </a:r>
            <a:r>
              <a:rPr sz="3200" spc="-30" dirty="0">
                <a:latin typeface="Calibri"/>
                <a:cs typeface="Calibri"/>
              </a:rPr>
              <a:t>fetal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status</a:t>
            </a:r>
            <a:endParaRPr sz="3200" dirty="0">
              <a:latin typeface="Calibri"/>
              <a:cs typeface="Calibri"/>
            </a:endParaRPr>
          </a:p>
          <a:p>
            <a:pPr marL="355600" marR="1176020" indent="-342900">
              <a:lnSpc>
                <a:spcPct val="100000"/>
              </a:lnSpc>
              <a:spcBef>
                <a:spcPts val="7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0" dirty="0">
                <a:latin typeface="Calibri"/>
                <a:cs typeface="Calibri"/>
              </a:rPr>
              <a:t>Life </a:t>
            </a:r>
            <a:r>
              <a:rPr sz="3200" spc="-10" dirty="0">
                <a:latin typeface="Calibri"/>
                <a:cs typeface="Calibri"/>
              </a:rPr>
              <a:t>threatening </a:t>
            </a:r>
            <a:r>
              <a:rPr sz="3200" spc="-20" dirty="0">
                <a:latin typeface="Calibri"/>
                <a:cs typeface="Calibri"/>
              </a:rPr>
              <a:t>refractory </a:t>
            </a:r>
            <a:r>
              <a:rPr sz="3200" spc="-10" dirty="0">
                <a:latin typeface="Calibri"/>
                <a:cs typeface="Calibri"/>
              </a:rPr>
              <a:t>maternal  </a:t>
            </a:r>
            <a:r>
              <a:rPr sz="3200" spc="-5" dirty="0">
                <a:latin typeface="Calibri"/>
                <a:cs typeface="Calibri"/>
              </a:rPr>
              <a:t>haemorrhage</a:t>
            </a:r>
            <a:endParaRPr sz="3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Signiﬁcant vaginal </a:t>
            </a:r>
            <a:r>
              <a:rPr sz="3200" dirty="0">
                <a:latin typeface="Calibri"/>
                <a:cs typeface="Calibri"/>
              </a:rPr>
              <a:t>bleeding </a:t>
            </a:r>
            <a:r>
              <a:rPr sz="3200" spc="-30" dirty="0" smtClean="0">
                <a:latin typeface="Calibri"/>
                <a:cs typeface="Calibri"/>
              </a:rPr>
              <a:t>a</a:t>
            </a:r>
            <a:r>
              <a:rPr lang="en-US" sz="3200" spc="-30" dirty="0" smtClean="0">
                <a:latin typeface="Calibri"/>
                <a:cs typeface="Calibri"/>
              </a:rPr>
              <a:t>ft</a:t>
            </a:r>
            <a:r>
              <a:rPr sz="3200" spc="-30" dirty="0" smtClean="0">
                <a:latin typeface="Calibri"/>
                <a:cs typeface="Calibri"/>
              </a:rPr>
              <a:t>er </a:t>
            </a:r>
            <a:r>
              <a:rPr sz="3200" spc="-5" dirty="0">
                <a:latin typeface="Calibri"/>
                <a:cs typeface="Calibri"/>
              </a:rPr>
              <a:t>34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weeks.</a:t>
            </a:r>
            <a:endParaRPr sz="3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Elective </a:t>
            </a:r>
            <a:r>
              <a:rPr sz="3200" spc="-5" dirty="0">
                <a:latin typeface="Calibri"/>
                <a:cs typeface="Calibri"/>
              </a:rPr>
              <a:t>delivery </a:t>
            </a:r>
            <a:r>
              <a:rPr sz="3200" spc="-15" dirty="0">
                <a:latin typeface="Calibri"/>
                <a:cs typeface="Calibri"/>
              </a:rPr>
              <a:t>at </a:t>
            </a:r>
            <a:r>
              <a:rPr sz="3200" spc="-5" dirty="0">
                <a:latin typeface="Calibri"/>
                <a:cs typeface="Calibri"/>
              </a:rPr>
              <a:t>37 </a:t>
            </a:r>
            <a:r>
              <a:rPr sz="3200" spc="-15" dirty="0">
                <a:latin typeface="Calibri"/>
                <a:cs typeface="Calibri"/>
              </a:rPr>
              <a:t>completed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weeks.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09201" y="847293"/>
            <a:ext cx="187769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Delivery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177" y="1889898"/>
            <a:ext cx="7948295" cy="4403090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Elective </a:t>
            </a:r>
            <a:r>
              <a:rPr sz="3200" spc="-5" dirty="0">
                <a:latin typeface="Calibri"/>
                <a:cs typeface="Calibri"/>
              </a:rPr>
              <a:t>C/S delivery </a:t>
            </a:r>
            <a:r>
              <a:rPr sz="3200" spc="-15" dirty="0">
                <a:latin typeface="Calibri"/>
                <a:cs typeface="Calibri"/>
              </a:rPr>
              <a:t>at </a:t>
            </a:r>
            <a:r>
              <a:rPr sz="3200" spc="-5" dirty="0">
                <a:latin typeface="Calibri"/>
                <a:cs typeface="Calibri"/>
              </a:rPr>
              <a:t>37 </a:t>
            </a:r>
            <a:r>
              <a:rPr sz="3200" spc="-15" dirty="0">
                <a:latin typeface="Calibri"/>
                <a:cs typeface="Calibri"/>
              </a:rPr>
              <a:t>completed</a:t>
            </a:r>
            <a:r>
              <a:rPr sz="3200" spc="4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wks</a:t>
            </a:r>
            <a:endParaRPr sz="3200" dirty="0">
              <a:latin typeface="Calibri"/>
              <a:cs typeface="Calibri"/>
            </a:endParaRPr>
          </a:p>
          <a:p>
            <a:pPr marL="355600" marR="300990" indent="-342900">
              <a:lnSpc>
                <a:spcPct val="100000"/>
              </a:lnSpc>
              <a:spcBef>
                <a:spcPts val="7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Caesarian section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or </a:t>
            </a:r>
            <a:r>
              <a:rPr sz="3200" spc="-10" dirty="0">
                <a:latin typeface="Calibri"/>
                <a:cs typeface="Calibri"/>
              </a:rPr>
              <a:t>vaginal </a:t>
            </a:r>
            <a:r>
              <a:rPr sz="3200" spc="-5" dirty="0">
                <a:latin typeface="Calibri"/>
                <a:cs typeface="Calibri"/>
              </a:rPr>
              <a:t>delivery  </a:t>
            </a:r>
            <a:r>
              <a:rPr sz="3200" dirty="0">
                <a:latin typeface="Calibri"/>
                <a:cs typeface="Calibri"/>
              </a:rPr>
              <a:t>depending </a:t>
            </a:r>
            <a:r>
              <a:rPr sz="3200" spc="-5" dirty="0">
                <a:latin typeface="Calibri"/>
                <a:cs typeface="Calibri"/>
              </a:rPr>
              <a:t>on type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0" dirty="0">
                <a:latin typeface="Calibri"/>
                <a:cs typeface="Calibri"/>
              </a:rPr>
              <a:t>condition </a:t>
            </a:r>
            <a:r>
              <a:rPr sz="3200" spc="-5" dirty="0">
                <a:latin typeface="Calibri"/>
                <a:cs typeface="Calibri"/>
              </a:rPr>
              <a:t>of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50" dirty="0">
                <a:latin typeface="Calibri"/>
                <a:cs typeface="Calibri"/>
              </a:rPr>
              <a:t>mother.</a:t>
            </a:r>
            <a:endParaRPr sz="3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40" dirty="0">
                <a:latin typeface="Calibri"/>
                <a:cs typeface="Calibri"/>
              </a:rPr>
              <a:t>Type </a:t>
            </a:r>
            <a:r>
              <a:rPr sz="3200" dirty="0">
                <a:latin typeface="Calibri"/>
                <a:cs typeface="Calibri"/>
              </a:rPr>
              <a:t>I and II </a:t>
            </a:r>
            <a:r>
              <a:rPr sz="3200" spc="-10" dirty="0">
                <a:latin typeface="Calibri"/>
                <a:cs typeface="Calibri"/>
              </a:rPr>
              <a:t>(anterior) vaginal</a:t>
            </a:r>
            <a:r>
              <a:rPr sz="3200" spc="4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delivery.</a:t>
            </a:r>
            <a:endParaRPr sz="3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40" dirty="0">
                <a:latin typeface="Calibri"/>
                <a:cs typeface="Calibri"/>
              </a:rPr>
              <a:t>Type </a:t>
            </a:r>
            <a:r>
              <a:rPr sz="3200" spc="-10" dirty="0">
                <a:latin typeface="Calibri"/>
                <a:cs typeface="Calibri"/>
              </a:rPr>
              <a:t>II(posterior), </a:t>
            </a:r>
            <a:r>
              <a:rPr sz="3200" dirty="0">
                <a:latin typeface="Calibri"/>
                <a:cs typeface="Calibri"/>
              </a:rPr>
              <a:t>III and IV</a:t>
            </a:r>
            <a:r>
              <a:rPr sz="3200" spc="4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C/S.</a:t>
            </a:r>
            <a:endParaRPr sz="3200" dirty="0">
              <a:latin typeface="Calibri"/>
              <a:cs typeface="Calibri"/>
            </a:endParaRPr>
          </a:p>
          <a:p>
            <a:pPr marL="355600" marR="5080" indent="-342900">
              <a:lnSpc>
                <a:spcPct val="99400"/>
              </a:lnSpc>
              <a:spcBef>
                <a:spcPts val="8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Prepare </a:t>
            </a:r>
            <a:r>
              <a:rPr sz="3200" spc="-25" dirty="0">
                <a:latin typeface="Calibri"/>
                <a:cs typeface="Calibri"/>
              </a:rPr>
              <a:t>for </a:t>
            </a:r>
            <a:r>
              <a:rPr sz="3200" spc="-5" dirty="0">
                <a:latin typeface="Calibri"/>
                <a:cs typeface="Calibri"/>
              </a:rPr>
              <a:t>blood loss during or </a:t>
            </a:r>
            <a:r>
              <a:rPr sz="3200" spc="-30" dirty="0" smtClean="0">
                <a:latin typeface="Calibri"/>
                <a:cs typeface="Calibri"/>
              </a:rPr>
              <a:t>a</a:t>
            </a:r>
            <a:r>
              <a:rPr lang="en-US" sz="3200" spc="-30" dirty="0" smtClean="0">
                <a:latin typeface="Calibri"/>
                <a:cs typeface="Calibri"/>
              </a:rPr>
              <a:t>ft</a:t>
            </a:r>
            <a:r>
              <a:rPr sz="3200" spc="-30" dirty="0" smtClean="0">
                <a:latin typeface="Calibri"/>
                <a:cs typeface="Calibri"/>
              </a:rPr>
              <a:t>er </a:t>
            </a:r>
            <a:r>
              <a:rPr sz="3200" spc="-30" dirty="0">
                <a:latin typeface="Calibri"/>
                <a:cs typeface="Calibri"/>
              </a:rPr>
              <a:t>delivery,  </a:t>
            </a:r>
            <a:r>
              <a:rPr sz="3200" spc="-25" dirty="0">
                <a:latin typeface="Calibri"/>
                <a:cs typeface="Calibri"/>
              </a:rPr>
              <a:t>always have </a:t>
            </a:r>
            <a:r>
              <a:rPr sz="3200" spc="-5" dirty="0">
                <a:latin typeface="Calibri"/>
                <a:cs typeface="Calibri"/>
              </a:rPr>
              <a:t>blood </a:t>
            </a:r>
            <a:r>
              <a:rPr sz="3200" spc="-90" dirty="0" smtClean="0">
                <a:latin typeface="Calibri"/>
                <a:cs typeface="Calibri"/>
              </a:rPr>
              <a:t>ready</a:t>
            </a:r>
            <a:r>
              <a:rPr lang="en-US" sz="3200" spc="-90" dirty="0" smtClean="0">
                <a:latin typeface="Calibri"/>
                <a:cs typeface="Calibri"/>
              </a:rPr>
              <a:t> </a:t>
            </a:r>
            <a:r>
              <a:rPr sz="3200" spc="-90" dirty="0" smtClean="0">
                <a:latin typeface="Calibri"/>
                <a:cs typeface="Calibri"/>
              </a:rPr>
              <a:t>(</a:t>
            </a:r>
            <a:r>
              <a:rPr sz="3200" spc="-90" dirty="0">
                <a:latin typeface="Calibri"/>
                <a:cs typeface="Calibri"/>
              </a:rPr>
              <a:t>Group,cross-­‐match 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save)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30618" y="847293"/>
            <a:ext cx="54362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B) ABRUPTIO</a:t>
            </a:r>
            <a:r>
              <a:rPr spc="-65" dirty="0"/>
              <a:t> </a:t>
            </a:r>
            <a:r>
              <a:rPr spc="-50" dirty="0"/>
              <a:t>PLACENTA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177" y="1982354"/>
            <a:ext cx="8001000" cy="450088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355600" marR="5080" indent="-342900">
              <a:lnSpc>
                <a:spcPts val="3800"/>
              </a:lnSpc>
              <a:spcBef>
                <a:spcPts val="2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Premature </a:t>
            </a:r>
            <a:r>
              <a:rPr sz="3200" spc="-10" dirty="0">
                <a:latin typeface="Calibri"/>
                <a:cs typeface="Calibri"/>
              </a:rPr>
              <a:t>separation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5" dirty="0">
                <a:latin typeface="Calibri"/>
                <a:cs typeface="Calibri"/>
              </a:rPr>
              <a:t>normally </a:t>
            </a:r>
            <a:r>
              <a:rPr sz="3200" spc="-10" dirty="0">
                <a:latin typeface="Calibri"/>
                <a:cs typeface="Calibri"/>
              </a:rPr>
              <a:t>implanted  placenta </a:t>
            </a:r>
            <a:r>
              <a:rPr sz="3200" spc="-5" dirty="0">
                <a:latin typeface="Calibri"/>
                <a:cs typeface="Calibri"/>
              </a:rPr>
              <a:t>prior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spc="-5" dirty="0">
                <a:latin typeface="Calibri"/>
                <a:cs typeface="Calibri"/>
              </a:rPr>
              <a:t>delivery of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fetus.</a:t>
            </a:r>
            <a:endParaRPr sz="3200">
              <a:latin typeface="Calibri"/>
              <a:cs typeface="Calibri"/>
            </a:endParaRPr>
          </a:p>
          <a:p>
            <a:pPr marL="355600" marR="46990" indent="-342900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immediate cause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placental  separation </a:t>
            </a:r>
            <a:r>
              <a:rPr sz="3200" dirty="0">
                <a:latin typeface="Calibri"/>
                <a:cs typeface="Calibri"/>
              </a:rPr>
              <a:t>is either due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rupture </a:t>
            </a:r>
            <a:r>
              <a:rPr sz="3200" spc="-5" dirty="0">
                <a:latin typeface="Calibri"/>
                <a:cs typeface="Calibri"/>
              </a:rPr>
              <a:t>of  </a:t>
            </a:r>
            <a:r>
              <a:rPr sz="3200" spc="-20" dirty="0">
                <a:latin typeface="Calibri"/>
                <a:cs typeface="Calibri"/>
              </a:rPr>
              <a:t>defective </a:t>
            </a:r>
            <a:r>
              <a:rPr sz="3200" spc="-10" dirty="0">
                <a:latin typeface="Calibri"/>
                <a:cs typeface="Calibri"/>
              </a:rPr>
              <a:t>maternal </a:t>
            </a:r>
            <a:r>
              <a:rPr sz="3200" spc="-5" dirty="0">
                <a:latin typeface="Calibri"/>
                <a:cs typeface="Calibri"/>
              </a:rPr>
              <a:t>vessels </a:t>
            </a:r>
            <a:r>
              <a:rPr sz="3200" dirty="0">
                <a:latin typeface="Calibri"/>
                <a:cs typeface="Calibri"/>
              </a:rPr>
              <a:t>in the decidua  basalis, </a:t>
            </a:r>
            <a:r>
              <a:rPr sz="3200" spc="-10" dirty="0">
                <a:latin typeface="Calibri"/>
                <a:cs typeface="Calibri"/>
              </a:rPr>
              <a:t>where </a:t>
            </a:r>
            <a:r>
              <a:rPr sz="3200" dirty="0">
                <a:latin typeface="Calibri"/>
                <a:cs typeface="Calibri"/>
              </a:rPr>
              <a:t>it </a:t>
            </a:r>
            <a:r>
              <a:rPr sz="3200" spc="-15" dirty="0">
                <a:latin typeface="Calibri"/>
                <a:cs typeface="Calibri"/>
              </a:rPr>
              <a:t>interfaces </a:t>
            </a:r>
            <a:r>
              <a:rPr sz="3200" spc="-5" dirty="0">
                <a:latin typeface="Calibri"/>
                <a:cs typeface="Calibri"/>
              </a:rPr>
              <a:t>with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anchoring  </a:t>
            </a:r>
            <a:r>
              <a:rPr sz="3200" dirty="0">
                <a:latin typeface="Calibri"/>
                <a:cs typeface="Calibri"/>
              </a:rPr>
              <a:t>villi in the </a:t>
            </a:r>
            <a:r>
              <a:rPr sz="3200" spc="-10" dirty="0">
                <a:latin typeface="Calibri"/>
                <a:cs typeface="Calibri"/>
              </a:rPr>
              <a:t>placenta </a:t>
            </a:r>
            <a:r>
              <a:rPr sz="3200" spc="-5" dirty="0">
                <a:latin typeface="Calibri"/>
                <a:cs typeface="Calibri"/>
              </a:rPr>
              <a:t>or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result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dirty="0">
                <a:latin typeface="Calibri"/>
                <a:cs typeface="Calibri"/>
              </a:rPr>
              <a:t>a  </a:t>
            </a:r>
            <a:r>
              <a:rPr sz="3200" spc="-5" dirty="0">
                <a:latin typeface="Calibri"/>
                <a:cs typeface="Calibri"/>
              </a:rPr>
              <a:t>mechanical </a:t>
            </a:r>
            <a:r>
              <a:rPr sz="3200" spc="-25" dirty="0">
                <a:latin typeface="Calibri"/>
                <a:cs typeface="Calibri"/>
              </a:rPr>
              <a:t>force </a:t>
            </a:r>
            <a:r>
              <a:rPr sz="3200" spc="5" dirty="0">
                <a:latin typeface="Calibri"/>
                <a:cs typeface="Calibri"/>
              </a:rPr>
              <a:t>(eg, </a:t>
            </a:r>
            <a:r>
              <a:rPr sz="3200" spc="-10" dirty="0">
                <a:latin typeface="Calibri"/>
                <a:cs typeface="Calibri"/>
              </a:rPr>
              <a:t>blunt </a:t>
            </a:r>
            <a:r>
              <a:rPr sz="3200" spc="-15" dirty="0">
                <a:latin typeface="Calibri"/>
                <a:cs typeface="Calibri"/>
              </a:rPr>
              <a:t>trauma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dirty="0">
                <a:latin typeface="Calibri"/>
                <a:cs typeface="Calibri"/>
              </a:rPr>
              <a:t>the  </a:t>
            </a:r>
            <a:r>
              <a:rPr sz="3200" spc="-5" dirty="0">
                <a:latin typeface="Calibri"/>
                <a:cs typeface="Calibri"/>
              </a:rPr>
              <a:t>abdomen or </a:t>
            </a:r>
            <a:r>
              <a:rPr sz="3200" spc="-15" dirty="0">
                <a:latin typeface="Calibri"/>
                <a:cs typeface="Calibri"/>
              </a:rPr>
              <a:t>rapid </a:t>
            </a:r>
            <a:r>
              <a:rPr sz="3200" spc="-10" dirty="0">
                <a:latin typeface="Calibri"/>
                <a:cs typeface="Calibri"/>
              </a:rPr>
              <a:t>uterine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decompression)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4382" y="443274"/>
            <a:ext cx="706945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SITES </a:t>
            </a:r>
            <a:r>
              <a:rPr dirty="0"/>
              <a:t>OF </a:t>
            </a:r>
            <a:r>
              <a:rPr spc="-45" dirty="0"/>
              <a:t>PLACENTAL</a:t>
            </a:r>
            <a:r>
              <a:rPr spc="-40" dirty="0"/>
              <a:t> </a:t>
            </a:r>
            <a:r>
              <a:rPr spc="-5" dirty="0"/>
              <a:t>BLEEDING</a:t>
            </a:r>
          </a:p>
        </p:txBody>
      </p:sp>
      <p:sp>
        <p:nvSpPr>
          <p:cNvPr id="3" name="object 3"/>
          <p:cNvSpPr/>
          <p:nvPr/>
        </p:nvSpPr>
        <p:spPr>
          <a:xfrm>
            <a:off x="1536237" y="1339735"/>
            <a:ext cx="3429000" cy="51292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1176" y="1263610"/>
            <a:ext cx="3319147" cy="28707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673100" y="6375400"/>
            <a:ext cx="307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solidFill>
                  <a:srgbClr val="00B0F0"/>
                </a:solidFill>
              </a:rPr>
              <a:t>Placenta is on posterior wall..</a:t>
            </a:r>
          </a:p>
          <a:p>
            <a:r>
              <a:rPr lang="en-GB" b="1" i="1" dirty="0" smtClean="0">
                <a:solidFill>
                  <a:srgbClr val="00B0F0"/>
                </a:solidFill>
              </a:rPr>
              <a:t>1. Blood clot.. </a:t>
            </a:r>
            <a:r>
              <a:rPr lang="en-GB" b="1" i="1" dirty="0" err="1" smtClean="0">
                <a:solidFill>
                  <a:srgbClr val="00B0F0"/>
                </a:solidFill>
              </a:rPr>
              <a:t>Retroplacental</a:t>
            </a:r>
            <a:r>
              <a:rPr lang="en-GB" b="1" i="1" dirty="0" smtClean="0">
                <a:solidFill>
                  <a:srgbClr val="00B0F0"/>
                </a:solidFill>
              </a:rPr>
              <a:t> bleeding</a:t>
            </a:r>
            <a:endParaRPr lang="en-GB" b="1" i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19023" y="847293"/>
            <a:ext cx="225806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Deﬁnition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177" y="1900058"/>
            <a:ext cx="7877809" cy="5333319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469265" indent="-457200">
              <a:lnSpc>
                <a:spcPct val="100000"/>
              </a:lnSpc>
              <a:spcBef>
                <a:spcPts val="425"/>
              </a:spcBef>
              <a:buFont typeface="Arial" panose="020B0604020202020204" pitchFamily="34" charset="0"/>
              <a:buChar char="•"/>
              <a:tabLst>
                <a:tab pos="447040" algn="l"/>
                <a:tab pos="447675" algn="l"/>
              </a:tabLst>
            </a:pPr>
            <a:r>
              <a:rPr sz="2800" spc="-15" dirty="0">
                <a:latin typeface="Calibri"/>
                <a:cs typeface="Calibri"/>
              </a:rPr>
              <a:t>Obstetrics </a:t>
            </a:r>
            <a:r>
              <a:rPr sz="2800" dirty="0">
                <a:latin typeface="Calibri"/>
                <a:cs typeface="Calibri"/>
              </a:rPr>
              <a:t>is </a:t>
            </a:r>
            <a:r>
              <a:rPr sz="2800" spc="-5" dirty="0">
                <a:latin typeface="Calibri"/>
                <a:cs typeface="Calibri"/>
              </a:rPr>
              <a:t>"bloody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business."</a:t>
            </a:r>
            <a:endParaRPr sz="2800" dirty="0">
              <a:latin typeface="Calibri"/>
              <a:cs typeface="Calibri"/>
            </a:endParaRPr>
          </a:p>
          <a:p>
            <a:pPr marL="355600" marR="247015" indent="-342900">
              <a:lnSpc>
                <a:spcPct val="89700"/>
              </a:lnSpc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  <a:tab pos="6227445" algn="l"/>
              </a:tabLst>
            </a:pPr>
            <a:r>
              <a:rPr sz="2800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term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antepartum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 smtClean="0">
                <a:latin typeface="Calibri"/>
                <a:cs typeface="Calibri"/>
              </a:rPr>
              <a:t>hemorrhage</a:t>
            </a:r>
            <a:r>
              <a:rPr lang="en-US" sz="2800" spc="-5" dirty="0" smtClean="0">
                <a:latin typeface="Calibri"/>
                <a:cs typeface="Calibri"/>
              </a:rPr>
              <a:t> </a:t>
            </a:r>
            <a:r>
              <a:rPr sz="2800" spc="-35" dirty="0" smtClean="0">
                <a:latin typeface="Calibri"/>
                <a:cs typeface="Calibri"/>
              </a:rPr>
              <a:t>refers </a:t>
            </a:r>
            <a:r>
              <a:rPr sz="2800" spc="-20" dirty="0">
                <a:latin typeface="Calibri"/>
                <a:cs typeface="Calibri"/>
              </a:rPr>
              <a:t>to  </a:t>
            </a:r>
            <a:r>
              <a:rPr sz="2800" spc="-10" dirty="0">
                <a:latin typeface="Calibri"/>
                <a:cs typeface="Calibri"/>
              </a:rPr>
              <a:t>uterine </a:t>
            </a:r>
            <a:r>
              <a:rPr sz="2800" dirty="0">
                <a:latin typeface="Calibri"/>
                <a:cs typeface="Calibri"/>
              </a:rPr>
              <a:t>bleeding </a:t>
            </a:r>
            <a:r>
              <a:rPr sz="2800" spc="-30" dirty="0" smtClean="0">
                <a:latin typeface="Calibri"/>
                <a:cs typeface="Calibri"/>
              </a:rPr>
              <a:t>a</a:t>
            </a:r>
            <a:r>
              <a:rPr lang="en-US" sz="2800" spc="-30" dirty="0" smtClean="0">
                <a:latin typeface="Calibri"/>
                <a:cs typeface="Calibri"/>
              </a:rPr>
              <a:t>ft</a:t>
            </a:r>
            <a:r>
              <a:rPr sz="2800" spc="-30" dirty="0" smtClean="0">
                <a:latin typeface="Calibri"/>
                <a:cs typeface="Calibri"/>
              </a:rPr>
              <a:t>er </a:t>
            </a:r>
            <a:r>
              <a:rPr sz="2800" spc="-5" dirty="0">
                <a:latin typeface="Calibri"/>
                <a:cs typeface="Calibri"/>
              </a:rPr>
              <a:t>28 </a:t>
            </a:r>
            <a:r>
              <a:rPr sz="2800" spc="-15" dirty="0">
                <a:latin typeface="Calibri"/>
                <a:cs typeface="Calibri"/>
              </a:rPr>
              <a:t>weeks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20" dirty="0">
                <a:latin typeface="Calibri"/>
                <a:cs typeface="Calibri"/>
              </a:rPr>
              <a:t>gestation  </a:t>
            </a:r>
            <a:r>
              <a:rPr sz="2800" spc="-25" dirty="0">
                <a:latin typeface="Calibri"/>
                <a:cs typeface="Calibri"/>
              </a:rPr>
              <a:t>before </a:t>
            </a:r>
            <a:r>
              <a:rPr sz="2800" spc="-5" dirty="0">
                <a:latin typeface="Calibri"/>
                <a:cs typeface="Calibri"/>
              </a:rPr>
              <a:t>delivery of </a:t>
            </a:r>
            <a:r>
              <a:rPr sz="2800" spc="-20" dirty="0">
                <a:latin typeface="Calibri"/>
                <a:cs typeface="Calibri"/>
              </a:rPr>
              <a:t>fetus </a:t>
            </a:r>
            <a:r>
              <a:rPr sz="2800" spc="-10" dirty="0">
                <a:latin typeface="Calibri"/>
                <a:cs typeface="Calibri"/>
              </a:rPr>
              <a:t>that </a:t>
            </a:r>
            <a:r>
              <a:rPr sz="2800" dirty="0">
                <a:latin typeface="Calibri"/>
                <a:cs typeface="Calibri"/>
              </a:rPr>
              <a:t>is </a:t>
            </a:r>
            <a:r>
              <a:rPr sz="2800" spc="-15" dirty="0">
                <a:latin typeface="Calibri"/>
                <a:cs typeface="Calibri"/>
              </a:rPr>
              <a:t>unrelated </a:t>
            </a:r>
            <a:r>
              <a:rPr sz="2800" spc="-20" dirty="0">
                <a:latin typeface="Calibri"/>
                <a:cs typeface="Calibri"/>
              </a:rPr>
              <a:t>to  </a:t>
            </a:r>
            <a:r>
              <a:rPr sz="2800" spc="-5" dirty="0">
                <a:latin typeface="Calibri"/>
                <a:cs typeface="Calibri"/>
              </a:rPr>
              <a:t>labor </a:t>
            </a:r>
            <a:r>
              <a:rPr sz="2800" dirty="0">
                <a:latin typeface="Calibri"/>
                <a:cs typeface="Calibri"/>
              </a:rPr>
              <a:t>and </a:t>
            </a:r>
            <a:r>
              <a:rPr sz="2800" spc="-30" dirty="0">
                <a:latin typeface="Calibri"/>
                <a:cs typeface="Calibri"/>
              </a:rPr>
              <a:t>delivery</a:t>
            </a:r>
            <a:r>
              <a:rPr sz="2800" spc="-30" dirty="0" smtClean="0">
                <a:latin typeface="Calibri"/>
                <a:cs typeface="Calibri"/>
              </a:rPr>
              <a:t>.</a:t>
            </a:r>
            <a:r>
              <a:rPr lang="en-US" sz="2800" spc="-30" dirty="0" smtClean="0">
                <a:latin typeface="Calibri"/>
                <a:cs typeface="Calibri"/>
              </a:rPr>
              <a:t> </a:t>
            </a:r>
            <a:r>
              <a:rPr lang="en-US" sz="2800" i="1" spc="-30" dirty="0" smtClean="0">
                <a:solidFill>
                  <a:srgbClr val="00B0F0"/>
                </a:solidFill>
                <a:latin typeface="Calibri"/>
                <a:cs typeface="Calibri"/>
              </a:rPr>
              <a:t>Some places i.e. developed world is 20 weeks</a:t>
            </a:r>
            <a:endParaRPr sz="2800" dirty="0">
              <a:solidFill>
                <a:srgbClr val="00B0F0"/>
              </a:solidFill>
              <a:latin typeface="Calibri"/>
              <a:cs typeface="Calibri"/>
            </a:endParaRPr>
          </a:p>
          <a:p>
            <a:pPr marL="355600" marR="812165" indent="-342900">
              <a:lnSpc>
                <a:spcPts val="3429"/>
              </a:lnSpc>
              <a:spcBef>
                <a:spcPts val="8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The bleeding </a:t>
            </a:r>
            <a:r>
              <a:rPr sz="2800" spc="-10" dirty="0">
                <a:latin typeface="Calibri"/>
                <a:cs typeface="Calibri"/>
              </a:rPr>
              <a:t>can </a:t>
            </a:r>
            <a:r>
              <a:rPr sz="2800" dirty="0">
                <a:latin typeface="Calibri"/>
                <a:cs typeface="Calibri"/>
              </a:rPr>
              <a:t>be </a:t>
            </a:r>
            <a:r>
              <a:rPr sz="2800" spc="-15" dirty="0">
                <a:latin typeface="Calibri"/>
                <a:cs typeface="Calibri"/>
              </a:rPr>
              <a:t>from </a:t>
            </a:r>
            <a:r>
              <a:rPr sz="2800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site above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or  below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dirty="0" smtClean="0">
                <a:latin typeface="Calibri"/>
                <a:cs typeface="Calibri"/>
              </a:rPr>
              <a:t>cervix.</a:t>
            </a:r>
            <a:endParaRPr lang="en-US" sz="2800" dirty="0" smtClean="0">
              <a:latin typeface="Calibri"/>
              <a:cs typeface="Calibri"/>
            </a:endParaRPr>
          </a:p>
          <a:p>
            <a:pPr marL="355600" marR="812165" indent="-342900">
              <a:lnSpc>
                <a:spcPts val="3429"/>
              </a:lnSpc>
              <a:spcBef>
                <a:spcPts val="8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 smtClean="0">
                <a:latin typeface="Calibri"/>
                <a:cs typeface="Calibri"/>
              </a:rPr>
              <a:t>Uterine </a:t>
            </a:r>
            <a:r>
              <a:rPr sz="2800" dirty="0">
                <a:latin typeface="Calibri"/>
                <a:cs typeface="Calibri"/>
              </a:rPr>
              <a:t>bleeding </a:t>
            </a:r>
            <a:r>
              <a:rPr sz="2800" spc="-15" dirty="0">
                <a:latin typeface="Calibri"/>
                <a:cs typeface="Calibri"/>
              </a:rPr>
              <a:t>from </a:t>
            </a:r>
            <a:r>
              <a:rPr sz="2800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site above </a:t>
            </a:r>
            <a:r>
              <a:rPr sz="2800" dirty="0">
                <a:latin typeface="Calibri"/>
                <a:cs typeface="Calibri"/>
              </a:rPr>
              <a:t>the cervix  </a:t>
            </a:r>
            <a:r>
              <a:rPr sz="2800" spc="-25" dirty="0">
                <a:latin typeface="Calibri"/>
                <a:cs typeface="Calibri"/>
              </a:rPr>
              <a:t>before </a:t>
            </a:r>
            <a:r>
              <a:rPr sz="2800" spc="-5" dirty="0">
                <a:latin typeface="Calibri"/>
                <a:cs typeface="Calibri"/>
              </a:rPr>
              <a:t>delivery </a:t>
            </a:r>
            <a:r>
              <a:rPr sz="2800" dirty="0">
                <a:latin typeface="Calibri"/>
                <a:cs typeface="Calibri"/>
              </a:rPr>
              <a:t>is </a:t>
            </a:r>
            <a:r>
              <a:rPr sz="2800" spc="-10" dirty="0">
                <a:latin typeface="Calibri"/>
                <a:cs typeface="Calibri"/>
              </a:rPr>
              <a:t>cause </a:t>
            </a:r>
            <a:r>
              <a:rPr sz="2800" spc="-25" dirty="0">
                <a:latin typeface="Calibri"/>
                <a:cs typeface="Calibri"/>
              </a:rPr>
              <a:t>for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 smtClean="0">
                <a:latin typeface="Calibri"/>
                <a:cs typeface="Calibri"/>
              </a:rPr>
              <a:t>concern</a:t>
            </a:r>
            <a:r>
              <a:rPr lang="en-GB" sz="2800" i="1" spc="-5" dirty="0" smtClean="0">
                <a:solidFill>
                  <a:srgbClr val="00B0F0"/>
                </a:solidFill>
                <a:latin typeface="Calibri"/>
                <a:cs typeface="Calibri"/>
              </a:rPr>
              <a:t>…. </a:t>
            </a:r>
            <a:r>
              <a:rPr lang="en-GB" sz="2000" i="1" spc="-5" dirty="0" err="1" smtClean="0">
                <a:solidFill>
                  <a:srgbClr val="00B0F0"/>
                </a:solidFill>
                <a:latin typeface="Calibri"/>
                <a:cs typeface="Calibri"/>
              </a:rPr>
              <a:t>Bcz</a:t>
            </a:r>
            <a:r>
              <a:rPr lang="en-GB" sz="2000" i="1" spc="-5" dirty="0" smtClean="0">
                <a:solidFill>
                  <a:srgbClr val="00B0F0"/>
                </a:solidFill>
                <a:latin typeface="Calibri"/>
                <a:cs typeface="Calibri"/>
              </a:rPr>
              <a:t> not so sure where exactly the bleeding is from is hard to tell as one cannot see.</a:t>
            </a:r>
            <a:endParaRPr sz="2000" i="1" dirty="0">
              <a:solidFill>
                <a:srgbClr val="00B0F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837" y="730135"/>
            <a:ext cx="7696198" cy="62991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26252" y="847293"/>
            <a:ext cx="56451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TWO </a:t>
            </a:r>
            <a:r>
              <a:rPr spc="-5" dirty="0"/>
              <a:t>PRESENTING</a:t>
            </a:r>
            <a:r>
              <a:rPr spc="-65" dirty="0"/>
              <a:t> </a:t>
            </a:r>
            <a:r>
              <a:rPr spc="-10" dirty="0"/>
              <a:t>TYPES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5600" marR="5080" indent="-342900">
              <a:lnSpc>
                <a:spcPct val="99700"/>
              </a:lnSpc>
              <a:spcBef>
                <a:spcPts val="1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15" dirty="0"/>
              <a:t>Revealed </a:t>
            </a:r>
            <a:r>
              <a:rPr spc="-160" dirty="0"/>
              <a:t>Bleeding-­‐  </a:t>
            </a:r>
            <a:r>
              <a:rPr spc="-5" dirty="0"/>
              <a:t>clinical abruption  classically </a:t>
            </a:r>
            <a:r>
              <a:rPr spc="-10" dirty="0"/>
              <a:t>presents</a:t>
            </a:r>
            <a:r>
              <a:rPr spc="-40" dirty="0"/>
              <a:t> </a:t>
            </a:r>
            <a:r>
              <a:rPr spc="-5" dirty="0"/>
              <a:t>with  </a:t>
            </a:r>
            <a:r>
              <a:rPr spc="-10" dirty="0"/>
              <a:t>vaginal </a:t>
            </a:r>
            <a:r>
              <a:rPr dirty="0"/>
              <a:t>bleeding,  </a:t>
            </a:r>
            <a:r>
              <a:rPr spc="-5" dirty="0"/>
              <a:t>abdominal </a:t>
            </a:r>
            <a:r>
              <a:rPr u="sng" spc="-10" dirty="0"/>
              <a:t>and/or </a:t>
            </a:r>
            <a:r>
              <a:rPr u="sng" spc="-5" dirty="0"/>
              <a:t>back  </a:t>
            </a:r>
            <a:r>
              <a:rPr u="sng" dirty="0"/>
              <a:t>pain,</a:t>
            </a:r>
            <a:r>
              <a:rPr dirty="0"/>
              <a:t> and </a:t>
            </a:r>
            <a:r>
              <a:rPr u="sng" spc="-10" dirty="0"/>
              <a:t>uterine  </a:t>
            </a:r>
            <a:r>
              <a:rPr u="sng" spc="-15" dirty="0"/>
              <a:t>contractions.</a:t>
            </a:r>
          </a:p>
          <a:p>
            <a:pPr marL="355600" marR="151765" indent="-342900">
              <a:lnSpc>
                <a:spcPts val="3329"/>
              </a:lnSpc>
              <a:spcBef>
                <a:spcPts val="84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/>
              <a:t>Is </a:t>
            </a:r>
            <a:r>
              <a:rPr spc="-10" dirty="0"/>
              <a:t>present </a:t>
            </a:r>
            <a:r>
              <a:rPr dirty="0"/>
              <a:t>in </a:t>
            </a:r>
            <a:r>
              <a:rPr spc="-220" dirty="0"/>
              <a:t>80-­‐90% </a:t>
            </a:r>
            <a:r>
              <a:rPr spc="-5" dirty="0"/>
              <a:t>of  abruptio</a:t>
            </a:r>
            <a:r>
              <a:rPr spc="-10" dirty="0"/>
              <a:t> </a:t>
            </a:r>
            <a:r>
              <a:rPr spc="-5" dirty="0"/>
              <a:t>cases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501177" y="1982354"/>
            <a:ext cx="3876675" cy="4462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Concealed abruptio </a:t>
            </a:r>
            <a:r>
              <a:rPr sz="2800" spc="-575" dirty="0">
                <a:latin typeface="Calibri"/>
                <a:cs typeface="Calibri"/>
              </a:rPr>
              <a:t>-­‐  </a:t>
            </a:r>
            <a:r>
              <a:rPr sz="2800" spc="-20" dirty="0">
                <a:latin typeface="Calibri"/>
                <a:cs typeface="Calibri"/>
              </a:rPr>
              <a:t>Occasionally, </a:t>
            </a:r>
            <a:r>
              <a:rPr sz="2800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woman  </a:t>
            </a:r>
            <a:r>
              <a:rPr sz="2800" spc="-5" dirty="0">
                <a:latin typeface="Calibri"/>
                <a:cs typeface="Calibri"/>
              </a:rPr>
              <a:t>with </a:t>
            </a:r>
            <a:r>
              <a:rPr sz="2800" spc="-10" dirty="0">
                <a:latin typeface="Calibri"/>
                <a:cs typeface="Calibri"/>
              </a:rPr>
              <a:t>placental  </a:t>
            </a:r>
            <a:r>
              <a:rPr sz="2800" spc="-5" dirty="0">
                <a:latin typeface="Calibri"/>
                <a:cs typeface="Calibri"/>
              </a:rPr>
              <a:t>abruption will </a:t>
            </a:r>
            <a:r>
              <a:rPr sz="2800" spc="-10" dirty="0">
                <a:latin typeface="Calibri"/>
                <a:cs typeface="Calibri"/>
              </a:rPr>
              <a:t>present  </a:t>
            </a:r>
            <a:r>
              <a:rPr sz="2800" spc="-5" dirty="0">
                <a:latin typeface="Calibri"/>
                <a:cs typeface="Calibri"/>
              </a:rPr>
              <a:t>with </a:t>
            </a:r>
            <a:r>
              <a:rPr sz="2800" u="sng" spc="-5" dirty="0">
                <a:latin typeface="Calibri"/>
                <a:cs typeface="Calibri"/>
              </a:rPr>
              <a:t>only </a:t>
            </a:r>
            <a:r>
              <a:rPr sz="2800" u="sng" spc="-15" dirty="0">
                <a:latin typeface="Calibri"/>
                <a:cs typeface="Calibri"/>
              </a:rPr>
              <a:t>preterm </a:t>
            </a:r>
            <a:r>
              <a:rPr sz="2800" u="sng" spc="-45" dirty="0">
                <a:latin typeface="Calibri"/>
                <a:cs typeface="Calibri"/>
              </a:rPr>
              <a:t>labor</a:t>
            </a:r>
            <a:r>
              <a:rPr sz="2800" spc="-45" dirty="0">
                <a:latin typeface="Calibri"/>
                <a:cs typeface="Calibri"/>
              </a:rPr>
              <a:t>,  </a:t>
            </a:r>
            <a:r>
              <a:rPr sz="2800" dirty="0">
                <a:latin typeface="Calibri"/>
                <a:cs typeface="Calibri"/>
              </a:rPr>
              <a:t>and no </a:t>
            </a:r>
            <a:r>
              <a:rPr sz="2800" spc="-10" dirty="0">
                <a:latin typeface="Calibri"/>
                <a:cs typeface="Calibri"/>
              </a:rPr>
              <a:t>vaginal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bleeding.</a:t>
            </a:r>
          </a:p>
          <a:p>
            <a:pPr marL="355600" marR="178435" indent="-342900">
              <a:lnSpc>
                <a:spcPct val="100099"/>
              </a:lnSpc>
              <a:spcBef>
                <a:spcPts val="6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Will </a:t>
            </a:r>
            <a:r>
              <a:rPr sz="2800" spc="-20" dirty="0">
                <a:latin typeface="Calibri"/>
                <a:cs typeface="Calibri"/>
              </a:rPr>
              <a:t>have </a:t>
            </a:r>
            <a:r>
              <a:rPr sz="2800" spc="-15" dirty="0">
                <a:latin typeface="Calibri"/>
                <a:cs typeface="Calibri"/>
              </a:rPr>
              <a:t>profound  </a:t>
            </a:r>
            <a:r>
              <a:rPr sz="2800" dirty="0">
                <a:latin typeface="Calibri"/>
                <a:cs typeface="Calibri"/>
              </a:rPr>
              <a:t>shock </a:t>
            </a:r>
            <a:r>
              <a:rPr sz="2800" spc="-15" dirty="0">
                <a:latin typeface="Calibri"/>
                <a:cs typeface="Calibri"/>
              </a:rPr>
              <a:t>disproportionate  to </a:t>
            </a:r>
            <a:r>
              <a:rPr sz="2800" spc="-20" dirty="0">
                <a:latin typeface="Calibri"/>
                <a:cs typeface="Calibri"/>
              </a:rPr>
              <a:t>any</a:t>
            </a:r>
            <a:r>
              <a:rPr sz="2800" dirty="0">
                <a:latin typeface="Calibri"/>
                <a:cs typeface="Calibri"/>
              </a:rPr>
              <a:t> bleeding.</a:t>
            </a:r>
          </a:p>
          <a:p>
            <a:pPr marL="355600" indent="-342900">
              <a:lnSpc>
                <a:spcPct val="100000"/>
              </a:lnSpc>
              <a:spcBef>
                <a:spcPts val="7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Only </a:t>
            </a:r>
            <a:r>
              <a:rPr sz="2800" spc="-5" dirty="0">
                <a:latin typeface="Calibri"/>
                <a:cs typeface="Calibri"/>
              </a:rPr>
              <a:t>10% of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abruptio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4238" y="420734"/>
            <a:ext cx="8513193" cy="6252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65448" y="6783906"/>
            <a:ext cx="14224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0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y</a:t>
            </a:r>
            <a:r>
              <a:rPr sz="1200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a</a:t>
            </a:r>
            <a:r>
              <a:rPr sz="1200" spc="-5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m</a:t>
            </a:r>
            <a:r>
              <a:rPr sz="1200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u75p</a:t>
            </a:r>
            <a:r>
              <a:rPr sz="1200" spc="-5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@</a:t>
            </a:r>
            <a:r>
              <a:rPr sz="1200" spc="-20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y</a:t>
            </a:r>
            <a:r>
              <a:rPr sz="1200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ah</a:t>
            </a:r>
            <a:r>
              <a:rPr sz="1200" spc="-5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oo</a:t>
            </a:r>
            <a:r>
              <a:rPr sz="1200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.</a:t>
            </a:r>
            <a:r>
              <a:rPr sz="1200" spc="-10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c</a:t>
            </a:r>
            <a:r>
              <a:rPr sz="1200" spc="-5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o</a:t>
            </a:r>
            <a:r>
              <a:rPr sz="1200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31636" y="709974"/>
            <a:ext cx="26822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Risk</a:t>
            </a:r>
            <a:r>
              <a:rPr spc="-55" dirty="0"/>
              <a:t> </a:t>
            </a:r>
            <a:r>
              <a:rPr spc="-40" dirty="0"/>
              <a:t>Factors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10176" y="1526170"/>
            <a:ext cx="8684724" cy="5089854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09"/>
              </a:spcBef>
              <a:buFont typeface="Arial"/>
              <a:buChar char="•"/>
              <a:tabLst>
                <a:tab pos="354965" algn="l"/>
                <a:tab pos="355600" algn="l"/>
                <a:tab pos="3257550" algn="l"/>
                <a:tab pos="3527425" algn="l"/>
              </a:tabLst>
            </a:pPr>
            <a:r>
              <a:rPr sz="2800" spc="-10" dirty="0">
                <a:latin typeface="Calibri"/>
                <a:cs typeface="Calibri"/>
              </a:rPr>
              <a:t>Previous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abruption	</a:t>
            </a:r>
            <a:r>
              <a:rPr sz="2800" spc="-575" dirty="0">
                <a:latin typeface="Calibri"/>
                <a:cs typeface="Calibri"/>
              </a:rPr>
              <a:t>-­‐	</a:t>
            </a:r>
            <a:r>
              <a:rPr sz="2800" spc="-5" dirty="0">
                <a:latin typeface="Calibri"/>
                <a:cs typeface="Calibri"/>
              </a:rPr>
              <a:t>(RR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10)</a:t>
            </a:r>
            <a:endParaRPr sz="28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Hypertension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–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(2.1 </a:t>
            </a:r>
            <a:r>
              <a:rPr sz="2800" spc="-575" dirty="0">
                <a:solidFill>
                  <a:srgbClr val="FF0000"/>
                </a:solidFill>
                <a:latin typeface="Calibri"/>
                <a:cs typeface="Calibri"/>
              </a:rPr>
              <a:t>-­‐</a:t>
            </a:r>
            <a:r>
              <a:rPr sz="2800" spc="-5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2800" spc="-530" dirty="0" smtClean="0">
                <a:solidFill>
                  <a:srgbClr val="FF0000"/>
                </a:solidFill>
                <a:latin typeface="Calibri"/>
                <a:cs typeface="Calibri"/>
              </a:rPr>
              <a:t>       </a:t>
            </a:r>
            <a:r>
              <a:rPr sz="2800" spc="-5" dirty="0" smtClean="0">
                <a:solidFill>
                  <a:srgbClr val="FF0000"/>
                </a:solidFill>
                <a:latin typeface="Calibri"/>
                <a:cs typeface="Calibri"/>
              </a:rPr>
              <a:t>4.0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)</a:t>
            </a:r>
            <a:endParaRPr sz="28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HTN with </a:t>
            </a:r>
            <a:r>
              <a:rPr sz="2800" spc="-120" dirty="0">
                <a:solidFill>
                  <a:srgbClr val="FF0000"/>
                </a:solidFill>
                <a:latin typeface="Calibri"/>
                <a:cs typeface="Calibri"/>
              </a:rPr>
              <a:t>pre-</a:t>
            </a:r>
            <a:r>
              <a:rPr sz="2800" spc="-120" dirty="0" smtClean="0">
                <a:solidFill>
                  <a:srgbClr val="FF0000"/>
                </a:solidFill>
                <a:latin typeface="Calibri"/>
                <a:cs typeface="Calibri"/>
              </a:rPr>
              <a:t>­eclampsia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– ( 7</a:t>
            </a:r>
            <a:r>
              <a:rPr sz="2800" spc="10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75" dirty="0">
                <a:solidFill>
                  <a:srgbClr val="FF0000"/>
                </a:solidFill>
                <a:latin typeface="Calibri"/>
                <a:cs typeface="Calibri"/>
              </a:rPr>
              <a:t>-­‐ </a:t>
            </a:r>
            <a:r>
              <a:rPr lang="en-US" sz="2800" spc="-575" dirty="0" smtClean="0">
                <a:solidFill>
                  <a:srgbClr val="FF0000"/>
                </a:solidFill>
                <a:latin typeface="Calibri"/>
                <a:cs typeface="Calibri"/>
              </a:rPr>
              <a:t>                           </a:t>
            </a:r>
            <a:r>
              <a:rPr sz="2800" spc="-5" dirty="0" smtClean="0">
                <a:solidFill>
                  <a:srgbClr val="FF0000"/>
                </a:solidFill>
                <a:latin typeface="Calibri"/>
                <a:cs typeface="Calibri"/>
              </a:rPr>
              <a:t>8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)</a:t>
            </a:r>
            <a:endParaRPr sz="28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pPROM </a:t>
            </a:r>
            <a:r>
              <a:rPr sz="2800" dirty="0">
                <a:latin typeface="Calibri"/>
                <a:cs typeface="Calibri"/>
              </a:rPr>
              <a:t>– </a:t>
            </a:r>
            <a:r>
              <a:rPr sz="2800" spc="-5" dirty="0">
                <a:latin typeface="Calibri"/>
                <a:cs typeface="Calibri"/>
              </a:rPr>
              <a:t>(2.4 </a:t>
            </a:r>
            <a:r>
              <a:rPr sz="2800" spc="-575" dirty="0">
                <a:latin typeface="Calibri"/>
                <a:cs typeface="Calibri"/>
              </a:rPr>
              <a:t>-­‐</a:t>
            </a:r>
            <a:r>
              <a:rPr sz="2800" spc="-5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5.0)</a:t>
            </a:r>
            <a:endParaRPr sz="28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45" dirty="0">
                <a:latin typeface="Calibri"/>
                <a:cs typeface="Calibri"/>
              </a:rPr>
              <a:t>Tobacco </a:t>
            </a:r>
            <a:r>
              <a:rPr sz="2800" dirty="0">
                <a:latin typeface="Calibri"/>
                <a:cs typeface="Calibri"/>
              </a:rPr>
              <a:t>– </a:t>
            </a:r>
            <a:r>
              <a:rPr sz="2800" spc="-5" dirty="0">
                <a:latin typeface="Calibri"/>
                <a:cs typeface="Calibri"/>
              </a:rPr>
              <a:t>(1.4 </a:t>
            </a:r>
            <a:r>
              <a:rPr sz="2800" dirty="0">
                <a:latin typeface="Calibri"/>
                <a:cs typeface="Calibri"/>
              </a:rPr>
              <a:t>–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2.0)</a:t>
            </a:r>
            <a:endParaRPr sz="28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Cocaine </a:t>
            </a:r>
            <a:r>
              <a:rPr sz="2800" dirty="0">
                <a:latin typeface="Calibri"/>
                <a:cs typeface="Calibri"/>
              </a:rPr>
              <a:t>– </a:t>
            </a:r>
            <a:r>
              <a:rPr sz="2800" spc="-15" dirty="0">
                <a:latin typeface="Calibri"/>
                <a:cs typeface="Calibri"/>
              </a:rPr>
              <a:t>(many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fold)</a:t>
            </a:r>
            <a:endParaRPr sz="28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5" dirty="0">
                <a:latin typeface="Calibri"/>
                <a:cs typeface="Calibri"/>
              </a:rPr>
              <a:t>Twins </a:t>
            </a:r>
            <a:r>
              <a:rPr sz="2800" dirty="0">
                <a:latin typeface="Calibri"/>
                <a:cs typeface="Calibri"/>
              </a:rPr>
              <a:t>– </a:t>
            </a:r>
            <a:r>
              <a:rPr sz="2800" spc="-5" dirty="0">
                <a:latin typeface="Calibri"/>
                <a:cs typeface="Calibri"/>
              </a:rPr>
              <a:t>(2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fold)</a:t>
            </a:r>
            <a:endParaRPr sz="28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Chorioamnionitis </a:t>
            </a:r>
            <a:r>
              <a:rPr sz="2800" dirty="0">
                <a:latin typeface="Calibri"/>
                <a:cs typeface="Calibri"/>
              </a:rPr>
              <a:t>– </a:t>
            </a:r>
            <a:r>
              <a:rPr sz="2800" spc="-5" dirty="0">
                <a:latin typeface="Calibri"/>
                <a:cs typeface="Calibri"/>
              </a:rPr>
              <a:t>(2 </a:t>
            </a:r>
            <a:r>
              <a:rPr sz="2800" dirty="0">
                <a:latin typeface="Calibri"/>
                <a:cs typeface="Calibri"/>
              </a:rPr>
              <a:t>–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2.5)</a:t>
            </a:r>
            <a:endParaRPr sz="2800" dirty="0">
              <a:latin typeface="Calibri"/>
              <a:cs typeface="Calibri"/>
            </a:endParaRPr>
          </a:p>
          <a:p>
            <a:pPr marL="355600" marR="5080" indent="-342900">
              <a:lnSpc>
                <a:spcPts val="3030"/>
              </a:lnSpc>
              <a:spcBef>
                <a:spcPts val="7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Others: trauma, ﬁbroids, </a:t>
            </a:r>
            <a:r>
              <a:rPr sz="2800" spc="-5" dirty="0">
                <a:latin typeface="Calibri"/>
                <a:cs typeface="Calibri"/>
              </a:rPr>
              <a:t>thrombophilias,  </a:t>
            </a:r>
            <a:r>
              <a:rPr sz="2800" spc="-15" dirty="0">
                <a:latin typeface="Calibri"/>
                <a:cs typeface="Calibri"/>
              </a:rPr>
              <a:t>circumvallate,</a:t>
            </a:r>
            <a:endParaRPr sz="2800" dirty="0">
              <a:latin typeface="Calibri"/>
              <a:cs typeface="Calibri"/>
            </a:endParaRPr>
          </a:p>
          <a:p>
            <a:pPr marL="1379220">
              <a:lnSpc>
                <a:spcPct val="100000"/>
              </a:lnSpc>
              <a:spcBef>
                <a:spcPts val="365"/>
              </a:spcBef>
            </a:pPr>
            <a:r>
              <a:rPr sz="2800" spc="-15" dirty="0">
                <a:latin typeface="Calibri"/>
                <a:cs typeface="Calibri"/>
              </a:rPr>
              <a:t>polyhydramnios</a:t>
            </a:r>
            <a:endParaRPr sz="2800" dirty="0">
              <a:latin typeface="Calibri"/>
              <a:cs typeface="Calibri"/>
            </a:endParaRPr>
          </a:p>
          <a:p>
            <a:pPr marL="1797050" algn="ctr">
              <a:lnSpc>
                <a:spcPct val="100000"/>
              </a:lnSpc>
              <a:spcBef>
                <a:spcPts val="1455"/>
              </a:spcBef>
            </a:pPr>
            <a:r>
              <a:rPr sz="1200" dirty="0">
                <a:solidFill>
                  <a:srgbClr val="898989"/>
                </a:solidFill>
                <a:latin typeface="Calibri"/>
                <a:cs typeface="Calibri"/>
              </a:rPr>
              <a:t>33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13876" y="2330450"/>
            <a:ext cx="2161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solidFill>
                  <a:srgbClr val="00B0F0"/>
                </a:solidFill>
              </a:rPr>
              <a:t>These 2 are the most common causes</a:t>
            </a:r>
            <a:endParaRPr lang="en-GB" b="1" i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05789" y="847293"/>
            <a:ext cx="488696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Clinical</a:t>
            </a:r>
            <a:r>
              <a:rPr spc="-90" dirty="0"/>
              <a:t> </a:t>
            </a:r>
            <a:r>
              <a:rPr spc="-20" dirty="0"/>
              <a:t>manifestation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177" y="1982354"/>
            <a:ext cx="71691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30" dirty="0">
                <a:latin typeface="Calibri"/>
                <a:cs typeface="Calibri"/>
              </a:rPr>
              <a:t>Varies </a:t>
            </a:r>
            <a:r>
              <a:rPr sz="2800" spc="-5" dirty="0">
                <a:latin typeface="Calibri"/>
                <a:cs typeface="Calibri"/>
              </a:rPr>
              <a:t>widely </a:t>
            </a:r>
            <a:r>
              <a:rPr sz="2800" dirty="0">
                <a:latin typeface="Calibri"/>
                <a:cs typeface="Calibri"/>
              </a:rPr>
              <a:t>depending </a:t>
            </a:r>
            <a:r>
              <a:rPr sz="2800" spc="-5" dirty="0">
                <a:latin typeface="Calibri"/>
                <a:cs typeface="Calibri"/>
              </a:rPr>
              <a:t>on </a:t>
            </a:r>
            <a:r>
              <a:rPr sz="2800" spc="-10" dirty="0">
                <a:latin typeface="Calibri"/>
                <a:cs typeface="Calibri"/>
              </a:rPr>
              <a:t>site, </a:t>
            </a:r>
            <a:r>
              <a:rPr sz="2800" spc="-15" dirty="0">
                <a:latin typeface="Calibri"/>
                <a:cs typeface="Calibri"/>
              </a:rPr>
              <a:t>extent,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type….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67377" y="2395866"/>
            <a:ext cx="2339340" cy="91440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720"/>
              </a:spcBef>
              <a:buFont typeface="Arial"/>
              <a:buChar char="–"/>
              <a:tabLst>
                <a:tab pos="298450" algn="l"/>
              </a:tabLst>
            </a:pPr>
            <a:r>
              <a:rPr sz="2400" spc="-20" dirty="0">
                <a:latin typeface="Calibri"/>
                <a:cs typeface="Calibri"/>
              </a:rPr>
              <a:t>Vaginal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bleeding</a:t>
            </a:r>
            <a:endParaRPr sz="24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620"/>
              </a:spcBef>
              <a:buFont typeface="Arial"/>
              <a:buChar char="–"/>
              <a:tabLst>
                <a:tab pos="298450" algn="l"/>
              </a:tabLst>
            </a:pPr>
            <a:r>
              <a:rPr sz="2400" spc="-5" dirty="0">
                <a:latin typeface="Calibri"/>
                <a:cs typeface="Calibri"/>
              </a:rPr>
              <a:t>Abdominal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pain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81117" y="2395866"/>
            <a:ext cx="1316990" cy="91440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720"/>
              </a:spcBef>
            </a:pPr>
            <a:r>
              <a:rPr sz="2400" spc="-5" dirty="0">
                <a:latin typeface="Calibri"/>
                <a:cs typeface="Calibri"/>
              </a:rPr>
              <a:t>78% </a:t>
            </a:r>
            <a:r>
              <a:rPr sz="2400" spc="-490" dirty="0">
                <a:latin typeface="Calibri"/>
                <a:cs typeface="Calibri"/>
              </a:rPr>
              <a:t>-­‐       </a:t>
            </a:r>
            <a:r>
              <a:rPr sz="2400" spc="-45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84%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sz="2400" spc="-5" dirty="0">
                <a:latin typeface="Calibri"/>
                <a:cs typeface="Calibri"/>
              </a:rPr>
              <a:t>62% </a:t>
            </a:r>
            <a:r>
              <a:rPr sz="2400" spc="-490" dirty="0">
                <a:latin typeface="Calibri"/>
                <a:cs typeface="Calibri"/>
              </a:rPr>
              <a:t>-­‐       </a:t>
            </a:r>
            <a:r>
              <a:rPr sz="2400" spc="-45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66%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720"/>
              </a:spcBef>
              <a:buFont typeface="Arial"/>
              <a:buChar char="–"/>
              <a:tabLst>
                <a:tab pos="298450" algn="l"/>
              </a:tabLst>
            </a:pPr>
            <a:r>
              <a:rPr spc="-5" dirty="0"/>
              <a:t>Uterine tenderness</a:t>
            </a:r>
          </a:p>
          <a:p>
            <a:pPr marL="298450" indent="-285750">
              <a:lnSpc>
                <a:spcPct val="100000"/>
              </a:lnSpc>
              <a:spcBef>
                <a:spcPts val="620"/>
              </a:spcBef>
              <a:buFont typeface="Arial"/>
              <a:buChar char="–"/>
              <a:tabLst>
                <a:tab pos="298450" algn="l"/>
              </a:tabLst>
            </a:pPr>
            <a:r>
              <a:rPr spc="-5" dirty="0"/>
              <a:t>Uterine Hypertonus</a:t>
            </a:r>
          </a:p>
          <a:p>
            <a:pPr marL="298450" indent="-285750">
              <a:lnSpc>
                <a:spcPct val="100000"/>
              </a:lnSpc>
              <a:spcBef>
                <a:spcPts val="520"/>
              </a:spcBef>
              <a:buFont typeface="Arial"/>
              <a:buChar char="–"/>
              <a:tabLst>
                <a:tab pos="298450" algn="l"/>
              </a:tabLst>
            </a:pPr>
            <a:r>
              <a:rPr spc="-10" dirty="0"/>
              <a:t>Backache </a:t>
            </a:r>
            <a:r>
              <a:rPr dirty="0"/>
              <a:t>– especially </a:t>
            </a:r>
            <a:r>
              <a:rPr spc="-5" dirty="0"/>
              <a:t>with </a:t>
            </a:r>
            <a:r>
              <a:rPr spc="-10" dirty="0"/>
              <a:t>posterior</a:t>
            </a:r>
            <a:r>
              <a:rPr spc="-20" dirty="0"/>
              <a:t> </a:t>
            </a:r>
            <a:r>
              <a:rPr spc="-10" dirty="0"/>
              <a:t>placenta</a:t>
            </a:r>
          </a:p>
          <a:p>
            <a:pPr marL="298450" indent="-285750">
              <a:lnSpc>
                <a:spcPct val="100000"/>
              </a:lnSpc>
              <a:spcBef>
                <a:spcPts val="620"/>
              </a:spcBef>
              <a:buFont typeface="Arial"/>
              <a:buChar char="–"/>
              <a:tabLst>
                <a:tab pos="298450" algn="l"/>
              </a:tabLst>
            </a:pPr>
            <a:r>
              <a:rPr spc="-10" dirty="0"/>
              <a:t>Acute </a:t>
            </a:r>
            <a:r>
              <a:rPr spc="-25" dirty="0"/>
              <a:t>fetal</a:t>
            </a:r>
            <a:r>
              <a:rPr spc="-35" dirty="0"/>
              <a:t> </a:t>
            </a:r>
            <a:r>
              <a:rPr spc="-10" dirty="0"/>
              <a:t>distress</a:t>
            </a:r>
          </a:p>
          <a:p>
            <a:pPr marL="298450" indent="-285750">
              <a:lnSpc>
                <a:spcPct val="100000"/>
              </a:lnSpc>
              <a:spcBef>
                <a:spcPts val="520"/>
              </a:spcBef>
              <a:buFont typeface="Arial"/>
              <a:buChar char="–"/>
              <a:tabLst>
                <a:tab pos="298450" algn="l"/>
              </a:tabLst>
            </a:pPr>
            <a:r>
              <a:rPr spc="-20" dirty="0"/>
              <a:t>Fetal</a:t>
            </a:r>
            <a:r>
              <a:rPr spc="-45" dirty="0"/>
              <a:t> </a:t>
            </a:r>
            <a:r>
              <a:rPr spc="-5" dirty="0"/>
              <a:t>demise(IUFD)</a:t>
            </a:r>
          </a:p>
          <a:p>
            <a:pPr marL="298450" indent="-285750">
              <a:lnSpc>
                <a:spcPct val="100000"/>
              </a:lnSpc>
              <a:spcBef>
                <a:spcPts val="620"/>
              </a:spcBef>
              <a:buFont typeface="Arial"/>
              <a:buChar char="–"/>
              <a:tabLst>
                <a:tab pos="298450" algn="l"/>
              </a:tabLst>
            </a:pPr>
            <a:r>
              <a:rPr spc="-15" dirty="0"/>
              <a:t>Preterm</a:t>
            </a:r>
            <a:r>
              <a:rPr spc="-5" dirty="0"/>
              <a:t> labour</a:t>
            </a:r>
          </a:p>
          <a:p>
            <a:pPr marL="298450" indent="-285750">
              <a:lnSpc>
                <a:spcPct val="100000"/>
              </a:lnSpc>
              <a:spcBef>
                <a:spcPts val="620"/>
              </a:spcBef>
              <a:buFont typeface="Arial"/>
              <a:buChar char="–"/>
              <a:tabLst>
                <a:tab pos="298450" algn="l"/>
              </a:tabLst>
            </a:pPr>
            <a:r>
              <a:rPr spc="-10" dirty="0"/>
              <a:t>Hypovolemic</a:t>
            </a:r>
            <a:r>
              <a:rPr spc="-5" dirty="0"/>
              <a:t> shock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5433" y="847293"/>
            <a:ext cx="70472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COMPLICATIONS </a:t>
            </a:r>
            <a:r>
              <a:rPr dirty="0"/>
              <a:t>OF</a:t>
            </a:r>
            <a:r>
              <a:rPr spc="-60" dirty="0"/>
              <a:t> </a:t>
            </a:r>
            <a:r>
              <a:rPr spc="-5" dirty="0"/>
              <a:t>ABRUPTIO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177" y="1889898"/>
            <a:ext cx="7927975" cy="5243102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sz="3200" spc="-10" dirty="0">
                <a:latin typeface="Calibri"/>
                <a:cs typeface="Calibri"/>
              </a:rPr>
              <a:t>Maternal</a:t>
            </a:r>
            <a:endParaRPr sz="3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Hypovolemia </a:t>
            </a:r>
            <a:r>
              <a:rPr sz="3200" spc="-20" dirty="0">
                <a:latin typeface="Calibri"/>
                <a:cs typeface="Calibri"/>
              </a:rPr>
              <a:t>related to </a:t>
            </a:r>
            <a:r>
              <a:rPr sz="3200" spc="-5" dirty="0">
                <a:latin typeface="Calibri"/>
                <a:cs typeface="Calibri"/>
              </a:rPr>
              <a:t>blood</a:t>
            </a:r>
            <a:r>
              <a:rPr sz="3200" spc="5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loss</a:t>
            </a:r>
            <a:endParaRPr sz="3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Need </a:t>
            </a:r>
            <a:r>
              <a:rPr sz="3200" spc="-25" dirty="0">
                <a:latin typeface="Calibri"/>
                <a:cs typeface="Calibri"/>
              </a:rPr>
              <a:t>for </a:t>
            </a:r>
            <a:r>
              <a:rPr sz="3200" spc="-5" dirty="0">
                <a:latin typeface="Calibri"/>
                <a:cs typeface="Calibri"/>
              </a:rPr>
              <a:t>blood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transfusion</a:t>
            </a:r>
            <a:endParaRPr sz="3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Disseminated </a:t>
            </a:r>
            <a:r>
              <a:rPr sz="3200" spc="-20" dirty="0">
                <a:latin typeface="Calibri"/>
                <a:cs typeface="Calibri"/>
              </a:rPr>
              <a:t>intravascular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coagulopathy(DIC)</a:t>
            </a:r>
            <a:endParaRPr sz="3200" dirty="0">
              <a:latin typeface="Calibri"/>
              <a:cs typeface="Calibri"/>
            </a:endParaRPr>
          </a:p>
          <a:p>
            <a:pPr marL="447040" indent="-434975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3200" spc="-15" dirty="0">
                <a:latin typeface="Calibri"/>
                <a:cs typeface="Calibri"/>
              </a:rPr>
              <a:t>Renal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failure</a:t>
            </a:r>
            <a:endParaRPr sz="3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Adult </a:t>
            </a:r>
            <a:r>
              <a:rPr sz="3200" spc="-20" dirty="0">
                <a:latin typeface="Calibri"/>
                <a:cs typeface="Calibri"/>
              </a:rPr>
              <a:t>Respiratory </a:t>
            </a:r>
            <a:r>
              <a:rPr sz="3200" spc="-15" dirty="0">
                <a:latin typeface="Calibri"/>
                <a:cs typeface="Calibri"/>
              </a:rPr>
              <a:t>Distress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Syndrome</a:t>
            </a:r>
            <a:endParaRPr sz="3200" dirty="0">
              <a:latin typeface="Calibri"/>
              <a:cs typeface="Calibri"/>
            </a:endParaRPr>
          </a:p>
          <a:p>
            <a:pPr marL="447040" indent="-434975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3200" spc="-20" dirty="0">
                <a:latin typeface="Calibri"/>
                <a:cs typeface="Calibri"/>
              </a:rPr>
              <a:t>Multisystem </a:t>
            </a:r>
            <a:r>
              <a:rPr sz="3200" spc="-25" dirty="0">
                <a:latin typeface="Calibri"/>
                <a:cs typeface="Calibri"/>
              </a:rPr>
              <a:t>organ </a:t>
            </a:r>
            <a:r>
              <a:rPr sz="3200" spc="-20" dirty="0">
                <a:latin typeface="Calibri"/>
                <a:cs typeface="Calibri"/>
              </a:rPr>
              <a:t>failure</a:t>
            </a:r>
            <a:r>
              <a:rPr sz="3200" spc="4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Death</a:t>
            </a:r>
            <a:endParaRPr sz="3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Postpartum </a:t>
            </a:r>
            <a:r>
              <a:rPr sz="3200" spc="-155" dirty="0">
                <a:latin typeface="Calibri"/>
                <a:cs typeface="Calibri"/>
              </a:rPr>
              <a:t>hemorrhage-</a:t>
            </a:r>
            <a:r>
              <a:rPr sz="3200" spc="-155" dirty="0" smtClean="0">
                <a:latin typeface="Calibri"/>
                <a:cs typeface="Calibri"/>
              </a:rPr>
              <a:t>­</a:t>
            </a:r>
            <a:r>
              <a:rPr sz="3200" spc="-10" dirty="0" err="1" smtClean="0">
                <a:latin typeface="Calibri"/>
                <a:cs typeface="Calibri"/>
              </a:rPr>
              <a:t>couv</a:t>
            </a:r>
            <a:r>
              <a:rPr lang="en-US" sz="3200" spc="-10" dirty="0" err="1" smtClean="0">
                <a:latin typeface="Calibri"/>
                <a:cs typeface="Calibri"/>
              </a:rPr>
              <a:t>e</a:t>
            </a:r>
            <a:r>
              <a:rPr sz="3200" spc="-10" dirty="0" err="1" smtClean="0">
                <a:latin typeface="Calibri"/>
                <a:cs typeface="Calibri"/>
              </a:rPr>
              <a:t>l</a:t>
            </a:r>
            <a:r>
              <a:rPr lang="en-US" sz="3200" spc="-10" dirty="0" err="1" smtClean="0">
                <a:latin typeface="Calibri"/>
                <a:cs typeface="Calibri"/>
              </a:rPr>
              <a:t>ai</a:t>
            </a:r>
            <a:r>
              <a:rPr sz="3200" spc="-10" dirty="0" err="1" smtClean="0">
                <a:latin typeface="Calibri"/>
                <a:cs typeface="Calibri"/>
              </a:rPr>
              <a:t>re</a:t>
            </a:r>
            <a:r>
              <a:rPr sz="3200" spc="15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uteru</a:t>
            </a:r>
            <a:r>
              <a:rPr lang="en-US" sz="3200" spc="-10" dirty="0" smtClean="0">
                <a:latin typeface="Calibri"/>
                <a:cs typeface="Calibri"/>
              </a:rPr>
              <a:t>s… </a:t>
            </a:r>
            <a:r>
              <a:rPr lang="en-US" sz="3200" i="1" spc="-10" dirty="0" smtClean="0">
                <a:solidFill>
                  <a:srgbClr val="00B0F0"/>
                </a:solidFill>
                <a:latin typeface="Calibri"/>
                <a:cs typeface="Calibri"/>
              </a:rPr>
              <a:t>check what it is</a:t>
            </a:r>
            <a:endParaRPr sz="3200" dirty="0">
              <a:solidFill>
                <a:srgbClr val="00B0F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5433" y="847293"/>
            <a:ext cx="70472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COMPLICATIONS </a:t>
            </a:r>
            <a:r>
              <a:rPr dirty="0"/>
              <a:t>OF</a:t>
            </a:r>
            <a:r>
              <a:rPr spc="-60" dirty="0"/>
              <a:t> </a:t>
            </a:r>
            <a:r>
              <a:rPr spc="-5" dirty="0"/>
              <a:t>ABRUPTIO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177" y="1889898"/>
            <a:ext cx="7496175" cy="2938780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sz="3200" spc="-25" dirty="0">
                <a:latin typeface="Calibri"/>
                <a:cs typeface="Calibri"/>
              </a:rPr>
              <a:t>Fetal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Growth restriction </a:t>
            </a:r>
            <a:r>
              <a:rPr sz="3200" spc="-5" dirty="0">
                <a:latin typeface="Calibri"/>
                <a:cs typeface="Calibri"/>
              </a:rPr>
              <a:t>(with </a:t>
            </a:r>
            <a:r>
              <a:rPr sz="3200" spc="-10" dirty="0">
                <a:latin typeface="Calibri"/>
                <a:cs typeface="Calibri"/>
              </a:rPr>
              <a:t>chronic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abruption)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5" dirty="0">
                <a:latin typeface="Calibri"/>
                <a:cs typeface="Calibri"/>
              </a:rPr>
              <a:t>Fetal hypoxemia </a:t>
            </a:r>
            <a:r>
              <a:rPr sz="3200" spc="-5" dirty="0">
                <a:latin typeface="Calibri"/>
                <a:cs typeface="Calibri"/>
              </a:rPr>
              <a:t>or</a:t>
            </a:r>
            <a:r>
              <a:rPr sz="3200" spc="4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asphyxia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Preterm</a:t>
            </a:r>
            <a:r>
              <a:rPr sz="3200" spc="-5" dirty="0">
                <a:latin typeface="Calibri"/>
                <a:cs typeface="Calibri"/>
              </a:rPr>
              <a:t> birth</a:t>
            </a:r>
            <a:endParaRPr sz="3200">
              <a:latin typeface="Calibri"/>
              <a:cs typeface="Calibri"/>
            </a:endParaRPr>
          </a:p>
          <a:p>
            <a:pPr marL="447040" indent="-434975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3200" spc="-20" dirty="0">
                <a:latin typeface="Calibri"/>
                <a:cs typeface="Calibri"/>
              </a:rPr>
              <a:t>Perinatal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mortality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5298" y="847293"/>
            <a:ext cx="444690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ABRUPTIO AND</a:t>
            </a:r>
            <a:r>
              <a:rPr spc="-70" dirty="0"/>
              <a:t> </a:t>
            </a:r>
            <a:r>
              <a:rPr spc="-5" dirty="0"/>
              <a:t>DIC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177" y="1982354"/>
            <a:ext cx="7736205" cy="464947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55600" marR="5080" indent="-342900">
              <a:lnSpc>
                <a:spcPct val="99600"/>
              </a:lnSpc>
              <a:spcBef>
                <a:spcPts val="11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Fetus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0" dirty="0">
                <a:latin typeface="Calibri"/>
                <a:cs typeface="Calibri"/>
              </a:rPr>
              <a:t>placenta </a:t>
            </a:r>
            <a:r>
              <a:rPr sz="3200" spc="-204" dirty="0">
                <a:latin typeface="Calibri"/>
                <a:cs typeface="Calibri"/>
              </a:rPr>
              <a:t>in-­‐utero </a:t>
            </a:r>
            <a:r>
              <a:rPr sz="3200" dirty="0">
                <a:latin typeface="Calibri"/>
                <a:cs typeface="Calibri"/>
              </a:rPr>
              <a:t>so </a:t>
            </a:r>
            <a:r>
              <a:rPr sz="3200" spc="-10" dirty="0">
                <a:latin typeface="Calibri"/>
                <a:cs typeface="Calibri"/>
              </a:rPr>
              <a:t>uterus </a:t>
            </a:r>
            <a:r>
              <a:rPr sz="3200" dirty="0">
                <a:latin typeface="Calibri"/>
                <a:cs typeface="Calibri"/>
              </a:rPr>
              <a:t>unable  </a:t>
            </a:r>
            <a:r>
              <a:rPr sz="3200" spc="-20" dirty="0">
                <a:latin typeface="Calibri"/>
                <a:cs typeface="Calibri"/>
              </a:rPr>
              <a:t>to contract to stop </a:t>
            </a:r>
            <a:r>
              <a:rPr sz="3200" dirty="0">
                <a:latin typeface="Calibri"/>
                <a:cs typeface="Calibri"/>
              </a:rPr>
              <a:t>bleeding. So </a:t>
            </a:r>
            <a:r>
              <a:rPr sz="3200" spc="-10" dirty="0">
                <a:latin typeface="Calibri"/>
                <a:cs typeface="Calibri"/>
              </a:rPr>
              <a:t>coagulation  cascade continually </a:t>
            </a:r>
            <a:r>
              <a:rPr sz="3200" spc="-20" dirty="0">
                <a:latin typeface="Calibri"/>
                <a:cs typeface="Calibri"/>
              </a:rPr>
              <a:t>activated </a:t>
            </a:r>
            <a:r>
              <a:rPr sz="3200" dirty="0">
                <a:latin typeface="Calibri"/>
                <a:cs typeface="Calibri"/>
              </a:rPr>
              <a:t>leading </a:t>
            </a:r>
            <a:r>
              <a:rPr sz="3200" spc="-20" dirty="0">
                <a:latin typeface="Calibri"/>
                <a:cs typeface="Calibri"/>
              </a:rPr>
              <a:t>to  </a:t>
            </a:r>
            <a:r>
              <a:rPr sz="3200" spc="-10" dirty="0">
                <a:latin typeface="Calibri"/>
                <a:cs typeface="Calibri"/>
              </a:rPr>
              <a:t>exhausting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spc="-10" dirty="0">
                <a:latin typeface="Calibri"/>
                <a:cs typeface="Calibri"/>
              </a:rPr>
              <a:t>coagulation </a:t>
            </a:r>
            <a:r>
              <a:rPr sz="3200" spc="-25" dirty="0">
                <a:latin typeface="Calibri"/>
                <a:cs typeface="Calibri"/>
              </a:rPr>
              <a:t>factors  </a:t>
            </a:r>
            <a:r>
              <a:rPr sz="3200" spc="-10" dirty="0">
                <a:latin typeface="Calibri"/>
                <a:cs typeface="Calibri"/>
              </a:rPr>
              <a:t>(consumptive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coagulopathy).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Fulminant DIC </a:t>
            </a:r>
            <a:r>
              <a:rPr sz="3200" spc="-10" dirty="0">
                <a:latin typeface="Calibri"/>
                <a:cs typeface="Calibri"/>
              </a:rPr>
              <a:t>occurs</a:t>
            </a:r>
            <a:r>
              <a:rPr sz="3200" dirty="0">
                <a:latin typeface="Calibri"/>
                <a:cs typeface="Calibri"/>
              </a:rPr>
              <a:t> in:</a:t>
            </a:r>
            <a:endParaRPr sz="32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665"/>
              </a:spcBef>
              <a:buFont typeface="Arial"/>
              <a:buChar char="–"/>
              <a:tabLst>
                <a:tab pos="755650" algn="l"/>
              </a:tabLst>
            </a:pPr>
            <a:r>
              <a:rPr sz="2800" dirty="0">
                <a:latin typeface="Calibri"/>
                <a:cs typeface="Calibri"/>
              </a:rPr>
              <a:t>1 – </a:t>
            </a:r>
            <a:r>
              <a:rPr sz="2800" spc="-5" dirty="0">
                <a:latin typeface="Calibri"/>
                <a:cs typeface="Calibri"/>
              </a:rPr>
              <a:t>2% of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abruption</a:t>
            </a:r>
            <a:endParaRPr sz="28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640"/>
              </a:spcBef>
              <a:buFont typeface="Arial"/>
              <a:buChar char="–"/>
              <a:tabLst>
                <a:tab pos="755650" algn="l"/>
              </a:tabLst>
            </a:pPr>
            <a:r>
              <a:rPr sz="2800" spc="-5" dirty="0">
                <a:latin typeface="Calibri"/>
                <a:cs typeface="Calibri"/>
              </a:rPr>
              <a:t>30% of Abruption with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IUFD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Associated </a:t>
            </a:r>
            <a:r>
              <a:rPr sz="3200" spc="-5" dirty="0">
                <a:latin typeface="Calibri"/>
                <a:cs typeface="Calibri"/>
              </a:rPr>
              <a:t>with </a:t>
            </a:r>
            <a:r>
              <a:rPr sz="3200" dirty="0">
                <a:latin typeface="Calibri"/>
                <a:cs typeface="Calibri"/>
              </a:rPr>
              <a:t>high </a:t>
            </a:r>
            <a:r>
              <a:rPr sz="3200" spc="-10" dirty="0">
                <a:latin typeface="Calibri"/>
                <a:cs typeface="Calibri"/>
              </a:rPr>
              <a:t>maternal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mortally.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58836" y="6783906"/>
            <a:ext cx="1803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98989"/>
                </a:solidFill>
                <a:latin typeface="Calibri"/>
                <a:cs typeface="Calibri"/>
              </a:rPr>
              <a:t>38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65448" y="6783906"/>
            <a:ext cx="14224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0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y</a:t>
            </a:r>
            <a:r>
              <a:rPr sz="1200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a</a:t>
            </a:r>
            <a:r>
              <a:rPr sz="1200" spc="-5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m</a:t>
            </a:r>
            <a:r>
              <a:rPr sz="1200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u75p</a:t>
            </a:r>
            <a:r>
              <a:rPr sz="1200" spc="-5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@</a:t>
            </a:r>
            <a:r>
              <a:rPr sz="1200" spc="-20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y</a:t>
            </a:r>
            <a:r>
              <a:rPr sz="1200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ah</a:t>
            </a:r>
            <a:r>
              <a:rPr sz="1200" spc="-5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oo</a:t>
            </a:r>
            <a:r>
              <a:rPr sz="1200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.</a:t>
            </a:r>
            <a:r>
              <a:rPr sz="1200" spc="-10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c</a:t>
            </a:r>
            <a:r>
              <a:rPr sz="1200" spc="-5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o</a:t>
            </a:r>
            <a:r>
              <a:rPr sz="1200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36893" y="847293"/>
            <a:ext cx="482409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Grading </a:t>
            </a:r>
            <a:r>
              <a:rPr spc="-5" dirty="0"/>
              <a:t>of</a:t>
            </a:r>
            <a:r>
              <a:rPr spc="-30" dirty="0"/>
              <a:t> </a:t>
            </a:r>
            <a:r>
              <a:rPr spc="-10" dirty="0"/>
              <a:t>Abruption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310177" y="1891592"/>
            <a:ext cx="7152005" cy="4552950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Grade</a:t>
            </a:r>
            <a:r>
              <a:rPr sz="3200" spc="-5" dirty="0">
                <a:latin typeface="Calibri"/>
                <a:cs typeface="Calibri"/>
              </a:rPr>
              <a:t> 0:</a:t>
            </a:r>
            <a:endParaRPr sz="3200">
              <a:latin typeface="Calibri"/>
              <a:cs typeface="Calibri"/>
            </a:endParaRPr>
          </a:p>
          <a:p>
            <a:pPr marL="749300" marR="5080" lvl="1" indent="-279400">
              <a:lnSpc>
                <a:spcPts val="2820"/>
              </a:lnSpc>
              <a:spcBef>
                <a:spcPts val="68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15" dirty="0">
                <a:latin typeface="Calibri"/>
                <a:cs typeface="Calibri"/>
              </a:rPr>
              <a:t>Asymptomatic </a:t>
            </a:r>
            <a:r>
              <a:rPr sz="2400" dirty="0">
                <a:latin typeface="Calibri"/>
                <a:cs typeface="Calibri"/>
              </a:rPr>
              <a:t>– </a:t>
            </a:r>
            <a:r>
              <a:rPr sz="2400" spc="-15" dirty="0">
                <a:latin typeface="Calibri"/>
                <a:cs typeface="Calibri"/>
              </a:rPr>
              <a:t>Retroplacental </a:t>
            </a:r>
            <a:r>
              <a:rPr sz="2400" spc="-5" dirty="0">
                <a:latin typeface="Calibri"/>
                <a:cs typeface="Calibri"/>
              </a:rPr>
              <a:t>clot(RPC) </a:t>
            </a:r>
            <a:r>
              <a:rPr sz="2400" dirty="0">
                <a:latin typeface="Calibri"/>
                <a:cs typeface="Calibri"/>
              </a:rPr>
              <a:t>seen </a:t>
            </a:r>
            <a:r>
              <a:rPr sz="2400" spc="-20" dirty="0">
                <a:latin typeface="Calibri"/>
                <a:cs typeface="Calibri"/>
              </a:rPr>
              <a:t>aNer  </a:t>
            </a:r>
            <a:r>
              <a:rPr sz="2400" spc="-10" dirty="0">
                <a:latin typeface="Calibri"/>
                <a:cs typeface="Calibri"/>
              </a:rPr>
              <a:t>placental </a:t>
            </a:r>
            <a:r>
              <a:rPr sz="2400" spc="-5" dirty="0">
                <a:latin typeface="Calibri"/>
                <a:cs typeface="Calibri"/>
              </a:rPr>
              <a:t>delivery </a:t>
            </a:r>
            <a:r>
              <a:rPr sz="2400" dirty="0">
                <a:latin typeface="Calibri"/>
                <a:cs typeface="Calibri"/>
              </a:rPr>
              <a:t>as </a:t>
            </a:r>
            <a:r>
              <a:rPr sz="2400" spc="-5" dirty="0">
                <a:latin typeface="Calibri"/>
                <a:cs typeface="Calibri"/>
              </a:rPr>
              <a:t>only </a:t>
            </a:r>
            <a:r>
              <a:rPr sz="2400" spc="-20" dirty="0">
                <a:latin typeface="Calibri"/>
                <a:cs typeface="Calibri"/>
              </a:rPr>
              <a:t>feature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4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abruptio.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Grade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I:</a:t>
            </a:r>
            <a:endParaRPr sz="32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665"/>
              </a:spcBef>
              <a:buFont typeface="Arial"/>
              <a:buChar char="–"/>
              <a:tabLst>
                <a:tab pos="755650" algn="l"/>
              </a:tabLst>
            </a:pPr>
            <a:r>
              <a:rPr sz="2800" spc="-25" dirty="0">
                <a:latin typeface="Calibri"/>
                <a:cs typeface="Calibri"/>
              </a:rPr>
              <a:t>Vaginal </a:t>
            </a:r>
            <a:r>
              <a:rPr sz="2800" dirty="0">
                <a:latin typeface="Calibri"/>
                <a:cs typeface="Calibri"/>
              </a:rPr>
              <a:t>bleeding &amp; </a:t>
            </a:r>
            <a:r>
              <a:rPr sz="2800" spc="-10" dirty="0">
                <a:latin typeface="Calibri"/>
                <a:cs typeface="Calibri"/>
              </a:rPr>
              <a:t>uterine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tenderness</a:t>
            </a:r>
            <a:endParaRPr sz="28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740"/>
              </a:spcBef>
              <a:buFont typeface="Arial"/>
              <a:buChar char="–"/>
              <a:tabLst>
                <a:tab pos="755650" algn="l"/>
              </a:tabLst>
            </a:pPr>
            <a:r>
              <a:rPr sz="2800" dirty="0">
                <a:latin typeface="Calibri"/>
                <a:cs typeface="Calibri"/>
              </a:rPr>
              <a:t>Visible </a:t>
            </a:r>
            <a:r>
              <a:rPr sz="2800" spc="-5" dirty="0">
                <a:latin typeface="Calibri"/>
                <a:cs typeface="Calibri"/>
              </a:rPr>
              <a:t>RPC </a:t>
            </a:r>
            <a:r>
              <a:rPr sz="2800" spc="-25" dirty="0">
                <a:latin typeface="Calibri"/>
                <a:cs typeface="Calibri"/>
              </a:rPr>
              <a:t>aNer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delivery</a:t>
            </a:r>
            <a:endParaRPr sz="28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640"/>
              </a:spcBef>
              <a:buFont typeface="Arial"/>
              <a:buChar char="–"/>
              <a:tabLst>
                <a:tab pos="755650" algn="l"/>
              </a:tabLst>
            </a:pPr>
            <a:r>
              <a:rPr sz="2800" dirty="0">
                <a:latin typeface="Calibri"/>
                <a:cs typeface="Calibri"/>
              </a:rPr>
              <a:t>No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coagulopathy</a:t>
            </a:r>
            <a:endParaRPr sz="28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640"/>
              </a:spcBef>
              <a:buFont typeface="Arial"/>
              <a:buChar char="–"/>
              <a:tabLst>
                <a:tab pos="755650" algn="l"/>
              </a:tabLst>
            </a:pPr>
            <a:r>
              <a:rPr sz="2800" spc="-10" dirty="0">
                <a:latin typeface="Calibri"/>
                <a:cs typeface="Calibri"/>
              </a:rPr>
              <a:t>Maternal vitals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normal</a:t>
            </a:r>
            <a:endParaRPr sz="28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740"/>
              </a:spcBef>
              <a:buFont typeface="Arial"/>
              <a:buChar char="–"/>
              <a:tabLst>
                <a:tab pos="755650" algn="l"/>
              </a:tabLst>
            </a:pPr>
            <a:r>
              <a:rPr sz="2800" dirty="0">
                <a:latin typeface="Calibri"/>
                <a:cs typeface="Calibri"/>
              </a:rPr>
              <a:t>No </a:t>
            </a:r>
            <a:r>
              <a:rPr sz="2800" spc="-25" dirty="0">
                <a:latin typeface="Calibri"/>
                <a:cs typeface="Calibri"/>
              </a:rPr>
              <a:t>fetal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distress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58836" y="6783906"/>
            <a:ext cx="1803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98989"/>
                </a:solidFill>
                <a:latin typeface="Calibri"/>
                <a:cs typeface="Calibri"/>
              </a:rPr>
              <a:t>39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65448" y="6783906"/>
            <a:ext cx="14224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0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y</a:t>
            </a:r>
            <a:r>
              <a:rPr sz="1200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a</a:t>
            </a:r>
            <a:r>
              <a:rPr sz="1200" spc="-5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m</a:t>
            </a:r>
            <a:r>
              <a:rPr sz="1200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u75p</a:t>
            </a:r>
            <a:r>
              <a:rPr sz="1200" spc="-5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@</a:t>
            </a:r>
            <a:r>
              <a:rPr sz="1200" spc="-20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y</a:t>
            </a:r>
            <a:r>
              <a:rPr sz="1200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ah</a:t>
            </a:r>
            <a:r>
              <a:rPr sz="1200" spc="-5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oo</a:t>
            </a:r>
            <a:r>
              <a:rPr sz="1200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.</a:t>
            </a:r>
            <a:r>
              <a:rPr sz="1200" spc="-10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c</a:t>
            </a:r>
            <a:r>
              <a:rPr sz="1200" spc="-5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o</a:t>
            </a:r>
            <a:r>
              <a:rPr sz="1200" dirty="0">
                <a:solidFill>
                  <a:srgbClr val="898989"/>
                </a:solidFill>
                <a:latin typeface="Calibri"/>
                <a:cs typeface="Calibri"/>
                <a:hlinkClick r:id="rId2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10177" y="686699"/>
            <a:ext cx="3386454" cy="308102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libri"/>
                <a:cs typeface="Calibri"/>
              </a:rPr>
              <a:t>Grade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II:</a:t>
            </a:r>
            <a:endParaRPr sz="28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515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10" dirty="0">
                <a:latin typeface="Calibri"/>
                <a:cs typeface="Calibri"/>
              </a:rPr>
              <a:t>Maternal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tachycardia</a:t>
            </a:r>
            <a:endParaRPr sz="24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62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20" dirty="0">
                <a:latin typeface="Calibri"/>
                <a:cs typeface="Calibri"/>
              </a:rPr>
              <a:t>Fetal</a:t>
            </a:r>
            <a:r>
              <a:rPr sz="2400" spc="-10" dirty="0">
                <a:latin typeface="Calibri"/>
                <a:cs typeface="Calibri"/>
              </a:rPr>
              <a:t> compromise</a:t>
            </a:r>
            <a:endParaRPr sz="2400">
              <a:latin typeface="Calibri"/>
              <a:cs typeface="Calibri"/>
            </a:endParaRPr>
          </a:p>
          <a:p>
            <a:pPr marL="749300" marR="824865" lvl="1" indent="-279400">
              <a:lnSpc>
                <a:spcPct val="101499"/>
              </a:lnSpc>
              <a:spcBef>
                <a:spcPts val="48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15" dirty="0">
                <a:latin typeface="Calibri"/>
                <a:cs typeface="Calibri"/>
              </a:rPr>
              <a:t>Severe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uterine  tenderness</a:t>
            </a:r>
            <a:endParaRPr sz="24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595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Calibri"/>
                <a:cs typeface="Calibri"/>
              </a:rPr>
              <a:t>Hypoﬁbrinogenemia</a:t>
            </a:r>
            <a:endParaRPr sz="24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52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15" dirty="0">
                <a:latin typeface="Calibri"/>
                <a:cs typeface="Calibri"/>
              </a:rPr>
              <a:t>Large</a:t>
            </a:r>
            <a:r>
              <a:rPr sz="2400" spc="-5" dirty="0">
                <a:latin typeface="Calibri"/>
                <a:cs typeface="Calibri"/>
              </a:rPr>
              <a:t> RPC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01177" y="686699"/>
            <a:ext cx="3703954" cy="432879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libri"/>
                <a:cs typeface="Calibri"/>
              </a:rPr>
              <a:t>Grade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III</a:t>
            </a:r>
            <a:endParaRPr sz="28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515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Calibri"/>
                <a:cs typeface="Calibri"/>
              </a:rPr>
              <a:t>Uterine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tetany</a:t>
            </a:r>
            <a:endParaRPr sz="24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62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10" dirty="0">
                <a:latin typeface="Calibri"/>
                <a:cs typeface="Calibri"/>
              </a:rPr>
              <a:t>Hypovolemia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shock</a:t>
            </a:r>
            <a:endParaRPr sz="2400">
              <a:latin typeface="Calibri"/>
              <a:cs typeface="Calibri"/>
            </a:endParaRPr>
          </a:p>
          <a:p>
            <a:pPr marL="749300" marR="1143000" lvl="1" indent="-279400">
              <a:lnSpc>
                <a:spcPct val="101499"/>
              </a:lnSpc>
              <a:spcBef>
                <a:spcPts val="48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15" dirty="0">
                <a:latin typeface="Calibri"/>
                <a:cs typeface="Calibri"/>
              </a:rPr>
              <a:t>Severe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uterine  tenderness</a:t>
            </a:r>
            <a:endParaRPr sz="24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595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Calibri"/>
                <a:cs typeface="Calibri"/>
              </a:rPr>
              <a:t>Mostly IUFD</a:t>
            </a:r>
            <a:endParaRPr sz="2400">
              <a:latin typeface="Calibri"/>
              <a:cs typeface="Calibri"/>
            </a:endParaRPr>
          </a:p>
          <a:p>
            <a:pPr marL="755650" lvl="1" indent="-703580">
              <a:lnSpc>
                <a:spcPct val="100000"/>
              </a:lnSpc>
              <a:spcBef>
                <a:spcPts val="52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Calibri"/>
                <a:cs typeface="Calibri"/>
              </a:rPr>
              <a:t>Hypoﬁbrinogenemia</a:t>
            </a:r>
            <a:endParaRPr sz="24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62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Calibri"/>
                <a:cs typeface="Calibri"/>
              </a:rPr>
              <a:t>30% </a:t>
            </a:r>
            <a:r>
              <a:rPr sz="2400" spc="-20" dirty="0">
                <a:latin typeface="Calibri"/>
                <a:cs typeface="Calibri"/>
              </a:rPr>
              <a:t>have </a:t>
            </a:r>
            <a:r>
              <a:rPr sz="2400" spc="-5" dirty="0">
                <a:latin typeface="Calibri"/>
                <a:cs typeface="Calibri"/>
              </a:rPr>
              <a:t>DIC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(IIIB)</a:t>
            </a:r>
            <a:endParaRPr sz="2400">
              <a:latin typeface="Calibri"/>
              <a:cs typeface="Calibri"/>
            </a:endParaRPr>
          </a:p>
          <a:p>
            <a:pPr marL="749300" marR="379730" lvl="1" indent="-279400">
              <a:lnSpc>
                <a:spcPct val="101499"/>
              </a:lnSpc>
              <a:spcBef>
                <a:spcPts val="475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Calibri"/>
                <a:cs typeface="Calibri"/>
              </a:rPr>
              <a:t>70% </a:t>
            </a:r>
            <a:r>
              <a:rPr sz="2400" dirty="0">
                <a:latin typeface="Calibri"/>
                <a:cs typeface="Calibri"/>
              </a:rPr>
              <a:t>do </a:t>
            </a:r>
            <a:r>
              <a:rPr sz="2400" spc="-5" dirty="0">
                <a:latin typeface="Calibri"/>
                <a:cs typeface="Calibri"/>
              </a:rPr>
              <a:t>not </a:t>
            </a:r>
            <a:r>
              <a:rPr sz="2400" spc="-20" dirty="0">
                <a:latin typeface="Calibri"/>
                <a:cs typeface="Calibri"/>
              </a:rPr>
              <a:t>have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DIC  (IIIA)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42551" y="882535"/>
            <a:ext cx="7532685" cy="58673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317500" y="4464050"/>
            <a:ext cx="1371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solidFill>
                  <a:srgbClr val="00B0F0"/>
                </a:solidFill>
              </a:rPr>
              <a:t>Appreciate the 2 different surfaces of the placenta</a:t>
            </a:r>
            <a:endParaRPr lang="en-GB" i="1" dirty="0">
              <a:solidFill>
                <a:srgbClr val="00B0F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7500" y="120650"/>
            <a:ext cx="571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solidFill>
                  <a:srgbClr val="00B0F0"/>
                </a:solidFill>
              </a:rPr>
              <a:t>Vessels branch and stop at a point… but sometimes the vessels continue to the </a:t>
            </a:r>
            <a:r>
              <a:rPr lang="en-GB" i="1" dirty="0" err="1" smtClean="0">
                <a:solidFill>
                  <a:srgbClr val="00B0F0"/>
                </a:solidFill>
              </a:rPr>
              <a:t>chorioamniontic</a:t>
            </a:r>
            <a:r>
              <a:rPr lang="en-GB" i="1" dirty="0" smtClean="0">
                <a:solidFill>
                  <a:srgbClr val="00B0F0"/>
                </a:solidFill>
              </a:rPr>
              <a:t> membrane this is vasa </a:t>
            </a:r>
            <a:r>
              <a:rPr lang="en-GB" i="1" dirty="0" err="1" smtClean="0">
                <a:solidFill>
                  <a:srgbClr val="00B0F0"/>
                </a:solidFill>
              </a:rPr>
              <a:t>previa</a:t>
            </a:r>
            <a:endParaRPr lang="en-GB" i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57904" y="847293"/>
            <a:ext cx="218186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Diagnosis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177" y="1889898"/>
            <a:ext cx="7724140" cy="3716020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High </a:t>
            </a:r>
            <a:r>
              <a:rPr sz="3200" spc="-10" dirty="0">
                <a:latin typeface="Calibri"/>
                <a:cs typeface="Calibri"/>
              </a:rPr>
              <a:t>index </a:t>
            </a:r>
            <a:r>
              <a:rPr sz="3200" spc="-5" dirty="0">
                <a:latin typeface="Calibri"/>
                <a:cs typeface="Calibri"/>
              </a:rPr>
              <a:t>of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suspicion.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Ultrasound: </a:t>
            </a:r>
            <a:r>
              <a:rPr sz="3200" spc="-655" dirty="0">
                <a:latin typeface="Calibri"/>
                <a:cs typeface="Calibri"/>
              </a:rPr>
              <a:t>-­‐ </a:t>
            </a:r>
            <a:r>
              <a:rPr sz="3200" spc="-10" dirty="0">
                <a:latin typeface="Calibri"/>
                <a:cs typeface="Calibri"/>
              </a:rPr>
              <a:t>good </a:t>
            </a:r>
            <a:r>
              <a:rPr sz="3200" spc="-25" dirty="0">
                <a:latin typeface="Calibri"/>
                <a:cs typeface="Calibri"/>
              </a:rPr>
              <a:t>for </a:t>
            </a:r>
            <a:r>
              <a:rPr sz="3200" spc="-5" dirty="0">
                <a:latin typeface="Calibri"/>
                <a:cs typeface="Calibri"/>
              </a:rPr>
              <a:t>concealed </a:t>
            </a:r>
            <a:r>
              <a:rPr sz="3200" spc="-40" dirty="0">
                <a:latin typeface="Calibri"/>
                <a:cs typeface="Calibri"/>
              </a:rPr>
              <a:t>variety, </a:t>
            </a:r>
            <a:r>
              <a:rPr sz="3200" dirty="0">
                <a:latin typeface="Calibri"/>
                <a:cs typeface="Calibri"/>
              </a:rPr>
              <a:t>but  </a:t>
            </a:r>
            <a:r>
              <a:rPr sz="3200" spc="-5" dirty="0">
                <a:latin typeface="Calibri"/>
                <a:cs typeface="Calibri"/>
              </a:rPr>
              <a:t>not </a:t>
            </a:r>
            <a:r>
              <a:rPr sz="3200" spc="-25" dirty="0">
                <a:latin typeface="Calibri"/>
                <a:cs typeface="Calibri"/>
              </a:rPr>
              <a:t>for </a:t>
            </a:r>
            <a:r>
              <a:rPr sz="3200" spc="-15" dirty="0">
                <a:latin typeface="Calibri"/>
                <a:cs typeface="Calibri"/>
              </a:rPr>
              <a:t>revealed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type.</a:t>
            </a:r>
            <a:endParaRPr sz="32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625"/>
              </a:spcBef>
              <a:buFont typeface="Arial"/>
              <a:buChar char="–"/>
              <a:tabLst>
                <a:tab pos="755650" algn="l"/>
              </a:tabLst>
            </a:pPr>
            <a:r>
              <a:rPr sz="2800" spc="-20" dirty="0">
                <a:latin typeface="Calibri"/>
                <a:cs typeface="Calibri"/>
              </a:rPr>
              <a:t>Poor </a:t>
            </a:r>
            <a:r>
              <a:rPr sz="2800" spc="-5" dirty="0">
                <a:latin typeface="Calibri"/>
                <a:cs typeface="Calibri"/>
              </a:rPr>
              <a:t>sensitivity: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95" dirty="0">
                <a:latin typeface="Calibri"/>
                <a:cs typeface="Calibri"/>
              </a:rPr>
              <a:t>24%-­‐40%</a:t>
            </a:r>
            <a:endParaRPr sz="28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740"/>
              </a:spcBef>
              <a:buFont typeface="Arial"/>
              <a:buChar char="–"/>
              <a:tabLst>
                <a:tab pos="755650" algn="l"/>
              </a:tabLst>
            </a:pPr>
            <a:r>
              <a:rPr sz="2800" spc="-5" dirty="0">
                <a:latin typeface="Calibri"/>
                <a:cs typeface="Calibri"/>
              </a:rPr>
              <a:t>Good speciﬁcity: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95" dirty="0">
                <a:latin typeface="Calibri"/>
                <a:cs typeface="Calibri"/>
              </a:rPr>
              <a:t>85%-­‐96%</a:t>
            </a:r>
            <a:endParaRPr sz="28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640"/>
              </a:spcBef>
              <a:buFont typeface="Arial"/>
              <a:buChar char="–"/>
              <a:tabLst>
                <a:tab pos="755650" algn="l"/>
              </a:tabLst>
            </a:pPr>
            <a:r>
              <a:rPr sz="2800" dirty="0">
                <a:latin typeface="Calibri"/>
                <a:cs typeface="Calibri"/>
              </a:rPr>
              <a:t>Good </a:t>
            </a:r>
            <a:r>
              <a:rPr sz="2800" spc="-30" dirty="0">
                <a:latin typeface="Calibri"/>
                <a:cs typeface="Calibri"/>
              </a:rPr>
              <a:t>PPV: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88%</a:t>
            </a:r>
            <a:endParaRPr sz="28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640"/>
              </a:spcBef>
              <a:buFont typeface="Arial"/>
              <a:buChar char="–"/>
              <a:tabLst>
                <a:tab pos="755650" algn="l"/>
              </a:tabLst>
            </a:pPr>
            <a:r>
              <a:rPr sz="2800" spc="-15" dirty="0">
                <a:latin typeface="Calibri"/>
                <a:cs typeface="Calibri"/>
              </a:rPr>
              <a:t>Poor </a:t>
            </a:r>
            <a:r>
              <a:rPr sz="2800" spc="-30" dirty="0">
                <a:latin typeface="Calibri"/>
                <a:cs typeface="Calibri"/>
              </a:rPr>
              <a:t>NPV: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53%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837" y="1263535"/>
            <a:ext cx="3733800" cy="51053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422437" y="1187335"/>
            <a:ext cx="3962400" cy="51053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22638" y="6830897"/>
            <a:ext cx="2133600" cy="376555"/>
          </a:xfrm>
          <a:custGeom>
            <a:avLst/>
            <a:gdLst/>
            <a:ahLst/>
            <a:cxnLst/>
            <a:rect l="l" t="t" r="r" b="b"/>
            <a:pathLst>
              <a:path w="2133600" h="376554">
                <a:moveTo>
                  <a:pt x="0" y="0"/>
                </a:moveTo>
                <a:lnTo>
                  <a:pt x="2133600" y="0"/>
                </a:lnTo>
                <a:lnTo>
                  <a:pt x="2133600" y="376236"/>
                </a:lnTo>
                <a:lnTo>
                  <a:pt x="0" y="376236"/>
                </a:lnTo>
                <a:lnTo>
                  <a:pt x="0" y="0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022637" y="6830897"/>
            <a:ext cx="2133600" cy="376555"/>
          </a:xfrm>
          <a:custGeom>
            <a:avLst/>
            <a:gdLst/>
            <a:ahLst/>
            <a:cxnLst/>
            <a:rect l="l" t="t" r="r" b="b"/>
            <a:pathLst>
              <a:path w="2133600" h="376554">
                <a:moveTo>
                  <a:pt x="0" y="0"/>
                </a:moveTo>
                <a:lnTo>
                  <a:pt x="2133599" y="0"/>
                </a:lnTo>
                <a:lnTo>
                  <a:pt x="2133599" y="376236"/>
                </a:lnTo>
                <a:lnTo>
                  <a:pt x="0" y="376236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100"/>
              </a:spcBef>
            </a:pPr>
            <a:r>
              <a:rPr dirty="0"/>
              <a:t>Mana</a:t>
            </a:r>
            <a:r>
              <a:rPr spc="-40" dirty="0"/>
              <a:t>g</a:t>
            </a:r>
            <a:r>
              <a:rPr dirty="0"/>
              <a:t>e</a:t>
            </a:r>
            <a:r>
              <a:rPr spc="-5" dirty="0"/>
              <a:t>m</a:t>
            </a:r>
            <a:r>
              <a:rPr dirty="0"/>
              <a:t>e</a:t>
            </a:r>
            <a:r>
              <a:rPr spc="-45" dirty="0"/>
              <a:t>n</a:t>
            </a:r>
            <a:r>
              <a:rPr dirty="0"/>
              <a:t>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177" y="1982354"/>
            <a:ext cx="7821930" cy="460248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355600" marR="1558290" indent="-342900">
              <a:lnSpc>
                <a:spcPts val="3800"/>
              </a:lnSpc>
              <a:spcBef>
                <a:spcPts val="2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Placental </a:t>
            </a:r>
            <a:r>
              <a:rPr sz="3200" spc="-5" dirty="0">
                <a:latin typeface="Calibri"/>
                <a:cs typeface="Calibri"/>
              </a:rPr>
              <a:t>abruption </a:t>
            </a:r>
            <a:r>
              <a:rPr sz="3200" dirty="0">
                <a:latin typeface="Calibri"/>
                <a:cs typeface="Calibri"/>
              </a:rPr>
              <a:t>is an </a:t>
            </a:r>
            <a:r>
              <a:rPr sz="3200" spc="-15" dirty="0">
                <a:latin typeface="Calibri"/>
                <a:cs typeface="Calibri"/>
              </a:rPr>
              <a:t>obstetrical  </a:t>
            </a:r>
            <a:r>
              <a:rPr sz="3200" spc="-30" dirty="0">
                <a:latin typeface="Calibri"/>
                <a:cs typeface="Calibri"/>
              </a:rPr>
              <a:t>emergency.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699"/>
              </a:lnSpc>
              <a:spcBef>
                <a:spcPts val="580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dirty="0"/>
              <a:t>	</a:t>
            </a:r>
            <a:r>
              <a:rPr sz="3200" dirty="0">
                <a:latin typeface="Calibri"/>
                <a:cs typeface="Calibri"/>
              </a:rPr>
              <a:t>All </a:t>
            </a:r>
            <a:r>
              <a:rPr sz="3200" spc="-10" dirty="0">
                <a:latin typeface="Calibri"/>
                <a:cs typeface="Calibri"/>
              </a:rPr>
              <a:t>patients </a:t>
            </a:r>
            <a:r>
              <a:rPr sz="3200" spc="-5" dirty="0">
                <a:latin typeface="Calibri"/>
                <a:cs typeface="Calibri"/>
              </a:rPr>
              <a:t>with suspected abruption should  </a:t>
            </a:r>
            <a:r>
              <a:rPr sz="3200" spc="-10" dirty="0">
                <a:latin typeface="Calibri"/>
                <a:cs typeface="Calibri"/>
              </a:rPr>
              <a:t>undergo </a:t>
            </a:r>
            <a:r>
              <a:rPr sz="3200" spc="-15" dirty="0">
                <a:latin typeface="Calibri"/>
                <a:cs typeface="Calibri"/>
              </a:rPr>
              <a:t>rapid </a:t>
            </a:r>
            <a:r>
              <a:rPr sz="3200" spc="-5" dirty="0">
                <a:latin typeface="Calibri"/>
                <a:cs typeface="Calibri"/>
              </a:rPr>
              <a:t>initial </a:t>
            </a:r>
            <a:r>
              <a:rPr sz="3200" spc="-10" dirty="0">
                <a:latin typeface="Calibri"/>
                <a:cs typeface="Calibri"/>
              </a:rPr>
              <a:t>evaluation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20" dirty="0">
                <a:latin typeface="Calibri"/>
                <a:cs typeface="Calibri"/>
              </a:rPr>
              <a:t>fetus 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50" dirty="0">
                <a:latin typeface="Calibri"/>
                <a:cs typeface="Calibri"/>
              </a:rPr>
              <a:t>mother.</a:t>
            </a:r>
            <a:endParaRPr sz="3200">
              <a:latin typeface="Calibri"/>
              <a:cs typeface="Calibri"/>
            </a:endParaRPr>
          </a:p>
          <a:p>
            <a:pPr marL="355600" marR="348615" indent="-342900">
              <a:lnSpc>
                <a:spcPct val="100099"/>
              </a:lnSpc>
              <a:spcBef>
                <a:spcPts val="725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dirty="0"/>
              <a:t>	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mother should </a:t>
            </a:r>
            <a:r>
              <a:rPr sz="3200" spc="-25" dirty="0">
                <a:latin typeface="Calibri"/>
                <a:cs typeface="Calibri"/>
              </a:rPr>
              <a:t>have </a:t>
            </a:r>
            <a:r>
              <a:rPr sz="3200" spc="-15" dirty="0">
                <a:latin typeface="Calibri"/>
                <a:cs typeface="Calibri"/>
              </a:rPr>
              <a:t>large bore  </a:t>
            </a:r>
            <a:r>
              <a:rPr sz="3200" spc="-20" dirty="0">
                <a:latin typeface="Calibri"/>
                <a:cs typeface="Calibri"/>
              </a:rPr>
              <a:t>intravenous </a:t>
            </a:r>
            <a:r>
              <a:rPr sz="3200" dirty="0">
                <a:latin typeface="Calibri"/>
                <a:cs typeface="Calibri"/>
              </a:rPr>
              <a:t>lines </a:t>
            </a:r>
            <a:r>
              <a:rPr sz="3200" spc="-5" dirty="0">
                <a:latin typeface="Calibri"/>
                <a:cs typeface="Calibri"/>
              </a:rPr>
              <a:t>placed </a:t>
            </a:r>
            <a:r>
              <a:rPr sz="3200" dirty="0">
                <a:latin typeface="Calibri"/>
                <a:cs typeface="Calibri"/>
              </a:rPr>
              <a:t>and she </a:t>
            </a:r>
            <a:r>
              <a:rPr sz="3200" spc="-5" dirty="0">
                <a:latin typeface="Calibri"/>
                <a:cs typeface="Calibri"/>
              </a:rPr>
              <a:t>should </a:t>
            </a:r>
            <a:r>
              <a:rPr sz="3200" dirty="0">
                <a:latin typeface="Calibri"/>
                <a:cs typeface="Calibri"/>
              </a:rPr>
              <a:t>be  </a:t>
            </a:r>
            <a:r>
              <a:rPr sz="3200" spc="-15" dirty="0">
                <a:latin typeface="Calibri"/>
                <a:cs typeface="Calibri"/>
              </a:rPr>
              <a:t>evaluated </a:t>
            </a:r>
            <a:r>
              <a:rPr sz="3200" spc="-25" dirty="0">
                <a:latin typeface="Calibri"/>
                <a:cs typeface="Calibri"/>
              </a:rPr>
              <a:t>for </a:t>
            </a:r>
            <a:r>
              <a:rPr sz="3200" spc="-5" dirty="0">
                <a:latin typeface="Calibri"/>
                <a:cs typeface="Calibri"/>
              </a:rPr>
              <a:t>blood loss </a:t>
            </a:r>
            <a:r>
              <a:rPr sz="3200" spc="-10" dirty="0">
                <a:latin typeface="Calibri"/>
                <a:cs typeface="Calibri"/>
              </a:rPr>
              <a:t>(hypovolemia) </a:t>
            </a:r>
            <a:r>
              <a:rPr sz="3200" dirty="0">
                <a:latin typeface="Calibri"/>
                <a:cs typeface="Calibri"/>
              </a:rPr>
              <a:t>and  </a:t>
            </a:r>
            <a:r>
              <a:rPr sz="3200" spc="-30" dirty="0">
                <a:latin typeface="Calibri"/>
                <a:cs typeface="Calibri"/>
              </a:rPr>
              <a:t>coagulopathy.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100"/>
              </a:spcBef>
            </a:pPr>
            <a:r>
              <a:rPr dirty="0"/>
              <a:t>Mana</a:t>
            </a:r>
            <a:r>
              <a:rPr spc="-40" dirty="0"/>
              <a:t>g</a:t>
            </a:r>
            <a:r>
              <a:rPr dirty="0"/>
              <a:t>e</a:t>
            </a:r>
            <a:r>
              <a:rPr spc="-5" dirty="0"/>
              <a:t>m</a:t>
            </a:r>
            <a:r>
              <a:rPr dirty="0"/>
              <a:t>e</a:t>
            </a:r>
            <a:r>
              <a:rPr spc="-45" dirty="0"/>
              <a:t>n</a:t>
            </a:r>
            <a:r>
              <a:rPr dirty="0"/>
              <a:t>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177" y="1982354"/>
            <a:ext cx="7666355" cy="401827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55600" marR="5080" indent="-342900">
              <a:lnSpc>
                <a:spcPct val="99600"/>
              </a:lnSpc>
              <a:spcBef>
                <a:spcPts val="11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30" dirty="0" smtClean="0">
                <a:latin typeface="Calibri"/>
                <a:cs typeface="Calibri"/>
              </a:rPr>
              <a:t>A</a:t>
            </a:r>
            <a:r>
              <a:rPr lang="en-US" sz="3200" spc="-30" dirty="0" smtClean="0">
                <a:latin typeface="Calibri"/>
                <a:cs typeface="Calibri"/>
              </a:rPr>
              <a:t>ft</a:t>
            </a:r>
            <a:r>
              <a:rPr sz="3200" spc="-30" dirty="0" smtClean="0">
                <a:latin typeface="Calibri"/>
                <a:cs typeface="Calibri"/>
              </a:rPr>
              <a:t>er </a:t>
            </a:r>
            <a:r>
              <a:rPr sz="3200" spc="-5" dirty="0">
                <a:latin typeface="Calibri"/>
                <a:cs typeface="Calibri"/>
              </a:rPr>
              <a:t>initial </a:t>
            </a:r>
            <a:r>
              <a:rPr sz="3200" spc="-10" dirty="0">
                <a:latin typeface="Calibri"/>
                <a:cs typeface="Calibri"/>
              </a:rPr>
              <a:t>evaluation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5" dirty="0">
                <a:latin typeface="Calibri"/>
                <a:cs typeface="Calibri"/>
              </a:rPr>
              <a:t>stabilization, </a:t>
            </a:r>
            <a:r>
              <a:rPr sz="3200" dirty="0">
                <a:latin typeface="Calibri"/>
                <a:cs typeface="Calibri"/>
              </a:rPr>
              <a:t>the  </a:t>
            </a:r>
            <a:r>
              <a:rPr sz="3200" spc="-10" dirty="0">
                <a:latin typeface="Calibri"/>
                <a:cs typeface="Calibri"/>
              </a:rPr>
              <a:t>management </a:t>
            </a:r>
            <a:r>
              <a:rPr sz="3200" spc="-5" dirty="0">
                <a:latin typeface="Calibri"/>
                <a:cs typeface="Calibri"/>
              </a:rPr>
              <a:t>of pregnancies </a:t>
            </a:r>
            <a:r>
              <a:rPr sz="3200" spc="-15" dirty="0">
                <a:latin typeface="Calibri"/>
                <a:cs typeface="Calibri"/>
              </a:rPr>
              <a:t>complicated </a:t>
            </a:r>
            <a:r>
              <a:rPr sz="3200" spc="-10" dirty="0">
                <a:latin typeface="Calibri"/>
                <a:cs typeface="Calibri"/>
              </a:rPr>
              <a:t>by  </a:t>
            </a:r>
            <a:r>
              <a:rPr sz="3200" spc="-5" dirty="0">
                <a:latin typeface="Calibri"/>
                <a:cs typeface="Calibri"/>
              </a:rPr>
              <a:t>abruption </a:t>
            </a:r>
            <a:r>
              <a:rPr sz="3200" dirty="0">
                <a:latin typeface="Calibri"/>
                <a:cs typeface="Calibri"/>
              </a:rPr>
              <a:t>depends </a:t>
            </a:r>
            <a:r>
              <a:rPr sz="3200" spc="-5" dirty="0">
                <a:latin typeface="Calibri"/>
                <a:cs typeface="Calibri"/>
              </a:rPr>
              <a:t>on whether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20" dirty="0">
                <a:latin typeface="Calibri"/>
                <a:cs typeface="Calibri"/>
              </a:rPr>
              <a:t>fetus </a:t>
            </a:r>
            <a:r>
              <a:rPr sz="3200" dirty="0">
                <a:latin typeface="Calibri"/>
                <a:cs typeface="Calibri"/>
              </a:rPr>
              <a:t>is  </a:t>
            </a:r>
            <a:r>
              <a:rPr sz="3200" spc="-10" dirty="0">
                <a:latin typeface="Calibri"/>
                <a:cs typeface="Calibri"/>
              </a:rPr>
              <a:t>alive </a:t>
            </a:r>
            <a:r>
              <a:rPr sz="3200" spc="-5" dirty="0">
                <a:latin typeface="Calibri"/>
                <a:cs typeface="Calibri"/>
              </a:rPr>
              <a:t>or </a:t>
            </a:r>
            <a:r>
              <a:rPr sz="3200" dirty="0">
                <a:latin typeface="Calibri"/>
                <a:cs typeface="Calibri"/>
              </a:rPr>
              <a:t>dead, the </a:t>
            </a:r>
            <a:r>
              <a:rPr sz="3200" spc="-15" dirty="0">
                <a:latin typeface="Calibri"/>
                <a:cs typeface="Calibri"/>
              </a:rPr>
              <a:t>gestational </a:t>
            </a:r>
            <a:r>
              <a:rPr sz="3200" spc="-10" dirty="0">
                <a:latin typeface="Calibri"/>
                <a:cs typeface="Calibri"/>
              </a:rPr>
              <a:t>age, </a:t>
            </a:r>
            <a:r>
              <a:rPr sz="3200" dirty="0">
                <a:latin typeface="Calibri"/>
                <a:cs typeface="Calibri"/>
              </a:rPr>
              <a:t>and  </a:t>
            </a:r>
            <a:r>
              <a:rPr sz="3200" spc="-20" dirty="0">
                <a:latin typeface="Calibri"/>
                <a:cs typeface="Calibri"/>
              </a:rPr>
              <a:t>maternal/fetal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status.</a:t>
            </a:r>
            <a:endParaRPr sz="3200" dirty="0">
              <a:latin typeface="Calibri"/>
              <a:cs typeface="Calibri"/>
            </a:endParaRPr>
          </a:p>
          <a:p>
            <a:pPr marL="355600" marR="287655" indent="-342900">
              <a:lnSpc>
                <a:spcPct val="99400"/>
              </a:lnSpc>
              <a:spcBef>
                <a:spcPts val="8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When </a:t>
            </a:r>
            <a:r>
              <a:rPr sz="3200" spc="-10" dirty="0">
                <a:latin typeface="Calibri"/>
                <a:cs typeface="Calibri"/>
              </a:rPr>
              <a:t>there </a:t>
            </a:r>
            <a:r>
              <a:rPr sz="3200" dirty="0">
                <a:latin typeface="Calibri"/>
                <a:cs typeface="Calibri"/>
              </a:rPr>
              <a:t>is </a:t>
            </a:r>
            <a:r>
              <a:rPr sz="3200" spc="-5" dirty="0">
                <a:latin typeface="Calibri"/>
                <a:cs typeface="Calibri"/>
              </a:rPr>
              <a:t>partial </a:t>
            </a:r>
            <a:r>
              <a:rPr sz="3200" spc="-10" dirty="0">
                <a:latin typeface="Calibri"/>
                <a:cs typeface="Calibri"/>
              </a:rPr>
              <a:t>placental separation,  </a:t>
            </a:r>
            <a:r>
              <a:rPr sz="3200" spc="-20" dirty="0">
                <a:latin typeface="Calibri"/>
                <a:cs typeface="Calibri"/>
              </a:rPr>
              <a:t>total </a:t>
            </a:r>
            <a:r>
              <a:rPr sz="3200" spc="-5" dirty="0">
                <a:latin typeface="Calibri"/>
                <a:cs typeface="Calibri"/>
              </a:rPr>
              <a:t>abruption </a:t>
            </a:r>
            <a:r>
              <a:rPr sz="3200" spc="-25" dirty="0">
                <a:latin typeface="Calibri"/>
                <a:cs typeface="Calibri"/>
              </a:rPr>
              <a:t>may </a:t>
            </a:r>
            <a:r>
              <a:rPr sz="3200" spc="-5" dirty="0">
                <a:latin typeface="Calibri"/>
                <a:cs typeface="Calibri"/>
              </a:rPr>
              <a:t>occur </a:t>
            </a:r>
            <a:r>
              <a:rPr sz="3200" dirty="0">
                <a:latin typeface="Calibri"/>
                <a:cs typeface="Calibri"/>
              </a:rPr>
              <a:t>suddenly and  </a:t>
            </a:r>
            <a:r>
              <a:rPr sz="3200" spc="-5" dirty="0">
                <a:latin typeface="Calibri"/>
                <a:cs typeface="Calibri"/>
              </a:rPr>
              <a:t>without </a:t>
            </a:r>
            <a:r>
              <a:rPr sz="3200" spc="-10" dirty="0">
                <a:latin typeface="Calibri"/>
                <a:cs typeface="Calibri"/>
              </a:rPr>
              <a:t>warning.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100"/>
              </a:spcBef>
            </a:pPr>
            <a:r>
              <a:rPr dirty="0"/>
              <a:t>Mana</a:t>
            </a:r>
            <a:r>
              <a:rPr spc="-40" dirty="0"/>
              <a:t>g</a:t>
            </a:r>
            <a:r>
              <a:rPr dirty="0"/>
              <a:t>e</a:t>
            </a:r>
            <a:r>
              <a:rPr spc="-5" dirty="0"/>
              <a:t>m</a:t>
            </a:r>
            <a:r>
              <a:rPr dirty="0"/>
              <a:t>e</a:t>
            </a:r>
            <a:r>
              <a:rPr spc="-45" dirty="0"/>
              <a:t>n</a:t>
            </a:r>
            <a:r>
              <a:rPr dirty="0"/>
              <a:t>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177" y="1982354"/>
            <a:ext cx="8072755" cy="5492016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355600" marR="197485" indent="-342900">
              <a:lnSpc>
                <a:spcPts val="3800"/>
              </a:lnSpc>
              <a:spcBef>
                <a:spcPts val="260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2800" spc="-20" dirty="0" smtClean="0">
                <a:latin typeface="Calibri"/>
                <a:cs typeface="Calibri"/>
              </a:rPr>
              <a:t>For </a:t>
            </a:r>
            <a:r>
              <a:rPr sz="2800" spc="-5" dirty="0">
                <a:latin typeface="Calibri"/>
                <a:cs typeface="Calibri"/>
              </a:rPr>
              <a:t>pregnancies with abruption </a:t>
            </a:r>
            <a:r>
              <a:rPr sz="2800" spc="-15" dirty="0">
                <a:latin typeface="Calibri"/>
                <a:cs typeface="Calibri"/>
              </a:rPr>
              <a:t>at </a:t>
            </a:r>
            <a:r>
              <a:rPr sz="2800" spc="-5" dirty="0">
                <a:latin typeface="Calibri"/>
                <a:cs typeface="Calibri"/>
              </a:rPr>
              <a:t>or </a:t>
            </a:r>
            <a:r>
              <a:rPr sz="2800" dirty="0">
                <a:latin typeface="Calibri"/>
                <a:cs typeface="Calibri"/>
              </a:rPr>
              <a:t>near  </a:t>
            </a:r>
            <a:r>
              <a:rPr sz="2800" spc="-10" dirty="0">
                <a:latin typeface="Calibri"/>
                <a:cs typeface="Calibri"/>
              </a:rPr>
              <a:t>term </a:t>
            </a:r>
            <a:r>
              <a:rPr sz="2800" spc="-5" dirty="0">
                <a:latin typeface="Calibri"/>
                <a:cs typeface="Calibri"/>
              </a:rPr>
              <a:t>with </a:t>
            </a:r>
            <a:r>
              <a:rPr sz="2800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live </a:t>
            </a:r>
            <a:r>
              <a:rPr sz="2800" spc="-20" dirty="0">
                <a:latin typeface="Calibri"/>
                <a:cs typeface="Calibri"/>
              </a:rPr>
              <a:t>fetus, </a:t>
            </a:r>
            <a:r>
              <a:rPr sz="2800" dirty="0">
                <a:latin typeface="Calibri"/>
                <a:cs typeface="Calibri"/>
              </a:rPr>
              <a:t>do </a:t>
            </a:r>
            <a:r>
              <a:rPr sz="2800" spc="-10" dirty="0">
                <a:latin typeface="Calibri"/>
                <a:cs typeface="Calibri"/>
              </a:rPr>
              <a:t>expeditious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delivery</a:t>
            </a:r>
            <a:endParaRPr sz="2800" dirty="0">
              <a:latin typeface="Calibri"/>
              <a:cs typeface="Calibri"/>
            </a:endParaRPr>
          </a:p>
          <a:p>
            <a:pPr marL="355600" marR="5080" indent="-342900">
              <a:lnSpc>
                <a:spcPct val="100099"/>
              </a:lnSpc>
              <a:spcBef>
                <a:spcPts val="6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Cesarean </a:t>
            </a:r>
            <a:r>
              <a:rPr sz="2800" spc="-5" dirty="0">
                <a:latin typeface="Calibri"/>
                <a:cs typeface="Calibri"/>
              </a:rPr>
              <a:t>delivery </a:t>
            </a:r>
            <a:r>
              <a:rPr sz="2800" dirty="0">
                <a:latin typeface="Calibri"/>
                <a:cs typeface="Calibri"/>
              </a:rPr>
              <a:t>is </a:t>
            </a:r>
            <a:r>
              <a:rPr sz="2800" spc="-15" dirty="0">
                <a:latin typeface="Calibri"/>
                <a:cs typeface="Calibri"/>
              </a:rPr>
              <a:t>indicated </a:t>
            </a:r>
            <a:r>
              <a:rPr sz="2800" dirty="0">
                <a:latin typeface="Calibri"/>
                <a:cs typeface="Calibri"/>
              </a:rPr>
              <a:t>if </a:t>
            </a:r>
            <a:r>
              <a:rPr sz="2800" spc="-10" dirty="0">
                <a:latin typeface="Calibri"/>
                <a:cs typeface="Calibri"/>
              </a:rPr>
              <a:t>there </a:t>
            </a:r>
            <a:r>
              <a:rPr sz="2800" dirty="0">
                <a:latin typeface="Calibri"/>
                <a:cs typeface="Calibri"/>
              </a:rPr>
              <a:t>is </a:t>
            </a:r>
            <a:r>
              <a:rPr sz="2800" spc="-30" dirty="0">
                <a:latin typeface="Calibri"/>
                <a:cs typeface="Calibri"/>
              </a:rPr>
              <a:t>fetal  </a:t>
            </a:r>
            <a:r>
              <a:rPr sz="2800" spc="-10" dirty="0">
                <a:latin typeface="Calibri"/>
                <a:cs typeface="Calibri"/>
              </a:rPr>
              <a:t>distress, there </a:t>
            </a:r>
            <a:r>
              <a:rPr sz="2800" dirty="0">
                <a:latin typeface="Calibri"/>
                <a:cs typeface="Calibri"/>
              </a:rPr>
              <a:t>is </a:t>
            </a:r>
            <a:r>
              <a:rPr sz="2800" spc="-5" dirty="0">
                <a:latin typeface="Calibri"/>
                <a:cs typeface="Calibri"/>
              </a:rPr>
              <a:t>ongoing major blood loss or  other serious </a:t>
            </a:r>
            <a:r>
              <a:rPr sz="2800" spc="-10" dirty="0">
                <a:latin typeface="Calibri"/>
                <a:cs typeface="Calibri"/>
              </a:rPr>
              <a:t>maternal complications, </a:t>
            </a:r>
            <a:r>
              <a:rPr sz="2800" spc="-5" dirty="0">
                <a:latin typeface="Calibri"/>
                <a:cs typeface="Calibri"/>
              </a:rPr>
              <a:t>or when  </a:t>
            </a:r>
            <a:r>
              <a:rPr sz="2800" spc="-10" dirty="0">
                <a:latin typeface="Calibri"/>
                <a:cs typeface="Calibri"/>
              </a:rPr>
              <a:t>vaginal </a:t>
            </a:r>
            <a:r>
              <a:rPr sz="2800" spc="-5" dirty="0">
                <a:latin typeface="Calibri"/>
                <a:cs typeface="Calibri"/>
              </a:rPr>
              <a:t>delivery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 smtClean="0">
                <a:latin typeface="Calibri"/>
                <a:cs typeface="Calibri"/>
              </a:rPr>
              <a:t>contraindicated</a:t>
            </a:r>
            <a:r>
              <a:rPr lang="en-GB" sz="2800" b="1" spc="-15" dirty="0" smtClean="0">
                <a:solidFill>
                  <a:srgbClr val="FF0000"/>
                </a:solidFill>
                <a:latin typeface="Calibri"/>
                <a:cs typeface="Calibri"/>
              </a:rPr>
              <a:t>…. </a:t>
            </a:r>
            <a:r>
              <a:rPr lang="en-GB" sz="2800" i="1" spc="-15" dirty="0" smtClean="0">
                <a:solidFill>
                  <a:srgbClr val="00B0F0"/>
                </a:solidFill>
                <a:latin typeface="Calibri"/>
                <a:cs typeface="Calibri"/>
              </a:rPr>
              <a:t>Apparently he changed his mind and he said do vaginal delivery unless CS is indicated like breech presentation, previous CS</a:t>
            </a:r>
            <a:endParaRPr sz="2800" i="1" dirty="0">
              <a:solidFill>
                <a:srgbClr val="00B0F0"/>
              </a:solidFill>
              <a:latin typeface="Calibri"/>
              <a:cs typeface="Calibri"/>
            </a:endParaRPr>
          </a:p>
          <a:p>
            <a:pPr marL="355600" marR="393700" indent="-342900">
              <a:lnSpc>
                <a:spcPct val="99200"/>
              </a:lnSpc>
              <a:spcBef>
                <a:spcPts val="855"/>
              </a:spcBef>
              <a:buClr>
                <a:srgbClr val="FF0000"/>
              </a:buClr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2800" b="1" spc="-5" dirty="0" smtClean="0">
                <a:solidFill>
                  <a:srgbClr val="FF0000"/>
                </a:solidFill>
                <a:latin typeface="Calibri"/>
                <a:cs typeface="Calibri"/>
              </a:rPr>
              <a:t>Otherwise</a:t>
            </a:r>
            <a:r>
              <a:rPr sz="2800" b="1" spc="-5" dirty="0">
                <a:solidFill>
                  <a:srgbClr val="FF0000"/>
                </a:solidFill>
                <a:latin typeface="Calibri"/>
                <a:cs typeface="Calibri"/>
              </a:rPr>
              <a:t>, vaginal delivery may be  </a:t>
            </a:r>
            <a:r>
              <a:rPr sz="2800" b="1" spc="2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lang="en-US" sz="2800" b="1" spc="20" dirty="0" smtClean="0">
                <a:solidFill>
                  <a:srgbClr val="FF0000"/>
                </a:solidFill>
                <a:latin typeface="Calibri"/>
                <a:cs typeface="Calibri"/>
              </a:rPr>
              <a:t>tt</a:t>
            </a:r>
            <a:r>
              <a:rPr sz="2800" b="1" spc="20" dirty="0" smtClean="0">
                <a:solidFill>
                  <a:srgbClr val="FF0000"/>
                </a:solidFill>
                <a:latin typeface="Calibri"/>
                <a:cs typeface="Calibri"/>
              </a:rPr>
              <a:t>empted.</a:t>
            </a:r>
            <a:r>
              <a:rPr lang="en-US" sz="2800" b="1" spc="2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20" dirty="0" smtClean="0">
                <a:solidFill>
                  <a:srgbClr val="FF0000"/>
                </a:solidFill>
                <a:latin typeface="Calibri"/>
                <a:cs typeface="Calibri"/>
              </a:rPr>
              <a:t>Artiﬁcial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rupture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of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membranes 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with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syntocinone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augumentation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is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followed 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by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rapid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labor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due </a:t>
            </a:r>
            <a:r>
              <a:rPr sz="2800" spc="-20" dirty="0">
                <a:solidFill>
                  <a:srgbClr val="FF0000"/>
                </a:solidFill>
                <a:latin typeface="Calibri"/>
                <a:cs typeface="Calibri"/>
              </a:rPr>
              <a:t>to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tonus</a:t>
            </a:r>
            <a:r>
              <a:rPr sz="2800" spc="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uterus.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11791" y="847293"/>
            <a:ext cx="407479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Abruptio </a:t>
            </a:r>
            <a:r>
              <a:rPr spc="-5" dirty="0"/>
              <a:t>with</a:t>
            </a:r>
            <a:r>
              <a:rPr spc="-30" dirty="0"/>
              <a:t> </a:t>
            </a:r>
            <a:r>
              <a:rPr spc="-5" dirty="0"/>
              <a:t>DIC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177" y="1982354"/>
            <a:ext cx="7821930" cy="3531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0" dirty="0">
                <a:latin typeface="Calibri"/>
                <a:cs typeface="Calibri"/>
              </a:rPr>
              <a:t>For </a:t>
            </a:r>
            <a:r>
              <a:rPr sz="3200" spc="-10" dirty="0">
                <a:latin typeface="Calibri"/>
                <a:cs typeface="Calibri"/>
              </a:rPr>
              <a:t>women </a:t>
            </a:r>
            <a:r>
              <a:rPr sz="3200" spc="-5" dirty="0">
                <a:latin typeface="Calibri"/>
                <a:cs typeface="Calibri"/>
              </a:rPr>
              <a:t>with </a:t>
            </a:r>
            <a:r>
              <a:rPr sz="3200" spc="-30" dirty="0">
                <a:latin typeface="Calibri"/>
                <a:cs typeface="Calibri"/>
              </a:rPr>
              <a:t>coagulopathy, </a:t>
            </a:r>
            <a:r>
              <a:rPr sz="3200" spc="-10" dirty="0">
                <a:latin typeface="Calibri"/>
                <a:cs typeface="Calibri"/>
              </a:rPr>
              <a:t>transfusion </a:t>
            </a:r>
            <a:r>
              <a:rPr sz="3200" spc="-5" dirty="0">
                <a:latin typeface="Calibri"/>
                <a:cs typeface="Calibri"/>
              </a:rPr>
              <a:t>of  blood </a:t>
            </a:r>
            <a:r>
              <a:rPr sz="3200" spc="-10" dirty="0">
                <a:latin typeface="Calibri"/>
                <a:cs typeface="Calibri"/>
              </a:rPr>
              <a:t>products </a:t>
            </a:r>
            <a:r>
              <a:rPr sz="3200" spc="-5" dirty="0">
                <a:latin typeface="Calibri"/>
                <a:cs typeface="Calibri"/>
              </a:rPr>
              <a:t>should </a:t>
            </a:r>
            <a:r>
              <a:rPr sz="3200" spc="-25" dirty="0">
                <a:latin typeface="Calibri"/>
                <a:cs typeface="Calibri"/>
              </a:rPr>
              <a:t>preferably </a:t>
            </a:r>
            <a:r>
              <a:rPr sz="3200" spc="-5" dirty="0">
                <a:latin typeface="Calibri"/>
                <a:cs typeface="Calibri"/>
              </a:rPr>
              <a:t>occur prior 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spc="-35" dirty="0">
                <a:latin typeface="Calibri"/>
                <a:cs typeface="Calibri"/>
              </a:rPr>
              <a:t>surgery. </a:t>
            </a:r>
            <a:r>
              <a:rPr sz="3200" dirty="0">
                <a:latin typeface="Calibri"/>
                <a:cs typeface="Calibri"/>
              </a:rPr>
              <a:t>If this is </a:t>
            </a:r>
            <a:r>
              <a:rPr sz="3200" spc="-5" dirty="0">
                <a:latin typeface="Calibri"/>
                <a:cs typeface="Calibri"/>
              </a:rPr>
              <a:t>not possible, blood, </a:t>
            </a:r>
            <a:r>
              <a:rPr sz="3200" spc="-10" dirty="0">
                <a:latin typeface="Calibri"/>
                <a:cs typeface="Calibri"/>
              </a:rPr>
              <a:t>fresh  </a:t>
            </a:r>
            <a:r>
              <a:rPr sz="3200" spc="-30" dirty="0">
                <a:latin typeface="Calibri"/>
                <a:cs typeface="Calibri"/>
              </a:rPr>
              <a:t>frozen </a:t>
            </a:r>
            <a:r>
              <a:rPr sz="3200" spc="-5" dirty="0">
                <a:latin typeface="Calibri"/>
                <a:cs typeface="Calibri"/>
              </a:rPr>
              <a:t>plasma, </a:t>
            </a:r>
            <a:r>
              <a:rPr sz="3200" spc="-15" dirty="0">
                <a:latin typeface="Calibri"/>
                <a:cs typeface="Calibri"/>
              </a:rPr>
              <a:t>cryoprecipitate,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0" dirty="0">
                <a:latin typeface="Calibri"/>
                <a:cs typeface="Calibri"/>
              </a:rPr>
              <a:t>platelets,  </a:t>
            </a:r>
            <a:r>
              <a:rPr sz="3200" dirty="0">
                <a:latin typeface="Calibri"/>
                <a:cs typeface="Calibri"/>
              </a:rPr>
              <a:t>as </a:t>
            </a:r>
            <a:r>
              <a:rPr sz="3200" spc="-10" dirty="0">
                <a:latin typeface="Calibri"/>
                <a:cs typeface="Calibri"/>
              </a:rPr>
              <a:t>required, </a:t>
            </a:r>
            <a:r>
              <a:rPr sz="3200" spc="-5" dirty="0">
                <a:latin typeface="Calibri"/>
                <a:cs typeface="Calibri"/>
              </a:rPr>
              <a:t>should </a:t>
            </a:r>
            <a:r>
              <a:rPr sz="3200" dirty="0">
                <a:latin typeface="Calibri"/>
                <a:cs typeface="Calibri"/>
              </a:rPr>
              <a:t>be </a:t>
            </a:r>
            <a:r>
              <a:rPr sz="3200" spc="-5" dirty="0">
                <a:latin typeface="Calibri"/>
                <a:cs typeface="Calibri"/>
              </a:rPr>
              <a:t>aggressively  </a:t>
            </a:r>
            <a:r>
              <a:rPr sz="3200" spc="-15" dirty="0">
                <a:latin typeface="Calibri"/>
                <a:cs typeface="Calibri"/>
              </a:rPr>
              <a:t>administered </a:t>
            </a:r>
            <a:r>
              <a:rPr sz="3200" spc="-5" dirty="0">
                <a:latin typeface="Calibri"/>
                <a:cs typeface="Calibri"/>
              </a:rPr>
              <a:t>early </a:t>
            </a:r>
            <a:r>
              <a:rPr sz="3200" dirty="0">
                <a:latin typeface="Calibri"/>
                <a:cs typeface="Calibri"/>
              </a:rPr>
              <a:t>in the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surgery.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Expect </a:t>
            </a:r>
            <a:r>
              <a:rPr sz="3200" spc="-10" dirty="0">
                <a:solidFill>
                  <a:srgbClr val="FF0000"/>
                </a:solidFill>
                <a:latin typeface="Calibri"/>
                <a:cs typeface="Calibri"/>
              </a:rPr>
              <a:t>signiﬁcant </a:t>
            </a:r>
            <a:r>
              <a:rPr sz="3200" spc="-5" dirty="0">
                <a:solidFill>
                  <a:srgbClr val="FF0000"/>
                </a:solidFill>
                <a:latin typeface="Calibri"/>
                <a:cs typeface="Calibri"/>
              </a:rPr>
              <a:t>blood loss </a:t>
            </a: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especially if</a:t>
            </a:r>
            <a:r>
              <a:rPr sz="32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0000"/>
                </a:solidFill>
                <a:latin typeface="Calibri"/>
                <a:cs typeface="Calibri"/>
              </a:rPr>
              <a:t>C/S.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8530" y="847293"/>
            <a:ext cx="64249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Abruptio </a:t>
            </a:r>
            <a:r>
              <a:rPr spc="-25" dirty="0"/>
              <a:t>Remote </a:t>
            </a:r>
            <a:r>
              <a:rPr spc="-20" dirty="0"/>
              <a:t>from</a:t>
            </a:r>
            <a:r>
              <a:rPr dirty="0"/>
              <a:t> </a:t>
            </a:r>
            <a:r>
              <a:rPr spc="-100" dirty="0"/>
              <a:t>Term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177" y="1982354"/>
            <a:ext cx="7787005" cy="45008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60325" indent="-342900">
              <a:lnSpc>
                <a:spcPct val="998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0" dirty="0">
                <a:latin typeface="Calibri"/>
                <a:cs typeface="Calibri"/>
              </a:rPr>
              <a:t>For </a:t>
            </a:r>
            <a:r>
              <a:rPr sz="3200" spc="-5" dirty="0">
                <a:latin typeface="Calibri"/>
                <a:cs typeface="Calibri"/>
              </a:rPr>
              <a:t>pregnancies with abruption </a:t>
            </a:r>
            <a:r>
              <a:rPr sz="3200" spc="-15" dirty="0">
                <a:latin typeface="Calibri"/>
                <a:cs typeface="Calibri"/>
              </a:rPr>
              <a:t>remote from  </a:t>
            </a:r>
            <a:r>
              <a:rPr sz="3200" spc="-10" dirty="0">
                <a:latin typeface="Calibri"/>
                <a:cs typeface="Calibri"/>
              </a:rPr>
              <a:t>term </a:t>
            </a:r>
            <a:r>
              <a:rPr sz="3200" spc="-5" dirty="0">
                <a:latin typeface="Calibri"/>
                <a:cs typeface="Calibri"/>
              </a:rPr>
              <a:t>with reassuring </a:t>
            </a:r>
            <a:r>
              <a:rPr sz="3200" spc="-30" dirty="0">
                <a:latin typeface="Calibri"/>
                <a:cs typeface="Calibri"/>
              </a:rPr>
              <a:t>fetal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0" dirty="0">
                <a:latin typeface="Calibri"/>
                <a:cs typeface="Calibri"/>
              </a:rPr>
              <a:t>maternal  </a:t>
            </a:r>
            <a:r>
              <a:rPr sz="3200" spc="-20" dirty="0">
                <a:latin typeface="Calibri"/>
                <a:cs typeface="Calibri"/>
              </a:rPr>
              <a:t>status, </a:t>
            </a:r>
            <a:r>
              <a:rPr sz="3200" spc="-10" dirty="0">
                <a:latin typeface="Calibri"/>
                <a:cs typeface="Calibri"/>
              </a:rPr>
              <a:t>delaying </a:t>
            </a:r>
            <a:r>
              <a:rPr sz="3200" spc="-5" dirty="0">
                <a:latin typeface="Calibri"/>
                <a:cs typeface="Calibri"/>
              </a:rPr>
              <a:t>delivery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spc="-15" dirty="0">
                <a:latin typeface="Calibri"/>
                <a:cs typeface="Calibri"/>
              </a:rPr>
              <a:t>gain </a:t>
            </a:r>
            <a:r>
              <a:rPr sz="3200" spc="-5" dirty="0">
                <a:latin typeface="Calibri"/>
                <a:cs typeface="Calibri"/>
              </a:rPr>
              <a:t>further </a:t>
            </a:r>
            <a:r>
              <a:rPr sz="3200" spc="-30" dirty="0">
                <a:latin typeface="Calibri"/>
                <a:cs typeface="Calibri"/>
              </a:rPr>
              <a:t>fetal  </a:t>
            </a:r>
            <a:r>
              <a:rPr sz="3200" spc="-15" dirty="0">
                <a:latin typeface="Calibri"/>
                <a:cs typeface="Calibri"/>
              </a:rPr>
              <a:t>maturation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.</a:t>
            </a:r>
          </a:p>
          <a:p>
            <a:pPr marL="355600" marR="5080" indent="-342900">
              <a:lnSpc>
                <a:spcPct val="99800"/>
              </a:lnSpc>
              <a:spcBef>
                <a:spcPts val="7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Administer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15" dirty="0">
                <a:latin typeface="Calibri"/>
                <a:cs typeface="Calibri"/>
              </a:rPr>
              <a:t>course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spc="-10" dirty="0">
                <a:latin typeface="Calibri"/>
                <a:cs typeface="Calibri"/>
              </a:rPr>
              <a:t>glucocorticoids  </a:t>
            </a:r>
            <a:r>
              <a:rPr sz="3200" spc="-5" dirty="0">
                <a:latin typeface="Calibri"/>
                <a:cs typeface="Calibri"/>
              </a:rPr>
              <a:t>(</a:t>
            </a:r>
            <a:r>
              <a:rPr sz="3200" b="1" spc="-5" dirty="0">
                <a:solidFill>
                  <a:srgbClr val="FF0000"/>
                </a:solidFill>
                <a:latin typeface="Calibri"/>
                <a:cs typeface="Calibri"/>
              </a:rPr>
              <a:t>Dexamethasone or Betamethasone</a:t>
            </a:r>
            <a:r>
              <a:rPr sz="3200" spc="-5" dirty="0">
                <a:latin typeface="Calibri"/>
                <a:cs typeface="Calibri"/>
              </a:rPr>
              <a:t>) </a:t>
            </a:r>
            <a:r>
              <a:rPr sz="3200" spc="-20" dirty="0">
                <a:latin typeface="Calibri"/>
                <a:cs typeface="Calibri"/>
              </a:rPr>
              <a:t>to  </a:t>
            </a:r>
            <a:r>
              <a:rPr sz="3200" spc="-10" dirty="0">
                <a:latin typeface="Calibri"/>
                <a:cs typeface="Calibri"/>
              </a:rPr>
              <a:t>women </a:t>
            </a:r>
            <a:r>
              <a:rPr sz="3200" spc="-5" dirty="0">
                <a:latin typeface="Calibri"/>
                <a:cs typeface="Calibri"/>
              </a:rPr>
              <a:t>with pregnancies </a:t>
            </a:r>
            <a:r>
              <a:rPr sz="3200" spc="-10" dirty="0">
                <a:latin typeface="Calibri"/>
                <a:cs typeface="Calibri"/>
              </a:rPr>
              <a:t>between </a:t>
            </a:r>
            <a:r>
              <a:rPr sz="3200" spc="-5" dirty="0">
                <a:latin typeface="Calibri"/>
                <a:cs typeface="Calibri"/>
              </a:rPr>
              <a:t>24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34  </a:t>
            </a:r>
            <a:r>
              <a:rPr sz="3200" spc="-15" dirty="0">
                <a:latin typeface="Calibri"/>
                <a:cs typeface="Calibri"/>
              </a:rPr>
              <a:t>weeks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spc="-20" dirty="0">
                <a:latin typeface="Calibri"/>
                <a:cs typeface="Calibri"/>
              </a:rPr>
              <a:t>gestation to </a:t>
            </a:r>
            <a:r>
              <a:rPr sz="3200" spc="-15" dirty="0">
                <a:latin typeface="Calibri"/>
                <a:cs typeface="Calibri"/>
              </a:rPr>
              <a:t>accelerate </a:t>
            </a:r>
            <a:r>
              <a:rPr sz="3200" dirty="0">
                <a:latin typeface="Calibri"/>
                <a:cs typeface="Calibri"/>
              </a:rPr>
              <a:t>lung  </a:t>
            </a:r>
            <a:r>
              <a:rPr sz="3200" spc="-15" dirty="0">
                <a:latin typeface="Calibri"/>
                <a:cs typeface="Calibri"/>
              </a:rPr>
              <a:t>maturation.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5147" y="847293"/>
            <a:ext cx="49079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If </a:t>
            </a:r>
            <a:r>
              <a:rPr spc="-20" dirty="0"/>
              <a:t>Fetus </a:t>
            </a:r>
            <a:r>
              <a:rPr dirty="0"/>
              <a:t>is</a:t>
            </a:r>
            <a:r>
              <a:rPr spc="-40" dirty="0"/>
              <a:t> </a:t>
            </a:r>
            <a:r>
              <a:rPr spc="-5" dirty="0"/>
              <a:t>Dead(IUFD)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177" y="1982354"/>
            <a:ext cx="7796530" cy="3535679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355600" marR="5080" indent="-342900">
              <a:lnSpc>
                <a:spcPts val="3800"/>
              </a:lnSpc>
              <a:spcBef>
                <a:spcPts val="2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When </a:t>
            </a:r>
            <a:r>
              <a:rPr sz="3200" spc="-30" dirty="0">
                <a:latin typeface="Calibri"/>
                <a:cs typeface="Calibri"/>
              </a:rPr>
              <a:t>fetal </a:t>
            </a:r>
            <a:r>
              <a:rPr sz="3200" spc="-10" dirty="0">
                <a:latin typeface="Calibri"/>
                <a:cs typeface="Calibri"/>
              </a:rPr>
              <a:t>death </a:t>
            </a:r>
            <a:r>
              <a:rPr sz="3200" dirty="0">
                <a:latin typeface="Calibri"/>
                <a:cs typeface="Calibri"/>
              </a:rPr>
              <a:t>has </a:t>
            </a:r>
            <a:r>
              <a:rPr sz="3200" spc="-10" dirty="0">
                <a:latin typeface="Calibri"/>
                <a:cs typeface="Calibri"/>
              </a:rPr>
              <a:t>occurred,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mode of  delivery should </a:t>
            </a:r>
            <a:r>
              <a:rPr sz="3200" spc="-15" dirty="0">
                <a:latin typeface="Calibri"/>
                <a:cs typeface="Calibri"/>
              </a:rPr>
              <a:t>minimize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risk of </a:t>
            </a:r>
            <a:r>
              <a:rPr sz="3200" spc="-10" dirty="0">
                <a:latin typeface="Calibri"/>
                <a:cs typeface="Calibri"/>
              </a:rPr>
              <a:t>maternal  </a:t>
            </a:r>
            <a:r>
              <a:rPr sz="3200" spc="-5" dirty="0">
                <a:latin typeface="Calibri"/>
                <a:cs typeface="Calibri"/>
              </a:rPr>
              <a:t>morbidity or </a:t>
            </a:r>
            <a:r>
              <a:rPr sz="3200" spc="-30" dirty="0">
                <a:latin typeface="Calibri"/>
                <a:cs typeface="Calibri"/>
              </a:rPr>
              <a:t>mortality.</a:t>
            </a:r>
            <a:endParaRPr sz="3200">
              <a:latin typeface="Calibri"/>
              <a:cs typeface="Calibri"/>
            </a:endParaRPr>
          </a:p>
          <a:p>
            <a:pPr marL="355600" marR="289560" indent="-342900">
              <a:lnSpc>
                <a:spcPct val="100099"/>
              </a:lnSpc>
              <a:spcBef>
                <a:spcPts val="705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dirty="0"/>
              <a:t>	</a:t>
            </a:r>
            <a:r>
              <a:rPr sz="3200" spc="-30" dirty="0">
                <a:solidFill>
                  <a:srgbClr val="FF0000"/>
                </a:solidFill>
                <a:latin typeface="Calibri"/>
                <a:cs typeface="Calibri"/>
              </a:rPr>
              <a:t>Vaginal </a:t>
            </a:r>
            <a:r>
              <a:rPr sz="3200" spc="-5" dirty="0">
                <a:solidFill>
                  <a:srgbClr val="FF0000"/>
                </a:solidFill>
                <a:latin typeface="Calibri"/>
                <a:cs typeface="Calibri"/>
              </a:rPr>
              <a:t>delivery </a:t>
            </a: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is </a:t>
            </a:r>
            <a:r>
              <a:rPr sz="3200" spc="-25" dirty="0">
                <a:solidFill>
                  <a:srgbClr val="FF0000"/>
                </a:solidFill>
                <a:latin typeface="Calibri"/>
                <a:cs typeface="Calibri"/>
              </a:rPr>
              <a:t>preferable </a:t>
            </a:r>
            <a:r>
              <a:rPr sz="3200" dirty="0">
                <a:latin typeface="Calibri"/>
                <a:cs typeface="Calibri"/>
              </a:rPr>
              <a:t>unless </a:t>
            </a:r>
            <a:r>
              <a:rPr sz="3200" spc="-20" dirty="0">
                <a:latin typeface="Calibri"/>
                <a:cs typeface="Calibri"/>
              </a:rPr>
              <a:t>urgent  </a:t>
            </a:r>
            <a:r>
              <a:rPr sz="3200" spc="-5" dirty="0">
                <a:latin typeface="Calibri"/>
                <a:cs typeface="Calibri"/>
              </a:rPr>
              <a:t>delivery </a:t>
            </a:r>
            <a:r>
              <a:rPr sz="3200" dirty="0">
                <a:latin typeface="Calibri"/>
                <a:cs typeface="Calibri"/>
              </a:rPr>
              <a:t>is needed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dirty="0">
                <a:latin typeface="Calibri"/>
                <a:cs typeface="Calibri"/>
              </a:rPr>
              <a:t>enable </a:t>
            </a:r>
            <a:r>
              <a:rPr sz="3200" spc="-15" dirty="0">
                <a:latin typeface="Calibri"/>
                <a:cs typeface="Calibri"/>
              </a:rPr>
              <a:t>stabilization </a:t>
            </a:r>
            <a:r>
              <a:rPr sz="3200" spc="-5" dirty="0">
                <a:latin typeface="Calibri"/>
                <a:cs typeface="Calibri"/>
              </a:rPr>
              <a:t>of 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45" dirty="0">
                <a:latin typeface="Calibri"/>
                <a:cs typeface="Calibri"/>
              </a:rPr>
              <a:t>mother, </a:t>
            </a:r>
            <a:r>
              <a:rPr sz="3200" spc="-5" dirty="0">
                <a:latin typeface="Calibri"/>
                <a:cs typeface="Calibri"/>
              </a:rPr>
              <a:t>or </a:t>
            </a:r>
            <a:r>
              <a:rPr sz="3200" spc="-10" dirty="0">
                <a:latin typeface="Calibri"/>
                <a:cs typeface="Calibri"/>
              </a:rPr>
              <a:t>there </a:t>
            </a:r>
            <a:r>
              <a:rPr sz="3200" spc="-15" dirty="0">
                <a:latin typeface="Calibri"/>
                <a:cs typeface="Calibri"/>
              </a:rPr>
              <a:t>are obstetrical  contraindications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spc="-10" dirty="0">
                <a:latin typeface="Calibri"/>
                <a:cs typeface="Calibri"/>
              </a:rPr>
              <a:t>vaginal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birth.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96375" y="847293"/>
            <a:ext cx="25050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Conclusion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177" y="1982354"/>
            <a:ext cx="7639050" cy="421767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355600" marR="5080" indent="-342900">
              <a:lnSpc>
                <a:spcPts val="3800"/>
              </a:lnSpc>
              <a:spcBef>
                <a:spcPts val="2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0" dirty="0">
                <a:latin typeface="Calibri"/>
                <a:cs typeface="Calibri"/>
              </a:rPr>
              <a:t>Any </a:t>
            </a:r>
            <a:r>
              <a:rPr sz="3200" spc="-15" dirty="0">
                <a:latin typeface="Calibri"/>
                <a:cs typeface="Calibri"/>
              </a:rPr>
              <a:t>active </a:t>
            </a:r>
            <a:r>
              <a:rPr sz="3200" spc="-10" dirty="0">
                <a:latin typeface="Calibri"/>
                <a:cs typeface="Calibri"/>
              </a:rPr>
              <a:t>vaginal </a:t>
            </a:r>
            <a:r>
              <a:rPr sz="3200" dirty="0">
                <a:latin typeface="Calibri"/>
                <a:cs typeface="Calibri"/>
              </a:rPr>
              <a:t>bleeding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10" dirty="0">
                <a:latin typeface="Calibri"/>
                <a:cs typeface="Calibri"/>
              </a:rPr>
              <a:t>pregnant  woman </a:t>
            </a:r>
            <a:r>
              <a:rPr sz="3200" dirty="0">
                <a:latin typeface="Calibri"/>
                <a:cs typeface="Calibri"/>
              </a:rPr>
              <a:t>is a </a:t>
            </a:r>
            <a:r>
              <a:rPr sz="3200" spc="-10" dirty="0">
                <a:latin typeface="Calibri"/>
                <a:cs typeface="Calibri"/>
              </a:rPr>
              <a:t>potential </a:t>
            </a:r>
            <a:r>
              <a:rPr sz="3200" spc="-15" dirty="0">
                <a:latin typeface="Calibri"/>
                <a:cs typeface="Calibri"/>
              </a:rPr>
              <a:t>obstetrical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emergency.</a:t>
            </a:r>
            <a:endParaRPr sz="3200">
              <a:latin typeface="Calibri"/>
              <a:cs typeface="Calibri"/>
            </a:endParaRPr>
          </a:p>
          <a:p>
            <a:pPr marL="355600" marR="682625" indent="-342900">
              <a:lnSpc>
                <a:spcPct val="100699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30" dirty="0">
                <a:latin typeface="Calibri"/>
                <a:cs typeface="Calibri"/>
              </a:rPr>
              <a:t>Women </a:t>
            </a:r>
            <a:r>
              <a:rPr sz="3200" spc="-5" dirty="0">
                <a:latin typeface="Calibri"/>
                <a:cs typeface="Calibri"/>
              </a:rPr>
              <a:t>with </a:t>
            </a:r>
            <a:r>
              <a:rPr sz="3200" spc="-15" dirty="0">
                <a:latin typeface="Calibri"/>
                <a:cs typeface="Calibri"/>
              </a:rPr>
              <a:t>active </a:t>
            </a:r>
            <a:r>
              <a:rPr sz="3200" dirty="0">
                <a:latin typeface="Calibri"/>
                <a:cs typeface="Calibri"/>
              </a:rPr>
              <a:t>bleeding </a:t>
            </a:r>
            <a:r>
              <a:rPr sz="3200" spc="-5" dirty="0">
                <a:latin typeface="Calibri"/>
                <a:cs typeface="Calibri"/>
              </a:rPr>
              <a:t>should </a:t>
            </a:r>
            <a:r>
              <a:rPr sz="3200" dirty="0">
                <a:latin typeface="Calibri"/>
                <a:cs typeface="Calibri"/>
              </a:rPr>
              <a:t>be  </a:t>
            </a:r>
            <a:r>
              <a:rPr sz="3200" spc="-10" dirty="0">
                <a:latin typeface="Calibri"/>
                <a:cs typeface="Calibri"/>
              </a:rPr>
              <a:t>hospitalized </a:t>
            </a:r>
            <a:r>
              <a:rPr sz="3200" spc="-25" dirty="0">
                <a:latin typeface="Calibri"/>
                <a:cs typeface="Calibri"/>
              </a:rPr>
              <a:t>for </a:t>
            </a:r>
            <a:r>
              <a:rPr sz="3200" spc="-5" dirty="0">
                <a:latin typeface="Calibri"/>
                <a:cs typeface="Calibri"/>
              </a:rPr>
              <a:t>close </a:t>
            </a:r>
            <a:r>
              <a:rPr sz="3200" spc="-10" dirty="0">
                <a:latin typeface="Calibri"/>
                <a:cs typeface="Calibri"/>
              </a:rPr>
              <a:t>maternal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30" dirty="0">
                <a:latin typeface="Calibri"/>
                <a:cs typeface="Calibri"/>
              </a:rPr>
              <a:t>fetal  </a:t>
            </a:r>
            <a:r>
              <a:rPr sz="3200" spc="-10" dirty="0">
                <a:latin typeface="Calibri"/>
                <a:cs typeface="Calibri"/>
              </a:rPr>
              <a:t>monitoring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0" dirty="0">
                <a:latin typeface="Calibri"/>
                <a:cs typeface="Calibri"/>
              </a:rPr>
              <a:t>supportive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care.</a:t>
            </a:r>
            <a:endParaRPr sz="3200">
              <a:latin typeface="Calibri"/>
              <a:cs typeface="Calibri"/>
            </a:endParaRPr>
          </a:p>
          <a:p>
            <a:pPr marL="355600" marR="149225" indent="-342900">
              <a:lnSpc>
                <a:spcPct val="100000"/>
              </a:lnSpc>
              <a:spcBef>
                <a:spcPts val="7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5" dirty="0">
                <a:latin typeface="Calibri"/>
                <a:cs typeface="Calibri"/>
              </a:rPr>
              <a:t>Always ﬁrst </a:t>
            </a:r>
            <a:r>
              <a:rPr sz="3200" spc="-10" dirty="0">
                <a:latin typeface="Calibri"/>
                <a:cs typeface="Calibri"/>
              </a:rPr>
              <a:t>give </a:t>
            </a:r>
            <a:r>
              <a:rPr sz="3200" spc="-20" dirty="0">
                <a:latin typeface="Calibri"/>
                <a:cs typeface="Calibri"/>
              </a:rPr>
              <a:t>attention to </a:t>
            </a:r>
            <a:r>
              <a:rPr sz="3200" spc="-5" dirty="0">
                <a:latin typeface="Calibri"/>
                <a:cs typeface="Calibri"/>
              </a:rPr>
              <a:t>hemodynamic  </a:t>
            </a:r>
            <a:r>
              <a:rPr sz="3200" spc="-135" dirty="0">
                <a:latin typeface="Calibri"/>
                <a:cs typeface="Calibri"/>
              </a:rPr>
              <a:t>stabilization-­‐ </a:t>
            </a:r>
            <a:r>
              <a:rPr sz="3200" spc="-80" dirty="0">
                <a:latin typeface="Calibri"/>
                <a:cs typeface="Calibri"/>
              </a:rPr>
              <a:t>I.V </a:t>
            </a:r>
            <a:r>
              <a:rPr sz="3200" dirty="0">
                <a:latin typeface="Calibri"/>
                <a:cs typeface="Calibri"/>
              </a:rPr>
              <a:t>line, </a:t>
            </a:r>
            <a:r>
              <a:rPr sz="3200" spc="-5" dirty="0">
                <a:latin typeface="Calibri"/>
                <a:cs typeface="Calibri"/>
              </a:rPr>
              <a:t>GXM, </a:t>
            </a:r>
            <a:r>
              <a:rPr sz="3200" spc="-15" dirty="0">
                <a:latin typeface="Calibri"/>
                <a:cs typeface="Calibri"/>
              </a:rPr>
              <a:t>Oxygen,</a:t>
            </a:r>
            <a:r>
              <a:rPr sz="3200" spc="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ABC.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Be Decisive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act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fast.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14521" y="847293"/>
            <a:ext cx="3113379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mtClean="0"/>
              <a:t>Con</a:t>
            </a:r>
            <a:r>
              <a:rPr lang="en-US" dirty="0" smtClean="0"/>
              <a:t>c</a:t>
            </a:r>
            <a:r>
              <a:rPr dirty="0" smtClean="0"/>
              <a:t>lusion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10177" y="2008389"/>
            <a:ext cx="3886835" cy="364490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20"/>
              </a:spcBef>
            </a:pPr>
            <a:r>
              <a:rPr sz="2400" b="1" spc="-5" dirty="0">
                <a:latin typeface="Calibri"/>
                <a:cs typeface="Calibri"/>
              </a:rPr>
              <a:t>Placenta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Praevia</a:t>
            </a:r>
            <a:endParaRPr sz="2400" dirty="0">
              <a:latin typeface="Calibri"/>
              <a:cs typeface="Calibri"/>
            </a:endParaRPr>
          </a:p>
          <a:p>
            <a:pPr marL="355600" marR="282575" indent="-342900">
              <a:lnSpc>
                <a:spcPts val="2800"/>
              </a:lnSpc>
              <a:spcBef>
                <a:spcPts val="8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Mode </a:t>
            </a:r>
            <a:r>
              <a:rPr sz="2400" spc="-5" dirty="0">
                <a:latin typeface="Calibri"/>
                <a:cs typeface="Calibri"/>
              </a:rPr>
              <a:t>of delivery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depends  </a:t>
            </a:r>
            <a:r>
              <a:rPr sz="2400" spc="-5" dirty="0">
                <a:latin typeface="Calibri"/>
                <a:cs typeface="Calibri"/>
              </a:rPr>
              <a:t>on type of </a:t>
            </a:r>
            <a:r>
              <a:rPr sz="2400" spc="-10" dirty="0" err="1" smtClean="0">
                <a:latin typeface="Calibri"/>
                <a:cs typeface="Calibri"/>
              </a:rPr>
              <a:t>praevia</a:t>
            </a:r>
            <a:r>
              <a:rPr lang="en-GB" sz="2400" spc="-10" dirty="0" smtClean="0">
                <a:latin typeface="Calibri"/>
                <a:cs typeface="Calibri"/>
              </a:rPr>
              <a:t>… </a:t>
            </a:r>
            <a:r>
              <a:rPr lang="en-GB" sz="2400" b="1" i="1" spc="-10" dirty="0" smtClean="0">
                <a:solidFill>
                  <a:srgbClr val="00B0F0"/>
                </a:solidFill>
                <a:latin typeface="Calibri"/>
                <a:cs typeface="Calibri"/>
              </a:rPr>
              <a:t>imp!!</a:t>
            </a:r>
            <a:endParaRPr sz="2400" b="1" i="1" dirty="0">
              <a:solidFill>
                <a:srgbClr val="00B0F0"/>
              </a:solidFill>
              <a:latin typeface="Calibri"/>
              <a:cs typeface="Calibri"/>
            </a:endParaRPr>
          </a:p>
          <a:p>
            <a:pPr marL="355600" marR="347345" indent="-342900">
              <a:lnSpc>
                <a:spcPct val="994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Be </a:t>
            </a:r>
            <a:r>
              <a:rPr sz="2400" spc="-10" dirty="0">
                <a:latin typeface="Calibri"/>
                <a:cs typeface="Calibri"/>
              </a:rPr>
              <a:t>ready </a:t>
            </a:r>
            <a:r>
              <a:rPr sz="2400" spc="-20" dirty="0">
                <a:latin typeface="Calibri"/>
                <a:cs typeface="Calibri"/>
              </a:rPr>
              <a:t>for </a:t>
            </a:r>
            <a:r>
              <a:rPr sz="2400" spc="-15" dirty="0">
                <a:latin typeface="Calibri"/>
                <a:cs typeface="Calibri"/>
              </a:rPr>
              <a:t>premature  </a:t>
            </a:r>
            <a:r>
              <a:rPr sz="2400" spc="-140" dirty="0">
                <a:latin typeface="Calibri"/>
                <a:cs typeface="Calibri"/>
              </a:rPr>
              <a:t>delivery-­‐ </a:t>
            </a:r>
            <a:r>
              <a:rPr sz="2400" spc="-10" dirty="0">
                <a:latin typeface="Calibri"/>
                <a:cs typeface="Calibri"/>
              </a:rPr>
              <a:t>give </a:t>
            </a:r>
            <a:r>
              <a:rPr sz="2400" spc="-15" dirty="0">
                <a:latin typeface="Calibri"/>
                <a:cs typeface="Calibri"/>
              </a:rPr>
              <a:t>steroids </a:t>
            </a:r>
            <a:r>
              <a:rPr sz="2400" spc="-5" dirty="0">
                <a:latin typeface="Calibri"/>
                <a:cs typeface="Calibri"/>
              </a:rPr>
              <a:t>btn  </a:t>
            </a:r>
            <a:r>
              <a:rPr sz="2400" spc="-210" dirty="0">
                <a:latin typeface="Calibri"/>
                <a:cs typeface="Calibri"/>
              </a:rPr>
              <a:t>28-­‐34</a:t>
            </a:r>
            <a:r>
              <a:rPr sz="2400" spc="-10" dirty="0">
                <a:latin typeface="Calibri"/>
                <a:cs typeface="Calibri"/>
              </a:rPr>
              <a:t> weeks.</a:t>
            </a:r>
            <a:endParaRPr sz="2400" dirty="0">
              <a:latin typeface="Calibri"/>
              <a:cs typeface="Calibri"/>
            </a:endParaRPr>
          </a:p>
          <a:p>
            <a:pPr marL="355600" marR="5080" indent="-342900">
              <a:lnSpc>
                <a:spcPct val="101099"/>
              </a:lnSpc>
              <a:spcBef>
                <a:spcPts val="5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If </a:t>
            </a:r>
            <a:r>
              <a:rPr sz="2400" spc="-15" dirty="0">
                <a:latin typeface="Calibri"/>
                <a:cs typeface="Calibri"/>
              </a:rPr>
              <a:t>life </a:t>
            </a:r>
            <a:r>
              <a:rPr sz="2400" spc="-10" dirty="0">
                <a:latin typeface="Calibri"/>
                <a:cs typeface="Calibri"/>
              </a:rPr>
              <a:t>threatening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rebleeding  </a:t>
            </a:r>
            <a:r>
              <a:rPr sz="2400" spc="-10" dirty="0">
                <a:latin typeface="Calibri"/>
                <a:cs typeface="Calibri"/>
              </a:rPr>
              <a:t>occurs, </a:t>
            </a:r>
            <a:r>
              <a:rPr sz="2400" spc="-5" dirty="0">
                <a:latin typeface="Calibri"/>
                <a:cs typeface="Calibri"/>
              </a:rPr>
              <a:t>deliver without  </a:t>
            </a:r>
            <a:r>
              <a:rPr sz="2400" spc="-20" dirty="0">
                <a:latin typeface="Calibri"/>
                <a:cs typeface="Calibri"/>
              </a:rPr>
              <a:t>regard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25" dirty="0">
                <a:latin typeface="Calibri"/>
                <a:cs typeface="Calibri"/>
              </a:rPr>
              <a:t>fetal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maturity.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20"/>
              </a:spcBef>
            </a:pPr>
            <a:r>
              <a:rPr spc="-5" dirty="0"/>
              <a:t>Abruptio Placenta</a:t>
            </a:r>
          </a:p>
          <a:p>
            <a:pPr marL="355600" marR="68580" indent="-342900">
              <a:lnSpc>
                <a:spcPct val="99500"/>
              </a:lnSpc>
              <a:spcBef>
                <a:spcPts val="7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b="0" dirty="0">
                <a:latin typeface="Calibri"/>
                <a:cs typeface="Calibri"/>
              </a:rPr>
              <a:t>The </a:t>
            </a:r>
            <a:r>
              <a:rPr b="0" spc="-10" dirty="0">
                <a:latin typeface="Calibri"/>
                <a:cs typeface="Calibri"/>
              </a:rPr>
              <a:t>risks </a:t>
            </a:r>
            <a:r>
              <a:rPr b="0" spc="-5" dirty="0">
                <a:latin typeface="Calibri"/>
                <a:cs typeface="Calibri"/>
              </a:rPr>
              <a:t>of abruption </a:t>
            </a:r>
            <a:r>
              <a:rPr b="0" spc="-20" dirty="0">
                <a:latin typeface="Calibri"/>
                <a:cs typeface="Calibri"/>
              </a:rPr>
              <a:t>for  </a:t>
            </a:r>
            <a:r>
              <a:rPr b="0" dirty="0">
                <a:latin typeface="Calibri"/>
                <a:cs typeface="Calibri"/>
              </a:rPr>
              <a:t>the </a:t>
            </a:r>
            <a:r>
              <a:rPr b="0" spc="-15" dirty="0">
                <a:latin typeface="Calibri"/>
                <a:cs typeface="Calibri"/>
              </a:rPr>
              <a:t>fetus </a:t>
            </a:r>
            <a:r>
              <a:rPr b="0" dirty="0">
                <a:latin typeface="Calibri"/>
                <a:cs typeface="Calibri"/>
              </a:rPr>
              <a:t>depend </a:t>
            </a:r>
            <a:r>
              <a:rPr b="0" spc="-5" dirty="0">
                <a:latin typeface="Calibri"/>
                <a:cs typeface="Calibri"/>
              </a:rPr>
              <a:t>on </a:t>
            </a:r>
            <a:r>
              <a:rPr b="0" dirty="0">
                <a:latin typeface="Calibri"/>
                <a:cs typeface="Calibri"/>
              </a:rPr>
              <a:t>its  </a:t>
            </a:r>
            <a:r>
              <a:rPr b="0" spc="-10" dirty="0">
                <a:latin typeface="Calibri"/>
                <a:cs typeface="Calibri"/>
              </a:rPr>
              <a:t>severity </a:t>
            </a:r>
            <a:r>
              <a:rPr b="0" dirty="0">
                <a:latin typeface="Calibri"/>
                <a:cs typeface="Calibri"/>
              </a:rPr>
              <a:t>and </a:t>
            </a:r>
            <a:r>
              <a:rPr b="0" spc="-10" dirty="0">
                <a:latin typeface="Calibri"/>
                <a:cs typeface="Calibri"/>
              </a:rPr>
              <a:t>gestational</a:t>
            </a:r>
            <a:r>
              <a:rPr b="0" spc="-5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age  </a:t>
            </a:r>
            <a:r>
              <a:rPr b="0" spc="-15" dirty="0">
                <a:latin typeface="Calibri"/>
                <a:cs typeface="Calibri"/>
              </a:rPr>
              <a:t>at </a:t>
            </a:r>
            <a:r>
              <a:rPr b="0" spc="-5" dirty="0">
                <a:latin typeface="Calibri"/>
                <a:cs typeface="Calibri"/>
              </a:rPr>
              <a:t>which </a:t>
            </a:r>
            <a:r>
              <a:rPr b="0" dirty="0">
                <a:latin typeface="Calibri"/>
                <a:cs typeface="Calibri"/>
              </a:rPr>
              <a:t>it </a:t>
            </a:r>
            <a:r>
              <a:rPr b="0" spc="-10" dirty="0">
                <a:latin typeface="Calibri"/>
                <a:cs typeface="Calibri"/>
              </a:rPr>
              <a:t>occurs, whereas  </a:t>
            </a:r>
            <a:r>
              <a:rPr b="0" spc="-20" dirty="0">
                <a:latin typeface="Calibri"/>
                <a:cs typeface="Calibri"/>
              </a:rPr>
              <a:t>for </a:t>
            </a:r>
            <a:r>
              <a:rPr b="0" dirty="0">
                <a:latin typeface="Calibri"/>
                <a:cs typeface="Calibri"/>
              </a:rPr>
              <a:t>the </a:t>
            </a:r>
            <a:r>
              <a:rPr b="0" spc="-35" dirty="0">
                <a:latin typeface="Calibri"/>
                <a:cs typeface="Calibri"/>
              </a:rPr>
              <a:t>mother, </a:t>
            </a:r>
            <a:r>
              <a:rPr b="0" dirty="0">
                <a:latin typeface="Calibri"/>
                <a:cs typeface="Calibri"/>
              </a:rPr>
              <a:t>the </a:t>
            </a:r>
            <a:r>
              <a:rPr b="0" spc="-10" dirty="0">
                <a:latin typeface="Calibri"/>
                <a:cs typeface="Calibri"/>
              </a:rPr>
              <a:t>risks  </a:t>
            </a:r>
            <a:r>
              <a:rPr b="0" dirty="0">
                <a:latin typeface="Calibri"/>
                <a:cs typeface="Calibri"/>
              </a:rPr>
              <a:t>depend </a:t>
            </a:r>
            <a:r>
              <a:rPr b="0" spc="-10" dirty="0">
                <a:latin typeface="Calibri"/>
                <a:cs typeface="Calibri"/>
              </a:rPr>
              <a:t>entirely </a:t>
            </a:r>
            <a:r>
              <a:rPr b="0" spc="-5" dirty="0">
                <a:latin typeface="Calibri"/>
                <a:cs typeface="Calibri"/>
              </a:rPr>
              <a:t>on </a:t>
            </a:r>
            <a:r>
              <a:rPr b="0" dirty="0">
                <a:latin typeface="Calibri"/>
                <a:cs typeface="Calibri"/>
              </a:rPr>
              <a:t>its  </a:t>
            </a:r>
            <a:r>
              <a:rPr b="0" spc="-25" dirty="0">
                <a:latin typeface="Calibri"/>
                <a:cs typeface="Calibri"/>
              </a:rPr>
              <a:t>severity.</a:t>
            </a:r>
          </a:p>
          <a:p>
            <a:pPr marL="355600" marR="5080" indent="-342900">
              <a:lnSpc>
                <a:spcPct val="99400"/>
              </a:lnSpc>
              <a:spcBef>
                <a:spcPts val="6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b="0" dirty="0">
                <a:latin typeface="Calibri"/>
                <a:cs typeface="Calibri"/>
              </a:rPr>
              <a:t>The </a:t>
            </a:r>
            <a:r>
              <a:rPr b="0" spc="-5" dirty="0">
                <a:latin typeface="Calibri"/>
                <a:cs typeface="Calibri"/>
              </a:rPr>
              <a:t>risk of </a:t>
            </a:r>
            <a:r>
              <a:rPr b="0" spc="-10" dirty="0">
                <a:latin typeface="Calibri"/>
                <a:cs typeface="Calibri"/>
              </a:rPr>
              <a:t>recurrence </a:t>
            </a:r>
            <a:r>
              <a:rPr b="0" spc="-5" dirty="0">
                <a:latin typeface="Calibri"/>
                <a:cs typeface="Calibri"/>
              </a:rPr>
              <a:t>is </a:t>
            </a:r>
            <a:r>
              <a:rPr b="0" dirty="0">
                <a:latin typeface="Calibri"/>
                <a:cs typeface="Calibri"/>
              </a:rPr>
              <a:t>5</a:t>
            </a:r>
            <a:r>
              <a:rPr b="0" spc="-80" dirty="0">
                <a:latin typeface="Calibri"/>
                <a:cs typeface="Calibri"/>
              </a:rPr>
              <a:t> </a:t>
            </a:r>
            <a:r>
              <a:rPr b="0" spc="-15" dirty="0">
                <a:latin typeface="Calibri"/>
                <a:cs typeface="Calibri"/>
              </a:rPr>
              <a:t>to  </a:t>
            </a:r>
            <a:r>
              <a:rPr b="0" spc="-5" dirty="0">
                <a:latin typeface="Calibri"/>
                <a:cs typeface="Calibri"/>
              </a:rPr>
              <a:t>15 </a:t>
            </a:r>
            <a:r>
              <a:rPr b="0" spc="-10" dirty="0">
                <a:latin typeface="Calibri"/>
                <a:cs typeface="Calibri"/>
              </a:rPr>
              <a:t>percent, compared </a:t>
            </a:r>
            <a:r>
              <a:rPr b="0" spc="-15" dirty="0">
                <a:latin typeface="Calibri"/>
                <a:cs typeface="Calibri"/>
              </a:rPr>
              <a:t>to </a:t>
            </a:r>
            <a:r>
              <a:rPr b="0" dirty="0">
                <a:latin typeface="Calibri"/>
                <a:cs typeface="Calibri"/>
              </a:rPr>
              <a:t>a  baseline incidence </a:t>
            </a:r>
            <a:r>
              <a:rPr b="0" spc="-5" dirty="0">
                <a:latin typeface="Calibri"/>
                <a:cs typeface="Calibri"/>
              </a:rPr>
              <a:t>of 0.4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spc="-15" dirty="0">
                <a:latin typeface="Calibri"/>
                <a:cs typeface="Calibri"/>
              </a:rPr>
              <a:t>to</a:t>
            </a:r>
          </a:p>
          <a:p>
            <a:pPr marL="355600">
              <a:lnSpc>
                <a:spcPct val="100000"/>
              </a:lnSpc>
              <a:spcBef>
                <a:spcPts val="20"/>
              </a:spcBef>
            </a:pPr>
            <a:r>
              <a:rPr b="0" spc="-5" dirty="0">
                <a:latin typeface="Calibri"/>
                <a:cs typeface="Calibri"/>
              </a:rPr>
              <a:t>1.3 </a:t>
            </a:r>
            <a:r>
              <a:rPr b="0" spc="-15" dirty="0">
                <a:latin typeface="Calibri"/>
                <a:cs typeface="Calibri"/>
              </a:rPr>
              <a:t>pre</a:t>
            </a:r>
            <a:r>
              <a:rPr b="0" spc="-5" dirty="0">
                <a:latin typeface="Calibri"/>
                <a:cs typeface="Calibri"/>
              </a:rPr>
              <a:t> cent.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02838" y="349135"/>
            <a:ext cx="8915398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127500" y="690245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err="1" smtClean="0">
                <a:solidFill>
                  <a:srgbClr val="00B0F0"/>
                </a:solidFill>
              </a:rPr>
              <a:t>Idk</a:t>
            </a:r>
            <a:r>
              <a:rPr lang="en-GB" b="1" i="1" dirty="0" smtClean="0">
                <a:solidFill>
                  <a:srgbClr val="00B0F0"/>
                </a:solidFill>
              </a:rPr>
              <a:t> what he said, voice issues…. 8am sucks</a:t>
            </a:r>
            <a:endParaRPr lang="en-GB" b="1" i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55238" y="1263535"/>
            <a:ext cx="8331198" cy="59435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813300" y="644525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solidFill>
                  <a:srgbClr val="00B0F0"/>
                </a:solidFill>
              </a:rPr>
              <a:t>Low lying placenta is placenta </a:t>
            </a:r>
            <a:r>
              <a:rPr lang="en-GB" b="1" i="1" dirty="0" err="1" smtClean="0">
                <a:solidFill>
                  <a:srgbClr val="00B0F0"/>
                </a:solidFill>
              </a:rPr>
              <a:t>previa</a:t>
            </a:r>
            <a:endParaRPr lang="en-GB" b="1" i="1" dirty="0" smtClean="0">
              <a:solidFill>
                <a:srgbClr val="00B0F0"/>
              </a:solidFill>
            </a:endParaRPr>
          </a:p>
          <a:p>
            <a:r>
              <a:rPr lang="en-GB" b="1" i="1" dirty="0" smtClean="0">
                <a:solidFill>
                  <a:srgbClr val="00B0F0"/>
                </a:solidFill>
              </a:rPr>
              <a:t>Placenta abruption is????</a:t>
            </a:r>
            <a:endParaRPr lang="en-GB" b="1" i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09882" y="847293"/>
            <a:ext cx="3278504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Causes of</a:t>
            </a:r>
            <a:r>
              <a:rPr spc="-55" dirty="0"/>
              <a:t> </a:t>
            </a:r>
            <a:r>
              <a:rPr spc="-5" dirty="0"/>
              <a:t>APH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176" y="1889898"/>
            <a:ext cx="9218123" cy="4155625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Placenta </a:t>
            </a:r>
            <a:r>
              <a:rPr sz="3200" spc="-15" dirty="0">
                <a:latin typeface="Calibri"/>
                <a:cs typeface="Calibri"/>
              </a:rPr>
              <a:t>previa </a:t>
            </a:r>
            <a:r>
              <a:rPr sz="3200" spc="-5" dirty="0">
                <a:latin typeface="Calibri"/>
                <a:cs typeface="Calibri"/>
              </a:rPr>
              <a:t>(20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percent)</a:t>
            </a:r>
            <a:endParaRPr sz="3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Abruptio </a:t>
            </a:r>
            <a:r>
              <a:rPr sz="3200" spc="-10" dirty="0">
                <a:latin typeface="Calibri"/>
                <a:cs typeface="Calibri"/>
              </a:rPr>
              <a:t>placenta </a:t>
            </a:r>
            <a:r>
              <a:rPr sz="3200" spc="-5" dirty="0">
                <a:latin typeface="Calibri"/>
                <a:cs typeface="Calibri"/>
              </a:rPr>
              <a:t>(30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percent)</a:t>
            </a:r>
            <a:endParaRPr sz="3200" dirty="0">
              <a:latin typeface="Calibri"/>
              <a:cs typeface="Calibri"/>
            </a:endParaRPr>
          </a:p>
          <a:p>
            <a:pPr marL="447040" indent="-434975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3200" spc="-10" dirty="0">
                <a:latin typeface="Calibri"/>
                <a:cs typeface="Calibri"/>
              </a:rPr>
              <a:t>Uterine rupture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(rare)</a:t>
            </a:r>
            <a:endParaRPr sz="3200" dirty="0">
              <a:latin typeface="Calibri"/>
              <a:cs typeface="Calibri"/>
            </a:endParaRPr>
          </a:p>
          <a:p>
            <a:pPr marL="447040" indent="-434975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3200" spc="-45" dirty="0">
                <a:latin typeface="Calibri"/>
                <a:cs typeface="Calibri"/>
              </a:rPr>
              <a:t>Vasa </a:t>
            </a:r>
            <a:r>
              <a:rPr sz="3200" spc="-15" dirty="0">
                <a:latin typeface="Calibri"/>
                <a:cs typeface="Calibri"/>
              </a:rPr>
              <a:t>previa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(rare</a:t>
            </a:r>
            <a:r>
              <a:rPr sz="3200" spc="-20" dirty="0" smtClean="0">
                <a:latin typeface="Calibri"/>
                <a:cs typeface="Calibri"/>
              </a:rPr>
              <a:t>)</a:t>
            </a:r>
            <a:r>
              <a:rPr lang="en-US" sz="3200" spc="-20" dirty="0" smtClean="0">
                <a:latin typeface="Calibri"/>
                <a:cs typeface="Calibri"/>
              </a:rPr>
              <a:t>…. </a:t>
            </a:r>
            <a:r>
              <a:rPr lang="en-US" sz="2800" i="1" spc="-20" dirty="0" smtClean="0">
                <a:solidFill>
                  <a:srgbClr val="00B0F0"/>
                </a:solidFill>
                <a:latin typeface="Calibri"/>
                <a:cs typeface="Calibri"/>
              </a:rPr>
              <a:t>The diagram on slide 4</a:t>
            </a:r>
            <a:endParaRPr sz="3200" i="1" dirty="0">
              <a:solidFill>
                <a:srgbClr val="00B0F0"/>
              </a:solidFill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Cervical Lesions</a:t>
            </a:r>
            <a:endParaRPr sz="3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30" dirty="0">
                <a:latin typeface="Calibri"/>
                <a:cs typeface="Calibri"/>
              </a:rPr>
              <a:t>Vaginal</a:t>
            </a:r>
            <a:r>
              <a:rPr sz="3200" spc="-5" dirty="0">
                <a:latin typeface="Calibri"/>
                <a:cs typeface="Calibri"/>
              </a:rPr>
              <a:t> lesions</a:t>
            </a:r>
            <a:endParaRPr sz="3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Unidentiﬁed causes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02787" y="847293"/>
            <a:ext cx="58928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Obstetric </a:t>
            </a:r>
            <a:r>
              <a:rPr dirty="0"/>
              <a:t>is an</a:t>
            </a:r>
            <a:r>
              <a:rPr spc="-25" dirty="0"/>
              <a:t> </a:t>
            </a:r>
            <a:r>
              <a:rPr spc="-15" dirty="0"/>
              <a:t>Emergency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177" y="1982354"/>
            <a:ext cx="8039734" cy="255778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355600" marR="5080" indent="-342900">
              <a:lnSpc>
                <a:spcPts val="3800"/>
              </a:lnSpc>
              <a:spcBef>
                <a:spcPts val="2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Death </a:t>
            </a:r>
            <a:r>
              <a:rPr sz="3200" spc="-15" dirty="0">
                <a:latin typeface="Calibri"/>
                <a:cs typeface="Calibri"/>
              </a:rPr>
              <a:t>from </a:t>
            </a:r>
            <a:r>
              <a:rPr sz="3200" spc="-5" dirty="0">
                <a:latin typeface="Calibri"/>
                <a:cs typeface="Calibri"/>
              </a:rPr>
              <a:t>hemorrhage </a:t>
            </a:r>
            <a:r>
              <a:rPr sz="3200" spc="-10" dirty="0">
                <a:latin typeface="Calibri"/>
                <a:cs typeface="Calibri"/>
              </a:rPr>
              <a:t>still remains </a:t>
            </a:r>
            <a:r>
              <a:rPr sz="3200" dirty="0">
                <a:latin typeface="Calibri"/>
                <a:cs typeface="Calibri"/>
              </a:rPr>
              <a:t>a leading  </a:t>
            </a:r>
            <a:r>
              <a:rPr sz="3200" spc="-10" dirty="0">
                <a:latin typeface="Calibri"/>
                <a:cs typeface="Calibri"/>
              </a:rPr>
              <a:t>cause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spc="-10" dirty="0">
                <a:latin typeface="Calibri"/>
                <a:cs typeface="Calibri"/>
              </a:rPr>
              <a:t>maternal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mortality.</a:t>
            </a:r>
            <a:endParaRPr sz="3200">
              <a:latin typeface="Calibri"/>
              <a:cs typeface="Calibri"/>
            </a:endParaRPr>
          </a:p>
          <a:p>
            <a:pPr marL="355600" marR="1049655" indent="-342900">
              <a:lnSpc>
                <a:spcPct val="100699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In </a:t>
            </a:r>
            <a:r>
              <a:rPr sz="3200" spc="-10" dirty="0">
                <a:latin typeface="Calibri"/>
                <a:cs typeface="Calibri"/>
              </a:rPr>
              <a:t>countries </a:t>
            </a:r>
            <a:r>
              <a:rPr sz="3200" spc="-5" dirty="0">
                <a:latin typeface="Calibri"/>
                <a:cs typeface="Calibri"/>
              </a:rPr>
              <a:t>with </a:t>
            </a:r>
            <a:r>
              <a:rPr sz="3200" spc="-30" dirty="0">
                <a:latin typeface="Calibri"/>
                <a:cs typeface="Calibri"/>
              </a:rPr>
              <a:t>fewer </a:t>
            </a:r>
            <a:r>
              <a:rPr sz="3200" spc="-10" dirty="0">
                <a:latin typeface="Calibri"/>
                <a:cs typeface="Calibri"/>
              </a:rPr>
              <a:t>resources, </a:t>
            </a:r>
            <a:r>
              <a:rPr sz="3200" dirty="0">
                <a:latin typeface="Calibri"/>
                <a:cs typeface="Calibri"/>
              </a:rPr>
              <a:t>the  </a:t>
            </a:r>
            <a:r>
              <a:rPr sz="3200" spc="-10" dirty="0">
                <a:latin typeface="Calibri"/>
                <a:cs typeface="Calibri"/>
              </a:rPr>
              <a:t>contribution </a:t>
            </a:r>
            <a:r>
              <a:rPr sz="3200" spc="-5" dirty="0">
                <a:latin typeface="Calibri"/>
                <a:cs typeface="Calibri"/>
              </a:rPr>
              <a:t>of hemorrhage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spc="-10" dirty="0">
                <a:latin typeface="Calibri"/>
                <a:cs typeface="Calibri"/>
              </a:rPr>
              <a:t>maternal  mortality </a:t>
            </a:r>
            <a:r>
              <a:rPr sz="3200" dirty="0">
                <a:latin typeface="Calibri"/>
                <a:cs typeface="Calibri"/>
              </a:rPr>
              <a:t>is </a:t>
            </a:r>
            <a:r>
              <a:rPr sz="3200" spc="-15" dirty="0">
                <a:latin typeface="Calibri"/>
                <a:cs typeface="Calibri"/>
              </a:rPr>
              <a:t>even more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striking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57183" y="603135"/>
            <a:ext cx="6783705" cy="1092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86840" marR="5080" indent="-1374775">
              <a:lnSpc>
                <a:spcPct val="100000"/>
              </a:lnSpc>
              <a:spcBef>
                <a:spcPts val="100"/>
              </a:spcBef>
              <a:tabLst>
                <a:tab pos="2789555" algn="l"/>
                <a:tab pos="3441700" algn="l"/>
                <a:tab pos="6327140" algn="l"/>
              </a:tabLst>
            </a:pPr>
            <a:r>
              <a:rPr sz="3500" b="1" dirty="0">
                <a:latin typeface="Comic Sans MS"/>
                <a:cs typeface="Comic Sans MS"/>
              </a:rPr>
              <a:t>Co</a:t>
            </a:r>
            <a:r>
              <a:rPr sz="3500" b="1" spc="-5" dirty="0">
                <a:latin typeface="Comic Sans MS"/>
                <a:cs typeface="Comic Sans MS"/>
              </a:rPr>
              <a:t>n</a:t>
            </a:r>
            <a:r>
              <a:rPr sz="3500" b="1" dirty="0">
                <a:latin typeface="Comic Sans MS"/>
                <a:cs typeface="Comic Sans MS"/>
              </a:rPr>
              <a:t>trib</a:t>
            </a:r>
            <a:r>
              <a:rPr sz="3500" b="1" spc="-5" dirty="0">
                <a:latin typeface="Comic Sans MS"/>
                <a:cs typeface="Comic Sans MS"/>
              </a:rPr>
              <a:t>u</a:t>
            </a:r>
            <a:r>
              <a:rPr sz="3500" b="1" dirty="0">
                <a:latin typeface="Comic Sans MS"/>
                <a:cs typeface="Comic Sans MS"/>
              </a:rPr>
              <a:t>tion	of	</a:t>
            </a:r>
            <a:r>
              <a:rPr sz="3500" b="1" spc="-5" dirty="0">
                <a:latin typeface="Comic Sans MS"/>
                <a:cs typeface="Comic Sans MS"/>
              </a:rPr>
              <a:t>h</a:t>
            </a:r>
            <a:r>
              <a:rPr sz="3500" b="1" dirty="0">
                <a:latin typeface="Comic Sans MS"/>
                <a:cs typeface="Comic Sans MS"/>
              </a:rPr>
              <a:t>emorr</a:t>
            </a:r>
            <a:r>
              <a:rPr sz="3500" b="1" spc="-5" dirty="0">
                <a:latin typeface="Comic Sans MS"/>
                <a:cs typeface="Comic Sans MS"/>
              </a:rPr>
              <a:t>h</a:t>
            </a:r>
            <a:r>
              <a:rPr sz="3500" b="1" dirty="0">
                <a:latin typeface="Comic Sans MS"/>
                <a:cs typeface="Comic Sans MS"/>
              </a:rPr>
              <a:t>age	to  maternal</a:t>
            </a:r>
            <a:r>
              <a:rPr sz="3500" b="1" spc="-15" dirty="0">
                <a:latin typeface="Comic Sans MS"/>
                <a:cs typeface="Comic Sans MS"/>
              </a:rPr>
              <a:t> </a:t>
            </a:r>
            <a:r>
              <a:rPr sz="3500" b="1" spc="-5" dirty="0">
                <a:latin typeface="Comic Sans MS"/>
                <a:cs typeface="Comic Sans MS"/>
              </a:rPr>
              <a:t>mortality</a:t>
            </a:r>
            <a:endParaRPr sz="35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81578" y="6782954"/>
            <a:ext cx="489712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1F497D"/>
                </a:solidFill>
                <a:latin typeface="Garamond"/>
                <a:cs typeface="Garamond"/>
              </a:rPr>
              <a:t>Source: </a:t>
            </a:r>
            <a:r>
              <a:rPr sz="1400" b="1" dirty="0">
                <a:solidFill>
                  <a:srgbClr val="1F497D"/>
                </a:solidFill>
                <a:latin typeface="Garamond"/>
                <a:cs typeface="Garamond"/>
              </a:rPr>
              <a:t>Safe </a:t>
            </a:r>
            <a:r>
              <a:rPr sz="1400" b="1" spc="-5" dirty="0">
                <a:solidFill>
                  <a:srgbClr val="1F497D"/>
                </a:solidFill>
                <a:latin typeface="Garamond"/>
                <a:cs typeface="Garamond"/>
              </a:rPr>
              <a:t>Motherhood </a:t>
            </a:r>
            <a:r>
              <a:rPr sz="1400" b="1" spc="-15" dirty="0">
                <a:solidFill>
                  <a:srgbClr val="1F497D"/>
                </a:solidFill>
                <a:latin typeface="Garamond"/>
                <a:cs typeface="Garamond"/>
              </a:rPr>
              <a:t>Fact </a:t>
            </a:r>
            <a:r>
              <a:rPr sz="1400" b="1" spc="-5" dirty="0">
                <a:solidFill>
                  <a:srgbClr val="1F497D"/>
                </a:solidFill>
                <a:latin typeface="Garamond"/>
                <a:cs typeface="Garamond"/>
              </a:rPr>
              <a:t>Sheet </a:t>
            </a:r>
            <a:r>
              <a:rPr sz="1400" b="1" dirty="0">
                <a:solidFill>
                  <a:srgbClr val="1F497D"/>
                </a:solidFill>
                <a:latin typeface="Garamond"/>
                <a:cs typeface="Garamond"/>
              </a:rPr>
              <a:t>on </a:t>
            </a:r>
            <a:r>
              <a:rPr sz="1400" b="1" spc="5" dirty="0">
                <a:solidFill>
                  <a:srgbClr val="1F497D"/>
                </a:solidFill>
                <a:latin typeface="Garamond"/>
                <a:cs typeface="Garamond"/>
              </a:rPr>
              <a:t>Maternal </a:t>
            </a:r>
            <a:r>
              <a:rPr sz="1400" b="1" spc="-10" dirty="0">
                <a:solidFill>
                  <a:srgbClr val="1F497D"/>
                </a:solidFill>
                <a:latin typeface="Garamond"/>
                <a:cs typeface="Garamond"/>
              </a:rPr>
              <a:t>Mortality,</a:t>
            </a:r>
            <a:r>
              <a:rPr sz="1400" b="1" spc="20" dirty="0">
                <a:solidFill>
                  <a:srgbClr val="1F497D"/>
                </a:solidFill>
                <a:latin typeface="Garamond"/>
                <a:cs typeface="Garamond"/>
              </a:rPr>
              <a:t> </a:t>
            </a:r>
            <a:r>
              <a:rPr sz="1400" b="1" spc="-5" dirty="0">
                <a:solidFill>
                  <a:srgbClr val="1F497D"/>
                </a:solidFill>
                <a:latin typeface="Garamond"/>
                <a:cs typeface="Garamond"/>
              </a:rPr>
              <a:t>1998.</a:t>
            </a:r>
            <a:endParaRPr sz="14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82163" y="2641226"/>
            <a:ext cx="1123315" cy="1291590"/>
          </a:xfrm>
          <a:custGeom>
            <a:avLst/>
            <a:gdLst/>
            <a:ahLst/>
            <a:cxnLst/>
            <a:rect l="l" t="t" r="r" b="b"/>
            <a:pathLst>
              <a:path w="1123314" h="1291589">
                <a:moveTo>
                  <a:pt x="1122921" y="0"/>
                </a:moveTo>
                <a:lnTo>
                  <a:pt x="0" y="1034017"/>
                </a:lnTo>
                <a:lnTo>
                  <a:pt x="0" y="1291380"/>
                </a:lnTo>
                <a:lnTo>
                  <a:pt x="1122921" y="255838"/>
                </a:lnTo>
                <a:lnTo>
                  <a:pt x="1122921" y="0"/>
                </a:lnTo>
                <a:close/>
              </a:path>
            </a:pathLst>
          </a:custGeom>
          <a:solidFill>
            <a:srgbClr val="741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682163" y="2641226"/>
            <a:ext cx="1136015" cy="1301115"/>
          </a:xfrm>
          <a:custGeom>
            <a:avLst/>
            <a:gdLst/>
            <a:ahLst/>
            <a:cxnLst/>
            <a:rect l="l" t="t" r="r" b="b"/>
            <a:pathLst>
              <a:path w="1136014" h="1301114">
                <a:moveTo>
                  <a:pt x="1135737" y="0"/>
                </a:moveTo>
                <a:lnTo>
                  <a:pt x="1135737" y="257397"/>
                </a:lnTo>
                <a:lnTo>
                  <a:pt x="0" y="1300695"/>
                </a:lnTo>
                <a:lnTo>
                  <a:pt x="0" y="1041775"/>
                </a:lnTo>
                <a:lnTo>
                  <a:pt x="1135737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165057" y="2896453"/>
            <a:ext cx="1502410" cy="1036319"/>
          </a:xfrm>
          <a:custGeom>
            <a:avLst/>
            <a:gdLst/>
            <a:ahLst/>
            <a:cxnLst/>
            <a:rect l="l" t="t" r="r" b="b"/>
            <a:pathLst>
              <a:path w="1502410" h="1036320">
                <a:moveTo>
                  <a:pt x="0" y="0"/>
                </a:moveTo>
                <a:lnTo>
                  <a:pt x="0" y="255615"/>
                </a:lnTo>
                <a:lnTo>
                  <a:pt x="1502200" y="1036156"/>
                </a:lnTo>
                <a:lnTo>
                  <a:pt x="1502200" y="779019"/>
                </a:lnTo>
                <a:lnTo>
                  <a:pt x="0" y="0"/>
                </a:lnTo>
                <a:close/>
              </a:path>
            </a:pathLst>
          </a:custGeom>
          <a:solidFill>
            <a:srgbClr val="741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165057" y="2896453"/>
            <a:ext cx="1517650" cy="1045844"/>
          </a:xfrm>
          <a:custGeom>
            <a:avLst/>
            <a:gdLst/>
            <a:ahLst/>
            <a:cxnLst/>
            <a:rect l="l" t="t" r="r" b="b"/>
            <a:pathLst>
              <a:path w="1517650" h="1045845">
                <a:moveTo>
                  <a:pt x="0" y="0"/>
                </a:moveTo>
                <a:lnTo>
                  <a:pt x="0" y="257182"/>
                </a:lnTo>
                <a:lnTo>
                  <a:pt x="1517574" y="1045468"/>
                </a:lnTo>
                <a:lnTo>
                  <a:pt x="1517574" y="786764"/>
                </a:lnTo>
                <a:lnTo>
                  <a:pt x="0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82163" y="3682629"/>
            <a:ext cx="1899920" cy="250190"/>
          </a:xfrm>
          <a:custGeom>
            <a:avLst/>
            <a:gdLst/>
            <a:ahLst/>
            <a:cxnLst/>
            <a:rect l="l" t="t" r="r" b="b"/>
            <a:pathLst>
              <a:path w="1899920" h="250189">
                <a:moveTo>
                  <a:pt x="1899413" y="0"/>
                </a:moveTo>
                <a:lnTo>
                  <a:pt x="1899413" y="249977"/>
                </a:lnTo>
                <a:lnTo>
                  <a:pt x="0" y="249977"/>
                </a:lnTo>
                <a:lnTo>
                  <a:pt x="0" y="0"/>
                </a:lnTo>
                <a:lnTo>
                  <a:pt x="1899413" y="0"/>
                </a:lnTo>
                <a:close/>
              </a:path>
            </a:pathLst>
          </a:custGeom>
          <a:solidFill>
            <a:srgbClr val="002E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682163" y="3682629"/>
            <a:ext cx="1912620" cy="259715"/>
          </a:xfrm>
          <a:custGeom>
            <a:avLst/>
            <a:gdLst/>
            <a:ahLst/>
            <a:cxnLst/>
            <a:rect l="l" t="t" r="r" b="b"/>
            <a:pathLst>
              <a:path w="1912620" h="259714">
                <a:moveTo>
                  <a:pt x="1912226" y="0"/>
                </a:moveTo>
                <a:lnTo>
                  <a:pt x="1912226" y="259290"/>
                </a:lnTo>
                <a:lnTo>
                  <a:pt x="0" y="259290"/>
                </a:lnTo>
                <a:lnTo>
                  <a:pt x="0" y="0"/>
                </a:lnTo>
                <a:lnTo>
                  <a:pt x="1912226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682163" y="3682629"/>
            <a:ext cx="1304925" cy="1187450"/>
          </a:xfrm>
          <a:custGeom>
            <a:avLst/>
            <a:gdLst/>
            <a:ahLst/>
            <a:cxnLst/>
            <a:rect l="l" t="t" r="r" b="b"/>
            <a:pathLst>
              <a:path w="1304925" h="1187450">
                <a:moveTo>
                  <a:pt x="0" y="0"/>
                </a:moveTo>
                <a:lnTo>
                  <a:pt x="0" y="257195"/>
                </a:lnTo>
                <a:lnTo>
                  <a:pt x="1304870" y="1187055"/>
                </a:lnTo>
                <a:lnTo>
                  <a:pt x="1304870" y="931382"/>
                </a:lnTo>
                <a:lnTo>
                  <a:pt x="0" y="0"/>
                </a:lnTo>
                <a:close/>
              </a:path>
            </a:pathLst>
          </a:custGeom>
          <a:solidFill>
            <a:srgbClr val="008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682163" y="3682629"/>
            <a:ext cx="1318260" cy="1196975"/>
          </a:xfrm>
          <a:custGeom>
            <a:avLst/>
            <a:gdLst/>
            <a:ahLst/>
            <a:cxnLst/>
            <a:rect l="l" t="t" r="r" b="b"/>
            <a:pathLst>
              <a:path w="1318260" h="1196975">
                <a:moveTo>
                  <a:pt x="1317687" y="939135"/>
                </a:moveTo>
                <a:lnTo>
                  <a:pt x="1317687" y="1196369"/>
                </a:lnTo>
                <a:lnTo>
                  <a:pt x="0" y="258756"/>
                </a:lnTo>
                <a:lnTo>
                  <a:pt x="0" y="0"/>
                </a:lnTo>
                <a:lnTo>
                  <a:pt x="1317687" y="93913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001943" y="3682629"/>
            <a:ext cx="579755" cy="1187450"/>
          </a:xfrm>
          <a:custGeom>
            <a:avLst/>
            <a:gdLst/>
            <a:ahLst/>
            <a:cxnLst/>
            <a:rect l="l" t="t" r="r" b="b"/>
            <a:pathLst>
              <a:path w="579754" h="1187450">
                <a:moveTo>
                  <a:pt x="579635" y="0"/>
                </a:moveTo>
                <a:lnTo>
                  <a:pt x="569172" y="135445"/>
                </a:lnTo>
                <a:lnTo>
                  <a:pt x="539875" y="267848"/>
                </a:lnTo>
                <a:lnTo>
                  <a:pt x="489654" y="394163"/>
                </a:lnTo>
                <a:lnTo>
                  <a:pt x="422694" y="514390"/>
                </a:lnTo>
                <a:lnTo>
                  <a:pt x="338992" y="628530"/>
                </a:lnTo>
                <a:lnTo>
                  <a:pt x="240642" y="736583"/>
                </a:lnTo>
                <a:lnTo>
                  <a:pt x="125552" y="837026"/>
                </a:lnTo>
                <a:lnTo>
                  <a:pt x="0" y="931382"/>
                </a:lnTo>
                <a:lnTo>
                  <a:pt x="0" y="1187055"/>
                </a:lnTo>
                <a:lnTo>
                  <a:pt x="125552" y="1094221"/>
                </a:lnTo>
                <a:lnTo>
                  <a:pt x="240642" y="993778"/>
                </a:lnTo>
                <a:lnTo>
                  <a:pt x="338992" y="885725"/>
                </a:lnTo>
                <a:lnTo>
                  <a:pt x="422694" y="771585"/>
                </a:lnTo>
                <a:lnTo>
                  <a:pt x="489654" y="649836"/>
                </a:lnTo>
                <a:lnTo>
                  <a:pt x="539875" y="522000"/>
                </a:lnTo>
                <a:lnTo>
                  <a:pt x="569172" y="392640"/>
                </a:lnTo>
                <a:lnTo>
                  <a:pt x="579635" y="257195"/>
                </a:lnTo>
                <a:lnTo>
                  <a:pt x="579635" y="0"/>
                </a:lnTo>
                <a:close/>
              </a:path>
            </a:pathLst>
          </a:custGeom>
          <a:solidFill>
            <a:srgbClr val="008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001943" y="3682629"/>
            <a:ext cx="592455" cy="1196975"/>
          </a:xfrm>
          <a:custGeom>
            <a:avLst/>
            <a:gdLst/>
            <a:ahLst/>
            <a:cxnLst/>
            <a:rect l="l" t="t" r="r" b="b"/>
            <a:pathLst>
              <a:path w="592454" h="1196975">
                <a:moveTo>
                  <a:pt x="0" y="939135"/>
                </a:moveTo>
                <a:lnTo>
                  <a:pt x="127700" y="844764"/>
                </a:lnTo>
                <a:lnTo>
                  <a:pt x="244934" y="742784"/>
                </a:lnTo>
                <a:lnTo>
                  <a:pt x="347513" y="633193"/>
                </a:lnTo>
                <a:lnTo>
                  <a:pt x="431251" y="519035"/>
                </a:lnTo>
                <a:lnTo>
                  <a:pt x="500335" y="397267"/>
                </a:lnTo>
                <a:lnTo>
                  <a:pt x="550578" y="269411"/>
                </a:lnTo>
                <a:lnTo>
                  <a:pt x="581980" y="136988"/>
                </a:lnTo>
                <a:lnTo>
                  <a:pt x="592447" y="0"/>
                </a:lnTo>
                <a:lnTo>
                  <a:pt x="592447" y="258756"/>
                </a:lnTo>
                <a:lnTo>
                  <a:pt x="581980" y="395745"/>
                </a:lnTo>
                <a:lnTo>
                  <a:pt x="550578" y="526646"/>
                </a:lnTo>
                <a:lnTo>
                  <a:pt x="500335" y="654502"/>
                </a:lnTo>
                <a:lnTo>
                  <a:pt x="431251" y="777792"/>
                </a:lnTo>
                <a:lnTo>
                  <a:pt x="347513" y="891949"/>
                </a:lnTo>
                <a:lnTo>
                  <a:pt x="244934" y="1001540"/>
                </a:lnTo>
                <a:lnTo>
                  <a:pt x="127700" y="1103521"/>
                </a:lnTo>
                <a:lnTo>
                  <a:pt x="0" y="1196369"/>
                </a:lnTo>
                <a:lnTo>
                  <a:pt x="0" y="939135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682163" y="3682629"/>
            <a:ext cx="598170" cy="1479550"/>
          </a:xfrm>
          <a:custGeom>
            <a:avLst/>
            <a:gdLst/>
            <a:ahLst/>
            <a:cxnLst/>
            <a:rect l="l" t="t" r="r" b="b"/>
            <a:pathLst>
              <a:path w="598170" h="1479550">
                <a:moveTo>
                  <a:pt x="0" y="0"/>
                </a:moveTo>
                <a:lnTo>
                  <a:pt x="0" y="257244"/>
                </a:lnTo>
                <a:lnTo>
                  <a:pt x="597576" y="1479541"/>
                </a:lnTo>
                <a:lnTo>
                  <a:pt x="597576" y="1222296"/>
                </a:lnTo>
                <a:lnTo>
                  <a:pt x="0" y="0"/>
                </a:lnTo>
                <a:close/>
              </a:path>
            </a:pathLst>
          </a:custGeom>
          <a:solidFill>
            <a:srgbClr val="9190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682163" y="3682629"/>
            <a:ext cx="613410" cy="1490980"/>
          </a:xfrm>
          <a:custGeom>
            <a:avLst/>
            <a:gdLst/>
            <a:ahLst/>
            <a:cxnLst/>
            <a:rect l="l" t="t" r="r" b="b"/>
            <a:pathLst>
              <a:path w="613410" h="1490979">
                <a:moveTo>
                  <a:pt x="612950" y="1231860"/>
                </a:moveTo>
                <a:lnTo>
                  <a:pt x="612950" y="1490718"/>
                </a:lnTo>
                <a:lnTo>
                  <a:pt x="0" y="258858"/>
                </a:lnTo>
                <a:lnTo>
                  <a:pt x="0" y="0"/>
                </a:lnTo>
                <a:lnTo>
                  <a:pt x="612950" y="123186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307457" y="4621568"/>
            <a:ext cx="682625" cy="539115"/>
          </a:xfrm>
          <a:custGeom>
            <a:avLst/>
            <a:gdLst/>
            <a:ahLst/>
            <a:cxnLst/>
            <a:rect l="l" t="t" r="r" b="b"/>
            <a:pathLst>
              <a:path w="682625" h="539114">
                <a:moveTo>
                  <a:pt x="682142" y="0"/>
                </a:moveTo>
                <a:lnTo>
                  <a:pt x="529393" y="88516"/>
                </a:lnTo>
                <a:lnTo>
                  <a:pt x="366181" y="164825"/>
                </a:lnTo>
                <a:lnTo>
                  <a:pt x="186228" y="230450"/>
                </a:lnTo>
                <a:lnTo>
                  <a:pt x="0" y="283866"/>
                </a:lnTo>
                <a:lnTo>
                  <a:pt x="0" y="538736"/>
                </a:lnTo>
                <a:lnTo>
                  <a:pt x="186228" y="486846"/>
                </a:lnTo>
                <a:lnTo>
                  <a:pt x="366181" y="421220"/>
                </a:lnTo>
                <a:lnTo>
                  <a:pt x="529393" y="341861"/>
                </a:lnTo>
                <a:lnTo>
                  <a:pt x="682142" y="253343"/>
                </a:lnTo>
                <a:lnTo>
                  <a:pt x="682142" y="0"/>
                </a:lnTo>
                <a:close/>
              </a:path>
            </a:pathLst>
          </a:custGeom>
          <a:solidFill>
            <a:srgbClr val="9190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307456" y="4621568"/>
            <a:ext cx="692785" cy="546735"/>
          </a:xfrm>
          <a:custGeom>
            <a:avLst/>
            <a:gdLst/>
            <a:ahLst/>
            <a:cxnLst/>
            <a:rect l="l" t="t" r="r" b="b"/>
            <a:pathLst>
              <a:path w="692785" h="546735">
                <a:moveTo>
                  <a:pt x="0" y="287549"/>
                </a:moveTo>
                <a:lnTo>
                  <a:pt x="188264" y="234299"/>
                </a:lnTo>
                <a:lnTo>
                  <a:pt x="370252" y="167356"/>
                </a:lnTo>
                <a:lnTo>
                  <a:pt x="537598" y="89764"/>
                </a:lnTo>
                <a:lnTo>
                  <a:pt x="692394" y="0"/>
                </a:lnTo>
                <a:lnTo>
                  <a:pt x="692394" y="257121"/>
                </a:lnTo>
                <a:lnTo>
                  <a:pt x="537598" y="346885"/>
                </a:lnTo>
                <a:lnTo>
                  <a:pt x="370252" y="425999"/>
                </a:lnTo>
                <a:lnTo>
                  <a:pt x="188264" y="492942"/>
                </a:lnTo>
                <a:lnTo>
                  <a:pt x="0" y="546192"/>
                </a:lnTo>
                <a:lnTo>
                  <a:pt x="0" y="287549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307457" y="4621568"/>
            <a:ext cx="682625" cy="539115"/>
          </a:xfrm>
          <a:custGeom>
            <a:avLst/>
            <a:gdLst/>
            <a:ahLst/>
            <a:cxnLst/>
            <a:rect l="l" t="t" r="r" b="b"/>
            <a:pathLst>
              <a:path w="682625" h="539114">
                <a:moveTo>
                  <a:pt x="682142" y="0"/>
                </a:moveTo>
                <a:lnTo>
                  <a:pt x="529393" y="88516"/>
                </a:lnTo>
                <a:lnTo>
                  <a:pt x="366181" y="164825"/>
                </a:lnTo>
                <a:lnTo>
                  <a:pt x="186228" y="230450"/>
                </a:lnTo>
                <a:lnTo>
                  <a:pt x="0" y="283866"/>
                </a:lnTo>
                <a:lnTo>
                  <a:pt x="0" y="538736"/>
                </a:lnTo>
                <a:lnTo>
                  <a:pt x="186228" y="486846"/>
                </a:lnTo>
                <a:lnTo>
                  <a:pt x="366181" y="421220"/>
                </a:lnTo>
                <a:lnTo>
                  <a:pt x="529393" y="341861"/>
                </a:lnTo>
                <a:lnTo>
                  <a:pt x="682142" y="253343"/>
                </a:lnTo>
                <a:lnTo>
                  <a:pt x="682142" y="0"/>
                </a:lnTo>
                <a:close/>
              </a:path>
            </a:pathLst>
          </a:custGeom>
          <a:solidFill>
            <a:srgbClr val="9190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307456" y="4621568"/>
            <a:ext cx="692785" cy="546735"/>
          </a:xfrm>
          <a:custGeom>
            <a:avLst/>
            <a:gdLst/>
            <a:ahLst/>
            <a:cxnLst/>
            <a:rect l="l" t="t" r="r" b="b"/>
            <a:pathLst>
              <a:path w="692785" h="546735">
                <a:moveTo>
                  <a:pt x="692394" y="0"/>
                </a:moveTo>
                <a:lnTo>
                  <a:pt x="537598" y="89764"/>
                </a:lnTo>
                <a:lnTo>
                  <a:pt x="370252" y="167356"/>
                </a:lnTo>
                <a:lnTo>
                  <a:pt x="188264" y="234299"/>
                </a:lnTo>
                <a:lnTo>
                  <a:pt x="0" y="287549"/>
                </a:lnTo>
                <a:lnTo>
                  <a:pt x="0" y="546192"/>
                </a:lnTo>
                <a:lnTo>
                  <a:pt x="188264" y="492942"/>
                </a:lnTo>
                <a:lnTo>
                  <a:pt x="370252" y="425999"/>
                </a:lnTo>
                <a:lnTo>
                  <a:pt x="537598" y="346885"/>
                </a:lnTo>
                <a:lnTo>
                  <a:pt x="692394" y="257121"/>
                </a:lnTo>
                <a:lnTo>
                  <a:pt x="692394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098429" y="3682629"/>
            <a:ext cx="1569085" cy="974725"/>
          </a:xfrm>
          <a:custGeom>
            <a:avLst/>
            <a:gdLst/>
            <a:ahLst/>
            <a:cxnLst/>
            <a:rect l="l" t="t" r="r" b="b"/>
            <a:pathLst>
              <a:path w="1569085" h="974725">
                <a:moveTo>
                  <a:pt x="1568829" y="0"/>
                </a:moveTo>
                <a:lnTo>
                  <a:pt x="0" y="717299"/>
                </a:lnTo>
                <a:lnTo>
                  <a:pt x="0" y="974674"/>
                </a:lnTo>
                <a:lnTo>
                  <a:pt x="1568829" y="257374"/>
                </a:lnTo>
                <a:lnTo>
                  <a:pt x="1568829" y="0"/>
                </a:lnTo>
                <a:close/>
              </a:path>
            </a:pathLst>
          </a:custGeom>
          <a:solidFill>
            <a:srgbClr val="935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098429" y="3682629"/>
            <a:ext cx="1584325" cy="986155"/>
          </a:xfrm>
          <a:custGeom>
            <a:avLst/>
            <a:gdLst/>
            <a:ahLst/>
            <a:cxnLst/>
            <a:rect l="l" t="t" r="r" b="b"/>
            <a:pathLst>
              <a:path w="1584325" h="986154">
                <a:moveTo>
                  <a:pt x="0" y="726818"/>
                </a:moveTo>
                <a:lnTo>
                  <a:pt x="0" y="985851"/>
                </a:lnTo>
                <a:lnTo>
                  <a:pt x="1584204" y="259033"/>
                </a:lnTo>
                <a:lnTo>
                  <a:pt x="1584204" y="0"/>
                </a:lnTo>
                <a:lnTo>
                  <a:pt x="0" y="726818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70405" y="3682629"/>
            <a:ext cx="316230" cy="978535"/>
          </a:xfrm>
          <a:custGeom>
            <a:avLst/>
            <a:gdLst/>
            <a:ahLst/>
            <a:cxnLst/>
            <a:rect l="l" t="t" r="r" b="b"/>
            <a:pathLst>
              <a:path w="316230" h="978535">
                <a:moveTo>
                  <a:pt x="0" y="0"/>
                </a:moveTo>
                <a:lnTo>
                  <a:pt x="0" y="257553"/>
                </a:lnTo>
                <a:lnTo>
                  <a:pt x="4180" y="355088"/>
                </a:lnTo>
                <a:lnTo>
                  <a:pt x="18815" y="452624"/>
                </a:lnTo>
                <a:lnTo>
                  <a:pt x="81533" y="638550"/>
                </a:lnTo>
                <a:lnTo>
                  <a:pt x="179791" y="816856"/>
                </a:lnTo>
                <a:lnTo>
                  <a:pt x="315681" y="978399"/>
                </a:lnTo>
                <a:lnTo>
                  <a:pt x="315681" y="720845"/>
                </a:lnTo>
                <a:lnTo>
                  <a:pt x="179791" y="559302"/>
                </a:lnTo>
                <a:lnTo>
                  <a:pt x="81533" y="384044"/>
                </a:lnTo>
                <a:lnTo>
                  <a:pt x="18815" y="196593"/>
                </a:lnTo>
                <a:lnTo>
                  <a:pt x="4180" y="99058"/>
                </a:lnTo>
                <a:lnTo>
                  <a:pt x="0" y="0"/>
                </a:lnTo>
                <a:close/>
              </a:path>
            </a:pathLst>
          </a:custGeom>
          <a:solidFill>
            <a:srgbClr val="935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70406" y="3682629"/>
            <a:ext cx="328930" cy="988060"/>
          </a:xfrm>
          <a:custGeom>
            <a:avLst/>
            <a:gdLst/>
            <a:ahLst/>
            <a:cxnLst/>
            <a:rect l="l" t="t" r="r" b="b"/>
            <a:pathLst>
              <a:path w="328930" h="988060">
                <a:moveTo>
                  <a:pt x="328493" y="728992"/>
                </a:moveTo>
                <a:lnTo>
                  <a:pt x="186216" y="564627"/>
                </a:lnTo>
                <a:lnTo>
                  <a:pt x="83692" y="388085"/>
                </a:lnTo>
                <a:lnTo>
                  <a:pt x="20923" y="197847"/>
                </a:lnTo>
                <a:lnTo>
                  <a:pt x="4184" y="100445"/>
                </a:lnTo>
                <a:lnTo>
                  <a:pt x="0" y="0"/>
                </a:lnTo>
                <a:lnTo>
                  <a:pt x="0" y="258724"/>
                </a:lnTo>
                <a:lnTo>
                  <a:pt x="4184" y="359169"/>
                </a:lnTo>
                <a:lnTo>
                  <a:pt x="20923" y="456571"/>
                </a:lnTo>
                <a:lnTo>
                  <a:pt x="83692" y="645288"/>
                </a:lnTo>
                <a:lnTo>
                  <a:pt x="186216" y="824872"/>
                </a:lnTo>
                <a:lnTo>
                  <a:pt x="328493" y="987716"/>
                </a:lnTo>
                <a:lnTo>
                  <a:pt x="328493" y="728992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800602" y="3682629"/>
            <a:ext cx="866775" cy="1401445"/>
          </a:xfrm>
          <a:custGeom>
            <a:avLst/>
            <a:gdLst/>
            <a:ahLst/>
            <a:cxnLst/>
            <a:rect l="l" t="t" r="r" b="b"/>
            <a:pathLst>
              <a:path w="866775" h="1401445">
                <a:moveTo>
                  <a:pt x="866654" y="0"/>
                </a:moveTo>
                <a:lnTo>
                  <a:pt x="0" y="1143883"/>
                </a:lnTo>
                <a:lnTo>
                  <a:pt x="0" y="1401296"/>
                </a:lnTo>
                <a:lnTo>
                  <a:pt x="866654" y="257411"/>
                </a:lnTo>
                <a:lnTo>
                  <a:pt x="866654" y="0"/>
                </a:lnTo>
                <a:close/>
              </a:path>
            </a:pathLst>
          </a:custGeom>
          <a:solidFill>
            <a:srgbClr val="0051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800601" y="3682629"/>
            <a:ext cx="882650" cy="1410970"/>
          </a:xfrm>
          <a:custGeom>
            <a:avLst/>
            <a:gdLst/>
            <a:ahLst/>
            <a:cxnLst/>
            <a:rect l="l" t="t" r="r" b="b"/>
            <a:pathLst>
              <a:path w="882650" h="1410970">
                <a:moveTo>
                  <a:pt x="0" y="1150401"/>
                </a:moveTo>
                <a:lnTo>
                  <a:pt x="0" y="1410611"/>
                </a:lnTo>
                <a:lnTo>
                  <a:pt x="882028" y="260210"/>
                </a:lnTo>
                <a:lnTo>
                  <a:pt x="882028" y="0"/>
                </a:lnTo>
                <a:lnTo>
                  <a:pt x="0" y="1150401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098429" y="4411051"/>
            <a:ext cx="675005" cy="667385"/>
          </a:xfrm>
          <a:custGeom>
            <a:avLst/>
            <a:gdLst/>
            <a:ahLst/>
            <a:cxnLst/>
            <a:rect l="l" t="t" r="r" b="b"/>
            <a:pathLst>
              <a:path w="675004" h="667385">
                <a:moveTo>
                  <a:pt x="0" y="0"/>
                </a:moveTo>
                <a:lnTo>
                  <a:pt x="0" y="255362"/>
                </a:lnTo>
                <a:lnTo>
                  <a:pt x="140336" y="378484"/>
                </a:lnTo>
                <a:lnTo>
                  <a:pt x="299523" y="487926"/>
                </a:lnTo>
                <a:lnTo>
                  <a:pt x="477561" y="585207"/>
                </a:lnTo>
                <a:lnTo>
                  <a:pt x="674451" y="667288"/>
                </a:lnTo>
                <a:lnTo>
                  <a:pt x="674451" y="411924"/>
                </a:lnTo>
                <a:lnTo>
                  <a:pt x="477561" y="329844"/>
                </a:lnTo>
                <a:lnTo>
                  <a:pt x="299523" y="234082"/>
                </a:lnTo>
                <a:lnTo>
                  <a:pt x="140336" y="123121"/>
                </a:lnTo>
                <a:lnTo>
                  <a:pt x="0" y="0"/>
                </a:lnTo>
                <a:close/>
              </a:path>
            </a:pathLst>
          </a:custGeom>
          <a:solidFill>
            <a:srgbClr val="0051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98429" y="4411051"/>
            <a:ext cx="690245" cy="678815"/>
          </a:xfrm>
          <a:custGeom>
            <a:avLst/>
            <a:gdLst/>
            <a:ahLst/>
            <a:cxnLst/>
            <a:rect l="l" t="t" r="r" b="b"/>
            <a:pathLst>
              <a:path w="690245" h="678814">
                <a:moveTo>
                  <a:pt x="0" y="0"/>
                </a:moveTo>
                <a:lnTo>
                  <a:pt x="142578" y="124740"/>
                </a:lnTo>
                <a:lnTo>
                  <a:pt x="306123" y="237310"/>
                </a:lnTo>
                <a:lnTo>
                  <a:pt x="486442" y="336189"/>
                </a:lnTo>
                <a:lnTo>
                  <a:pt x="689825" y="418335"/>
                </a:lnTo>
                <a:lnTo>
                  <a:pt x="689825" y="678464"/>
                </a:lnTo>
                <a:lnTo>
                  <a:pt x="486442" y="594797"/>
                </a:lnTo>
                <a:lnTo>
                  <a:pt x="306123" y="495918"/>
                </a:lnTo>
                <a:lnTo>
                  <a:pt x="142578" y="384868"/>
                </a:lnTo>
                <a:lnTo>
                  <a:pt x="0" y="260128"/>
                </a:lnTo>
                <a:lnTo>
                  <a:pt x="0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98429" y="4411051"/>
            <a:ext cx="675005" cy="667385"/>
          </a:xfrm>
          <a:custGeom>
            <a:avLst/>
            <a:gdLst/>
            <a:ahLst/>
            <a:cxnLst/>
            <a:rect l="l" t="t" r="r" b="b"/>
            <a:pathLst>
              <a:path w="675004" h="667385">
                <a:moveTo>
                  <a:pt x="0" y="0"/>
                </a:moveTo>
                <a:lnTo>
                  <a:pt x="0" y="255362"/>
                </a:lnTo>
                <a:lnTo>
                  <a:pt x="140336" y="378484"/>
                </a:lnTo>
                <a:lnTo>
                  <a:pt x="299523" y="487926"/>
                </a:lnTo>
                <a:lnTo>
                  <a:pt x="477561" y="585207"/>
                </a:lnTo>
                <a:lnTo>
                  <a:pt x="674451" y="667288"/>
                </a:lnTo>
                <a:lnTo>
                  <a:pt x="674451" y="411924"/>
                </a:lnTo>
                <a:lnTo>
                  <a:pt x="477561" y="329844"/>
                </a:lnTo>
                <a:lnTo>
                  <a:pt x="299523" y="234082"/>
                </a:lnTo>
                <a:lnTo>
                  <a:pt x="140336" y="123121"/>
                </a:lnTo>
                <a:lnTo>
                  <a:pt x="0" y="0"/>
                </a:lnTo>
                <a:close/>
              </a:path>
            </a:pathLst>
          </a:custGeom>
          <a:solidFill>
            <a:srgbClr val="0051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098429" y="4411051"/>
            <a:ext cx="690245" cy="678815"/>
          </a:xfrm>
          <a:custGeom>
            <a:avLst/>
            <a:gdLst/>
            <a:ahLst/>
            <a:cxnLst/>
            <a:rect l="l" t="t" r="r" b="b"/>
            <a:pathLst>
              <a:path w="690245" h="678814">
                <a:moveTo>
                  <a:pt x="689825" y="418335"/>
                </a:moveTo>
                <a:lnTo>
                  <a:pt x="486442" y="336189"/>
                </a:lnTo>
                <a:lnTo>
                  <a:pt x="306123" y="237310"/>
                </a:lnTo>
                <a:lnTo>
                  <a:pt x="142578" y="124740"/>
                </a:lnTo>
                <a:lnTo>
                  <a:pt x="0" y="0"/>
                </a:lnTo>
                <a:lnTo>
                  <a:pt x="0" y="260128"/>
                </a:lnTo>
                <a:lnTo>
                  <a:pt x="142578" y="384868"/>
                </a:lnTo>
                <a:lnTo>
                  <a:pt x="306123" y="495918"/>
                </a:lnTo>
                <a:lnTo>
                  <a:pt x="486442" y="594797"/>
                </a:lnTo>
                <a:lnTo>
                  <a:pt x="689825" y="678464"/>
                </a:lnTo>
                <a:lnTo>
                  <a:pt x="689825" y="41833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87788" y="4828358"/>
            <a:ext cx="1507490" cy="401320"/>
          </a:xfrm>
          <a:custGeom>
            <a:avLst/>
            <a:gdLst/>
            <a:ahLst/>
            <a:cxnLst/>
            <a:rect l="l" t="t" r="r" b="b"/>
            <a:pathLst>
              <a:path w="1507489" h="401320">
                <a:moveTo>
                  <a:pt x="0" y="0"/>
                </a:moveTo>
                <a:lnTo>
                  <a:pt x="0" y="253024"/>
                </a:lnTo>
                <a:lnTo>
                  <a:pt x="203070" y="315518"/>
                </a:lnTo>
                <a:lnTo>
                  <a:pt x="420795" y="361246"/>
                </a:lnTo>
                <a:lnTo>
                  <a:pt x="648986" y="391731"/>
                </a:lnTo>
                <a:lnTo>
                  <a:pt x="885553" y="400876"/>
                </a:lnTo>
                <a:lnTo>
                  <a:pt x="1046753" y="396304"/>
                </a:lnTo>
                <a:lnTo>
                  <a:pt x="1205859" y="382586"/>
                </a:lnTo>
                <a:lnTo>
                  <a:pt x="1358685" y="359722"/>
                </a:lnTo>
                <a:lnTo>
                  <a:pt x="1507323" y="330761"/>
                </a:lnTo>
                <a:lnTo>
                  <a:pt x="1507323" y="147852"/>
                </a:lnTo>
                <a:lnTo>
                  <a:pt x="885553" y="147852"/>
                </a:lnTo>
                <a:lnTo>
                  <a:pt x="648986" y="138705"/>
                </a:lnTo>
                <a:lnTo>
                  <a:pt x="420795" y="109745"/>
                </a:lnTo>
                <a:lnTo>
                  <a:pt x="203070" y="64018"/>
                </a:lnTo>
                <a:lnTo>
                  <a:pt x="0" y="0"/>
                </a:lnTo>
                <a:close/>
              </a:path>
              <a:path w="1507489" h="401320">
                <a:moveTo>
                  <a:pt x="1507323" y="77736"/>
                </a:moveTo>
                <a:lnTo>
                  <a:pt x="1358685" y="106696"/>
                </a:lnTo>
                <a:lnTo>
                  <a:pt x="1205859" y="129560"/>
                </a:lnTo>
                <a:lnTo>
                  <a:pt x="1046753" y="143278"/>
                </a:lnTo>
                <a:lnTo>
                  <a:pt x="885553" y="147852"/>
                </a:lnTo>
                <a:lnTo>
                  <a:pt x="1507323" y="147852"/>
                </a:lnTo>
                <a:lnTo>
                  <a:pt x="1507323" y="77736"/>
                </a:lnTo>
                <a:close/>
              </a:path>
            </a:pathLst>
          </a:custGeom>
          <a:solidFill>
            <a:srgbClr val="9272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787788" y="4828358"/>
            <a:ext cx="1520190" cy="412115"/>
          </a:xfrm>
          <a:custGeom>
            <a:avLst/>
            <a:gdLst/>
            <a:ahLst/>
            <a:cxnLst/>
            <a:rect l="l" t="t" r="r" b="b"/>
            <a:pathLst>
              <a:path w="1520189" h="412114">
                <a:moveTo>
                  <a:pt x="0" y="0"/>
                </a:moveTo>
                <a:lnTo>
                  <a:pt x="205197" y="65623"/>
                </a:lnTo>
                <a:lnTo>
                  <a:pt x="425051" y="112933"/>
                </a:lnTo>
                <a:lnTo>
                  <a:pt x="653281" y="141929"/>
                </a:lnTo>
                <a:lnTo>
                  <a:pt x="894074" y="151086"/>
                </a:lnTo>
                <a:lnTo>
                  <a:pt x="1055301" y="146508"/>
                </a:lnTo>
                <a:lnTo>
                  <a:pt x="1216528" y="132772"/>
                </a:lnTo>
                <a:lnTo>
                  <a:pt x="1369379" y="109881"/>
                </a:lnTo>
                <a:lnTo>
                  <a:pt x="1520136" y="79358"/>
                </a:lnTo>
                <a:lnTo>
                  <a:pt x="1520136" y="340325"/>
                </a:lnTo>
                <a:lnTo>
                  <a:pt x="1369379" y="370848"/>
                </a:lnTo>
                <a:lnTo>
                  <a:pt x="1216528" y="393740"/>
                </a:lnTo>
                <a:lnTo>
                  <a:pt x="1055301" y="407475"/>
                </a:lnTo>
                <a:lnTo>
                  <a:pt x="894074" y="412053"/>
                </a:lnTo>
                <a:lnTo>
                  <a:pt x="653281" y="401370"/>
                </a:lnTo>
                <a:lnTo>
                  <a:pt x="425051" y="372374"/>
                </a:lnTo>
                <a:lnTo>
                  <a:pt x="205197" y="323538"/>
                </a:lnTo>
                <a:lnTo>
                  <a:pt x="0" y="260967"/>
                </a:lnTo>
                <a:lnTo>
                  <a:pt x="0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787788" y="4828358"/>
            <a:ext cx="1507490" cy="401320"/>
          </a:xfrm>
          <a:custGeom>
            <a:avLst/>
            <a:gdLst/>
            <a:ahLst/>
            <a:cxnLst/>
            <a:rect l="l" t="t" r="r" b="b"/>
            <a:pathLst>
              <a:path w="1507489" h="401320">
                <a:moveTo>
                  <a:pt x="0" y="0"/>
                </a:moveTo>
                <a:lnTo>
                  <a:pt x="0" y="253024"/>
                </a:lnTo>
                <a:lnTo>
                  <a:pt x="203070" y="315518"/>
                </a:lnTo>
                <a:lnTo>
                  <a:pt x="420795" y="361246"/>
                </a:lnTo>
                <a:lnTo>
                  <a:pt x="648986" y="391731"/>
                </a:lnTo>
                <a:lnTo>
                  <a:pt x="885553" y="400876"/>
                </a:lnTo>
                <a:lnTo>
                  <a:pt x="1046753" y="396304"/>
                </a:lnTo>
                <a:lnTo>
                  <a:pt x="1205859" y="382586"/>
                </a:lnTo>
                <a:lnTo>
                  <a:pt x="1358685" y="359722"/>
                </a:lnTo>
                <a:lnTo>
                  <a:pt x="1507323" y="330761"/>
                </a:lnTo>
                <a:lnTo>
                  <a:pt x="1507323" y="147852"/>
                </a:lnTo>
                <a:lnTo>
                  <a:pt x="885553" y="147852"/>
                </a:lnTo>
                <a:lnTo>
                  <a:pt x="648986" y="138705"/>
                </a:lnTo>
                <a:lnTo>
                  <a:pt x="420795" y="109745"/>
                </a:lnTo>
                <a:lnTo>
                  <a:pt x="203070" y="64018"/>
                </a:lnTo>
                <a:lnTo>
                  <a:pt x="0" y="0"/>
                </a:lnTo>
                <a:close/>
              </a:path>
              <a:path w="1507489" h="401320">
                <a:moveTo>
                  <a:pt x="1507323" y="77736"/>
                </a:moveTo>
                <a:lnTo>
                  <a:pt x="1358685" y="106696"/>
                </a:lnTo>
                <a:lnTo>
                  <a:pt x="1205859" y="129560"/>
                </a:lnTo>
                <a:lnTo>
                  <a:pt x="1046753" y="143278"/>
                </a:lnTo>
                <a:lnTo>
                  <a:pt x="885553" y="147852"/>
                </a:lnTo>
                <a:lnTo>
                  <a:pt x="1507323" y="147852"/>
                </a:lnTo>
                <a:lnTo>
                  <a:pt x="1507323" y="77736"/>
                </a:lnTo>
                <a:close/>
              </a:path>
            </a:pathLst>
          </a:custGeom>
          <a:solidFill>
            <a:srgbClr val="9272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787788" y="4828358"/>
            <a:ext cx="1520190" cy="412115"/>
          </a:xfrm>
          <a:custGeom>
            <a:avLst/>
            <a:gdLst/>
            <a:ahLst/>
            <a:cxnLst/>
            <a:rect l="l" t="t" r="r" b="b"/>
            <a:pathLst>
              <a:path w="1520189" h="412114">
                <a:moveTo>
                  <a:pt x="1520136" y="79358"/>
                </a:moveTo>
                <a:lnTo>
                  <a:pt x="1369379" y="109881"/>
                </a:lnTo>
                <a:lnTo>
                  <a:pt x="1216528" y="132772"/>
                </a:lnTo>
                <a:lnTo>
                  <a:pt x="1055301" y="146508"/>
                </a:lnTo>
                <a:lnTo>
                  <a:pt x="894074" y="151086"/>
                </a:lnTo>
                <a:lnTo>
                  <a:pt x="653281" y="141929"/>
                </a:lnTo>
                <a:lnTo>
                  <a:pt x="425051" y="112933"/>
                </a:lnTo>
                <a:lnTo>
                  <a:pt x="205197" y="65623"/>
                </a:lnTo>
                <a:lnTo>
                  <a:pt x="0" y="0"/>
                </a:lnTo>
                <a:lnTo>
                  <a:pt x="0" y="260967"/>
                </a:lnTo>
                <a:lnTo>
                  <a:pt x="205197" y="323538"/>
                </a:lnTo>
                <a:lnTo>
                  <a:pt x="425051" y="372374"/>
                </a:lnTo>
                <a:lnTo>
                  <a:pt x="653281" y="401370"/>
                </a:lnTo>
                <a:lnTo>
                  <a:pt x="894074" y="412053"/>
                </a:lnTo>
                <a:lnTo>
                  <a:pt x="1055301" y="407475"/>
                </a:lnTo>
                <a:lnTo>
                  <a:pt x="1216528" y="393740"/>
                </a:lnTo>
                <a:lnTo>
                  <a:pt x="1369379" y="370848"/>
                </a:lnTo>
                <a:lnTo>
                  <a:pt x="1520136" y="340325"/>
                </a:lnTo>
                <a:lnTo>
                  <a:pt x="1520136" y="79358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159932" y="2402765"/>
            <a:ext cx="2642870" cy="1287780"/>
          </a:xfrm>
          <a:custGeom>
            <a:avLst/>
            <a:gdLst/>
            <a:ahLst/>
            <a:cxnLst/>
            <a:rect l="l" t="t" r="r" b="b"/>
            <a:pathLst>
              <a:path w="2642870" h="1287779">
                <a:moveTo>
                  <a:pt x="1507657" y="0"/>
                </a:moveTo>
                <a:lnTo>
                  <a:pt x="1281508" y="7609"/>
                </a:lnTo>
                <a:lnTo>
                  <a:pt x="1061642" y="35007"/>
                </a:lnTo>
                <a:lnTo>
                  <a:pt x="852246" y="77624"/>
                </a:lnTo>
                <a:lnTo>
                  <a:pt x="653318" y="136984"/>
                </a:lnTo>
                <a:lnTo>
                  <a:pt x="466954" y="210042"/>
                </a:lnTo>
                <a:lnTo>
                  <a:pt x="293155" y="295277"/>
                </a:lnTo>
                <a:lnTo>
                  <a:pt x="138201" y="392689"/>
                </a:lnTo>
                <a:lnTo>
                  <a:pt x="0" y="502277"/>
                </a:lnTo>
                <a:lnTo>
                  <a:pt x="1507657" y="1287655"/>
                </a:lnTo>
                <a:lnTo>
                  <a:pt x="2642589" y="255704"/>
                </a:lnTo>
                <a:lnTo>
                  <a:pt x="2519044" y="197865"/>
                </a:lnTo>
                <a:lnTo>
                  <a:pt x="2391313" y="147638"/>
                </a:lnTo>
                <a:lnTo>
                  <a:pt x="2255205" y="103499"/>
                </a:lnTo>
                <a:lnTo>
                  <a:pt x="2114909" y="66969"/>
                </a:lnTo>
                <a:lnTo>
                  <a:pt x="1968331" y="38050"/>
                </a:lnTo>
                <a:lnTo>
                  <a:pt x="1819659" y="16742"/>
                </a:lnTo>
                <a:lnTo>
                  <a:pt x="1666800" y="4565"/>
                </a:lnTo>
                <a:lnTo>
                  <a:pt x="1507657" y="0"/>
                </a:lnTo>
                <a:close/>
              </a:path>
            </a:pathLst>
          </a:custGeom>
          <a:solidFill>
            <a:srgbClr val="0433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159932" y="2402765"/>
            <a:ext cx="2642870" cy="1287780"/>
          </a:xfrm>
          <a:custGeom>
            <a:avLst/>
            <a:gdLst/>
            <a:ahLst/>
            <a:cxnLst/>
            <a:rect l="l" t="t" r="r" b="b"/>
            <a:pathLst>
              <a:path w="2642870" h="1287779">
                <a:moveTo>
                  <a:pt x="2642589" y="255704"/>
                </a:moveTo>
                <a:lnTo>
                  <a:pt x="2519045" y="197866"/>
                </a:lnTo>
                <a:lnTo>
                  <a:pt x="2391313" y="147638"/>
                </a:lnTo>
                <a:lnTo>
                  <a:pt x="2255205" y="103499"/>
                </a:lnTo>
                <a:lnTo>
                  <a:pt x="2114909" y="66970"/>
                </a:lnTo>
                <a:lnTo>
                  <a:pt x="1968331" y="38051"/>
                </a:lnTo>
                <a:lnTo>
                  <a:pt x="1819659" y="16742"/>
                </a:lnTo>
                <a:lnTo>
                  <a:pt x="1666799" y="4565"/>
                </a:lnTo>
                <a:lnTo>
                  <a:pt x="1507657" y="0"/>
                </a:lnTo>
                <a:lnTo>
                  <a:pt x="1281509" y="7610"/>
                </a:lnTo>
                <a:lnTo>
                  <a:pt x="1061642" y="35007"/>
                </a:lnTo>
                <a:lnTo>
                  <a:pt x="852245" y="77624"/>
                </a:lnTo>
                <a:lnTo>
                  <a:pt x="653318" y="136984"/>
                </a:lnTo>
                <a:lnTo>
                  <a:pt x="466955" y="210042"/>
                </a:lnTo>
                <a:lnTo>
                  <a:pt x="293155" y="295278"/>
                </a:lnTo>
                <a:lnTo>
                  <a:pt x="138202" y="392689"/>
                </a:lnTo>
                <a:lnTo>
                  <a:pt x="0" y="502276"/>
                </a:lnTo>
                <a:lnTo>
                  <a:pt x="1507657" y="1287655"/>
                </a:lnTo>
                <a:lnTo>
                  <a:pt x="2642589" y="255704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159932" y="2402765"/>
            <a:ext cx="2655570" cy="1299210"/>
          </a:xfrm>
          <a:custGeom>
            <a:avLst/>
            <a:gdLst/>
            <a:ahLst/>
            <a:cxnLst/>
            <a:rect l="l" t="t" r="r" b="b"/>
            <a:pathLst>
              <a:path w="2655570" h="1299210">
                <a:moveTo>
                  <a:pt x="2655403" y="257330"/>
                </a:moveTo>
                <a:lnTo>
                  <a:pt x="2531847" y="199469"/>
                </a:lnTo>
                <a:lnTo>
                  <a:pt x="2404103" y="149221"/>
                </a:lnTo>
                <a:lnTo>
                  <a:pt x="2265888" y="105063"/>
                </a:lnTo>
                <a:lnTo>
                  <a:pt x="2125579" y="68519"/>
                </a:lnTo>
                <a:lnTo>
                  <a:pt x="1978987" y="38066"/>
                </a:lnTo>
                <a:lnTo>
                  <a:pt x="1828207" y="16749"/>
                </a:lnTo>
                <a:lnTo>
                  <a:pt x="1673238" y="4567"/>
                </a:lnTo>
                <a:lnTo>
                  <a:pt x="1514081" y="0"/>
                </a:lnTo>
                <a:lnTo>
                  <a:pt x="1287912" y="7613"/>
                </a:lnTo>
                <a:lnTo>
                  <a:pt x="1065930" y="35021"/>
                </a:lnTo>
                <a:lnTo>
                  <a:pt x="854419" y="77655"/>
                </a:lnTo>
                <a:lnTo>
                  <a:pt x="655474" y="138562"/>
                </a:lnTo>
                <a:lnTo>
                  <a:pt x="469093" y="211650"/>
                </a:lnTo>
                <a:lnTo>
                  <a:pt x="295277" y="298442"/>
                </a:lnTo>
                <a:lnTo>
                  <a:pt x="140309" y="395892"/>
                </a:lnTo>
                <a:lnTo>
                  <a:pt x="0" y="507047"/>
                </a:lnTo>
                <a:lnTo>
                  <a:pt x="1514081" y="1298833"/>
                </a:lnTo>
                <a:lnTo>
                  <a:pt x="2655403" y="25733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374643" y="2220194"/>
            <a:ext cx="48895" cy="182880"/>
          </a:xfrm>
          <a:custGeom>
            <a:avLst/>
            <a:gdLst/>
            <a:ahLst/>
            <a:cxnLst/>
            <a:rect l="l" t="t" r="r" b="b"/>
            <a:pathLst>
              <a:path w="48895" h="182880">
                <a:moveTo>
                  <a:pt x="48690" y="182571"/>
                </a:moveTo>
                <a:lnTo>
                  <a:pt x="0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682163" y="2643088"/>
            <a:ext cx="1899920" cy="1028700"/>
          </a:xfrm>
          <a:custGeom>
            <a:avLst/>
            <a:gdLst/>
            <a:ahLst/>
            <a:cxnLst/>
            <a:rect l="l" t="t" r="r" b="b"/>
            <a:pathLst>
              <a:path w="1899920" h="1028700">
                <a:moveTo>
                  <a:pt x="1132946" y="0"/>
                </a:moveTo>
                <a:lnTo>
                  <a:pt x="0" y="1028703"/>
                </a:lnTo>
                <a:lnTo>
                  <a:pt x="1899413" y="1028703"/>
                </a:lnTo>
                <a:lnTo>
                  <a:pt x="1884753" y="871962"/>
                </a:lnTo>
                <a:lnTo>
                  <a:pt x="1844964" y="722831"/>
                </a:lnTo>
                <a:lnTo>
                  <a:pt x="1777951" y="579786"/>
                </a:lnTo>
                <a:lnTo>
                  <a:pt x="1689996" y="444351"/>
                </a:lnTo>
                <a:lnTo>
                  <a:pt x="1581099" y="316524"/>
                </a:lnTo>
                <a:lnTo>
                  <a:pt x="1449166" y="200872"/>
                </a:lnTo>
                <a:lnTo>
                  <a:pt x="1300479" y="94349"/>
                </a:lnTo>
                <a:lnTo>
                  <a:pt x="1132946" y="0"/>
                </a:lnTo>
                <a:close/>
              </a:path>
            </a:pathLst>
          </a:custGeom>
          <a:solidFill>
            <a:srgbClr val="FF2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666787" y="2622595"/>
            <a:ext cx="1894839" cy="1071880"/>
          </a:xfrm>
          <a:custGeom>
            <a:avLst/>
            <a:gdLst/>
            <a:ahLst/>
            <a:cxnLst/>
            <a:rect l="l" t="t" r="r" b="b"/>
            <a:pathLst>
              <a:path w="1894840" h="1071879">
                <a:moveTo>
                  <a:pt x="1894306" y="1071503"/>
                </a:moveTo>
                <a:lnTo>
                  <a:pt x="1879783" y="908346"/>
                </a:lnTo>
                <a:lnTo>
                  <a:pt x="1840361" y="753033"/>
                </a:lnTo>
                <a:lnTo>
                  <a:pt x="1773967" y="603995"/>
                </a:lnTo>
                <a:lnTo>
                  <a:pt x="1686824" y="462801"/>
                </a:lnTo>
                <a:lnTo>
                  <a:pt x="1576859" y="331020"/>
                </a:lnTo>
                <a:lnTo>
                  <a:pt x="1446146" y="208653"/>
                </a:lnTo>
                <a:lnTo>
                  <a:pt x="1296759" y="97266"/>
                </a:lnTo>
                <a:lnTo>
                  <a:pt x="1130773" y="0"/>
                </a:lnTo>
                <a:lnTo>
                  <a:pt x="0" y="1071503"/>
                </a:lnTo>
                <a:lnTo>
                  <a:pt x="1894306" y="1071503"/>
                </a:lnTo>
              </a:path>
            </a:pathLst>
          </a:custGeom>
          <a:ln w="41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337653" y="2997053"/>
            <a:ext cx="161925" cy="74930"/>
          </a:xfrm>
          <a:custGeom>
            <a:avLst/>
            <a:gdLst/>
            <a:ahLst/>
            <a:cxnLst/>
            <a:rect l="l" t="t" r="r" b="b"/>
            <a:pathLst>
              <a:path w="161925" h="74930">
                <a:moveTo>
                  <a:pt x="0" y="74519"/>
                </a:moveTo>
                <a:lnTo>
                  <a:pt x="161449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666787" y="3718025"/>
            <a:ext cx="1899920" cy="928369"/>
          </a:xfrm>
          <a:custGeom>
            <a:avLst/>
            <a:gdLst/>
            <a:ahLst/>
            <a:cxnLst/>
            <a:rect l="l" t="t" r="r" b="b"/>
            <a:pathLst>
              <a:path w="1899920" h="928370">
                <a:moveTo>
                  <a:pt x="1899413" y="0"/>
                </a:moveTo>
                <a:lnTo>
                  <a:pt x="0" y="0"/>
                </a:lnTo>
                <a:lnTo>
                  <a:pt x="1313045" y="928102"/>
                </a:lnTo>
                <a:lnTo>
                  <a:pt x="1440789" y="833770"/>
                </a:lnTo>
                <a:lnTo>
                  <a:pt x="1555969" y="734874"/>
                </a:lnTo>
                <a:lnTo>
                  <a:pt x="1656488" y="625327"/>
                </a:lnTo>
                <a:lnTo>
                  <a:pt x="1740256" y="512738"/>
                </a:lnTo>
                <a:lnTo>
                  <a:pt x="1809363" y="392541"/>
                </a:lnTo>
                <a:lnTo>
                  <a:pt x="1857529" y="266258"/>
                </a:lnTo>
                <a:lnTo>
                  <a:pt x="1888942" y="135411"/>
                </a:lnTo>
                <a:lnTo>
                  <a:pt x="1899413" y="0"/>
                </a:lnTo>
                <a:close/>
              </a:path>
            </a:pathLst>
          </a:custGeom>
          <a:solidFill>
            <a:srgbClr val="00F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666787" y="3718025"/>
            <a:ext cx="1912620" cy="939800"/>
          </a:xfrm>
          <a:custGeom>
            <a:avLst/>
            <a:gdLst/>
            <a:ahLst/>
            <a:cxnLst/>
            <a:rect l="l" t="t" r="r" b="b"/>
            <a:pathLst>
              <a:path w="1912620" h="939800">
                <a:moveTo>
                  <a:pt x="1321592" y="939279"/>
                </a:moveTo>
                <a:lnTo>
                  <a:pt x="1449354" y="844894"/>
                </a:lnTo>
                <a:lnTo>
                  <a:pt x="1566642" y="742898"/>
                </a:lnTo>
                <a:lnTo>
                  <a:pt x="1667176" y="633290"/>
                </a:lnTo>
                <a:lnTo>
                  <a:pt x="1753047" y="519115"/>
                </a:lnTo>
                <a:lnTo>
                  <a:pt x="1820070" y="397328"/>
                </a:lnTo>
                <a:lnTo>
                  <a:pt x="1870337" y="269452"/>
                </a:lnTo>
                <a:lnTo>
                  <a:pt x="1901753" y="137009"/>
                </a:lnTo>
                <a:lnTo>
                  <a:pt x="1912225" y="0"/>
                </a:lnTo>
                <a:lnTo>
                  <a:pt x="0" y="0"/>
                </a:lnTo>
                <a:lnTo>
                  <a:pt x="1321592" y="939279"/>
                </a:lnTo>
              </a:path>
            </a:pathLst>
          </a:custGeom>
          <a:ln w="41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406846" y="4396148"/>
            <a:ext cx="167005" cy="43180"/>
          </a:xfrm>
          <a:custGeom>
            <a:avLst/>
            <a:gdLst/>
            <a:ahLst/>
            <a:cxnLst/>
            <a:rect l="l" t="t" r="r" b="b"/>
            <a:pathLst>
              <a:path w="167004" h="43179">
                <a:moveTo>
                  <a:pt x="0" y="0"/>
                </a:moveTo>
                <a:lnTo>
                  <a:pt x="166574" y="42847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682163" y="3682629"/>
            <a:ext cx="1307465" cy="1217295"/>
          </a:xfrm>
          <a:custGeom>
            <a:avLst/>
            <a:gdLst/>
            <a:ahLst/>
            <a:cxnLst/>
            <a:rect l="l" t="t" r="r" b="b"/>
            <a:pathLst>
              <a:path w="1307464" h="1217295">
                <a:moveTo>
                  <a:pt x="0" y="0"/>
                </a:moveTo>
                <a:lnTo>
                  <a:pt x="619202" y="1216861"/>
                </a:lnTo>
                <a:lnTo>
                  <a:pt x="807473" y="1163557"/>
                </a:lnTo>
                <a:lnTo>
                  <a:pt x="989468" y="1098068"/>
                </a:lnTo>
                <a:lnTo>
                  <a:pt x="1152636" y="1020396"/>
                </a:lnTo>
                <a:lnTo>
                  <a:pt x="1307437" y="932064"/>
                </a:lnTo>
                <a:lnTo>
                  <a:pt x="0" y="0"/>
                </a:lnTo>
                <a:close/>
              </a:path>
            </a:pathLst>
          </a:custGeom>
          <a:solidFill>
            <a:srgbClr val="FFFD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682163" y="3682629"/>
            <a:ext cx="1318260" cy="1228090"/>
          </a:xfrm>
          <a:custGeom>
            <a:avLst/>
            <a:gdLst/>
            <a:ahLst/>
            <a:cxnLst/>
            <a:rect l="l" t="t" r="r" b="b"/>
            <a:pathLst>
              <a:path w="1318260" h="1228089">
                <a:moveTo>
                  <a:pt x="625378" y="1228039"/>
                </a:moveTo>
                <a:lnTo>
                  <a:pt x="813619" y="1174712"/>
                </a:lnTo>
                <a:lnTo>
                  <a:pt x="995585" y="1107672"/>
                </a:lnTo>
                <a:lnTo>
                  <a:pt x="1162911" y="1029968"/>
                </a:lnTo>
                <a:lnTo>
                  <a:pt x="1317687" y="940074"/>
                </a:lnTo>
                <a:lnTo>
                  <a:pt x="0" y="0"/>
                </a:lnTo>
                <a:lnTo>
                  <a:pt x="625378" y="1228039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635480" y="4996026"/>
            <a:ext cx="102870" cy="125095"/>
          </a:xfrm>
          <a:custGeom>
            <a:avLst/>
            <a:gdLst/>
            <a:ahLst/>
            <a:cxnLst/>
            <a:rect l="l" t="t" r="r" b="b"/>
            <a:pathLst>
              <a:path w="102870" h="125095">
                <a:moveTo>
                  <a:pt x="0" y="0"/>
                </a:moveTo>
                <a:lnTo>
                  <a:pt x="102506" y="124818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770405" y="2892728"/>
            <a:ext cx="1897380" cy="1509395"/>
          </a:xfrm>
          <a:custGeom>
            <a:avLst/>
            <a:gdLst/>
            <a:ahLst/>
            <a:cxnLst/>
            <a:rect l="l" t="t" r="r" b="b"/>
            <a:pathLst>
              <a:path w="1897379" h="1509395">
                <a:moveTo>
                  <a:pt x="393607" y="0"/>
                </a:moveTo>
                <a:lnTo>
                  <a:pt x="303579" y="83767"/>
                </a:lnTo>
                <a:lnTo>
                  <a:pt x="228208" y="172105"/>
                </a:lnTo>
                <a:lnTo>
                  <a:pt x="159118" y="266534"/>
                </a:lnTo>
                <a:lnTo>
                  <a:pt x="102589" y="364009"/>
                </a:lnTo>
                <a:lnTo>
                  <a:pt x="56528" y="464531"/>
                </a:lnTo>
                <a:lnTo>
                  <a:pt x="25124" y="568098"/>
                </a:lnTo>
                <a:lnTo>
                  <a:pt x="4187" y="674712"/>
                </a:lnTo>
                <a:lnTo>
                  <a:pt x="0" y="785896"/>
                </a:lnTo>
                <a:lnTo>
                  <a:pt x="20935" y="982370"/>
                </a:lnTo>
                <a:lnTo>
                  <a:pt x="83746" y="1171229"/>
                </a:lnTo>
                <a:lnTo>
                  <a:pt x="186335" y="1347904"/>
                </a:lnTo>
                <a:lnTo>
                  <a:pt x="326609" y="1509348"/>
                </a:lnTo>
                <a:lnTo>
                  <a:pt x="1896850" y="785896"/>
                </a:lnTo>
                <a:lnTo>
                  <a:pt x="393607" y="0"/>
                </a:lnTo>
                <a:close/>
              </a:path>
            </a:pathLst>
          </a:custGeom>
          <a:solidFill>
            <a:srgbClr val="CD66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757591" y="2913220"/>
            <a:ext cx="1912620" cy="1518920"/>
          </a:xfrm>
          <a:custGeom>
            <a:avLst/>
            <a:gdLst/>
            <a:ahLst/>
            <a:cxnLst/>
            <a:rect l="l" t="t" r="r" b="b"/>
            <a:pathLst>
              <a:path w="1912620" h="1518920">
                <a:moveTo>
                  <a:pt x="395849" y="0"/>
                </a:moveTo>
                <a:lnTo>
                  <a:pt x="307883" y="85300"/>
                </a:lnTo>
                <a:lnTo>
                  <a:pt x="228294" y="172125"/>
                </a:lnTo>
                <a:lnTo>
                  <a:pt x="161272" y="268088"/>
                </a:lnTo>
                <a:lnTo>
                  <a:pt x="102627" y="365576"/>
                </a:lnTo>
                <a:lnTo>
                  <a:pt x="56550" y="467632"/>
                </a:lnTo>
                <a:lnTo>
                  <a:pt x="25133" y="571212"/>
                </a:lnTo>
                <a:lnTo>
                  <a:pt x="4188" y="679361"/>
                </a:lnTo>
                <a:lnTo>
                  <a:pt x="0" y="790557"/>
                </a:lnTo>
                <a:lnTo>
                  <a:pt x="20944" y="988578"/>
                </a:lnTo>
                <a:lnTo>
                  <a:pt x="83777" y="1177459"/>
                </a:lnTo>
                <a:lnTo>
                  <a:pt x="188499" y="1355677"/>
                </a:lnTo>
                <a:lnTo>
                  <a:pt x="328827" y="1518663"/>
                </a:lnTo>
                <a:lnTo>
                  <a:pt x="1912225" y="790557"/>
                </a:lnTo>
                <a:lnTo>
                  <a:pt x="395849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557703" y="3645368"/>
            <a:ext cx="207645" cy="17145"/>
          </a:xfrm>
          <a:custGeom>
            <a:avLst/>
            <a:gdLst/>
            <a:ahLst/>
            <a:cxnLst/>
            <a:rect l="l" t="t" r="r" b="b"/>
            <a:pathLst>
              <a:path w="207644" h="17145">
                <a:moveTo>
                  <a:pt x="-12699" y="8383"/>
                </a:moveTo>
                <a:lnTo>
                  <a:pt x="220277" y="8383"/>
                </a:lnTo>
              </a:path>
            </a:pathLst>
          </a:custGeom>
          <a:ln w="421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098429" y="3682629"/>
            <a:ext cx="1569085" cy="1137285"/>
          </a:xfrm>
          <a:custGeom>
            <a:avLst/>
            <a:gdLst/>
            <a:ahLst/>
            <a:cxnLst/>
            <a:rect l="l" t="t" r="r" b="b"/>
            <a:pathLst>
              <a:path w="1569085" h="1137285">
                <a:moveTo>
                  <a:pt x="1568827" y="0"/>
                </a:moveTo>
                <a:lnTo>
                  <a:pt x="0" y="721314"/>
                </a:lnTo>
                <a:lnTo>
                  <a:pt x="140335" y="844576"/>
                </a:lnTo>
                <a:lnTo>
                  <a:pt x="301616" y="957186"/>
                </a:lnTo>
                <a:lnTo>
                  <a:pt x="481749" y="1054580"/>
                </a:lnTo>
                <a:lnTo>
                  <a:pt x="680732" y="1136754"/>
                </a:lnTo>
                <a:lnTo>
                  <a:pt x="1568827" y="0"/>
                </a:lnTo>
                <a:close/>
              </a:path>
            </a:pathLst>
          </a:custGeom>
          <a:solidFill>
            <a:srgbClr val="FFAD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098429" y="3682629"/>
            <a:ext cx="1584325" cy="1146175"/>
          </a:xfrm>
          <a:custGeom>
            <a:avLst/>
            <a:gdLst/>
            <a:ahLst/>
            <a:cxnLst/>
            <a:rect l="l" t="t" r="r" b="b"/>
            <a:pathLst>
              <a:path w="1584325" h="1146175">
                <a:moveTo>
                  <a:pt x="0" y="727518"/>
                </a:moveTo>
                <a:lnTo>
                  <a:pt x="142494" y="852322"/>
                </a:lnTo>
                <a:lnTo>
                  <a:pt x="305943" y="964951"/>
                </a:lnTo>
                <a:lnTo>
                  <a:pt x="486157" y="1062359"/>
                </a:lnTo>
                <a:lnTo>
                  <a:pt x="687325" y="1146069"/>
                </a:lnTo>
                <a:lnTo>
                  <a:pt x="1584201" y="0"/>
                </a:lnTo>
                <a:lnTo>
                  <a:pt x="0" y="727518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259877" y="4891698"/>
            <a:ext cx="164465" cy="97155"/>
          </a:xfrm>
          <a:custGeom>
            <a:avLst/>
            <a:gdLst/>
            <a:ahLst/>
            <a:cxnLst/>
            <a:rect l="l" t="t" r="r" b="b"/>
            <a:pathLst>
              <a:path w="164464" h="97154">
                <a:moveTo>
                  <a:pt x="164010" y="0"/>
                </a:moveTo>
                <a:lnTo>
                  <a:pt x="0" y="96874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787788" y="3682629"/>
            <a:ext cx="1507490" cy="1287780"/>
          </a:xfrm>
          <a:custGeom>
            <a:avLst/>
            <a:gdLst/>
            <a:ahLst/>
            <a:cxnLst/>
            <a:rect l="l" t="t" r="r" b="b"/>
            <a:pathLst>
              <a:path w="1507489" h="1287779">
                <a:moveTo>
                  <a:pt x="885553" y="0"/>
                </a:moveTo>
                <a:lnTo>
                  <a:pt x="0" y="1136972"/>
                </a:lnTo>
                <a:lnTo>
                  <a:pt x="203070" y="1202420"/>
                </a:lnTo>
                <a:lnTo>
                  <a:pt x="420795" y="1249603"/>
                </a:lnTo>
                <a:lnTo>
                  <a:pt x="648986" y="1278522"/>
                </a:lnTo>
                <a:lnTo>
                  <a:pt x="885553" y="1287655"/>
                </a:lnTo>
                <a:lnTo>
                  <a:pt x="1046753" y="1283088"/>
                </a:lnTo>
                <a:lnTo>
                  <a:pt x="1205859" y="1269390"/>
                </a:lnTo>
                <a:lnTo>
                  <a:pt x="1358685" y="1246559"/>
                </a:lnTo>
                <a:lnTo>
                  <a:pt x="1507323" y="1216118"/>
                </a:lnTo>
                <a:lnTo>
                  <a:pt x="885553" y="0"/>
                </a:lnTo>
                <a:close/>
              </a:path>
            </a:pathLst>
          </a:custGeom>
          <a:solidFill>
            <a:srgbClr val="FFF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787788" y="3682629"/>
            <a:ext cx="1520190" cy="1301115"/>
          </a:xfrm>
          <a:custGeom>
            <a:avLst/>
            <a:gdLst/>
            <a:ahLst/>
            <a:cxnLst/>
            <a:rect l="l" t="t" r="r" b="b"/>
            <a:pathLst>
              <a:path w="1520189" h="1301114">
                <a:moveTo>
                  <a:pt x="0" y="1148389"/>
                </a:moveTo>
                <a:lnTo>
                  <a:pt x="205197" y="1213880"/>
                </a:lnTo>
                <a:lnTo>
                  <a:pt x="425051" y="1262619"/>
                </a:lnTo>
                <a:lnTo>
                  <a:pt x="653281" y="1290033"/>
                </a:lnTo>
                <a:lnTo>
                  <a:pt x="894074" y="1300695"/>
                </a:lnTo>
                <a:lnTo>
                  <a:pt x="1055301" y="1296126"/>
                </a:lnTo>
                <a:lnTo>
                  <a:pt x="1216528" y="1282418"/>
                </a:lnTo>
                <a:lnTo>
                  <a:pt x="1369379" y="1259572"/>
                </a:lnTo>
                <a:lnTo>
                  <a:pt x="1520136" y="1229111"/>
                </a:lnTo>
                <a:lnTo>
                  <a:pt x="894074" y="0"/>
                </a:lnTo>
                <a:lnTo>
                  <a:pt x="0" y="1148389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466897" y="5215855"/>
            <a:ext cx="36195" cy="158750"/>
          </a:xfrm>
          <a:custGeom>
            <a:avLst/>
            <a:gdLst/>
            <a:ahLst/>
            <a:cxnLst/>
            <a:rect l="l" t="t" r="r" b="b"/>
            <a:pathLst>
              <a:path w="36195" h="158750">
                <a:moveTo>
                  <a:pt x="35878" y="0"/>
                </a:moveTo>
                <a:lnTo>
                  <a:pt x="0" y="158352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6525637" y="2488542"/>
            <a:ext cx="643255" cy="508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900"/>
              </a:lnSpc>
              <a:spcBef>
                <a:spcPts val="100"/>
              </a:spcBef>
            </a:pPr>
            <a:r>
              <a:rPr sz="1600" b="1" dirty="0">
                <a:latin typeface="Comic Sans MS"/>
                <a:cs typeface="Comic Sans MS"/>
              </a:rPr>
              <a:t>Se</a:t>
            </a:r>
            <a:r>
              <a:rPr sz="1600" b="1" spc="-5" dirty="0">
                <a:latin typeface="Comic Sans MS"/>
                <a:cs typeface="Comic Sans MS"/>
              </a:rPr>
              <a:t>ps</a:t>
            </a:r>
            <a:r>
              <a:rPr sz="1600" b="1" dirty="0">
                <a:latin typeface="Comic Sans MS"/>
                <a:cs typeface="Comic Sans MS"/>
              </a:rPr>
              <a:t>is</a:t>
            </a:r>
            <a:endParaRPr sz="1600">
              <a:latin typeface="Comic Sans MS"/>
              <a:cs typeface="Comic Sans MS"/>
            </a:endParaRPr>
          </a:p>
          <a:p>
            <a:pPr marL="43180">
              <a:lnSpc>
                <a:spcPts val="1900"/>
              </a:lnSpc>
            </a:pPr>
            <a:r>
              <a:rPr sz="1600" dirty="0">
                <a:latin typeface="Comic Sans MS"/>
                <a:cs typeface="Comic Sans MS"/>
              </a:rPr>
              <a:t>14.9%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611872" y="1676285"/>
            <a:ext cx="1320165" cy="5213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latin typeface="Comic Sans MS"/>
                <a:cs typeface="Comic Sans MS"/>
              </a:rPr>
              <a:t>Haemorrhage</a:t>
            </a:r>
            <a:endParaRPr sz="1600">
              <a:latin typeface="Comic Sans MS"/>
              <a:cs typeface="Comic Sans MS"/>
            </a:endParaRPr>
          </a:p>
          <a:p>
            <a:pPr marL="407034">
              <a:lnSpc>
                <a:spcPct val="100000"/>
              </a:lnSpc>
              <a:spcBef>
                <a:spcPts val="60"/>
              </a:spcBef>
            </a:pPr>
            <a:r>
              <a:rPr sz="1600" dirty="0">
                <a:latin typeface="Comic Sans MS"/>
                <a:cs typeface="Comic Sans MS"/>
              </a:rPr>
              <a:t>24.8%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328525" y="3310112"/>
            <a:ext cx="830580" cy="89725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900"/>
              </a:lnSpc>
              <a:spcBef>
                <a:spcPts val="180"/>
              </a:spcBef>
            </a:pPr>
            <a:r>
              <a:rPr sz="1600" b="1" dirty="0">
                <a:latin typeface="Comic Sans MS"/>
                <a:cs typeface="Comic Sans MS"/>
              </a:rPr>
              <a:t>Indire</a:t>
            </a:r>
            <a:r>
              <a:rPr sz="1600" b="1" spc="-5" dirty="0">
                <a:latin typeface="Comic Sans MS"/>
                <a:cs typeface="Comic Sans MS"/>
              </a:rPr>
              <a:t>c</a:t>
            </a:r>
            <a:r>
              <a:rPr sz="1600" b="1" dirty="0">
                <a:latin typeface="Comic Sans MS"/>
                <a:cs typeface="Comic Sans MS"/>
              </a:rPr>
              <a:t>t  </a:t>
            </a:r>
            <a:r>
              <a:rPr sz="1600" b="1" spc="-5" dirty="0">
                <a:latin typeface="Comic Sans MS"/>
                <a:cs typeface="Comic Sans MS"/>
              </a:rPr>
              <a:t>causes</a:t>
            </a:r>
            <a:endParaRPr sz="1600">
              <a:latin typeface="Comic Sans MS"/>
              <a:cs typeface="Comic Sans MS"/>
            </a:endParaRPr>
          </a:p>
          <a:p>
            <a:pPr marL="92075">
              <a:lnSpc>
                <a:spcPct val="100000"/>
              </a:lnSpc>
              <a:spcBef>
                <a:spcPts val="1060"/>
              </a:spcBef>
            </a:pPr>
            <a:r>
              <a:rPr sz="1600" dirty="0">
                <a:latin typeface="Comic Sans MS"/>
                <a:cs typeface="Comic Sans MS"/>
              </a:rPr>
              <a:t>19.8%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156826" y="4973749"/>
            <a:ext cx="1287780" cy="908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900"/>
              </a:lnSpc>
              <a:spcBef>
                <a:spcPts val="180"/>
              </a:spcBef>
            </a:pPr>
            <a:r>
              <a:rPr sz="1600" b="1" spc="-5" dirty="0">
                <a:latin typeface="Comic Sans MS"/>
                <a:cs typeface="Comic Sans MS"/>
              </a:rPr>
              <a:t>Other</a:t>
            </a:r>
            <a:r>
              <a:rPr sz="1600" b="1" spc="-85" dirty="0">
                <a:latin typeface="Comic Sans MS"/>
                <a:cs typeface="Comic Sans MS"/>
              </a:rPr>
              <a:t> </a:t>
            </a:r>
            <a:r>
              <a:rPr sz="1600" b="1" spc="-5" dirty="0">
                <a:latin typeface="Comic Sans MS"/>
                <a:cs typeface="Comic Sans MS"/>
              </a:rPr>
              <a:t>direct  causes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1150"/>
              </a:spcBef>
            </a:pPr>
            <a:r>
              <a:rPr sz="1600" dirty="0">
                <a:latin typeface="Comic Sans MS"/>
                <a:cs typeface="Comic Sans MS"/>
              </a:rPr>
              <a:t>7.9%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632374" y="5361247"/>
            <a:ext cx="829944" cy="86741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900"/>
              </a:lnSpc>
              <a:spcBef>
                <a:spcPts val="180"/>
              </a:spcBef>
            </a:pPr>
            <a:r>
              <a:rPr sz="1600" b="1" dirty="0">
                <a:latin typeface="Comic Sans MS"/>
                <a:cs typeface="Comic Sans MS"/>
              </a:rPr>
              <a:t>Unsafe  ab</a:t>
            </a:r>
            <a:r>
              <a:rPr sz="1600" b="1" spc="-5" dirty="0">
                <a:latin typeface="Comic Sans MS"/>
                <a:cs typeface="Comic Sans MS"/>
              </a:rPr>
              <a:t>o</a:t>
            </a:r>
            <a:r>
              <a:rPr sz="1600" b="1" dirty="0">
                <a:latin typeface="Comic Sans MS"/>
                <a:cs typeface="Comic Sans MS"/>
              </a:rPr>
              <a:t>rti</a:t>
            </a:r>
            <a:r>
              <a:rPr sz="1600" b="1" spc="-5" dirty="0">
                <a:latin typeface="Comic Sans MS"/>
                <a:cs typeface="Comic Sans MS"/>
              </a:rPr>
              <a:t>on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sz="1600" dirty="0">
                <a:latin typeface="Comic Sans MS"/>
                <a:cs typeface="Comic Sans MS"/>
              </a:rPr>
              <a:t>12.9%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749145" y="4472608"/>
            <a:ext cx="2325370" cy="118999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128395" marR="5080" indent="-88265">
              <a:lnSpc>
                <a:spcPts val="1900"/>
              </a:lnSpc>
              <a:spcBef>
                <a:spcPts val="180"/>
              </a:spcBef>
            </a:pPr>
            <a:r>
              <a:rPr sz="1600" b="1" spc="-5" dirty="0">
                <a:latin typeface="Comic Sans MS"/>
                <a:cs typeface="Comic Sans MS"/>
              </a:rPr>
              <a:t>Hypertensive  disorders</a:t>
            </a:r>
            <a:endParaRPr sz="1600">
              <a:latin typeface="Comic Sans MS"/>
              <a:cs typeface="Comic Sans MS"/>
            </a:endParaRPr>
          </a:p>
          <a:p>
            <a:pPr marR="490855" algn="ctr">
              <a:lnSpc>
                <a:spcPct val="100000"/>
              </a:lnSpc>
              <a:spcBef>
                <a:spcPts val="1385"/>
              </a:spcBef>
            </a:pPr>
            <a:r>
              <a:rPr sz="1600" b="1" spc="-5" dirty="0">
                <a:latin typeface="Comic Sans MS"/>
                <a:cs typeface="Comic Sans MS"/>
              </a:rPr>
              <a:t>Obstructed</a:t>
            </a:r>
            <a:r>
              <a:rPr sz="1600" b="1" spc="-55" dirty="0">
                <a:latin typeface="Comic Sans MS"/>
                <a:cs typeface="Comic Sans MS"/>
              </a:rPr>
              <a:t> </a:t>
            </a:r>
            <a:r>
              <a:rPr sz="1600" b="1" dirty="0">
                <a:latin typeface="Comic Sans MS"/>
                <a:cs typeface="Comic Sans MS"/>
              </a:rPr>
              <a:t>labour</a:t>
            </a:r>
            <a:endParaRPr sz="1600">
              <a:latin typeface="Comic Sans MS"/>
              <a:cs typeface="Comic Sans MS"/>
            </a:endParaRPr>
          </a:p>
          <a:p>
            <a:pPr marR="483870" algn="ctr">
              <a:lnSpc>
                <a:spcPct val="100000"/>
              </a:lnSpc>
              <a:spcBef>
                <a:spcPts val="60"/>
              </a:spcBef>
            </a:pPr>
            <a:r>
              <a:rPr sz="1600" dirty="0">
                <a:latin typeface="Comic Sans MS"/>
                <a:cs typeface="Comic Sans MS"/>
              </a:rPr>
              <a:t>6.9%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8355389" y="4765095"/>
            <a:ext cx="58229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latin typeface="Comic Sans MS"/>
                <a:cs typeface="Comic Sans MS"/>
              </a:rPr>
              <a:t>12.9%</a:t>
            </a:r>
            <a:endParaRPr sz="16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9898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2043</Words>
  <Application>Microsoft Office PowerPoint</Application>
  <PresentationFormat>Custom</PresentationFormat>
  <Paragraphs>270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6" baseType="lpstr">
      <vt:lpstr>Arial</vt:lpstr>
      <vt:lpstr>Calibri</vt:lpstr>
      <vt:lpstr>Comic Sans MS</vt:lpstr>
      <vt:lpstr>Garamond</vt:lpstr>
      <vt:lpstr>Times New Roman</vt:lpstr>
      <vt:lpstr>Wingdings</vt:lpstr>
      <vt:lpstr>Office Theme</vt:lpstr>
      <vt:lpstr>PowerPoint Presentation</vt:lpstr>
      <vt:lpstr>Objectives</vt:lpstr>
      <vt:lpstr>Deﬁnition</vt:lpstr>
      <vt:lpstr>PowerPoint Presentation</vt:lpstr>
      <vt:lpstr>PowerPoint Presentation</vt:lpstr>
      <vt:lpstr>PowerPoint Presentation</vt:lpstr>
      <vt:lpstr>Causes of APH</vt:lpstr>
      <vt:lpstr>Obstetric is an Emergency</vt:lpstr>
      <vt:lpstr>Contribution of hemorrhage to  maternal mortality</vt:lpstr>
      <vt:lpstr>Digital Vaginal Examination</vt:lpstr>
      <vt:lpstr>A) PLACENTA PRAEVIA</vt:lpstr>
      <vt:lpstr>TYPES OF PLACENTA PRAEVIA</vt:lpstr>
      <vt:lpstr>PowerPoint Presentation</vt:lpstr>
      <vt:lpstr>CLINICAL PRESENTATION</vt:lpstr>
      <vt:lpstr>Bleeding</vt:lpstr>
      <vt:lpstr>Risk factors</vt:lpstr>
      <vt:lpstr>Risk Factors</vt:lpstr>
      <vt:lpstr>Conditions associated with  placenta praevia</vt:lpstr>
      <vt:lpstr>EVALUATION</vt:lpstr>
      <vt:lpstr>DIAGNOSIS</vt:lpstr>
      <vt:lpstr>MANAGEMENT</vt:lpstr>
      <vt:lpstr>Acute care/ emergency situation</vt:lpstr>
      <vt:lpstr>Management of acute case ct</vt:lpstr>
      <vt:lpstr>Asymptomatic PP&gt;20wks</vt:lpstr>
      <vt:lpstr>Conservative management</vt:lpstr>
      <vt:lpstr>Indication for delivery</vt:lpstr>
      <vt:lpstr>Delivery</vt:lpstr>
      <vt:lpstr>B) ABRUPTIO PLACENTA</vt:lpstr>
      <vt:lpstr>SITES OF PLACENTAL BLEEDING</vt:lpstr>
      <vt:lpstr>PowerPoint Presentation</vt:lpstr>
      <vt:lpstr>TWO PRESENTING TYPES</vt:lpstr>
      <vt:lpstr>PowerPoint Presentation</vt:lpstr>
      <vt:lpstr>Risk Factors</vt:lpstr>
      <vt:lpstr>Clinical manifestation</vt:lpstr>
      <vt:lpstr>COMPLICATIONS OF ABRUPTIO</vt:lpstr>
      <vt:lpstr>COMPLICATIONS OF ABRUPTIO</vt:lpstr>
      <vt:lpstr>ABRUPTIO AND DIC</vt:lpstr>
      <vt:lpstr>Grading of Abruption</vt:lpstr>
      <vt:lpstr>PowerPoint Presentation</vt:lpstr>
      <vt:lpstr>Diagnosis</vt:lpstr>
      <vt:lpstr>PowerPoint Presentation</vt:lpstr>
      <vt:lpstr>Management</vt:lpstr>
      <vt:lpstr>Management</vt:lpstr>
      <vt:lpstr>Management</vt:lpstr>
      <vt:lpstr>Abruptio with DIC</vt:lpstr>
      <vt:lpstr>Abruptio Remote from Term</vt:lpstr>
      <vt:lpstr>If Fetus is Dead(IUFD)</vt:lpstr>
      <vt:lpstr>Conclusion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ANTEPARTUM HEMMORRHAGE.ppt</dc:title>
  <dc:creator>Rhythm Vasudeva</dc:creator>
  <cp:lastModifiedBy>harvirsinghsehmi@gmail.com</cp:lastModifiedBy>
  <cp:revision>8</cp:revision>
  <dcterms:created xsi:type="dcterms:W3CDTF">2020-06-15T05:06:53Z</dcterms:created>
  <dcterms:modified xsi:type="dcterms:W3CDTF">2020-08-27T21:27:47Z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2013-04-05T00:00:00Z</vt:filetime>
  </property>
  <property fmtid="{D5CDD505-2E9C-101B-9397-08002B2CF9AE}" pid="3" name="Creator">
    <vt:lpwstr>PowerPoint</vt:lpwstr>
  </property>
  <property fmtid="{D5CDD505-2E9C-101B-9397-08002B2CF9AE}" pid="4" name="LastSaved">
    <vt:filetime>2020-06-15T00:00:00Z</vt:filetime>
  </property>
</Properties>
</file>