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y="7772400" cx="10058400"/>
  <p:notesSz cx="10058400" cy="7772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49" roundtripDataSignature="AMtx7mgRfBeEckjrtCUqnpCkdktDnq06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4CDF844-1FEC-429C-84F2-A6019363E30F}">
  <a:tblStyle styleId="{F4CDF844-1FEC-429C-84F2-A6019363E30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0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2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4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6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7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8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9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2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0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0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2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2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3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4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5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6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7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8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8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9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9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3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0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30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3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2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32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33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4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34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5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5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6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6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7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7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8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8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9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9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0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40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4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2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42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5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6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8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8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9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9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4"/>
          <p:cNvSpPr txBox="1"/>
          <p:nvPr>
            <p:ph type="title"/>
          </p:nvPr>
        </p:nvSpPr>
        <p:spPr>
          <a:xfrm>
            <a:off x="629714" y="1392194"/>
            <a:ext cx="8798970" cy="1042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4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4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4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i="0" sz="18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5"/>
          <p:cNvSpPr txBox="1"/>
          <p:nvPr>
            <p:ph type="title"/>
          </p:nvPr>
        </p:nvSpPr>
        <p:spPr>
          <a:xfrm>
            <a:off x="629714" y="1392194"/>
            <a:ext cx="8798970" cy="1042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5"/>
          <p:cNvSpPr txBox="1"/>
          <p:nvPr>
            <p:ph idx="1" type="body"/>
          </p:nvPr>
        </p:nvSpPr>
        <p:spPr>
          <a:xfrm>
            <a:off x="1273238" y="2519645"/>
            <a:ext cx="6959600" cy="27705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5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5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5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i="0" sz="18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6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6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6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i="0" sz="1800" u="none" cap="none" strike="noStrik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7"/>
          <p:cNvSpPr txBox="1"/>
          <p:nvPr>
            <p:ph type="title"/>
          </p:nvPr>
        </p:nvSpPr>
        <p:spPr>
          <a:xfrm>
            <a:off x="629714" y="1392194"/>
            <a:ext cx="8798970" cy="1042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7"/>
          <p:cNvSpPr txBox="1"/>
          <p:nvPr>
            <p:ph idx="1" type="body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7"/>
          <p:cNvSpPr txBox="1"/>
          <p:nvPr>
            <p:ph idx="2" type="body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7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7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7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8"/>
          <p:cNvSpPr txBox="1"/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8"/>
          <p:cNvSpPr txBox="1"/>
          <p:nvPr>
            <p:ph idx="1" type="subTitle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8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8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8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3"/>
          <p:cNvSpPr txBox="1"/>
          <p:nvPr>
            <p:ph type="title"/>
          </p:nvPr>
        </p:nvSpPr>
        <p:spPr>
          <a:xfrm>
            <a:off x="629714" y="1392194"/>
            <a:ext cx="8798970" cy="1042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3"/>
          <p:cNvSpPr txBox="1"/>
          <p:nvPr>
            <p:ph idx="1" type="body"/>
          </p:nvPr>
        </p:nvSpPr>
        <p:spPr>
          <a:xfrm>
            <a:off x="1273238" y="2519645"/>
            <a:ext cx="6959600" cy="27705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3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3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3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7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8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"/>
          <p:cNvSpPr txBox="1"/>
          <p:nvPr>
            <p:ph type="title"/>
          </p:nvPr>
        </p:nvSpPr>
        <p:spPr>
          <a:xfrm>
            <a:off x="2543451" y="2763709"/>
            <a:ext cx="4932045" cy="19189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822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Postterm pregnancy</a:t>
            </a:r>
            <a:endParaRPr/>
          </a:p>
          <a:p>
            <a:pPr indent="406400" lvl="0" marL="1485265" marR="1471930" rtl="0" algn="l">
              <a:lnSpc>
                <a:spcPct val="122900"/>
              </a:lnSpc>
              <a:spcBef>
                <a:spcPts val="630"/>
              </a:spcBef>
              <a:spcAft>
                <a:spcPts val="0"/>
              </a:spcAft>
              <a:buNone/>
            </a:pPr>
            <a:r>
              <a:rPr b="0" lang="en-US" sz="1900">
                <a:latin typeface="Calibri"/>
                <a:ea typeface="Calibri"/>
                <a:cs typeface="Calibri"/>
                <a:sym typeface="Calibri"/>
              </a:rPr>
              <a:t>Alfred Osoti  MBChB MMed MPH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0"/>
          <p:cNvSpPr txBox="1"/>
          <p:nvPr>
            <p:ph type="title"/>
          </p:nvPr>
        </p:nvSpPr>
        <p:spPr>
          <a:xfrm>
            <a:off x="2752787" y="304800"/>
            <a:ext cx="41979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Epidemiology/overview</a:t>
            </a:r>
            <a:endParaRPr/>
          </a:p>
        </p:txBody>
      </p:sp>
      <p:sp>
        <p:nvSpPr>
          <p:cNvPr id="96" name="Google Shape;96;p10"/>
          <p:cNvSpPr txBox="1"/>
          <p:nvPr/>
        </p:nvSpPr>
        <p:spPr>
          <a:xfrm>
            <a:off x="76200" y="1676400"/>
            <a:ext cx="9982200" cy="45198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2032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incidence of postterm pregnancies vary by population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5.6% in USA in 2012, 0.4% in Austria, 7% in Denmark and Sweden.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Based on differences in management beyond the EDD and dating criteria-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just do an early u/s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3200" lvl="0" marL="190500" marR="508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Accurate determination of GA is essential to accurate diagnosis and  appropriate management of late-term and postterm pregnancies.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1"/>
          <p:cNvSpPr txBox="1"/>
          <p:nvPr>
            <p:ph type="title"/>
          </p:nvPr>
        </p:nvSpPr>
        <p:spPr>
          <a:xfrm>
            <a:off x="2895600" y="609600"/>
            <a:ext cx="4572000" cy="5514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Etiology of posterm</a:t>
            </a:r>
            <a:endParaRPr b="1" u="sng"/>
          </a:p>
        </p:txBody>
      </p:sp>
      <p:sp>
        <p:nvSpPr>
          <p:cNvPr id="102" name="Google Shape;102;p11"/>
          <p:cNvSpPr txBox="1"/>
          <p:nvPr/>
        </p:nvSpPr>
        <p:spPr>
          <a:xfrm>
            <a:off x="0" y="1016635"/>
            <a:ext cx="10058400" cy="5845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5550">
            <a:spAutoFit/>
          </a:bodyPr>
          <a:lstStyle/>
          <a:p>
            <a:pPr indent="-1778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Unknown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Parturition results from complex interplay of the mother, fetus &amp; placenta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89535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Gestation and timing of birth is under the control of hypothalamic-  pituitary-adrenal (HPA) axis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28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sheep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hypothalamus-releases </a:t>
            </a:r>
            <a:r>
              <a:rPr b="0" i="0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corticotropin-releasing hormone (CRH)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-results in secretion of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558800" marR="170815" rtl="0" algn="l">
              <a:spcBef>
                <a:spcPts val="33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adrenocorticotropic hormone (ACTH)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the pituitary gland and </a:t>
            </a:r>
            <a:r>
              <a:rPr lang="en-US" sz="24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cortisol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the  adrenal gland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2095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net effect is </a:t>
            </a:r>
            <a:r>
              <a:rPr b="0" i="0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increase prostaglandin and estrogens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 </a:t>
            </a:r>
            <a:r>
              <a:rPr b="0" i="0" lang="en-US" sz="24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fall in progesterone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which  then triggers uterine myometrium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disruption of HPA for example in hypophysectomized sheep, prolongs pregnancy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1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human fetus, HPA dysregulation may prolong pregnancies e.g </a:t>
            </a:r>
            <a:r>
              <a:rPr i="1" lang="en-US" sz="24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anencephaly, spinal defects</a:t>
            </a:r>
            <a:endParaRPr i="1" sz="24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2"/>
          <p:cNvSpPr txBox="1"/>
          <p:nvPr>
            <p:ph type="title"/>
          </p:nvPr>
        </p:nvSpPr>
        <p:spPr>
          <a:xfrm>
            <a:off x="3352800" y="0"/>
            <a:ext cx="2286000" cy="5668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 u="sng">
                <a:latin typeface="Calibri"/>
                <a:ea typeface="Calibri"/>
                <a:cs typeface="Calibri"/>
                <a:sym typeface="Calibri"/>
              </a:rPr>
              <a:t>Risk factors</a:t>
            </a:r>
            <a:endParaRPr b="1" u="sng"/>
          </a:p>
        </p:txBody>
      </p:sp>
      <p:sp>
        <p:nvSpPr>
          <p:cNvPr id="108" name="Google Shape;108;p12"/>
          <p:cNvSpPr txBox="1"/>
          <p:nvPr/>
        </p:nvSpPr>
        <p:spPr>
          <a:xfrm>
            <a:off x="76200" y="864234"/>
            <a:ext cx="9982200" cy="61510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Nulliparity / primigravidity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225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Prior postterm pregnancy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12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Male fetus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22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Maternal obesity-prepregnancy BMI ≥ 25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12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Genetic predisposition-family history (maternal, not paternal genetic factors)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225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Fetal disorders</a:t>
            </a:r>
            <a:endParaRPr b="0" i="0" sz="32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914400" marR="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Anencephaly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914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Adrenal hypoplasia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914400" marR="288925" rtl="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X-linked placental sulfatase deficiency-an X-linked recessive disorder associated with  abnormally low estriol levels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3"/>
          <p:cNvSpPr txBox="1"/>
          <p:nvPr>
            <p:ph type="title"/>
          </p:nvPr>
        </p:nvSpPr>
        <p:spPr>
          <a:xfrm>
            <a:off x="2209800" y="381000"/>
            <a:ext cx="4928933" cy="5514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>
                <a:latin typeface="Calibri"/>
                <a:ea typeface="Calibri"/>
                <a:cs typeface="Calibri"/>
                <a:sym typeface="Calibri"/>
              </a:rPr>
              <a:t>Fetal And Neonatal Risks</a:t>
            </a:r>
            <a:endParaRPr b="1" u="sng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152400" y="1524000"/>
            <a:ext cx="9525000" cy="32039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1275">
            <a:spAutoFit/>
          </a:bodyPr>
          <a:lstStyle/>
          <a:p>
            <a:pPr indent="-514350" lvl="0" marL="527050" marR="447675" rtl="0" algn="l">
              <a:lnSpc>
                <a:spcPct val="796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Increased risk of perinatal  morbidity and mortality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68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Meconium aspiration syndrome</a:t>
            </a:r>
            <a:endParaRPr/>
          </a:p>
          <a:p>
            <a:pPr indent="-203200" lvl="1" marL="5588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5-minute APGAR score &lt;4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Neonatal convulsions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NICU admissions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760730" rtl="0" algn="l">
              <a:lnSpc>
                <a:spcPct val="68750"/>
              </a:lnSpc>
              <a:spcBef>
                <a:spcPts val="66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Increased incidence of  macrosomia and risk of</a:t>
            </a:r>
            <a:endParaRPr b="1"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670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Operative vaginal delivery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Cesarean delivery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Shoulder dystocia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5257800" y="3962400"/>
            <a:ext cx="152400" cy="6858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5941446" y="4120634"/>
            <a:ext cx="12241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likely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/>
          <p:nvPr/>
        </p:nvSpPr>
        <p:spPr>
          <a:xfrm>
            <a:off x="457200" y="1219200"/>
            <a:ext cx="8839200" cy="4046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12700" marR="351790" rtl="0" algn="l">
              <a:lnSpc>
                <a:spcPct val="796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3. Oligohydramnios 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 </a:t>
            </a:r>
            <a:r>
              <a:rPr b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 risk of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566420" rtl="0" algn="l">
              <a:lnSpc>
                <a:spcPct val="79000"/>
              </a:lnSpc>
              <a:spcBef>
                <a:spcPts val="43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FHR abnormalities-prolonged  decelerations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Umbilical cord compression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Meconium staining of amniotic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70000"/>
              </a:lnSpc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Umbilical cord artery blood pH &lt; 7</a:t>
            </a:r>
            <a:endParaRPr/>
          </a:p>
          <a:p>
            <a:pPr indent="-203200" lvl="1" marL="5588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Lower APGAR scores</a:t>
            </a:r>
            <a:endParaRPr/>
          </a:p>
          <a:p>
            <a:pPr indent="0" lvl="1" marL="3810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81875"/>
              </a:lnSpc>
              <a:spcBef>
                <a:spcPts val="325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4. Increased incidence of FGR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5080" rtl="0" algn="l">
              <a:lnSpc>
                <a:spcPct val="79000"/>
              </a:lnSpc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Higher rate of still birth if postterm  and growth restricted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>
            <p:ph type="title"/>
          </p:nvPr>
        </p:nvSpPr>
        <p:spPr>
          <a:xfrm>
            <a:off x="904938" y="1632618"/>
            <a:ext cx="421195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Fetal and neonatal risks</a:t>
            </a:r>
            <a:endParaRPr/>
          </a:p>
        </p:txBody>
      </p:sp>
      <p:sp>
        <p:nvSpPr>
          <p:cNvPr id="127" name="Google Shape;127;p15"/>
          <p:cNvSpPr txBox="1"/>
          <p:nvPr/>
        </p:nvSpPr>
        <p:spPr>
          <a:xfrm>
            <a:off x="904938" y="2532352"/>
            <a:ext cx="3556000" cy="15901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57200" lvl="0" marL="469900" marR="0" rtl="0" algn="l">
              <a:lnSpc>
                <a:spcPct val="11238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100"/>
              <a:buFont typeface="Calibri"/>
              <a:buAutoNum type="arabicPeriod"/>
            </a:pPr>
            <a:r>
              <a:rPr lang="en-US" sz="21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Postmaturity syndrome</a:t>
            </a:r>
            <a:endParaRPr sz="21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10–20% of postterm pregnancies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Decreased subcutaneous fat</a:t>
            </a:r>
            <a:endParaRPr b="0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1645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Lack vernix and lanugo</a:t>
            </a:r>
            <a:endParaRPr b="0" i="0" sz="20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1273238" y="4235143"/>
            <a:ext cx="3550285" cy="597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Meconium staining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: amniotic fluid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1884108" y="4443355"/>
            <a:ext cx="3117215" cy="3206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MSAF), skin, membranes, and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 txBox="1"/>
          <p:nvPr/>
        </p:nvSpPr>
        <p:spPr>
          <a:xfrm>
            <a:off x="1451038" y="4603656"/>
            <a:ext cx="1301115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umbilical cord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 txBox="1"/>
          <p:nvPr/>
        </p:nvSpPr>
        <p:spPr>
          <a:xfrm>
            <a:off x="1273238" y="5073830"/>
            <a:ext cx="292100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MAS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-results in decreased lung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 txBox="1"/>
          <p:nvPr/>
        </p:nvSpPr>
        <p:spPr>
          <a:xfrm>
            <a:off x="1451038" y="5264441"/>
            <a:ext cx="3295015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compliance, abnormal production of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1451038" y="5442345"/>
            <a:ext cx="3093085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surfactant, chemical pneumonitis,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1451038" y="5632955"/>
            <a:ext cx="226187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morbidity/mortality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5613400" y="2057400"/>
            <a:ext cx="4038600" cy="3937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5028628" y="6120905"/>
            <a:ext cx="4338320" cy="4552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15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Thick, viscous meconium coated the desquamating skin.  Note the long, thin appearance and wrinkling of the hands.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/>
          <p:nvPr>
            <p:ph type="title"/>
          </p:nvPr>
        </p:nvSpPr>
        <p:spPr>
          <a:xfrm>
            <a:off x="838200" y="533400"/>
            <a:ext cx="3332479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Perinatal mortality</a:t>
            </a:r>
            <a:endParaRPr/>
          </a:p>
        </p:txBody>
      </p:sp>
      <p:sp>
        <p:nvSpPr>
          <p:cNvPr id="142" name="Google Shape;142;p16"/>
          <p:cNvSpPr/>
          <p:nvPr/>
        </p:nvSpPr>
        <p:spPr>
          <a:xfrm>
            <a:off x="685800" y="1524000"/>
            <a:ext cx="3784600" cy="4546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6"/>
          <p:cNvSpPr/>
          <p:nvPr/>
        </p:nvSpPr>
        <p:spPr>
          <a:xfrm>
            <a:off x="4953000" y="1676400"/>
            <a:ext cx="4216400" cy="4394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/>
          <p:nvPr>
            <p:ph type="title"/>
          </p:nvPr>
        </p:nvSpPr>
        <p:spPr>
          <a:xfrm>
            <a:off x="1313306" y="609600"/>
            <a:ext cx="7400862" cy="5514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Maternal and obstetric complications</a:t>
            </a:r>
            <a:endParaRPr/>
          </a:p>
        </p:txBody>
      </p:sp>
      <p:sp>
        <p:nvSpPr>
          <p:cNvPr id="149" name="Google Shape;149;p17"/>
          <p:cNvSpPr txBox="1"/>
          <p:nvPr/>
        </p:nvSpPr>
        <p:spPr>
          <a:xfrm>
            <a:off x="904938" y="2512021"/>
            <a:ext cx="7793990" cy="33598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-514350" lvl="0" marL="527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OASIS – obstetric anal sphincter injuries- </a:t>
            </a:r>
            <a:r>
              <a:rPr i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perineal tears 3</a:t>
            </a:r>
            <a:r>
              <a:rPr baseline="30000" i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i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and 4</a:t>
            </a:r>
            <a:r>
              <a:rPr baseline="30000" i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i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degree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lnSpc>
                <a:spcPct val="100000"/>
              </a:lnSpc>
              <a:spcBef>
                <a:spcPts val="66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Infection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Postpartum hemorrhage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Cesarean delivery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Maternal anxiety</a:t>
            </a:r>
            <a:endParaRPr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>
            <p:ph type="title"/>
          </p:nvPr>
        </p:nvSpPr>
        <p:spPr>
          <a:xfrm>
            <a:off x="1628838" y="303628"/>
            <a:ext cx="667321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Maternal and obstetric complications</a:t>
            </a:r>
            <a:endParaRPr/>
          </a:p>
        </p:txBody>
      </p:sp>
      <p:sp>
        <p:nvSpPr>
          <p:cNvPr id="155" name="Google Shape;155;p18"/>
          <p:cNvSpPr txBox="1"/>
          <p:nvPr/>
        </p:nvSpPr>
        <p:spPr>
          <a:xfrm>
            <a:off x="904938" y="2532352"/>
            <a:ext cx="3493770" cy="346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Severe perineal laceration-also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082738" y="2748378"/>
            <a:ext cx="3218180" cy="808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4125">
            <a:spAutoFit/>
          </a:bodyPr>
          <a:lstStyle/>
          <a:p>
            <a:pPr indent="0" lvl="0" marL="12700" marR="5080" rtl="0" algn="l">
              <a:lnSpc>
                <a:spcPct val="71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</a:t>
            </a:r>
            <a:r>
              <a:rPr lang="en-US" sz="21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obstetric anal sphincter  injuries(OASIS)</a:t>
            </a:r>
            <a:endParaRPr sz="21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381000" marR="0" rtl="0" algn="l">
              <a:lnSpc>
                <a:spcPct val="102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1st degree: perineal skin only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8"/>
          <p:cNvSpPr txBox="1"/>
          <p:nvPr/>
        </p:nvSpPr>
        <p:spPr>
          <a:xfrm>
            <a:off x="1273238" y="3485407"/>
            <a:ext cx="354330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2nd degree: perineal muscles but not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8"/>
          <p:cNvSpPr txBox="1"/>
          <p:nvPr/>
        </p:nvSpPr>
        <p:spPr>
          <a:xfrm>
            <a:off x="1273238" y="3676017"/>
            <a:ext cx="3471545" cy="5416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90500" marR="0" rtl="0" algn="l">
              <a:lnSpc>
                <a:spcPct val="1127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 sphincter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lnSpc>
                <a:spcPct val="112777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3rd degree: anal sphincter complex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8"/>
          <p:cNvSpPr txBox="1"/>
          <p:nvPr/>
        </p:nvSpPr>
        <p:spPr>
          <a:xfrm>
            <a:off x="1628838" y="4171605"/>
            <a:ext cx="2924175" cy="254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3a: &lt;50% of external anal sphincter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8"/>
          <p:cNvSpPr txBox="1"/>
          <p:nvPr/>
        </p:nvSpPr>
        <p:spPr>
          <a:xfrm>
            <a:off x="1628838" y="4324094"/>
            <a:ext cx="2995930" cy="10039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90500" marR="0" rtl="0" algn="l">
              <a:lnSpc>
                <a:spcPct val="11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thickness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266700" rtl="0" algn="l">
              <a:lnSpc>
                <a:spcPct val="72300"/>
              </a:lnSpc>
              <a:spcBef>
                <a:spcPts val="45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3b: ≥50% external anal sphincter  thickness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5080" rtl="0" algn="l">
              <a:lnSpc>
                <a:spcPct val="723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3c: Both external anal sphincter and  internal anal sphincter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8"/>
          <p:cNvSpPr txBox="1"/>
          <p:nvPr/>
        </p:nvSpPr>
        <p:spPr>
          <a:xfrm>
            <a:off x="1247838" y="5264441"/>
            <a:ext cx="3375025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215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aseline="30000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degree: anal sphincter complex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8"/>
          <p:cNvSpPr txBox="1"/>
          <p:nvPr/>
        </p:nvSpPr>
        <p:spPr>
          <a:xfrm>
            <a:off x="1451038" y="5455051"/>
            <a:ext cx="3370579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(external and internal anal sphincter)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8"/>
          <p:cNvSpPr txBox="1"/>
          <p:nvPr/>
        </p:nvSpPr>
        <p:spPr>
          <a:xfrm>
            <a:off x="1451038" y="5632955"/>
            <a:ext cx="182118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anal epithelium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8"/>
          <p:cNvSpPr/>
          <p:nvPr/>
        </p:nvSpPr>
        <p:spPr>
          <a:xfrm>
            <a:off x="5692314" y="2934680"/>
            <a:ext cx="2944520" cy="284381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8"/>
          <p:cNvSpPr txBox="1"/>
          <p:nvPr/>
        </p:nvSpPr>
        <p:spPr>
          <a:xfrm>
            <a:off x="918385" y="6565408"/>
            <a:ext cx="59149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Injury should be known, to prevent faecal incontinence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629714" y="1392194"/>
            <a:ext cx="8798970" cy="538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Other maternal and obs complications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73238" y="2519645"/>
            <a:ext cx="6959600" cy="15388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/>
              <a:t>Infection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/>
              <a:t>PPH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/>
              <a:t>CS Delivery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/>
              <a:t>Maternal anxiety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49" name="Google Shape;49;p2"/>
          <p:cNvSpPr txBox="1"/>
          <p:nvPr/>
        </p:nvSpPr>
        <p:spPr>
          <a:xfrm>
            <a:off x="904938" y="2583182"/>
            <a:ext cx="8183880" cy="3926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8250">
            <a:spAutoFit/>
          </a:bodyPr>
          <a:lstStyle/>
          <a:p>
            <a:pPr indent="-406400" lvl="0" marL="419100" marR="1043305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Define, classify and describe the epidemiology of postterm  pregnancy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511175" rtl="0" algn="l">
              <a:lnSpc>
                <a:spcPct val="10909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Correctly establish gestational age (GA) and diagnose postterm  pregnancy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risk factors for postterm pregnancy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100965" rtl="0" algn="l">
              <a:lnSpc>
                <a:spcPct val="104545"/>
              </a:lnSpc>
              <a:spcBef>
                <a:spcPts val="92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the maternal, fetal and neonatal risks/complications of  postterm pregnancy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5080" rtl="0" algn="l">
              <a:lnSpc>
                <a:spcPct val="109090"/>
              </a:lnSpc>
              <a:spcBef>
                <a:spcPts val="81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Outline and rationalize the approaches to appropriate management  of postterm pregnancy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5080" rtl="0" algn="l">
              <a:lnSpc>
                <a:spcPct val="109090"/>
              </a:lnSpc>
              <a:spcBef>
                <a:spcPts val="81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b="0" i="0" lang="en-US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Appreciate emerging evidence on mx of term pregnancy that ate low risk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30481" y="304800"/>
            <a:ext cx="9905999" cy="5591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1100">
            <a:spAutoFit/>
          </a:bodyPr>
          <a:lstStyle/>
          <a:p>
            <a:pPr indent="0" lvl="0" marL="12700" marR="5080" rtl="0" algn="l">
              <a:lnSpc>
                <a:spcPct val="10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How to decrease the incidence of late-term &amp;  postterm</a:t>
            </a:r>
            <a:endParaRPr/>
          </a:p>
        </p:txBody>
      </p:sp>
      <p:sp>
        <p:nvSpPr>
          <p:cNvPr id="177" name="Google Shape;177;p20"/>
          <p:cNvSpPr txBox="1"/>
          <p:nvPr/>
        </p:nvSpPr>
        <p:spPr>
          <a:xfrm>
            <a:off x="0" y="1575435"/>
            <a:ext cx="9906000" cy="5950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514350" lvl="0" marL="5270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Calibri"/>
              <a:buAutoNum type="arabicPeriod"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Accurately establish gestational age</a:t>
            </a:r>
            <a:endParaRPr/>
          </a:p>
          <a:p>
            <a:pPr indent="-203200" lvl="1" marL="558800" marR="5080" rtl="0" algn="l"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LNMP alone is unreliable due to inaccurate maternal recall and variation in  the timing of ovulation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firm clinical criteria for diagnosis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2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LNMP</a:t>
            </a:r>
            <a:endParaRPr/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Timing of intercourse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8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Date of conception – positive PG test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Early ultrasound-MSD, CRL, BPD, FL, HC, AC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Uterine size/fundal height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Quickening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Ability to detect fetal heart tones by Doppler auscultation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Contraceptive and menstrual history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2" marL="1250950" marR="0" rtl="0" algn="l">
              <a:spcBef>
                <a:spcPts val="85"/>
              </a:spcBef>
              <a:spcAft>
                <a:spcPts val="0"/>
              </a:spcAft>
              <a:buClr>
                <a:srgbClr val="0C0C0C"/>
              </a:buClr>
              <a:buSzPts val="2800"/>
              <a:buFont typeface="Calibri"/>
              <a:buAutoNum type="alphaLcParenR"/>
            </a:pP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Early PDT</a:t>
            </a:r>
            <a:endParaRPr b="0" i="0" sz="2800" u="none" cap="none" strike="noStrike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0" y="1"/>
            <a:ext cx="10058400" cy="1046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1100">
            <a:spAutoFit/>
          </a:bodyPr>
          <a:lstStyle/>
          <a:p>
            <a:pPr indent="0" lvl="0" marL="287655" marR="5080" rtl="0" algn="l">
              <a:lnSpc>
                <a:spcPct val="10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How to decrease the incidence of late-term &amp;  postterm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21"/>
          <p:cNvSpPr txBox="1"/>
          <p:nvPr/>
        </p:nvSpPr>
        <p:spPr>
          <a:xfrm>
            <a:off x="0" y="1219200"/>
            <a:ext cx="10058400" cy="5686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0" lvl="0" marL="381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2.  Obstetric ultrasound</a:t>
            </a:r>
            <a:endParaRPr b="1"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8420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superior to LNMP alone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842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EDD most accurate from </a:t>
            </a: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baseline="3000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ST </a:t>
            </a:r>
            <a:r>
              <a:rPr b="0" i="0" lang="en-US" sz="2800" u="none" cap="none" strike="noStrik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trimester crown-rump length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error ± 5 to 7 days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84200" marR="845819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confirmatory US can reduce the incidence and rates of postterm  pregnancies from 9.5% to 1.5%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1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381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3.  Membrane sweeping</a:t>
            </a:r>
            <a:endParaRPr b="1" sz="32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84200" marR="252729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separation of the membranes from the lower uterine segment during pelvic  examination when the cervix is dilated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84200" marR="0" rtl="0" algn="l">
              <a:spcBef>
                <a:spcPts val="60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reduces the number of pregnancies that progress beyond 41 weeks= </a:t>
            </a:r>
            <a:r>
              <a:rPr b="0" i="1" lang="en-US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local release of prostaglandins for cervical ripening</a:t>
            </a:r>
            <a:endParaRPr b="0" i="1" sz="28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3493515" y="152400"/>
            <a:ext cx="24072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Management</a:t>
            </a:r>
            <a:endParaRPr/>
          </a:p>
        </p:txBody>
      </p:sp>
      <p:sp>
        <p:nvSpPr>
          <p:cNvPr id="189" name="Google Shape;189;p22"/>
          <p:cNvSpPr txBox="1"/>
          <p:nvPr/>
        </p:nvSpPr>
        <p:spPr>
          <a:xfrm>
            <a:off x="152400" y="1447801"/>
            <a:ext cx="4544758" cy="42205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514350" lvl="0" marL="539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Induction of labor</a:t>
            </a:r>
            <a:endParaRPr/>
          </a:p>
          <a:p>
            <a:pPr indent="-177800" lvl="1" marL="57150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Preferred option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71500" marR="0" rtl="0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41 and 42 weeks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71500" marR="17780" rtl="0" algn="l">
              <a:lnSpc>
                <a:spcPct val="75000"/>
              </a:lnSpc>
              <a:spcBef>
                <a:spcPts val="34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Recommended at 41 3/7 (40 +10  days)</a:t>
            </a:r>
            <a:endParaRPr b="0" i="0" sz="2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71500" marR="67310" rtl="0" algn="l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Reduces the high perinatal  morbidity and mortality after 42  0/7 weeks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715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NB: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48895" rtl="0" algn="l">
              <a:lnSpc>
                <a:spcPct val="60714"/>
              </a:lnSpc>
              <a:spcBef>
                <a:spcPts val="464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Twins delivered earlier, by the 38</a:t>
            </a:r>
            <a:r>
              <a:rPr b="0" baseline="3000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week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2"/>
          <p:cNvSpPr txBox="1"/>
          <p:nvPr/>
        </p:nvSpPr>
        <p:spPr>
          <a:xfrm>
            <a:off x="5029200" y="1447801"/>
            <a:ext cx="4045013" cy="59176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514350" lvl="0" marL="527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Antepartum fetal surveillance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Selected cases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41 and 42 weeks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Prevents the high rates of stillbirth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144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Non stress test (NST)</a:t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14400" marR="0" rtl="0" algn="l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Biophysical profile (BPP)</a:t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14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Modified BPP (NST &amp; amniotic fluid)</a:t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14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Contraction stress test</a:t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14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Fetal movement counts</a:t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3"/>
          <p:cNvSpPr txBox="1"/>
          <p:nvPr>
            <p:ph type="title"/>
          </p:nvPr>
        </p:nvSpPr>
        <p:spPr>
          <a:xfrm>
            <a:off x="3505200" y="228600"/>
            <a:ext cx="320040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Induction of labor</a:t>
            </a:r>
            <a:endParaRPr/>
          </a:p>
        </p:txBody>
      </p:sp>
      <p:sp>
        <p:nvSpPr>
          <p:cNvPr id="196" name="Google Shape;196;p23"/>
          <p:cNvSpPr txBox="1"/>
          <p:nvPr/>
        </p:nvSpPr>
        <p:spPr>
          <a:xfrm>
            <a:off x="152400" y="1524000"/>
            <a:ext cx="9753600" cy="5662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15900" lvl="0" marL="190500" marR="0" rtl="0" algn="l">
              <a:lnSpc>
                <a:spcPct val="11588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</a:pPr>
            <a:r>
              <a:rPr lang="en-US" sz="3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endParaRPr/>
          </a:p>
          <a:p>
            <a:pPr indent="-203200" lvl="1" marL="558800" marR="238759" rtl="0" algn="l">
              <a:lnSpc>
                <a:spcPct val="78400"/>
              </a:lnSpc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Artificial stimulation of uterine contractions before the onset of spontaneous labor to accomplish vaginal delivery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90625"/>
              </a:lnSpc>
              <a:spcBef>
                <a:spcPts val="250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5080" rtl="0" algn="l">
              <a:lnSpc>
                <a:spcPct val="78900"/>
              </a:lnSpc>
              <a:spcBef>
                <a:spcPts val="53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Augmentation of labor is increasing the frequency and  intensity of existing uterine contractions to accomplish  vaginal delivery in a patient who is already in labor but is  not progressing adequately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5080" rtl="0" algn="l">
              <a:lnSpc>
                <a:spcPct val="78900"/>
              </a:lnSpc>
              <a:spcBef>
                <a:spcPts val="53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high income countries, up to 25% of all deliveries at term undergo induction of labor. In LMIC the rates are lower but in some setting are as high as in developed countries.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4"/>
          <p:cNvSpPr txBox="1"/>
          <p:nvPr>
            <p:ph type="title"/>
          </p:nvPr>
        </p:nvSpPr>
        <p:spPr>
          <a:xfrm>
            <a:off x="2362200" y="327156"/>
            <a:ext cx="535114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Induction of labor: indications</a:t>
            </a:r>
            <a:endParaRPr/>
          </a:p>
        </p:txBody>
      </p:sp>
      <p:sp>
        <p:nvSpPr>
          <p:cNvPr id="202" name="Google Shape;202;p24"/>
          <p:cNvSpPr txBox="1"/>
          <p:nvPr>
            <p:ph idx="1" type="body"/>
          </p:nvPr>
        </p:nvSpPr>
        <p:spPr>
          <a:xfrm>
            <a:off x="228600" y="1371600"/>
            <a:ext cx="9372600" cy="67864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57200" lvl="0" marL="469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/>
              <a:t>Post-term pregnancy (commonest)</a:t>
            </a:r>
            <a:endParaRPr sz="3200"/>
          </a:p>
          <a:p>
            <a:pPr indent="-457200" lvl="0" marL="469900" rtl="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/>
              <a:t>Others </a:t>
            </a:r>
            <a:endParaRPr sz="3200"/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IUGR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</a:rPr>
              <a:t>IUFD</a:t>
            </a:r>
            <a:endParaRPr/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</a:rPr>
              <a:t>NRFS (Non-reassuring antepartum fetal testing)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marR="508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Maternal medical conditions-DM, renal disease, preeclampsia,  gestational HTN, chorioamnionitis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Abruption placentae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Isoimmunization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82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arenR"/>
            </a:pPr>
            <a:r>
              <a:rPr lang="en-US" sz="3200">
                <a:solidFill>
                  <a:schemeClr val="dk1"/>
                </a:solidFill>
              </a:rPr>
              <a:t>Elective induction of labor-initiation of labor for convenience at term without medical or obstetric indications- </a:t>
            </a:r>
            <a:r>
              <a:rPr i="1" lang="en-US" sz="3200">
                <a:solidFill>
                  <a:schemeClr val="dk1"/>
                </a:solidFill>
              </a:rPr>
              <a:t> you have to assess the situation</a:t>
            </a:r>
            <a:endParaRPr sz="3200">
              <a:solidFill>
                <a:schemeClr val="dk1"/>
              </a:solidFill>
            </a:endParaRPr>
          </a:p>
          <a:p>
            <a:pPr indent="-50800" lvl="1" marL="54610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</a:pPr>
            <a:r>
              <a:t/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/>
          <p:nvPr>
            <p:ph type="title"/>
          </p:nvPr>
        </p:nvSpPr>
        <p:spPr>
          <a:xfrm>
            <a:off x="1981200" y="304800"/>
            <a:ext cx="649414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Induction of labor: contraindications</a:t>
            </a:r>
            <a:endParaRPr/>
          </a:p>
        </p:txBody>
      </p:sp>
      <p:sp>
        <p:nvSpPr>
          <p:cNvPr id="208" name="Google Shape;208;p25"/>
          <p:cNvSpPr txBox="1"/>
          <p:nvPr/>
        </p:nvSpPr>
        <p:spPr>
          <a:xfrm>
            <a:off x="152400" y="1219200"/>
            <a:ext cx="9677400" cy="5922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Any contraindications to vaginal delivery e.g.</a:t>
            </a:r>
            <a:endParaRPr/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Previous myomectomy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Previous uterine rupture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Malpresentations e.g. breech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2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Abnormal lie-transverse or oblique lie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Placenta previa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Vasa previa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Invasive cervical cancer/genital warts – </a:t>
            </a:r>
            <a:r>
              <a:rPr b="0" i="1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they have to be large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Active genital herpes- </a:t>
            </a:r>
            <a:r>
              <a:rPr b="0" i="1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active can transmit to fetus</a:t>
            </a:r>
            <a:endParaRPr b="0" i="1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2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Previous classical or inverted T uterine incision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Multiple (≥ 2 or more CS scars)</a:t>
            </a:r>
            <a:endParaRPr b="0" i="0" sz="32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/>
          <p:nvPr>
            <p:ph type="title"/>
          </p:nvPr>
        </p:nvSpPr>
        <p:spPr>
          <a:xfrm>
            <a:off x="3471925" y="228600"/>
            <a:ext cx="299085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Cervical ripening</a:t>
            </a:r>
            <a:endParaRPr/>
          </a:p>
        </p:txBody>
      </p:sp>
      <p:sp>
        <p:nvSpPr>
          <p:cNvPr id="214" name="Google Shape;214;p26"/>
          <p:cNvSpPr txBox="1"/>
          <p:nvPr/>
        </p:nvSpPr>
        <p:spPr>
          <a:xfrm>
            <a:off x="0" y="1295400"/>
            <a:ext cx="1005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8250">
            <a:spAutoFit/>
          </a:bodyPr>
          <a:lstStyle/>
          <a:p>
            <a:pPr indent="-177800" lvl="0" marL="190500" marR="3441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Cervical remodeling to facilitate cervical softening, thinning, and  dilation with resultant reduction in the rate of failed induction and  induction to delivery time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Characterized by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collagen breakdown &amp; rearrangement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changes in the hyaluronic acid and glycosaminoglycans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12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production of interleukins, cytokines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white blood cell infiltration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Status (ripe/unripe) determined by </a:t>
            </a:r>
            <a:r>
              <a:rPr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Bishop pelvic scoring system</a:t>
            </a:r>
            <a:endParaRPr sz="2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46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achieved by pharmacological, mechanical or combined means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/>
          <p:nvPr>
            <p:ph type="title"/>
          </p:nvPr>
        </p:nvSpPr>
        <p:spPr>
          <a:xfrm>
            <a:off x="2286000" y="381000"/>
            <a:ext cx="564261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Cervical ripening: Bishops score</a:t>
            </a:r>
            <a:endParaRPr/>
          </a:p>
        </p:txBody>
      </p:sp>
      <p:graphicFrame>
        <p:nvGraphicFramePr>
          <p:cNvPr id="220" name="Google Shape;220;p27"/>
          <p:cNvGraphicFramePr/>
          <p:nvPr/>
        </p:nvGraphicFramePr>
        <p:xfrm>
          <a:off x="0" y="12954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{F4CDF844-1FEC-429C-84F2-A6019363E30F}</a:tableStyleId>
              </a:tblPr>
              <a:tblGrid>
                <a:gridCol w="4870075"/>
                <a:gridCol w="1241750"/>
                <a:gridCol w="1491325"/>
                <a:gridCol w="1423400"/>
                <a:gridCol w="1031875"/>
              </a:tblGrid>
              <a:tr h="545475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Parameter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</a:tr>
              <a:tr h="545475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Cervical Dilation (cm)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Closed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1-2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3-4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&gt;4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</a:tr>
              <a:tr h="941525">
                <a:tc>
                  <a:txBody>
                    <a:bodyPr/>
                    <a:lstStyle/>
                    <a:p>
                      <a:pPr indent="0" lvl="0" marL="81915" marR="2472690" rtl="0" algn="l">
                        <a:lnSpc>
                          <a:spcPct val="10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Cervical Length (cm)  (Effacement)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22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/>
                    </a:p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(0-30%)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2-4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(40 to 50% )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1-2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(60 to 70%)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477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219075" rtl="0" algn="l">
                        <a:lnSpc>
                          <a:spcPct val="10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&lt; 1 cm  (≥80% )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22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545475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Cervical Consistency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Firm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Medium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Soft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</a:tr>
              <a:tr h="545475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Cervical Position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Posterior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Middle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Anterior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941525"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Station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(presenting part relative to ischial spines)</a:t>
                      </a:r>
                      <a:endParaRPr b="1" sz="16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-3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-2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-1,0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1915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+1. +2</a:t>
                      </a:r>
                      <a:endParaRPr sz="16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25400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BCBCB"/>
                    </a:solidFill>
                  </a:tcPr>
                </a:tc>
              </a:tr>
              <a:tr h="2107225">
                <a:tc gridSpan="5">
                  <a:txBody>
                    <a:bodyPr/>
                    <a:lstStyle/>
                    <a:p>
                      <a:pPr indent="-229235" lvl="0" marL="310515" marR="0" rtl="0" algn="l">
                        <a:lnSpc>
                          <a:spcPct val="11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Font typeface="Noto Sans Symbols"/>
                        <a:buChar char="❖"/>
                      </a:pPr>
                      <a:r>
                        <a:rPr lang="en-US" sz="1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≥8 chances of vaginal delivery are good</a:t>
                      </a: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the cervix is favorable or ripe</a:t>
                      </a:r>
                      <a:endParaRPr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29235" lvl="0" marL="310515" marR="0" rtl="0" algn="l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1800"/>
                        <a:buFont typeface="Noto Sans Symbols"/>
                        <a:buChar char="❖"/>
                      </a:pPr>
                      <a:r>
                        <a:rPr lang="en-US" sz="1800" u="none" cap="none" strike="noStrike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≤6 chances of having a vaginal delivery are low</a:t>
                      </a: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cervix is unfavorable or unripe</a:t>
                      </a:r>
                      <a:endParaRPr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29235" lvl="0" marL="310515" marR="0" rtl="0" algn="l">
                        <a:lnSpc>
                          <a:spcPct val="11666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Noto Sans Symbols"/>
                        <a:buChar char="❖"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simplified Bishop score: has only dilation, station, and effacement</a:t>
                      </a:r>
                      <a:endParaRPr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67335" lvl="1" marL="716915" marR="0" rtl="0" algn="l">
                        <a:lnSpc>
                          <a:spcPct val="118333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Noto Sans Symbols"/>
                        <a:buChar char="❖"/>
                      </a:pPr>
                      <a:r>
                        <a:rPr lang="en-US" sz="18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 ≥5 has a similar predictive value as a classic Bishop score ≥8 for vaginal delivery</a:t>
                      </a:r>
                      <a:endParaRPr sz="18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3325" marB="0" marR="0" marL="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8"/>
          <p:cNvSpPr txBox="1"/>
          <p:nvPr>
            <p:ph type="title"/>
          </p:nvPr>
        </p:nvSpPr>
        <p:spPr>
          <a:xfrm>
            <a:off x="2057400" y="381000"/>
            <a:ext cx="611759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Cervical ripening: pharmacological</a:t>
            </a:r>
            <a:endParaRPr/>
          </a:p>
        </p:txBody>
      </p:sp>
      <p:sp>
        <p:nvSpPr>
          <p:cNvPr id="226" name="Google Shape;226;p28"/>
          <p:cNvSpPr txBox="1"/>
          <p:nvPr/>
        </p:nvSpPr>
        <p:spPr>
          <a:xfrm>
            <a:off x="304800" y="1219200"/>
            <a:ext cx="9525000" cy="5709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2032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Commonly used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Oxytocin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Synthetic prostaglandins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9144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PGE2 (</a:t>
            </a: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dinoprostone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Prepidil gel and Cervidil time-released vaginal insert)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2" marL="914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PGE1 </a:t>
            </a: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(misoprostol)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1905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Others- not used in kenya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Estrogen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Relaxin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Hyaluronic acid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Mifepristone - Progesterone receptor antagonists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/>
          <p:nvPr>
            <p:ph type="title"/>
          </p:nvPr>
        </p:nvSpPr>
        <p:spPr>
          <a:xfrm>
            <a:off x="2176207" y="381000"/>
            <a:ext cx="521652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Cervical ripening: mechanical</a:t>
            </a:r>
            <a:endParaRPr/>
          </a:p>
        </p:txBody>
      </p:sp>
      <p:sp>
        <p:nvSpPr>
          <p:cNvPr id="232" name="Google Shape;232;p29"/>
          <p:cNvSpPr txBox="1"/>
          <p:nvPr/>
        </p:nvSpPr>
        <p:spPr>
          <a:xfrm>
            <a:off x="381000" y="1066800"/>
            <a:ext cx="9296400" cy="48500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-514350" lvl="0" marL="5270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Membrane stripping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Amniotomy-artificial rupture of fetal membranes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0" rtl="0" algn="l"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Mechanical hygroscopic/osmotic dilators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83820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Laminaria tents/japonicum, dilapan, lamicel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0" marL="527050" marR="5080" rtl="0" algn="l">
              <a:spcBef>
                <a:spcPts val="919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Transcervical balloon catheters: with/without extra-amniotic saline  infusion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14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Foley catheters (14–26 F) with inflation volume of 30–80 mL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Double bulb catheter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type="title"/>
          </p:nvPr>
        </p:nvSpPr>
        <p:spPr>
          <a:xfrm>
            <a:off x="904938" y="457200"/>
            <a:ext cx="177800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Definition</a:t>
            </a:r>
            <a:endParaRPr/>
          </a:p>
        </p:txBody>
      </p:sp>
      <p:sp>
        <p:nvSpPr>
          <p:cNvPr id="55" name="Google Shape;55;p3"/>
          <p:cNvSpPr txBox="1"/>
          <p:nvPr/>
        </p:nvSpPr>
        <p:spPr>
          <a:xfrm>
            <a:off x="15240" y="1513784"/>
            <a:ext cx="10043160" cy="59792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1905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Post-term pregnancy a pregnancy that has extended to or beyond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314960" rtl="0" algn="l">
              <a:lnSpc>
                <a:spcPct val="65625"/>
              </a:lnSpc>
              <a:spcBef>
                <a:spcPts val="38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 completed weeks (42 0/7 weeks or 294 days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0" lang="en-US" sz="3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of gestation from the first  day of the last </a:t>
            </a:r>
            <a:r>
              <a:rPr b="1" i="0" lang="en-US" sz="3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norma</a:t>
            </a:r>
            <a:r>
              <a:rPr b="0" i="0" lang="en-US" sz="3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 menstrual period </a:t>
            </a:r>
            <a:r>
              <a:rPr b="0" i="1" lang="en-US" sz="26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don’t confuse with implantation bleeding</a:t>
            </a:r>
            <a:r>
              <a:rPr b="0" i="0" lang="en-US" sz="30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(WHO, ACOG, FIGO </a:t>
            </a:r>
            <a:r>
              <a:rPr b="0" i="1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agreed by all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381000" marR="314960" rtl="0" algn="l">
              <a:lnSpc>
                <a:spcPct val="65625"/>
              </a:lnSpc>
              <a:spcBef>
                <a:spcPts val="38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558800" marR="5080" rtl="0" algn="l">
              <a:lnSpc>
                <a:spcPct val="65625"/>
              </a:lnSpc>
              <a:spcBef>
                <a:spcPts val="305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 completed weeks (40 0/7 weeks or 280 days)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30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of gestation from the date of  conception </a:t>
            </a:r>
            <a:r>
              <a:rPr b="0" i="1" lang="en-US" sz="30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eg IVF </a:t>
            </a:r>
            <a:endParaRPr b="0" i="0" sz="30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1650" lvl="0" marL="5270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AutoNum type="arabicPeriod"/>
            </a:pP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terminologies-</a:t>
            </a:r>
            <a:r>
              <a:rPr b="0" i="1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used in a casual manner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558800" marR="0" rtl="0" algn="l">
              <a:lnSpc>
                <a:spcPct val="100000"/>
              </a:lnSpc>
              <a:spcBef>
                <a:spcPts val="165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Prolonged pregnancy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nonspecific, any pregnancy &gt;40 weeks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5588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Postdates/postdatism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-old non-specific, not recommended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558800" marR="534670" rtl="0" algn="l">
              <a:lnSpc>
                <a:spcPct val="65625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1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Postmature</a:t>
            </a:r>
            <a:r>
              <a:rPr b="0" i="0" lang="en-US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fetal syndrome, infant has recognizable clinical features of a  pathologically prolonged pregnancy</a:t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0"/>
          <p:cNvSpPr txBox="1"/>
          <p:nvPr>
            <p:ph type="title"/>
          </p:nvPr>
        </p:nvSpPr>
        <p:spPr>
          <a:xfrm>
            <a:off x="1219200" y="304800"/>
            <a:ext cx="804164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Cervical ripening/induction of labor: oxytocin</a:t>
            </a:r>
            <a:endParaRPr/>
          </a:p>
        </p:txBody>
      </p:sp>
      <p:sp>
        <p:nvSpPr>
          <p:cNvPr id="238" name="Google Shape;238;p30"/>
          <p:cNvSpPr txBox="1"/>
          <p:nvPr/>
        </p:nvSpPr>
        <p:spPr>
          <a:xfrm>
            <a:off x="0" y="864235"/>
            <a:ext cx="10058400" cy="58990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8725">
            <a:spAutoFit/>
          </a:bodyPr>
          <a:lstStyle/>
          <a:p>
            <a:pPr indent="-177800" lvl="0" marL="190500" marR="1206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Synthetic analogue to oxytocin, a polypeptide hormone produced in the  hypothalamus and secreted from the posterior lobe of the pituitary gland</a:t>
            </a:r>
            <a:endParaRPr/>
          </a:p>
          <a:p>
            <a:pPr indent="-177800" lvl="0" marL="190500" marR="0" rtl="0" algn="l">
              <a:spcBef>
                <a:spcPts val="18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More effective in augmentation than induction of labor</a:t>
            </a:r>
            <a:endParaRPr sz="2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 effective for cervical ripening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5080" rtl="0" algn="l">
              <a:spcBef>
                <a:spcPts val="905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Response increases from 20 weeks due to increase in myometrial oxytocin binding sites</a:t>
            </a:r>
            <a:r>
              <a:rPr i="1" lang="en-US" sz="2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—continuously given to occupy binding sites</a:t>
            </a:r>
            <a:endParaRPr i="1" sz="28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Route: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IV and NOT PO-metabolized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inactivated by gastrointestinal enzymes.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Dilute 10 units in 1000 mL of normal saline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(10 mU/mL.)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Administered by infusion pump or titrated against contractions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give high frequent dose or low dosages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1"/>
          <p:cNvSpPr txBox="1"/>
          <p:nvPr>
            <p:ph type="title"/>
          </p:nvPr>
        </p:nvSpPr>
        <p:spPr>
          <a:xfrm>
            <a:off x="2057400" y="381000"/>
            <a:ext cx="579691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Cervical ripening: prostaglandins</a:t>
            </a:r>
            <a:endParaRPr/>
          </a:p>
        </p:txBody>
      </p:sp>
      <p:sp>
        <p:nvSpPr>
          <p:cNvPr id="244" name="Google Shape;244;p31"/>
          <p:cNvSpPr txBox="1"/>
          <p:nvPr/>
        </p:nvSpPr>
        <p:spPr>
          <a:xfrm>
            <a:off x="152400" y="1676400"/>
            <a:ext cx="9448800" cy="36760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2032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dissolution of collagen bundles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in submucosal water content of the cervix.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1905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Administered </a:t>
            </a:r>
            <a:r>
              <a:rPr lang="en-US" sz="32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orally, sublingually, local in the vagina or endocervix</a:t>
            </a:r>
            <a:endParaRPr sz="32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0" marL="1905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Side effects: fever, chills, vomiting, and diarrhea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due to high doses, treat the fever with antipyretics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2"/>
          <p:cNvSpPr txBox="1"/>
          <p:nvPr>
            <p:ph type="title"/>
          </p:nvPr>
        </p:nvSpPr>
        <p:spPr>
          <a:xfrm>
            <a:off x="1762187" y="381000"/>
            <a:ext cx="579691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Cervical ripening: prostaglandins</a:t>
            </a:r>
            <a:endParaRPr/>
          </a:p>
        </p:txBody>
      </p:sp>
      <p:sp>
        <p:nvSpPr>
          <p:cNvPr id="250" name="Google Shape;250;p32"/>
          <p:cNvSpPr txBox="1"/>
          <p:nvPr/>
        </p:nvSpPr>
        <p:spPr>
          <a:xfrm>
            <a:off x="0" y="1066800"/>
            <a:ext cx="9906000" cy="56143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Prostaglandin E2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relatively expensive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 side effects compared to misoprostol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unstable at room temperature hence refrigerated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7800" lvl="0" marL="190500" marR="0" rtl="0" algn="l"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Prostaglandin E1-Misoprostol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synthetic PGE1 analogue in 100-μg and 200-μg tablets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Indicated for treatment and prevention of PUD from chronic NSAID use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safe and effective off-label use for IOL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inexpensive and stable at room temperature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Route: PO or PV, sublingual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Dose: 25 to 50-μg, every 4 to 6 hours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3"/>
          <p:cNvSpPr txBox="1"/>
          <p:nvPr>
            <p:ph type="title"/>
          </p:nvPr>
        </p:nvSpPr>
        <p:spPr>
          <a:xfrm>
            <a:off x="904938" y="1632618"/>
            <a:ext cx="521652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Cervical ripening: mechanical</a:t>
            </a:r>
            <a:endParaRPr/>
          </a:p>
        </p:txBody>
      </p:sp>
      <p:sp>
        <p:nvSpPr>
          <p:cNvPr id="256" name="Google Shape;256;p33"/>
          <p:cNvSpPr txBox="1"/>
          <p:nvPr/>
        </p:nvSpPr>
        <p:spPr>
          <a:xfrm>
            <a:off x="904938" y="2559639"/>
            <a:ext cx="8107045" cy="35195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177800" lvl="0" marL="1905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Mechanism: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5080" rtl="0" algn="just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release of prostaglandin F2-alpha from the decidua and adjacent membranes  or PGE2 from the cervix, physical gradual dilation with minimal discomfort to  the patient.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5080" rtl="0" algn="just">
              <a:lnSpc>
                <a:spcPct val="90000"/>
              </a:lnSpc>
              <a:spcBef>
                <a:spcPts val="39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pressure on the cervix also causes releases of oxytocin through Ferguson’s reflex.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just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Advantages: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just">
              <a:lnSpc>
                <a:spcPct val="100000"/>
              </a:lnSpc>
              <a:spcBef>
                <a:spcPts val="26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cost, low risk of tachysystole, and few systemic side effects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just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Disadvantages: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652780" rtl="0" algn="just">
              <a:lnSpc>
                <a:spcPct val="110526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Increased risk of infection, disruption of a low-lying placenta, maternal  discomfort</a:t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4"/>
          <p:cNvSpPr txBox="1"/>
          <p:nvPr>
            <p:ph type="title"/>
          </p:nvPr>
        </p:nvSpPr>
        <p:spPr>
          <a:xfrm>
            <a:off x="2057400" y="533400"/>
            <a:ext cx="5861050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Cervical ripening: other methods</a:t>
            </a:r>
            <a:endParaRPr/>
          </a:p>
        </p:txBody>
      </p:sp>
      <p:sp>
        <p:nvSpPr>
          <p:cNvPr id="262" name="Google Shape;262;p34"/>
          <p:cNvSpPr txBox="1"/>
          <p:nvPr/>
        </p:nvSpPr>
        <p:spPr>
          <a:xfrm>
            <a:off x="904938" y="1600200"/>
            <a:ext cx="8696262" cy="29674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57200" lvl="0" marL="469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Combined mechanical and pharmacological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Foley and PGE1/E2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14350" lvl="1" marL="89535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Foley and oxytocin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838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Nipple stimulation by the patient or the partner</a:t>
            </a:r>
            <a:endParaRPr/>
          </a:p>
          <a:p>
            <a:pPr indent="0" lvl="1" marL="3810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3810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268" name="Google Shape;268;p35"/>
          <p:cNvSpPr txBox="1"/>
          <p:nvPr/>
        </p:nvSpPr>
        <p:spPr>
          <a:xfrm>
            <a:off x="904938" y="2583182"/>
            <a:ext cx="8183880" cy="31946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8250">
            <a:spAutoFit/>
          </a:bodyPr>
          <a:lstStyle/>
          <a:p>
            <a:pPr indent="-406400" lvl="0" marL="419100" marR="1043305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Define, classify and describe the epidemiology of postterm  pregnancy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511175" rtl="0" algn="l">
              <a:lnSpc>
                <a:spcPct val="109090"/>
              </a:lnSpc>
              <a:spcBef>
                <a:spcPts val="80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Correctly establish gestational age (GA) and diagnose postterm  pregnancy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risk factors for postterm pregnancy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100965" rtl="0" algn="l">
              <a:lnSpc>
                <a:spcPct val="104545"/>
              </a:lnSpc>
              <a:spcBef>
                <a:spcPts val="92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Understand the maternal, fetal and neonatal risks/complications of  postterm pregnancy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5080" rtl="0" algn="l">
              <a:lnSpc>
                <a:spcPct val="109090"/>
              </a:lnSpc>
              <a:spcBef>
                <a:spcPts val="81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rabicPeriod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Outline and rationalize the approaches to appropriate management  of postterm pregnancy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6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274" name="Google Shape;274;p36"/>
          <p:cNvSpPr txBox="1"/>
          <p:nvPr/>
        </p:nvSpPr>
        <p:spPr>
          <a:xfrm>
            <a:off x="904938" y="2512021"/>
            <a:ext cx="6276340" cy="24878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	Which of the following is not postterm pregnancy ?</a:t>
            </a:r>
            <a:endParaRPr/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 weeks since IVF-ET- that’s 42 weeks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 weeks since LNMP- late term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 weeks since date of conception- 43 weeks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 weeks since date of conception- 42 weeks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None of the above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7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280" name="Google Shape;280;p37"/>
          <p:cNvSpPr txBox="1"/>
          <p:nvPr/>
        </p:nvSpPr>
        <p:spPr>
          <a:xfrm>
            <a:off x="904938" y="2512021"/>
            <a:ext cx="6276340" cy="2453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	Which of the following is not postterm pregnancy ?</a:t>
            </a:r>
            <a:endParaRPr/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BFBFBF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40 weeks since IVF-ET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 weeks since LNMP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BFBFBF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41 weeks since date of conception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rgbClr val="BFBFBF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40 weeks since date of conception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>
                <a:srgbClr val="BFBFBF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None of the above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8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286" name="Google Shape;286;p38"/>
          <p:cNvSpPr txBox="1"/>
          <p:nvPr/>
        </p:nvSpPr>
        <p:spPr>
          <a:xfrm>
            <a:off x="904938" y="2512021"/>
            <a:ext cx="7325359" cy="24878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following are complications of postterm pregnancy except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FGR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Macrosomia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Meconium stained amniotic fluid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Oligohydramnios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b="1"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Polyhydramnios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9"/>
          <p:cNvSpPr txBox="1"/>
          <p:nvPr>
            <p:ph type="title"/>
          </p:nvPr>
        </p:nvSpPr>
        <p:spPr>
          <a:xfrm>
            <a:off x="904938" y="1632618"/>
            <a:ext cx="18865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Objectives</a:t>
            </a:r>
            <a:endParaRPr/>
          </a:p>
        </p:txBody>
      </p:sp>
      <p:sp>
        <p:nvSpPr>
          <p:cNvPr id="292" name="Google Shape;292;p39"/>
          <p:cNvSpPr txBox="1"/>
          <p:nvPr/>
        </p:nvSpPr>
        <p:spPr>
          <a:xfrm>
            <a:off x="904938" y="2512021"/>
            <a:ext cx="7325359" cy="2453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-1778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following are complications of postterm pregnancy except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A6A6A6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FGR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rgbClr val="A6A6A6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Macrosomia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A6A6A6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Meconium stained amniotic fluid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rgbClr val="A6A6A6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rgbClr val="A6A6A6"/>
                </a:solidFill>
                <a:latin typeface="Calibri"/>
                <a:ea typeface="Calibri"/>
                <a:cs typeface="Calibri"/>
                <a:sym typeface="Calibri"/>
              </a:rPr>
              <a:t>Oligohydramnios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19100" marR="0" rtl="0" algn="l">
              <a:lnSpc>
                <a:spcPct val="100000"/>
              </a:lnSpc>
              <a:spcBef>
                <a:spcPts val="459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AutoNum type="alphaLcParenR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Polyhydramnios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"/>
          <p:cNvSpPr txBox="1"/>
          <p:nvPr>
            <p:ph type="title"/>
          </p:nvPr>
        </p:nvSpPr>
        <p:spPr>
          <a:xfrm>
            <a:off x="1371600" y="457200"/>
            <a:ext cx="6944359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u="sng"/>
              <a:t>Correctly classifying pregnancies by GA</a:t>
            </a:r>
            <a:endParaRPr/>
          </a:p>
        </p:txBody>
      </p:sp>
      <p:sp>
        <p:nvSpPr>
          <p:cNvPr id="61" name="Google Shape;61;p4"/>
          <p:cNvSpPr txBox="1"/>
          <p:nvPr/>
        </p:nvSpPr>
        <p:spPr>
          <a:xfrm>
            <a:off x="685800" y="1600201"/>
            <a:ext cx="9144000" cy="54553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3800">
            <a:spAutoFit/>
          </a:bodyPr>
          <a:lstStyle/>
          <a:p>
            <a:pPr indent="-2286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term: ≥ 42 0/7 weeks 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1905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Late term : 41 0/7 and 41 6/7 weeks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1905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 term: 39 0/7- 40 6/7 weeks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1905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term: 37 0/7 weeks and 38 6/7 weeks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190500" marR="0" rtl="0" algn="l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Preterm: &lt; 37 0/7 weeks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558800" marR="0" rtl="0" algn="l">
              <a:lnSpc>
                <a:spcPct val="100000"/>
              </a:lnSpc>
              <a:spcBef>
                <a:spcPts val="16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Late preterm: 34 to &lt;37</a:t>
            </a:r>
            <a:endParaRPr b="0" i="0" sz="3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5588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Moderate preterm: 32 to &lt;34 weeks</a:t>
            </a:r>
            <a:endParaRPr b="0" i="0" sz="3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558800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Very preterm: 28 to &lt;32 weeks</a:t>
            </a:r>
            <a:endParaRPr b="0" i="0" sz="3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558800" marR="0" rtl="0" algn="l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Char char="•"/>
            </a:pPr>
            <a:r>
              <a:rPr b="0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Extremely  preterm: &lt;28 weeks</a:t>
            </a:r>
            <a:endParaRPr b="0" i="0" sz="36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" name="Google Shape;297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981200"/>
            <a:ext cx="7864172" cy="267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p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5362" y="1905000"/>
            <a:ext cx="8290351" cy="350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Google Shape;30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219200"/>
            <a:ext cx="8534400" cy="54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"/>
          <p:cNvSpPr txBox="1"/>
          <p:nvPr>
            <p:ph type="title"/>
          </p:nvPr>
        </p:nvSpPr>
        <p:spPr>
          <a:xfrm>
            <a:off x="3581400" y="228600"/>
            <a:ext cx="3200400" cy="5514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Estimating	GA</a:t>
            </a:r>
            <a:endParaRPr/>
          </a:p>
        </p:txBody>
      </p:sp>
      <p:sp>
        <p:nvSpPr>
          <p:cNvPr id="67" name="Google Shape;67;p5"/>
          <p:cNvSpPr txBox="1"/>
          <p:nvPr/>
        </p:nvSpPr>
        <p:spPr>
          <a:xfrm>
            <a:off x="152400" y="1371600"/>
            <a:ext cx="9677400" cy="6601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032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Gestational age (GA)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5080" rtl="0" algn="l">
              <a:spcBef>
                <a:spcPts val="459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the length of pregnancy in weeks and days after the first day of the last  menstrual period (LMP)</a:t>
            </a:r>
            <a:endParaRPr/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called menstrual age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estimated as </a:t>
            </a:r>
            <a:r>
              <a:rPr b="0" i="0" lang="en-US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280 days</a:t>
            </a:r>
            <a:endParaRPr b="0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381000" marR="0" rtl="0" algn="l">
              <a:spcBef>
                <a:spcPts val="2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This assumes regular cycle, 28 days, ovulation at mid cycle and also conception at mid cycle</a:t>
            </a:r>
            <a:endParaRPr b="0" i="1" sz="28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spcBef>
                <a:spcPts val="1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1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032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Conceptional age (CA)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the length of pregnancy from the time of conception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true fetal age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estimated as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266 days</a:t>
            </a:r>
            <a:endParaRPr b="0" i="0" sz="3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referred to as ovulatory or fertilization age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400"/>
              <a:buFont typeface="Arial"/>
              <a:buChar char="•"/>
            </a:pPr>
            <a:r>
              <a:rPr b="0" i="1" lang="en-US" sz="2400" u="none" cap="none" strike="noStrik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Use for things like ivf</a:t>
            </a:r>
            <a:endParaRPr b="0" i="1" sz="2400" u="none" cap="none" strike="noStrike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/>
          <p:nvPr>
            <p:ph type="title"/>
          </p:nvPr>
        </p:nvSpPr>
        <p:spPr>
          <a:xfrm>
            <a:off x="2362200" y="228600"/>
            <a:ext cx="4794885" cy="5594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Estimating	GA-approaches</a:t>
            </a:r>
            <a:endParaRPr/>
          </a:p>
        </p:txBody>
      </p:sp>
      <p:sp>
        <p:nvSpPr>
          <p:cNvPr id="73" name="Google Shape;73;p6"/>
          <p:cNvSpPr txBox="1"/>
          <p:nvPr/>
        </p:nvSpPr>
        <p:spPr>
          <a:xfrm>
            <a:off x="152400" y="990601"/>
            <a:ext cx="9753600" cy="66716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36175">
            <a:spAutoFit/>
          </a:bodyPr>
          <a:lstStyle/>
          <a:p>
            <a:pPr indent="-20320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Commonly used </a:t>
            </a:r>
            <a:r>
              <a:rPr b="0" i="0" lang="en-US" sz="32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Nägele rule</a:t>
            </a:r>
            <a:endParaRPr b="0" i="0" sz="32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71500" marR="0" rtl="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approximate rule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71500" marR="17780" rtl="0" algn="l">
              <a:spcBef>
                <a:spcPts val="525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Estimated due date=(1</a:t>
            </a:r>
            <a:r>
              <a:rPr b="0" baseline="3000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</a:t>
            </a: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day of LNMP−3months)+7days or (1</a:t>
            </a:r>
            <a:r>
              <a:rPr b="0" baseline="3000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</a:t>
            </a:r>
            <a:r>
              <a:rPr b="0" i="0" lang="en-US" sz="32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day of  LNMP+9months)+7days </a:t>
            </a:r>
            <a:endParaRPr b="0" i="0" sz="3200" u="none" cap="none" strike="noStrik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3200" lvl="1" marL="5715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Assumptions :</a:t>
            </a:r>
            <a:endParaRPr/>
          </a:p>
          <a:p>
            <a:pPr indent="-177800" lvl="2" marL="927100" marR="0" rtl="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normal GA is 280 days (but primiparous average 282 to 283 days)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0" rtl="0" algn="l">
              <a:spcBef>
                <a:spcPts val="18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menstrual cycles are 28-days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 cycles preconception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ovulation at the midpoint of the cycle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fertilization on the middle day of the cycle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2" marL="927100" marR="0" rtl="0" algn="l">
              <a:lnSpc>
                <a:spcPct val="100000"/>
              </a:lnSpc>
              <a:spcBef>
                <a:spcPts val="18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correct recall of the onset of the LNMP</a:t>
            </a:r>
            <a:endParaRPr/>
          </a:p>
          <a:p>
            <a:pPr indent="-177800" lvl="2" marL="9271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contraceptives for several months preconception- </a:t>
            </a:r>
            <a:r>
              <a:rPr b="0" i="1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some contraceptives can delay the ovulation- l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>
            <p:ph idx="1" type="body"/>
          </p:nvPr>
        </p:nvSpPr>
        <p:spPr>
          <a:xfrm>
            <a:off x="914400" y="685800"/>
            <a:ext cx="8534400" cy="38472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Patient aa is admitted to your ward for induction of labour. Her last normal menstrual period was from 3th to 7</a:t>
            </a:r>
            <a:r>
              <a:rPr baseline="30000" lang="en-US"/>
              <a:t>th</a:t>
            </a:r>
            <a:r>
              <a:rPr lang="en-US"/>
              <a:t> August 2019. Her gestational age category is</a:t>
            </a:r>
            <a:endParaRPr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lphaUcPeriod"/>
            </a:pPr>
            <a:r>
              <a:rPr lang="en-US"/>
              <a:t>Postdate</a:t>
            </a:r>
            <a:endParaRPr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lphaUcPeriod"/>
            </a:pPr>
            <a:r>
              <a:rPr lang="en-US"/>
              <a:t>Postterm </a:t>
            </a:r>
            <a:endParaRPr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lphaUcPeriod"/>
            </a:pPr>
            <a:r>
              <a:rPr lang="en-US"/>
              <a:t>Full term </a:t>
            </a:r>
            <a:endParaRPr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lphaUcPeriod"/>
            </a:pPr>
            <a:r>
              <a:rPr lang="en-US" u="sng"/>
              <a:t>Late term</a:t>
            </a:r>
            <a:endParaRPr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lphaUcPeriod"/>
            </a:pPr>
            <a:r>
              <a:rPr lang="en-US"/>
              <a:t>Early term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calculate edd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many weeks?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"/>
          <p:cNvSpPr txBox="1"/>
          <p:nvPr>
            <p:ph type="title"/>
          </p:nvPr>
        </p:nvSpPr>
        <p:spPr>
          <a:xfrm>
            <a:off x="2494343" y="228600"/>
            <a:ext cx="4693285" cy="5052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latin typeface="Calibri"/>
                <a:ea typeface="Calibri"/>
                <a:cs typeface="Calibri"/>
                <a:sym typeface="Calibri"/>
              </a:rPr>
              <a:t>Estimating GA-approaches</a:t>
            </a:r>
            <a:endParaRPr/>
          </a:p>
        </p:txBody>
      </p:sp>
      <p:sp>
        <p:nvSpPr>
          <p:cNvPr id="84" name="Google Shape;84;p8"/>
          <p:cNvSpPr txBox="1"/>
          <p:nvPr/>
        </p:nvSpPr>
        <p:spPr>
          <a:xfrm>
            <a:off x="304800" y="788035"/>
            <a:ext cx="9525000" cy="63171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77800" lvl="0" marL="1905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History</a:t>
            </a:r>
            <a:endParaRPr b="0" i="0" sz="24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Preconception menstrual cycles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Contraception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pregnancy bleeding-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implantation bleeding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Urine pregnancy test –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still be negative, but 4 to 6 weeks positive</a:t>
            </a:r>
            <a:endParaRPr b="0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Serum ßhCG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pregnancy symptoms-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nausea and vomiting</a:t>
            </a:r>
            <a:endParaRPr b="0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 of conception-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know exactly date</a:t>
            </a:r>
            <a:endParaRPr b="0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IVF and implantation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Quickening-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fetal movement, ask  pts. to try and record it</a:t>
            </a:r>
            <a:endParaRPr b="0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examination</a:t>
            </a:r>
            <a:endParaRPr b="0" i="0" sz="24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Uterine size- </a:t>
            </a:r>
            <a:r>
              <a:rPr b="0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fundal height, is it consistently increasing, don’t rely on what others did before u- finger estimation or the tape measure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90500" marR="0" rtl="0" algn="l">
              <a:spcBef>
                <a:spcPts val="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Ultrasound- </a:t>
            </a:r>
            <a:r>
              <a:rPr b="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u/s done, atleast 3 are needed ie 1</a:t>
            </a:r>
            <a:r>
              <a:rPr b="0" baseline="3000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b="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trimester to r/o growth discrepancy, 2</a:t>
            </a:r>
            <a:r>
              <a:rPr b="0" baseline="3000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b="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one at 18 to 20 weeks for anomalies, 3</a:t>
            </a:r>
            <a:r>
              <a:rPr b="0" baseline="3000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b="0" i="1" lang="en-US" sz="2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one for fetal growth assessment, assess fetal movement</a:t>
            </a:r>
            <a:endParaRPr b="0" i="0" sz="20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1" marL="55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CRL, BPD, HC, AC, FL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2925" y="990600"/>
            <a:ext cx="8972550" cy="556259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9"/>
          <p:cNvSpPr txBox="1"/>
          <p:nvPr/>
        </p:nvSpPr>
        <p:spPr>
          <a:xfrm>
            <a:off x="990600" y="6934200"/>
            <a:ext cx="82296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use a late ultrasound to get an edd 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2019-01-19T10:42:04Z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2019-01-19T00:00:00Z</vt:filetime>
  </property>
</Properties>
</file>