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6" r:id="rId1"/>
  </p:sldMasterIdLst>
  <p:notesMasterIdLst>
    <p:notesMasterId r:id="rId44"/>
  </p:notesMasterIdLst>
  <p:sldIdLst>
    <p:sldId id="256" r:id="rId2"/>
    <p:sldId id="309" r:id="rId3"/>
    <p:sldId id="317" r:id="rId4"/>
    <p:sldId id="316" r:id="rId5"/>
    <p:sldId id="326" r:id="rId6"/>
    <p:sldId id="340" r:id="rId7"/>
    <p:sldId id="341" r:id="rId8"/>
    <p:sldId id="269" r:id="rId9"/>
    <p:sldId id="264" r:id="rId10"/>
    <p:sldId id="265" r:id="rId11"/>
    <p:sldId id="288" r:id="rId12"/>
    <p:sldId id="343" r:id="rId13"/>
    <p:sldId id="266" r:id="rId14"/>
    <p:sldId id="259" r:id="rId15"/>
    <p:sldId id="310" r:id="rId16"/>
    <p:sldId id="311" r:id="rId17"/>
    <p:sldId id="319" r:id="rId18"/>
    <p:sldId id="275" r:id="rId19"/>
    <p:sldId id="276" r:id="rId20"/>
    <p:sldId id="342" r:id="rId21"/>
    <p:sldId id="325" r:id="rId22"/>
    <p:sldId id="303" r:id="rId23"/>
    <p:sldId id="321" r:id="rId24"/>
    <p:sldId id="322" r:id="rId25"/>
    <p:sldId id="323" r:id="rId26"/>
    <p:sldId id="292" r:id="rId27"/>
    <p:sldId id="344" r:id="rId28"/>
    <p:sldId id="282" r:id="rId29"/>
    <p:sldId id="268" r:id="rId30"/>
    <p:sldId id="327" r:id="rId31"/>
    <p:sldId id="295" r:id="rId32"/>
    <p:sldId id="315" r:id="rId33"/>
    <p:sldId id="296" r:id="rId34"/>
    <p:sldId id="328" r:id="rId35"/>
    <p:sldId id="333" r:id="rId36"/>
    <p:sldId id="334" r:id="rId37"/>
    <p:sldId id="335" r:id="rId38"/>
    <p:sldId id="336" r:id="rId39"/>
    <p:sldId id="338" r:id="rId40"/>
    <p:sldId id="339" r:id="rId41"/>
    <p:sldId id="302" r:id="rId42"/>
    <p:sldId id="312"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800000"/>
    <a:srgbClr val="FFFF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9" autoAdjust="0"/>
    <p:restoredTop sz="91105" autoAdjust="0"/>
  </p:normalViewPr>
  <p:slideViewPr>
    <p:cSldViewPr>
      <p:cViewPr varScale="1">
        <p:scale>
          <a:sx n="81" d="100"/>
          <a:sy n="81" d="100"/>
        </p:scale>
        <p:origin x="1426" y="58"/>
      </p:cViewPr>
      <p:guideLst>
        <p:guide orient="horz" pos="2160"/>
        <p:guide pos="2880"/>
      </p:guideLst>
    </p:cSldViewPr>
  </p:slideViewPr>
  <p:outlineViewPr>
    <p:cViewPr>
      <p:scale>
        <a:sx n="33" d="100"/>
        <a:sy n="33" d="100"/>
      </p:scale>
      <p:origin x="0" y="-9928"/>
    </p:cViewPr>
  </p:outlineViewPr>
  <p:notesTextViewPr>
    <p:cViewPr>
      <p:scale>
        <a:sx n="100" d="100"/>
        <a:sy n="100" d="100"/>
      </p:scale>
      <p:origin x="0" y="0"/>
    </p:cViewPr>
  </p:notesTextViewPr>
  <p:sorterViewPr>
    <p:cViewPr>
      <p:scale>
        <a:sx n="66" d="100"/>
        <a:sy n="66" d="100"/>
      </p:scale>
      <p:origin x="0" y="2272"/>
    </p:cViewPr>
  </p:sorterViewPr>
  <p:notesViewPr>
    <p:cSldViewPr>
      <p:cViewPr>
        <p:scale>
          <a:sx n="100" d="100"/>
          <a:sy n="100" d="100"/>
        </p:scale>
        <p:origin x="-16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emf"/><Relationship Id="rId1" Type="http://schemas.openxmlformats.org/officeDocument/2006/relationships/image" Target="../media/image19.png"/><Relationship Id="rId4"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EDDE99-2B75-4BB9-B993-D9FAB03ACF8B}" type="slidenum">
              <a:rPr lang="en-US"/>
              <a:pPr>
                <a:defRPr/>
              </a:pPr>
              <a:t>‹#›</a:t>
            </a:fld>
            <a:endParaRPr lang="en-US"/>
          </a:p>
        </p:txBody>
      </p:sp>
    </p:spTree>
    <p:extLst>
      <p:ext uri="{BB962C8B-B14F-4D97-AF65-F5344CB8AC3E}">
        <p14:creationId xmlns:p14="http://schemas.microsoft.com/office/powerpoint/2010/main" val="637701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D93852-5882-4A27-B1A1-39361A1D0E88}" type="slidenum">
              <a:rPr lang="en-US" smtClean="0"/>
              <a:pPr/>
              <a:t>1</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0651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EDDE99-2B75-4BB9-B993-D9FAB03ACF8B}" type="slidenum">
              <a:rPr lang="en-US" smtClean="0"/>
              <a:pPr>
                <a:defRPr/>
              </a:pPr>
              <a:t>40</a:t>
            </a:fld>
            <a:endParaRPr lang="en-US"/>
          </a:p>
        </p:txBody>
      </p:sp>
    </p:spTree>
    <p:extLst>
      <p:ext uri="{BB962C8B-B14F-4D97-AF65-F5344CB8AC3E}">
        <p14:creationId xmlns:p14="http://schemas.microsoft.com/office/powerpoint/2010/main" val="2332950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8DF363A-4914-4027-8483-7B33590DBDE8}" type="slidenum">
              <a:rPr lang="en-US" smtClean="0"/>
              <a:pPr/>
              <a:t>41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39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89B1FF4-B015-49BD-A840-78B1D78531E0}" type="slidenum">
              <a:rPr lang="en-US" smtClean="0"/>
              <a:pPr/>
              <a:t>2</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dirty="0"/>
              <a:t>Functional definition –change in </a:t>
            </a:r>
            <a:r>
              <a:rPr lang="en-US" dirty="0" err="1"/>
              <a:t>haemotocrit</a:t>
            </a:r>
            <a:r>
              <a:rPr lang="en-US" dirty="0"/>
              <a:t>, rapidity of blood loss, volume </a:t>
            </a:r>
            <a:r>
              <a:rPr lang="en-US" dirty="0" err="1"/>
              <a:t>deificit</a:t>
            </a:r>
            <a:endParaRPr lang="en-US" dirty="0"/>
          </a:p>
        </p:txBody>
      </p:sp>
    </p:spTree>
    <p:extLst>
      <p:ext uri="{BB962C8B-B14F-4D97-AF65-F5344CB8AC3E}">
        <p14:creationId xmlns:p14="http://schemas.microsoft.com/office/powerpoint/2010/main" val="1376132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7500B2D-0602-4899-83A5-B8A6A4F8E35A}" type="slidenum">
              <a:rPr lang="en-US" smtClean="0"/>
              <a:pPr/>
              <a:t>8</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GB" dirty="0"/>
              <a:t>PPH is a quick killer compared to the other common causes of maternal death. Embolism is perhaps the only condition where death may be quicker. A healthy woman can be dead within 2 h of PPH if appropriate and timely interventions are not instituted to save her life</a:t>
            </a:r>
          </a:p>
        </p:txBody>
      </p:sp>
    </p:spTree>
    <p:extLst>
      <p:ext uri="{BB962C8B-B14F-4D97-AF65-F5344CB8AC3E}">
        <p14:creationId xmlns:p14="http://schemas.microsoft.com/office/powerpoint/2010/main" val="4600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73E2C94-912A-4C38-9EA2-5939260283E0}" type="slidenum">
              <a:rPr lang="en-US" smtClean="0"/>
              <a:pPr/>
              <a:t>11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637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EDDE99-2B75-4BB9-B993-D9FAB03ACF8B}" type="slidenum">
              <a:rPr lang="en-US" smtClean="0"/>
              <a:pPr>
                <a:defRPr/>
              </a:pPr>
              <a:t>12</a:t>
            </a:fld>
            <a:endParaRPr lang="en-US"/>
          </a:p>
        </p:txBody>
      </p:sp>
    </p:spTree>
    <p:extLst>
      <p:ext uri="{BB962C8B-B14F-4D97-AF65-F5344CB8AC3E}">
        <p14:creationId xmlns:p14="http://schemas.microsoft.com/office/powerpoint/2010/main" val="175015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C4481D5-0E2C-47F9-810D-A248E606BC21}" type="slidenum">
              <a:rPr lang="en-US" smtClean="0"/>
              <a:pPr/>
              <a:t>13</a:t>
            </a:fld>
            <a:endParaRPr lang="en-US"/>
          </a:p>
        </p:txBody>
      </p:sp>
      <p:sp>
        <p:nvSpPr>
          <p:cNvPr id="60419" name="Rectangle 2"/>
          <p:cNvSpPr>
            <a:spLocks noGrp="1" noRot="1" noChangeAspect="1" noChangeArrowheads="1" noTextEdit="1"/>
          </p:cNvSpPr>
          <p:nvPr>
            <p:ph type="sldImg"/>
          </p:nvPr>
        </p:nvSpPr>
        <p:spPr>
          <a:xfrm>
            <a:off x="1293813" y="796925"/>
            <a:ext cx="4271962" cy="3203575"/>
          </a:xfrm>
          <a:ln/>
        </p:spPr>
      </p:sp>
      <p:sp>
        <p:nvSpPr>
          <p:cNvPr id="60420" name="Rectangle 3"/>
          <p:cNvSpPr>
            <a:spLocks noGrp="1" noChangeArrowheads="1"/>
          </p:cNvSpPr>
          <p:nvPr>
            <p:ph type="body" idx="1"/>
          </p:nvPr>
        </p:nvSpPr>
        <p:spPr>
          <a:xfrm>
            <a:off x="914400" y="4344988"/>
            <a:ext cx="5029200" cy="3848100"/>
          </a:xfrm>
          <a:noFill/>
          <a:ln/>
        </p:spPr>
        <p:txBody>
          <a:bodyPr/>
          <a:lstStyle/>
          <a:p>
            <a:pPr eaLnBrk="1" hangingPunct="1"/>
            <a:r>
              <a:rPr lang="en-US" dirty="0"/>
              <a:t>WHO recommends giving oxytocin within 2 minutes to give provider time to give injection</a:t>
            </a:r>
          </a:p>
          <a:p>
            <a:pPr eaLnBrk="1" hangingPunct="1"/>
            <a:r>
              <a:rPr lang="en-US" dirty="0"/>
              <a:t>Continuous gentle traction</a:t>
            </a:r>
          </a:p>
          <a:p>
            <a:pPr eaLnBrk="1" hangingPunct="1"/>
            <a:r>
              <a:rPr lang="en-US" dirty="0"/>
              <a:t>Uterine massage every 15 minutes for 2 hours</a:t>
            </a:r>
          </a:p>
        </p:txBody>
      </p:sp>
    </p:spTree>
    <p:extLst>
      <p:ext uri="{BB962C8B-B14F-4D97-AF65-F5344CB8AC3E}">
        <p14:creationId xmlns:p14="http://schemas.microsoft.com/office/powerpoint/2010/main" val="178135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Nonpregnant</a:t>
            </a:r>
            <a:r>
              <a:rPr lang="en-US" dirty="0"/>
              <a:t> populations </a:t>
            </a:r>
          </a:p>
        </p:txBody>
      </p:sp>
      <p:sp>
        <p:nvSpPr>
          <p:cNvPr id="4" name="Slide Number Placeholder 3"/>
          <p:cNvSpPr>
            <a:spLocks noGrp="1"/>
          </p:cNvSpPr>
          <p:nvPr>
            <p:ph type="sldNum" sz="quarter" idx="10"/>
          </p:nvPr>
        </p:nvSpPr>
        <p:spPr/>
        <p:txBody>
          <a:bodyPr/>
          <a:lstStyle/>
          <a:p>
            <a:fld id="{3E8BDDA6-EFFC-4371-A022-3CC6134DF954}" type="slidenum">
              <a:rPr lang="en-US" smtClean="0"/>
              <a:pPr/>
              <a:t>18</a:t>
            </a:fld>
            <a:endParaRPr lang="en-US"/>
          </a:p>
        </p:txBody>
      </p:sp>
    </p:spTree>
    <p:extLst>
      <p:ext uri="{BB962C8B-B14F-4D97-AF65-F5344CB8AC3E}">
        <p14:creationId xmlns:p14="http://schemas.microsoft.com/office/powerpoint/2010/main" val="76422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E3E0EC95-0501-48D2-AB3A-0ABEAE4DBE52}" type="slidenum">
              <a:rPr lang="en-US" smtClean="0"/>
              <a:pPr/>
              <a:t>22</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a:p>
            <a:pPr eaLnBrk="1" hangingPunct="1"/>
            <a:r>
              <a:rPr lang="en-US"/>
              <a:t>CARBOPLAST =(15 METHYL PGF 2a) –this is an analog of PGF2a ( dinoprost)-can also be used intramyometrial </a:t>
            </a:r>
          </a:p>
          <a:p>
            <a:pPr eaLnBrk="1" hangingPunct="1"/>
            <a:r>
              <a:rPr lang="en-US"/>
              <a:t>Dinoporost  </a:t>
            </a:r>
          </a:p>
          <a:p>
            <a:pPr eaLnBrk="1" hangingPunct="1"/>
            <a:r>
              <a:rPr lang="en-US"/>
              <a:t>Dinoprostone  or Prostin can be used Per Rectal 2 mg 2 hourly </a:t>
            </a:r>
            <a:endParaRPr lang="en-US" sz="800">
              <a:solidFill>
                <a:srgbClr val="000000"/>
              </a:solidFill>
              <a:ea typeface="Times New Roman" pitchFamily="18" charset="0"/>
              <a:cs typeface="Arial" charset="0"/>
            </a:endParaRPr>
          </a:p>
        </p:txBody>
      </p:sp>
    </p:spTree>
    <p:extLst>
      <p:ext uri="{BB962C8B-B14F-4D97-AF65-F5344CB8AC3E}">
        <p14:creationId xmlns:p14="http://schemas.microsoft.com/office/powerpoint/2010/main" val="1187223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A45C22B-C708-4173-88B0-1DF72CEBCC46}" type="slidenum">
              <a:rPr lang="en-US" smtClean="0"/>
              <a:pPr/>
              <a:t>29</a:t>
            </a:fld>
            <a:endParaRPr lang="en-US"/>
          </a:p>
        </p:txBody>
      </p:sp>
      <p:sp>
        <p:nvSpPr>
          <p:cNvPr id="62467" name="Rectangle 2"/>
          <p:cNvSpPr>
            <a:spLocks noGrp="1" noRot="1" noChangeAspect="1" noChangeArrowheads="1" noTextEdit="1"/>
          </p:cNvSpPr>
          <p:nvPr>
            <p:ph type="sldImg"/>
          </p:nvPr>
        </p:nvSpPr>
        <p:spPr>
          <a:xfrm>
            <a:off x="1096963" y="679450"/>
            <a:ext cx="4624387" cy="3468688"/>
          </a:xfrm>
          <a:ln/>
        </p:spPr>
      </p:sp>
      <p:sp>
        <p:nvSpPr>
          <p:cNvPr id="62468" name="Rectangle 3"/>
          <p:cNvSpPr>
            <a:spLocks noGrp="1" noChangeArrowheads="1"/>
          </p:cNvSpPr>
          <p:nvPr>
            <p:ph type="body" idx="1"/>
          </p:nvPr>
        </p:nvSpPr>
        <p:spPr>
          <a:xfrm>
            <a:off x="900113" y="4376738"/>
            <a:ext cx="5013325" cy="4071937"/>
          </a:xfrm>
          <a:noFill/>
          <a:ln/>
        </p:spPr>
        <p:txBody>
          <a:bodyPr/>
          <a:lstStyle/>
          <a:p>
            <a:pPr eaLnBrk="1" hangingPunct="1"/>
            <a:r>
              <a:rPr lang="en-US"/>
              <a:t>Cases of primary and secondary PPH in whom medical and basic surgical approaches failed to control PPH</a:t>
            </a:r>
          </a:p>
          <a:p>
            <a:pPr eaLnBrk="1" hangingPunct="1"/>
            <a:r>
              <a:rPr lang="en-US"/>
              <a:t>Recruited over 18 months at Dhaka Medical College Hospital</a:t>
            </a:r>
          </a:p>
          <a:p>
            <a:pPr lvl="1" eaLnBrk="1" hangingPunct="1"/>
            <a:r>
              <a:rPr lang="en-US"/>
              <a:t>Total number of cases of PPH:	152</a:t>
            </a:r>
          </a:p>
          <a:p>
            <a:pPr lvl="1" eaLnBrk="1" hangingPunct="1"/>
            <a:r>
              <a:rPr lang="en-US"/>
              <a:t>Medical and minor surgical management : 109</a:t>
            </a:r>
          </a:p>
          <a:p>
            <a:pPr lvl="1" eaLnBrk="1" hangingPunct="1"/>
            <a:r>
              <a:rPr lang="en-US"/>
              <a:t>Major surgical (B Lynch)		20</a:t>
            </a:r>
          </a:p>
          <a:p>
            <a:pPr lvl="1" eaLnBrk="1" hangingPunct="1"/>
            <a:r>
              <a:rPr lang="en-US"/>
              <a:t>Condom tamponade		23</a:t>
            </a:r>
          </a:p>
          <a:p>
            <a:pPr eaLnBrk="1" hangingPunct="1"/>
            <a:r>
              <a:rPr lang="en-US"/>
              <a:t>All 23 had cessation of bleeding within 15 minutes</a:t>
            </a:r>
          </a:p>
          <a:p>
            <a:pPr eaLnBrk="1" hangingPunct="1"/>
            <a:endParaRPr lang="en-US"/>
          </a:p>
        </p:txBody>
      </p:sp>
    </p:spTree>
    <p:extLst>
      <p:ext uri="{BB962C8B-B14F-4D97-AF65-F5344CB8AC3E}">
        <p14:creationId xmlns:p14="http://schemas.microsoft.com/office/powerpoint/2010/main" val="138742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CB80A1-376E-9F41-926F-2D43C8B9880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3BF69CD1-9EEF-2542-A86F-F7957A1465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0A7438C-DA81-544F-828B-CF1015EEE85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7EF66183-910B-9049-B773-C187E6DA3CC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46DD438F-A370-FF43-8E1C-2881CF8F1234}"/>
              </a:ext>
            </a:extLst>
          </p:cNvPr>
          <p:cNvSpPr>
            <a:spLocks noGrp="1"/>
          </p:cNvSpPr>
          <p:nvPr>
            <p:ph type="sldNum" sz="quarter" idx="12"/>
          </p:nvPr>
        </p:nvSpPr>
        <p:spPr/>
        <p:txBody>
          <a:bodyPr/>
          <a:lstStyle/>
          <a:p>
            <a:pPr>
              <a:defRPr/>
            </a:pPr>
            <a:fld id="{7DDCF6C7-5BE0-4F22-94BD-C8A641E3C514}" type="slidenum">
              <a:rPr lang="en-US" smtClean="0"/>
              <a:pPr>
                <a:defRPr/>
              </a:pPr>
              <a:t>‹#›</a:t>
            </a:fld>
            <a:endParaRPr lang="en-US"/>
          </a:p>
        </p:txBody>
      </p:sp>
    </p:spTree>
    <p:extLst>
      <p:ext uri="{BB962C8B-B14F-4D97-AF65-F5344CB8AC3E}">
        <p14:creationId xmlns:p14="http://schemas.microsoft.com/office/powerpoint/2010/main" val="300459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75EC41-ED1D-2446-ADDF-9753BC218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AD5DAE9-BF95-1548-B93C-7DB6072A77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0685789-5920-5942-9618-C4E283BFEF6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7276F50A-F897-6545-9915-581B77E85E2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D73D9128-7DC3-2644-B055-B7D2AC98A7AA}"/>
              </a:ext>
            </a:extLst>
          </p:cNvPr>
          <p:cNvSpPr>
            <a:spLocks noGrp="1"/>
          </p:cNvSpPr>
          <p:nvPr>
            <p:ph type="sldNum" sz="quarter" idx="12"/>
          </p:nvPr>
        </p:nvSpPr>
        <p:spPr/>
        <p:txBody>
          <a:bodyPr/>
          <a:lstStyle/>
          <a:p>
            <a:pPr>
              <a:defRPr/>
            </a:pPr>
            <a:fld id="{F5EAA112-ED2A-4782-AED0-0E9631F56EE9}" type="slidenum">
              <a:rPr lang="en-US" smtClean="0"/>
              <a:pPr>
                <a:defRPr/>
              </a:pPr>
              <a:t>‹#›</a:t>
            </a:fld>
            <a:endParaRPr lang="en-US"/>
          </a:p>
        </p:txBody>
      </p:sp>
    </p:spTree>
    <p:extLst>
      <p:ext uri="{BB962C8B-B14F-4D97-AF65-F5344CB8AC3E}">
        <p14:creationId xmlns:p14="http://schemas.microsoft.com/office/powerpoint/2010/main" val="115149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70027AE-86B4-D944-A78B-939805781BD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790D636-E605-2949-B1CB-85EF1ACC80E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3AAD19-5D06-A748-94E8-2B8EA8F6437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AB5BC3D3-18A7-C143-9AC0-2E95AB95C17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05AD0621-91E9-134D-A215-B2A497353291}"/>
              </a:ext>
            </a:extLst>
          </p:cNvPr>
          <p:cNvSpPr>
            <a:spLocks noGrp="1"/>
          </p:cNvSpPr>
          <p:nvPr>
            <p:ph type="sldNum" sz="quarter" idx="12"/>
          </p:nvPr>
        </p:nvSpPr>
        <p:spPr/>
        <p:txBody>
          <a:bodyPr/>
          <a:lstStyle/>
          <a:p>
            <a:pPr>
              <a:defRPr/>
            </a:pPr>
            <a:fld id="{10552B5B-B11B-413C-B548-280E7D8C945D}" type="slidenum">
              <a:rPr lang="en-US" smtClean="0"/>
              <a:pPr>
                <a:defRPr/>
              </a:pPr>
              <a:t>‹#›</a:t>
            </a:fld>
            <a:endParaRPr lang="en-US"/>
          </a:p>
        </p:txBody>
      </p:sp>
    </p:spTree>
    <p:extLst>
      <p:ext uri="{BB962C8B-B14F-4D97-AF65-F5344CB8AC3E}">
        <p14:creationId xmlns:p14="http://schemas.microsoft.com/office/powerpoint/2010/main" val="102966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347152-4D64-4BB6-9324-F2009E38799A}" type="slidenum">
              <a:rPr lang="en-US"/>
              <a:pPr>
                <a:defRPr/>
              </a:pPr>
              <a:t>‹#›</a:t>
            </a:fld>
            <a:endParaRPr lang="en-US"/>
          </a:p>
        </p:txBody>
      </p:sp>
    </p:spTree>
    <p:extLst>
      <p:ext uri="{BB962C8B-B14F-4D97-AF65-F5344CB8AC3E}">
        <p14:creationId xmlns:p14="http://schemas.microsoft.com/office/powerpoint/2010/main" val="355905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C61F1B-DF3A-4953-AA4A-3414382F7922}" type="slidenum">
              <a:rPr lang="en-US"/>
              <a:pPr>
                <a:defRPr/>
              </a:pPr>
              <a:t>‹#›</a:t>
            </a:fld>
            <a:endParaRPr lang="en-US"/>
          </a:p>
        </p:txBody>
      </p:sp>
    </p:spTree>
    <p:extLst>
      <p:ext uri="{BB962C8B-B14F-4D97-AF65-F5344CB8AC3E}">
        <p14:creationId xmlns:p14="http://schemas.microsoft.com/office/powerpoint/2010/main" val="283072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0D6CAD-7A4B-314B-82BB-D8C5C215FC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18E0AF0-B3D0-AA42-9B78-D9BDB7F2BE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1E9334-D41F-9C47-AE3B-AAE743438C3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74F6D548-CF52-6347-907F-4162DCF635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7C6B3D23-64A0-F148-AD5C-955712DC7E2E}"/>
              </a:ext>
            </a:extLst>
          </p:cNvPr>
          <p:cNvSpPr>
            <a:spLocks noGrp="1"/>
          </p:cNvSpPr>
          <p:nvPr>
            <p:ph type="sldNum" sz="quarter" idx="12"/>
          </p:nvPr>
        </p:nvSpPr>
        <p:spPr/>
        <p:txBody>
          <a:bodyPr/>
          <a:lstStyle/>
          <a:p>
            <a:pPr>
              <a:defRPr/>
            </a:pPr>
            <a:fld id="{DA70E93F-D493-4DC1-A43F-3732F07AD10E}" type="slidenum">
              <a:rPr lang="en-US" smtClean="0"/>
              <a:pPr>
                <a:defRPr/>
              </a:pPr>
              <a:t>‹#›</a:t>
            </a:fld>
            <a:endParaRPr lang="en-US"/>
          </a:p>
        </p:txBody>
      </p:sp>
    </p:spTree>
    <p:extLst>
      <p:ext uri="{BB962C8B-B14F-4D97-AF65-F5344CB8AC3E}">
        <p14:creationId xmlns:p14="http://schemas.microsoft.com/office/powerpoint/2010/main" val="89568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CF40CC-4A14-A84C-BC34-0040A03EC1F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D2B22BA4-0CA4-864E-BB91-5BB6FEE621A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68C120F2-418C-1D4D-AA52-BF59A9B3CEE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 xmlns:a16="http://schemas.microsoft.com/office/drawing/2014/main" id="{E7F01BA9-A1B8-1D4E-A9B2-F601A6B9305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 xmlns:a16="http://schemas.microsoft.com/office/drawing/2014/main" id="{B5CB584E-7064-E74B-B5BC-3B4FB5419A63}"/>
              </a:ext>
            </a:extLst>
          </p:cNvPr>
          <p:cNvSpPr>
            <a:spLocks noGrp="1"/>
          </p:cNvSpPr>
          <p:nvPr>
            <p:ph type="sldNum" sz="quarter" idx="12"/>
          </p:nvPr>
        </p:nvSpPr>
        <p:spPr/>
        <p:txBody>
          <a:bodyPr/>
          <a:lstStyle/>
          <a:p>
            <a:pPr>
              <a:defRPr/>
            </a:pPr>
            <a:fld id="{381817EB-996D-4E16-959D-EC1D585F8CAD}" type="slidenum">
              <a:rPr lang="en-US" smtClean="0"/>
              <a:pPr>
                <a:defRPr/>
              </a:pPr>
              <a:t>‹#›</a:t>
            </a:fld>
            <a:endParaRPr lang="en-US"/>
          </a:p>
        </p:txBody>
      </p:sp>
    </p:spTree>
    <p:extLst>
      <p:ext uri="{BB962C8B-B14F-4D97-AF65-F5344CB8AC3E}">
        <p14:creationId xmlns:p14="http://schemas.microsoft.com/office/powerpoint/2010/main" val="279365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F7490A-B68E-764B-A04F-493FDC10A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5E70D0-1992-8941-9453-CDFAF48D68A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46C66B6-3C1F-7C4A-9F0C-C56FA0A9468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F45B08C-F79F-3E45-A6F5-5972A1FC676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84159BB0-CDCE-C548-A353-12530CD4AA0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B6217741-282C-BE4C-9AD3-47A408CA350D}"/>
              </a:ext>
            </a:extLst>
          </p:cNvPr>
          <p:cNvSpPr>
            <a:spLocks noGrp="1"/>
          </p:cNvSpPr>
          <p:nvPr>
            <p:ph type="sldNum" sz="quarter" idx="12"/>
          </p:nvPr>
        </p:nvSpPr>
        <p:spPr/>
        <p:txBody>
          <a:bodyPr/>
          <a:lstStyle/>
          <a:p>
            <a:pPr>
              <a:defRPr/>
            </a:pPr>
            <a:fld id="{8AB881BB-ED4D-431E-B6FD-5323FFB55BC6}" type="slidenum">
              <a:rPr lang="en-US" smtClean="0"/>
              <a:pPr>
                <a:defRPr/>
              </a:pPr>
              <a:t>‹#›</a:t>
            </a:fld>
            <a:endParaRPr lang="en-US"/>
          </a:p>
        </p:txBody>
      </p:sp>
    </p:spTree>
    <p:extLst>
      <p:ext uri="{BB962C8B-B14F-4D97-AF65-F5344CB8AC3E}">
        <p14:creationId xmlns:p14="http://schemas.microsoft.com/office/powerpoint/2010/main" val="214497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0A6BEF-BCD0-A64F-B247-FE7C78186A1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FB02F60-1C33-C542-86A5-02A382FEDA9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A4153A8C-E3EF-8E44-93F2-FF651BE1833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E156F5-FF86-604C-B55E-C733442CFEE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A6BB25BE-B96C-4F43-AEAD-FCB6AFC122C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E0351FC-2881-EA4F-BE15-F92DFF68360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 xmlns:a16="http://schemas.microsoft.com/office/drawing/2014/main" id="{2B6629F4-ACEA-D44F-8949-844965422AFA}"/>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 xmlns:a16="http://schemas.microsoft.com/office/drawing/2014/main" id="{93EDB74C-4E75-614A-A02C-EE133D646AB3}"/>
              </a:ext>
            </a:extLst>
          </p:cNvPr>
          <p:cNvSpPr>
            <a:spLocks noGrp="1"/>
          </p:cNvSpPr>
          <p:nvPr>
            <p:ph type="sldNum" sz="quarter" idx="12"/>
          </p:nvPr>
        </p:nvSpPr>
        <p:spPr/>
        <p:txBody>
          <a:bodyPr/>
          <a:lstStyle/>
          <a:p>
            <a:pPr>
              <a:defRPr/>
            </a:pPr>
            <a:fld id="{8482DBDB-160C-4EDA-A0DD-F9497EE67718}" type="slidenum">
              <a:rPr lang="en-US" smtClean="0"/>
              <a:pPr>
                <a:defRPr/>
              </a:pPr>
              <a:t>‹#›</a:t>
            </a:fld>
            <a:endParaRPr lang="en-US"/>
          </a:p>
        </p:txBody>
      </p:sp>
    </p:spTree>
    <p:extLst>
      <p:ext uri="{BB962C8B-B14F-4D97-AF65-F5344CB8AC3E}">
        <p14:creationId xmlns:p14="http://schemas.microsoft.com/office/powerpoint/2010/main" val="660175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754823-CAC3-3A41-B302-C5352350DC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78AAB69-BED3-4140-A9EB-C127DC5CF7D8}"/>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 xmlns:a16="http://schemas.microsoft.com/office/drawing/2014/main" id="{E3713BA7-BF75-8745-9FE8-BE30AC27EEC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 xmlns:a16="http://schemas.microsoft.com/office/drawing/2014/main" id="{8EC69B7C-A90F-DA4E-A1A4-948AABE36F9F}"/>
              </a:ext>
            </a:extLst>
          </p:cNvPr>
          <p:cNvSpPr>
            <a:spLocks noGrp="1"/>
          </p:cNvSpPr>
          <p:nvPr>
            <p:ph type="sldNum" sz="quarter" idx="12"/>
          </p:nvPr>
        </p:nvSpPr>
        <p:spPr/>
        <p:txBody>
          <a:bodyPr/>
          <a:lstStyle/>
          <a:p>
            <a:pPr>
              <a:defRPr/>
            </a:pPr>
            <a:fld id="{755D0013-F815-4F1E-A3EF-3708CB5BFA51}" type="slidenum">
              <a:rPr lang="en-US" smtClean="0"/>
              <a:pPr>
                <a:defRPr/>
              </a:pPr>
              <a:t>‹#›</a:t>
            </a:fld>
            <a:endParaRPr lang="en-US"/>
          </a:p>
        </p:txBody>
      </p:sp>
    </p:spTree>
    <p:extLst>
      <p:ext uri="{BB962C8B-B14F-4D97-AF65-F5344CB8AC3E}">
        <p14:creationId xmlns:p14="http://schemas.microsoft.com/office/powerpoint/2010/main" val="304506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905D1BB-35B8-BF43-ABA1-7F98366803D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 xmlns:a16="http://schemas.microsoft.com/office/drawing/2014/main" id="{BEFFFC86-720F-E148-8FB1-8BC6AF51092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 xmlns:a16="http://schemas.microsoft.com/office/drawing/2014/main" id="{751C5036-DCDD-C74C-8A93-DBF1F1AFD9E0}"/>
              </a:ext>
            </a:extLst>
          </p:cNvPr>
          <p:cNvSpPr>
            <a:spLocks noGrp="1"/>
          </p:cNvSpPr>
          <p:nvPr>
            <p:ph type="sldNum" sz="quarter" idx="12"/>
          </p:nvPr>
        </p:nvSpPr>
        <p:spPr/>
        <p:txBody>
          <a:bodyPr/>
          <a:lstStyle/>
          <a:p>
            <a:pPr>
              <a:defRPr/>
            </a:pPr>
            <a:fld id="{05036F5E-B655-44AE-891A-1C41BA35EB7D}" type="slidenum">
              <a:rPr lang="en-US" smtClean="0"/>
              <a:pPr>
                <a:defRPr/>
              </a:pPr>
              <a:t>‹#›</a:t>
            </a:fld>
            <a:endParaRPr lang="en-US"/>
          </a:p>
        </p:txBody>
      </p:sp>
    </p:spTree>
    <p:extLst>
      <p:ext uri="{BB962C8B-B14F-4D97-AF65-F5344CB8AC3E}">
        <p14:creationId xmlns:p14="http://schemas.microsoft.com/office/powerpoint/2010/main" val="422188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BD4DFE-E168-974E-9F88-0046019A6D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066F6280-75B6-A140-9D46-5623F5735C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52B2FC5-CBB8-CA47-A544-F58CB0FE5E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06F8569F-A681-8A48-9FB6-8A94B92ABDB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72BCD0BC-EEC6-9A40-ACE7-5A08BDFF0F1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A2FEB8D5-B62F-BF49-8FD4-41A90EA21262}"/>
              </a:ext>
            </a:extLst>
          </p:cNvPr>
          <p:cNvSpPr>
            <a:spLocks noGrp="1"/>
          </p:cNvSpPr>
          <p:nvPr>
            <p:ph type="sldNum" sz="quarter" idx="12"/>
          </p:nvPr>
        </p:nvSpPr>
        <p:spPr/>
        <p:txBody>
          <a:bodyPr/>
          <a:lstStyle/>
          <a:p>
            <a:pPr>
              <a:defRPr/>
            </a:pPr>
            <a:fld id="{B2A5F89F-0EA1-4F7D-9BAF-FF8639C5B372}" type="slidenum">
              <a:rPr lang="en-US" smtClean="0"/>
              <a:pPr>
                <a:defRPr/>
              </a:pPr>
              <a:t>‹#›</a:t>
            </a:fld>
            <a:endParaRPr lang="en-US"/>
          </a:p>
        </p:txBody>
      </p:sp>
    </p:spTree>
    <p:extLst>
      <p:ext uri="{BB962C8B-B14F-4D97-AF65-F5344CB8AC3E}">
        <p14:creationId xmlns:p14="http://schemas.microsoft.com/office/powerpoint/2010/main" val="94359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2AACC0-BD32-A141-9056-CB1A5F416A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83439A93-C7A4-E34C-B45E-0BCA9ECF5FE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0D0008CF-8797-F44C-A313-BA3670788E6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D5BE484E-F4FB-4F42-BB45-95D2C3A363B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 xmlns:a16="http://schemas.microsoft.com/office/drawing/2014/main" id="{8FD4A61D-5F8B-4345-A13D-FE6891069F1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 xmlns:a16="http://schemas.microsoft.com/office/drawing/2014/main" id="{77DF8449-34EB-0D42-8571-BB13E74E117E}"/>
              </a:ext>
            </a:extLst>
          </p:cNvPr>
          <p:cNvSpPr>
            <a:spLocks noGrp="1"/>
          </p:cNvSpPr>
          <p:nvPr>
            <p:ph type="sldNum" sz="quarter" idx="12"/>
          </p:nvPr>
        </p:nvSpPr>
        <p:spPr/>
        <p:txBody>
          <a:bodyPr/>
          <a:lstStyle/>
          <a:p>
            <a:pPr>
              <a:defRPr/>
            </a:pPr>
            <a:fld id="{B3AEA17D-D6FB-446B-9E92-C4F0CFF53534}" type="slidenum">
              <a:rPr lang="en-US" smtClean="0"/>
              <a:pPr>
                <a:defRPr/>
              </a:pPr>
              <a:t>‹#›</a:t>
            </a:fld>
            <a:endParaRPr lang="en-US"/>
          </a:p>
        </p:txBody>
      </p:sp>
    </p:spTree>
    <p:extLst>
      <p:ext uri="{BB962C8B-B14F-4D97-AF65-F5344CB8AC3E}">
        <p14:creationId xmlns:p14="http://schemas.microsoft.com/office/powerpoint/2010/main" val="3906790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AFAF5C4-0CCA-3640-A0AF-7392BCDDCED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68DCBB-4121-C54A-85F5-414508BBB39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3DAED86-33B9-1C4F-A71A-39F60F91B73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 xmlns:a16="http://schemas.microsoft.com/office/drawing/2014/main" id="{F1920F85-B80D-4A4F-B889-18FDBA32FD9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FC93F59F-52D7-CB46-AD12-1995557AE3A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D5FB131-A910-4788-8C66-B8D6E7B233C2}" type="slidenum">
              <a:rPr lang="en-US" smtClean="0"/>
              <a:pPr>
                <a:defRPr/>
              </a:pPr>
              <a:t>‹#›</a:t>
            </a:fld>
            <a:endParaRPr lang="en-US"/>
          </a:p>
        </p:txBody>
      </p:sp>
    </p:spTree>
    <p:extLst>
      <p:ext uri="{BB962C8B-B14F-4D97-AF65-F5344CB8AC3E}">
        <p14:creationId xmlns:p14="http://schemas.microsoft.com/office/powerpoint/2010/main" val="185843419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9" r:id="rId12"/>
    <p:sldLayoutId id="214748391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2.bin"/><Relationship Id="rId10" Type="http://schemas.openxmlformats.org/officeDocument/2006/relationships/image" Target="../media/image22.emf"/><Relationship Id="rId4" Type="http://schemas.openxmlformats.org/officeDocument/2006/relationships/image" Target="../media/image19.png"/><Relationship Id="rId9"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6.bin"/><Relationship Id="rId4" Type="http://schemas.openxmlformats.org/officeDocument/2006/relationships/image" Target="../media/image24.emf"/></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9.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31.wmf"/><Relationship Id="rId5" Type="http://schemas.openxmlformats.org/officeDocument/2006/relationships/oleObject" Target="../embeddings/oleObject10.bin"/><Relationship Id="rId4" Type="http://schemas.openxmlformats.org/officeDocument/2006/relationships/image" Target="../media/image30.wmf"/></Relationships>
</file>

<file path=ppt/slides/_rels/slide38.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33.wmf"/><Relationship Id="rId5" Type="http://schemas.openxmlformats.org/officeDocument/2006/relationships/oleObject" Target="../embeddings/oleObject12.bin"/><Relationship Id="rId4" Type="http://schemas.openxmlformats.org/officeDocument/2006/relationships/image" Target="../media/image32.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457200"/>
            <a:ext cx="7772400" cy="990600"/>
          </a:xfrm>
        </p:spPr>
        <p:txBody>
          <a:bodyPr/>
          <a:lstStyle/>
          <a:p>
            <a:pPr eaLnBrk="1" hangingPunct="1"/>
            <a:r>
              <a:rPr lang="en-US" b="1" dirty="0">
                <a:solidFill>
                  <a:srgbClr val="FF0000"/>
                </a:solidFill>
              </a:rPr>
              <a:t>Post Partum Hemorrhage</a:t>
            </a:r>
          </a:p>
        </p:txBody>
      </p:sp>
      <p:sp>
        <p:nvSpPr>
          <p:cNvPr id="20483" name="Rectangle 3"/>
          <p:cNvSpPr>
            <a:spLocks noGrp="1" noChangeArrowheads="1"/>
          </p:cNvSpPr>
          <p:nvPr>
            <p:ph type="subTitle" idx="1"/>
          </p:nvPr>
        </p:nvSpPr>
        <p:spPr>
          <a:xfrm>
            <a:off x="1371600" y="2895600"/>
            <a:ext cx="6400800" cy="1295400"/>
          </a:xfrm>
        </p:spPr>
        <p:txBody>
          <a:bodyPr/>
          <a:lstStyle/>
          <a:p>
            <a:pPr eaLnBrk="1" hangingPunct="1"/>
            <a:r>
              <a:rPr lang="en-US" sz="3600" dirty="0"/>
              <a:t>ZAHIDA QURESHI</a:t>
            </a:r>
          </a:p>
          <a:p>
            <a:pPr eaLnBrk="1" hangingPunct="1"/>
            <a:r>
              <a:rPr lang="en-US" sz="3600" dirty="0"/>
              <a:t>2020</a:t>
            </a:r>
          </a:p>
        </p:txBody>
      </p:sp>
      <p:sp>
        <p:nvSpPr>
          <p:cNvPr id="2" name="TextBox 1">
            <a:extLst>
              <a:ext uri="{FF2B5EF4-FFF2-40B4-BE49-F238E27FC236}">
                <a16:creationId xmlns="" xmlns:a16="http://schemas.microsoft.com/office/drawing/2014/main" id="{AB64ABBE-3156-3040-A06A-FEF72F291CF3}"/>
              </a:ext>
            </a:extLst>
          </p:cNvPr>
          <p:cNvSpPr txBox="1"/>
          <p:nvPr/>
        </p:nvSpPr>
        <p:spPr>
          <a:xfrm>
            <a:off x="5977054" y="1315844"/>
            <a:ext cx="184731" cy="369332"/>
          </a:xfrm>
          <a:prstGeom prst="rect">
            <a:avLst/>
          </a:prstGeom>
          <a:noFill/>
        </p:spPr>
        <p:txBody>
          <a:bodyPr wrap="none" rtlCol="0">
            <a:spAutoFit/>
          </a:bodyPr>
          <a:lstStyle/>
          <a:p>
            <a:endParaRPr lang="en-US" dirty="0"/>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pPr eaLnBrk="1" hangingPunct="1"/>
            <a:endParaRPr lang="en-US"/>
          </a:p>
        </p:txBody>
      </p:sp>
      <p:pic>
        <p:nvPicPr>
          <p:cNvPr id="29699" name="Picture 3" descr="38"/>
          <p:cNvPicPr preferRelativeResize="0">
            <a:picLocks noChangeAspect="1" noChangeArrowheads="1"/>
          </p:cNvPicPr>
          <p:nvPr>
            <p:custDataLst>
              <p:tags r:id="rId1"/>
            </p:custDataLst>
          </p:nvPr>
        </p:nvPicPr>
        <p:blipFill>
          <a:blip r:embed="rId3"/>
          <a:srcRect/>
          <a:stretch>
            <a:fillRect/>
          </a:stretch>
        </p:blipFill>
        <p:spPr bwMode="auto">
          <a:xfrm>
            <a:off x="381000" y="228600"/>
            <a:ext cx="8382000" cy="62865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flipV="1">
            <a:off x="457200" y="200025"/>
            <a:ext cx="8229600" cy="74613"/>
          </a:xfrm>
        </p:spPr>
        <p:txBody>
          <a:bodyPr>
            <a:normAutofit fontScale="90000"/>
          </a:bodyPr>
          <a:lstStyle/>
          <a:p>
            <a:pPr eaLnBrk="1" hangingPunct="1"/>
            <a:endParaRPr lang="en-US" sz="4000" dirty="0"/>
          </a:p>
        </p:txBody>
      </p:sp>
      <p:sp>
        <p:nvSpPr>
          <p:cNvPr id="30723" name="Rectangle 3"/>
          <p:cNvSpPr>
            <a:spLocks noGrp="1" noChangeArrowheads="1"/>
          </p:cNvSpPr>
          <p:nvPr>
            <p:ph type="body" sz="half" idx="1"/>
          </p:nvPr>
        </p:nvSpPr>
        <p:spPr>
          <a:xfrm>
            <a:off x="457200" y="427037"/>
            <a:ext cx="4419600" cy="5745163"/>
          </a:xfrm>
        </p:spPr>
        <p:txBody>
          <a:bodyPr/>
          <a:lstStyle/>
          <a:p>
            <a:pPr eaLnBrk="1" hangingPunct="1"/>
            <a:endParaRPr lang="en-US" sz="2800" dirty="0"/>
          </a:p>
          <a:p>
            <a:pPr eaLnBrk="1" hangingPunct="1"/>
            <a:r>
              <a:rPr lang="en-US" sz="2800" dirty="0"/>
              <a:t>WHO recommendations for  the Prevention of Postpartum Haemorrhage</a:t>
            </a:r>
          </a:p>
          <a:p>
            <a:pPr eaLnBrk="1" hangingPunct="1"/>
            <a:r>
              <a:rPr lang="en-US" sz="2800" dirty="0"/>
              <a:t>WHO recommendations on Treatment of PPH and retained placenta</a:t>
            </a:r>
          </a:p>
          <a:p>
            <a:pPr eaLnBrk="1" hangingPunct="1"/>
            <a:r>
              <a:rPr lang="en-US" sz="2800" dirty="0"/>
              <a:t>2017 recommendation on use of Tranexamic acid</a:t>
            </a:r>
          </a:p>
          <a:p>
            <a:pPr eaLnBrk="1" hangingPunct="1"/>
            <a:r>
              <a:rPr lang="en-US" sz="2800" dirty="0"/>
              <a:t>2018 prevention of PPH –uterotonics </a:t>
            </a:r>
            <a:br>
              <a:rPr lang="en-US" sz="2800" dirty="0"/>
            </a:br>
            <a:endParaRPr lang="en-US" sz="2800" dirty="0"/>
          </a:p>
        </p:txBody>
      </p:sp>
      <p:pic>
        <p:nvPicPr>
          <p:cNvPr id="30724" name="Picture 2"/>
          <p:cNvPicPr>
            <a:picLocks noGrp="1" noChangeAspect="1" noChangeArrowheads="1"/>
          </p:cNvPicPr>
          <p:nvPr>
            <p:ph sz="half" idx="2"/>
          </p:nvPr>
        </p:nvPicPr>
        <p:blipFill>
          <a:blip r:embed="rId3"/>
          <a:srcRect/>
          <a:stretch>
            <a:fillRect/>
          </a:stretch>
        </p:blipFill>
        <p:spPr>
          <a:xfrm>
            <a:off x="4876800" y="152400"/>
            <a:ext cx="4267200" cy="6019800"/>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FF870525-6936-0F4E-AC73-B487AF60C9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47" t="4656" r="1447" b="43878"/>
          <a:stretch/>
        </p:blipFill>
        <p:spPr>
          <a:xfrm>
            <a:off x="6781800" y="1524000"/>
            <a:ext cx="2362200" cy="3124200"/>
          </a:xfrm>
          <a:prstGeom prst="rect">
            <a:avLst/>
          </a:prstGeom>
        </p:spPr>
      </p:pic>
      <p:graphicFrame>
        <p:nvGraphicFramePr>
          <p:cNvPr id="6" name="Table 5">
            <a:extLst>
              <a:ext uri="{FF2B5EF4-FFF2-40B4-BE49-F238E27FC236}">
                <a16:creationId xmlns="" xmlns:a16="http://schemas.microsoft.com/office/drawing/2014/main" id="{43A5D1FB-119D-5D4E-B4D5-01156BD096A7}"/>
              </a:ext>
            </a:extLst>
          </p:cNvPr>
          <p:cNvGraphicFramePr>
            <a:graphicFrameLocks noGrp="1"/>
          </p:cNvGraphicFramePr>
          <p:nvPr>
            <p:extLst>
              <p:ext uri="{D42A27DB-BD31-4B8C-83A1-F6EECF244321}">
                <p14:modId xmlns:p14="http://schemas.microsoft.com/office/powerpoint/2010/main" val="4197517319"/>
              </p:ext>
            </p:extLst>
          </p:nvPr>
        </p:nvGraphicFramePr>
        <p:xfrm>
          <a:off x="103222" y="631764"/>
          <a:ext cx="6602379" cy="6809024"/>
        </p:xfrm>
        <a:graphic>
          <a:graphicData uri="http://schemas.openxmlformats.org/drawingml/2006/table">
            <a:tbl>
              <a:tblPr/>
              <a:tblGrid>
                <a:gridCol w="727799">
                  <a:extLst>
                    <a:ext uri="{9D8B030D-6E8A-4147-A177-3AD203B41FA5}">
                      <a16:colId xmlns="" xmlns:a16="http://schemas.microsoft.com/office/drawing/2014/main" val="3059298054"/>
                    </a:ext>
                  </a:extLst>
                </a:gridCol>
                <a:gridCol w="4807779">
                  <a:extLst>
                    <a:ext uri="{9D8B030D-6E8A-4147-A177-3AD203B41FA5}">
                      <a16:colId xmlns="" xmlns:a16="http://schemas.microsoft.com/office/drawing/2014/main" val="1275824456"/>
                    </a:ext>
                  </a:extLst>
                </a:gridCol>
                <a:gridCol w="1066801">
                  <a:extLst>
                    <a:ext uri="{9D8B030D-6E8A-4147-A177-3AD203B41FA5}">
                      <a16:colId xmlns="" xmlns:a16="http://schemas.microsoft.com/office/drawing/2014/main" val="3067569256"/>
                    </a:ext>
                  </a:extLst>
                </a:gridCol>
              </a:tblGrid>
              <a:tr h="0">
                <a:tc>
                  <a:txBody>
                    <a:bodyPr/>
                    <a:lstStyle/>
                    <a:p>
                      <a:r>
                        <a:rPr lang="en-US" sz="1000" b="1" dirty="0">
                          <a:effectLst/>
                          <a:latin typeface="Whitney"/>
                        </a:rPr>
                        <a:t>Context </a:t>
                      </a:r>
                      <a:endParaRPr lang="en-US" sz="1100" b="1" dirty="0">
                        <a:effectLst/>
                      </a:endParaRPr>
                    </a:p>
                  </a:txBody>
                  <a:tcPr marL="43879" marR="43879" marT="21940" marB="21940" anchor="ctr">
                    <a:lnL w="6350" cap="flat" cmpd="sng" algn="ctr">
                      <a:solidFill>
                        <a:srgbClr val="F9BA84"/>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9BA84"/>
                      </a:solidFill>
                      <a:prstDash val="solid"/>
                      <a:round/>
                      <a:headEnd type="none" w="med" len="med"/>
                      <a:tailEnd type="none" w="med" len="med"/>
                    </a:lnT>
                    <a:lnB w="6350" cap="flat" cmpd="sng" algn="ctr">
                      <a:solidFill>
                        <a:srgbClr val="F9BA84"/>
                      </a:solidFill>
                      <a:prstDash val="solid"/>
                      <a:round/>
                      <a:headEnd type="none" w="med" len="med"/>
                      <a:tailEnd type="none" w="med" len="med"/>
                    </a:lnB>
                    <a:solidFill>
                      <a:srgbClr val="F9BA84"/>
                    </a:solidFill>
                  </a:tcPr>
                </a:tc>
                <a:tc>
                  <a:txBody>
                    <a:bodyPr/>
                    <a:lstStyle/>
                    <a:p>
                      <a:r>
                        <a:rPr lang="en-US" sz="1800" b="1" dirty="0">
                          <a:effectLst/>
                          <a:latin typeface="Whitney"/>
                        </a:rPr>
                        <a:t>Recommendation </a:t>
                      </a:r>
                      <a:endParaRPr lang="en-US" sz="2400" b="1" dirty="0">
                        <a:effectLst/>
                      </a:endParaRPr>
                    </a:p>
                  </a:txBody>
                  <a:tcPr marL="43879" marR="43879" marT="21940" marB="2194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9BA84"/>
                      </a:solidFill>
                      <a:prstDash val="solid"/>
                      <a:round/>
                      <a:headEnd type="none" w="med" len="med"/>
                      <a:tailEnd type="none" w="med" len="med"/>
                    </a:lnT>
                    <a:lnB w="6350" cap="flat" cmpd="sng" algn="ctr">
                      <a:solidFill>
                        <a:srgbClr val="F9BA84"/>
                      </a:solidFill>
                      <a:prstDash val="solid"/>
                      <a:round/>
                      <a:headEnd type="none" w="med" len="med"/>
                      <a:tailEnd type="none" w="med" len="med"/>
                    </a:lnB>
                    <a:solidFill>
                      <a:srgbClr val="F9BA84"/>
                    </a:solidFill>
                  </a:tcPr>
                </a:tc>
                <a:tc>
                  <a:txBody>
                    <a:bodyPr/>
                    <a:lstStyle/>
                    <a:p>
                      <a:r>
                        <a:rPr lang="en-US" sz="1000" b="1" dirty="0">
                          <a:effectLst/>
                          <a:latin typeface="Whitney"/>
                        </a:rPr>
                        <a:t>Category of recommendation </a:t>
                      </a:r>
                      <a:endParaRPr lang="en-US" sz="1100" b="1" dirty="0">
                        <a:effectLst/>
                      </a:endParaRPr>
                    </a:p>
                  </a:txBody>
                  <a:tcPr marL="43879" marR="43879" marT="21940" marB="21940" anchor="ctr">
                    <a:lnL w="6350" cap="flat" cmpd="sng" algn="ctr">
                      <a:solidFill>
                        <a:srgbClr val="FFFFFF"/>
                      </a:solidFill>
                      <a:prstDash val="solid"/>
                      <a:round/>
                      <a:headEnd type="none" w="med" len="med"/>
                      <a:tailEnd type="none" w="med" len="med"/>
                    </a:lnL>
                    <a:lnR w="6350" cap="flat" cmpd="sng" algn="ctr">
                      <a:solidFill>
                        <a:srgbClr val="F9BA84"/>
                      </a:solidFill>
                      <a:prstDash val="solid"/>
                      <a:round/>
                      <a:headEnd type="none" w="med" len="med"/>
                      <a:tailEnd type="none" w="med" len="med"/>
                    </a:lnR>
                    <a:lnT w="6350" cap="flat" cmpd="sng" algn="ctr">
                      <a:solidFill>
                        <a:srgbClr val="F9BA84"/>
                      </a:solidFill>
                      <a:prstDash val="solid"/>
                      <a:round/>
                      <a:headEnd type="none" w="med" len="med"/>
                      <a:tailEnd type="none" w="med" len="med"/>
                    </a:lnT>
                    <a:lnB w="6350" cap="flat" cmpd="sng" algn="ctr">
                      <a:solidFill>
                        <a:srgbClr val="F9BA84"/>
                      </a:solidFill>
                      <a:prstDash val="solid"/>
                      <a:round/>
                      <a:headEnd type="none" w="med" len="med"/>
                      <a:tailEnd type="none" w="med" len="med"/>
                    </a:lnB>
                    <a:solidFill>
                      <a:srgbClr val="F9BA84"/>
                    </a:solidFill>
                  </a:tcPr>
                </a:tc>
                <a:extLst>
                  <a:ext uri="{0D108BD9-81ED-4DB2-BD59-A6C34878D82A}">
                    <a16:rowId xmlns="" xmlns:a16="http://schemas.microsoft.com/office/drawing/2014/main" val="1569805180"/>
                  </a:ext>
                </a:extLst>
              </a:tr>
              <a:tr h="1320328">
                <a:tc rowSpan="7">
                  <a:txBody>
                    <a:bodyPr/>
                    <a:lstStyle/>
                    <a:p>
                      <a:r>
                        <a:rPr lang="en-US" sz="900" b="1" dirty="0">
                          <a:effectLst/>
                          <a:latin typeface="Whitney"/>
                        </a:rPr>
                        <a:t>Efficacy and safety of uterotonics for PPH prevention </a:t>
                      </a:r>
                      <a:endParaRPr lang="en-US" sz="1000" dirty="0">
                        <a:effectLst/>
                      </a:endParaRPr>
                    </a:p>
                  </a:txBody>
                  <a:tcPr marL="43879" marR="43879" marT="21940" marB="21940" anchor="ctr">
                    <a:lnL w="6350" cap="flat" cmpd="sng" algn="ctr">
                      <a:solidFill>
                        <a:srgbClr val="EF7C1C"/>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9BA84"/>
                      </a:solidFill>
                      <a:prstDash val="solid"/>
                      <a:round/>
                      <a:headEnd type="none" w="med" len="med"/>
                      <a:tailEnd type="none" w="med" len="med"/>
                    </a:lnT>
                    <a:lnB w="6350" cap="flat" cmpd="sng" algn="ctr">
                      <a:solidFill>
                        <a:srgbClr val="F47F1E"/>
                      </a:solidFill>
                      <a:prstDash val="solid"/>
                      <a:round/>
                      <a:headEnd type="none" w="med" len="med"/>
                      <a:tailEnd type="none" w="med" len="med"/>
                    </a:lnB>
                    <a:solidFill>
                      <a:srgbClr val="FCE0C6"/>
                    </a:solidFill>
                  </a:tcPr>
                </a:tc>
                <a:tc>
                  <a:txBody>
                    <a:bodyPr/>
                    <a:lstStyle/>
                    <a:p>
                      <a:r>
                        <a:rPr lang="en-US" sz="900" b="1" dirty="0">
                          <a:effectLst/>
                          <a:latin typeface="Whitney"/>
                        </a:rPr>
                        <a:t>1. The use of an </a:t>
                      </a:r>
                      <a:r>
                        <a:rPr lang="en-US" sz="900" b="1" dirty="0" err="1">
                          <a:effectLst/>
                          <a:latin typeface="Whitney"/>
                        </a:rPr>
                        <a:t>efective</a:t>
                      </a:r>
                      <a:r>
                        <a:rPr lang="en-US" sz="900" b="1" dirty="0">
                          <a:effectLst/>
                          <a:latin typeface="Whitney"/>
                        </a:rPr>
                        <a:t> uterotonic for the prevention of PPH during the third stage of labour is recommended for all births. To effectively prevent PPH, only </a:t>
                      </a:r>
                      <a:r>
                        <a:rPr lang="en-US" sz="900" b="1" i="1" dirty="0">
                          <a:effectLst/>
                          <a:latin typeface="Whitney"/>
                        </a:rPr>
                        <a:t>one </a:t>
                      </a:r>
                      <a:r>
                        <a:rPr lang="en-US" sz="900" b="1" dirty="0">
                          <a:effectLst/>
                          <a:latin typeface="Whitney"/>
                        </a:rPr>
                        <a:t>of the following uterotonics should be used: </a:t>
                      </a:r>
                      <a:endParaRPr lang="en-US" sz="1000" b="1" dirty="0">
                        <a:effectLst/>
                      </a:endParaRPr>
                    </a:p>
                    <a:p>
                      <a:pPr>
                        <a:buFont typeface="Arial" panose="020B0604020202020204" pitchFamily="34" charset="0"/>
                        <a:buChar char="•"/>
                      </a:pPr>
                      <a:r>
                        <a:rPr lang="en-US" sz="900" b="1" dirty="0">
                          <a:solidFill>
                            <a:srgbClr val="F9BA84"/>
                          </a:solidFill>
                          <a:effectLst/>
                          <a:latin typeface="EuropeanPi"/>
                        </a:rPr>
                        <a:t>"</a:t>
                      </a:r>
                      <a:r>
                        <a:rPr lang="en-US" sz="900" b="1" dirty="0">
                          <a:solidFill>
                            <a:srgbClr val="F9BA84"/>
                          </a:solidFill>
                          <a:effectLst/>
                          <a:latin typeface="ZapfDingbats"/>
                        </a:rPr>
                        <a:t>  </a:t>
                      </a:r>
                      <a:r>
                        <a:rPr lang="en-US" sz="900" b="1" dirty="0">
                          <a:effectLst/>
                          <a:latin typeface="Whitney"/>
                        </a:rPr>
                        <a:t>oxytocin(Recommendation1.1) </a:t>
                      </a:r>
                      <a:endParaRPr lang="en-US" sz="1000" b="1" dirty="0">
                        <a:effectLst/>
                      </a:endParaRPr>
                    </a:p>
                    <a:p>
                      <a:pPr>
                        <a:buFont typeface="Arial" panose="020B0604020202020204" pitchFamily="34" charset="0"/>
                        <a:buChar char="•"/>
                      </a:pPr>
                      <a:r>
                        <a:rPr lang="en-US" sz="900" b="1" dirty="0">
                          <a:solidFill>
                            <a:srgbClr val="F9BA84"/>
                          </a:solidFill>
                          <a:effectLst/>
                          <a:latin typeface="EuropeanPi"/>
                        </a:rPr>
                        <a:t>"</a:t>
                      </a:r>
                      <a:r>
                        <a:rPr lang="en-US" sz="900" b="1" dirty="0">
                          <a:solidFill>
                            <a:srgbClr val="F9BA84"/>
                          </a:solidFill>
                          <a:effectLst/>
                          <a:latin typeface="ZapfDingbats"/>
                        </a:rPr>
                        <a:t>  </a:t>
                      </a:r>
                      <a:r>
                        <a:rPr lang="en-US" sz="900" b="1" dirty="0" err="1">
                          <a:effectLst/>
                          <a:latin typeface="Whitney"/>
                        </a:rPr>
                        <a:t>carbetocin</a:t>
                      </a:r>
                      <a:r>
                        <a:rPr lang="en-US" sz="900" b="1" dirty="0">
                          <a:effectLst/>
                          <a:latin typeface="Whitney"/>
                        </a:rPr>
                        <a:t>(Recommendation1.2) </a:t>
                      </a:r>
                      <a:endParaRPr lang="en-US" sz="1000" b="1" dirty="0">
                        <a:effectLst/>
                      </a:endParaRPr>
                    </a:p>
                    <a:p>
                      <a:pPr>
                        <a:buFont typeface="Arial" panose="020B0604020202020204" pitchFamily="34" charset="0"/>
                        <a:buChar char="•"/>
                      </a:pPr>
                      <a:r>
                        <a:rPr lang="en-US" sz="900" b="1" dirty="0">
                          <a:solidFill>
                            <a:srgbClr val="F9BA84"/>
                          </a:solidFill>
                          <a:effectLst/>
                          <a:latin typeface="EuropeanPi"/>
                        </a:rPr>
                        <a:t>"</a:t>
                      </a:r>
                      <a:r>
                        <a:rPr lang="en-US" sz="900" b="1" dirty="0">
                          <a:solidFill>
                            <a:srgbClr val="F9BA84"/>
                          </a:solidFill>
                          <a:effectLst/>
                          <a:latin typeface="ZapfDingbats"/>
                        </a:rPr>
                        <a:t>  </a:t>
                      </a:r>
                      <a:r>
                        <a:rPr lang="en-US" sz="900" b="1" dirty="0">
                          <a:effectLst/>
                          <a:latin typeface="Whitney"/>
                        </a:rPr>
                        <a:t>misoprostol(Recommendation1.3) </a:t>
                      </a:r>
                      <a:endParaRPr lang="en-US" sz="1000" b="1" dirty="0">
                        <a:effectLst/>
                      </a:endParaRPr>
                    </a:p>
                    <a:p>
                      <a:pPr>
                        <a:buFont typeface="Arial" panose="020B0604020202020204" pitchFamily="34" charset="0"/>
                        <a:buChar char="•"/>
                      </a:pPr>
                      <a:r>
                        <a:rPr lang="en-US" sz="900" b="1" dirty="0">
                          <a:solidFill>
                            <a:srgbClr val="F9BA84"/>
                          </a:solidFill>
                          <a:effectLst/>
                          <a:latin typeface="EuropeanPi"/>
                        </a:rPr>
                        <a:t>"</a:t>
                      </a:r>
                      <a:r>
                        <a:rPr lang="en-US" sz="900" b="1" dirty="0">
                          <a:solidFill>
                            <a:srgbClr val="F9BA84"/>
                          </a:solidFill>
                          <a:effectLst/>
                          <a:latin typeface="ZapfDingbats"/>
                        </a:rPr>
                        <a:t>  </a:t>
                      </a:r>
                      <a:r>
                        <a:rPr lang="en-US" sz="900" b="1" dirty="0">
                          <a:effectLst/>
                          <a:latin typeface="Whitney"/>
                        </a:rPr>
                        <a:t>ergometrine/methylergometrine(Recommendation1.4) </a:t>
                      </a:r>
                      <a:endParaRPr lang="en-US" sz="1000" b="1" dirty="0">
                        <a:effectLst/>
                      </a:endParaRPr>
                    </a:p>
                    <a:p>
                      <a:pPr>
                        <a:buFont typeface="Arial" panose="020B0604020202020204" pitchFamily="34" charset="0"/>
                        <a:buChar char="•"/>
                      </a:pPr>
                      <a:r>
                        <a:rPr lang="en-US" sz="900" b="1" dirty="0">
                          <a:solidFill>
                            <a:srgbClr val="F9BA84"/>
                          </a:solidFill>
                          <a:effectLst/>
                          <a:latin typeface="EuropeanPi"/>
                        </a:rPr>
                        <a:t>"</a:t>
                      </a:r>
                      <a:r>
                        <a:rPr lang="en-US" sz="900" b="1" dirty="0">
                          <a:solidFill>
                            <a:srgbClr val="F9BA84"/>
                          </a:solidFill>
                          <a:effectLst/>
                          <a:latin typeface="ZapfDingbats"/>
                        </a:rPr>
                        <a:t>  </a:t>
                      </a:r>
                      <a:r>
                        <a:rPr lang="en-US" sz="900" b="1" dirty="0">
                          <a:effectLst/>
                          <a:latin typeface="Whitney"/>
                        </a:rPr>
                        <a:t>oxytocin and ergometrine fixed-dose combination (Recommendation 1.5). </a:t>
                      </a:r>
                      <a:endParaRPr lang="en-US" sz="1000" b="1"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9BA84"/>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Recommended </a:t>
                      </a:r>
                      <a:endParaRPr lang="en-US" sz="1200"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9BA84"/>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193120513"/>
                  </a:ext>
                </a:extLst>
              </a:tr>
              <a:tr h="375912">
                <a:tc vMerge="1">
                  <a:txBody>
                    <a:bodyPr/>
                    <a:lstStyle/>
                    <a:p>
                      <a:endParaRPr lang="en-US"/>
                    </a:p>
                  </a:txBody>
                  <a:tcPr/>
                </a:tc>
                <a:tc>
                  <a:txBody>
                    <a:bodyPr/>
                    <a:lstStyle/>
                    <a:p>
                      <a:r>
                        <a:rPr lang="en-US" sz="900" b="1" dirty="0">
                          <a:effectLst/>
                          <a:latin typeface="Whitney"/>
                        </a:rPr>
                        <a:t>1.1 The use of oxytocin (10 IU, IM/IV) is recommended for the prevention of PPH for all births. </a:t>
                      </a:r>
                      <a:endParaRPr lang="en-US" sz="1000" b="1"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Recommended </a:t>
                      </a:r>
                      <a:endParaRPr lang="en-US" sz="1200"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1703540113"/>
                  </a:ext>
                </a:extLst>
              </a:tr>
              <a:tr h="480332">
                <a:tc vMerge="1">
                  <a:txBody>
                    <a:bodyPr/>
                    <a:lstStyle/>
                    <a:p>
                      <a:endParaRPr lang="en-US"/>
                    </a:p>
                  </a:txBody>
                  <a:tcPr/>
                </a:tc>
                <a:tc>
                  <a:txBody>
                    <a:bodyPr/>
                    <a:lstStyle/>
                    <a:p>
                      <a:r>
                        <a:rPr lang="en-US" sz="900" b="1" dirty="0">
                          <a:effectLst/>
                          <a:latin typeface="Whitney"/>
                        </a:rPr>
                        <a:t>1.2 The use of </a:t>
                      </a:r>
                      <a:r>
                        <a:rPr lang="en-US" sz="900" b="1" dirty="0" err="1">
                          <a:effectLst/>
                          <a:latin typeface="Whitney"/>
                        </a:rPr>
                        <a:t>carbetocin</a:t>
                      </a:r>
                      <a:r>
                        <a:rPr lang="en-US" sz="900" b="1" dirty="0">
                          <a:effectLst/>
                          <a:latin typeface="Whitney"/>
                        </a:rPr>
                        <a:t> (100 </a:t>
                      </a:r>
                      <a:r>
                        <a:rPr lang="el-GR" sz="900" b="1" dirty="0">
                          <a:effectLst/>
                          <a:latin typeface="Symbol" pitchFamily="2" charset="2"/>
                        </a:rPr>
                        <a:t>μ</a:t>
                      </a:r>
                      <a:r>
                        <a:rPr lang="en-US" sz="900" b="1" dirty="0">
                          <a:effectLst/>
                          <a:latin typeface="Whitney"/>
                        </a:rPr>
                        <a:t>g, IM/IV) is recommended for the prevention of PPH for all births in contexts where its cost is comparable to other effective uterotonics. </a:t>
                      </a:r>
                      <a:endParaRPr lang="en-US" sz="1000" b="1"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Context-specific recommendation </a:t>
                      </a:r>
                      <a:endParaRPr lang="en-US" sz="1200"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2929173268"/>
                  </a:ext>
                </a:extLst>
              </a:tr>
              <a:tr h="375912">
                <a:tc vMerge="1">
                  <a:txBody>
                    <a:bodyPr/>
                    <a:lstStyle/>
                    <a:p>
                      <a:endParaRPr lang="en-US"/>
                    </a:p>
                  </a:txBody>
                  <a:tcPr/>
                </a:tc>
                <a:tc>
                  <a:txBody>
                    <a:bodyPr/>
                    <a:lstStyle/>
                    <a:p>
                      <a:r>
                        <a:rPr lang="en-US" sz="900" b="1" dirty="0">
                          <a:effectLst/>
                          <a:latin typeface="Whitney"/>
                        </a:rPr>
                        <a:t>1.3 The use of misoprostol (either 400 </a:t>
                      </a:r>
                      <a:r>
                        <a:rPr lang="el-GR" sz="900" b="1" dirty="0">
                          <a:effectLst/>
                          <a:latin typeface="Symbol" pitchFamily="2" charset="2"/>
                        </a:rPr>
                        <a:t>μ</a:t>
                      </a:r>
                      <a:r>
                        <a:rPr lang="en-US" sz="900" b="1" dirty="0">
                          <a:effectLst/>
                          <a:latin typeface="Whitney"/>
                        </a:rPr>
                        <a:t>g or 600 </a:t>
                      </a:r>
                      <a:r>
                        <a:rPr lang="el-GR" sz="900" b="1" dirty="0">
                          <a:effectLst/>
                          <a:latin typeface="Symbol" pitchFamily="2" charset="2"/>
                        </a:rPr>
                        <a:t>μ</a:t>
                      </a:r>
                      <a:r>
                        <a:rPr lang="en-US" sz="900" b="1" dirty="0">
                          <a:effectLst/>
                          <a:latin typeface="Whitney"/>
                        </a:rPr>
                        <a:t>g, PO) is recommended for the prevention of PPH for all births. </a:t>
                      </a:r>
                      <a:endParaRPr lang="en-US" sz="1000" b="1"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Recommended </a:t>
                      </a:r>
                      <a:endParaRPr lang="en-US" sz="1200"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229632548"/>
                  </a:ext>
                </a:extLst>
              </a:tr>
              <a:tr h="584752">
                <a:tc vMerge="1">
                  <a:txBody>
                    <a:bodyPr/>
                    <a:lstStyle/>
                    <a:p>
                      <a:endParaRPr lang="en-US"/>
                    </a:p>
                  </a:txBody>
                  <a:tcPr/>
                </a:tc>
                <a:tc>
                  <a:txBody>
                    <a:bodyPr/>
                    <a:lstStyle/>
                    <a:p>
                      <a:r>
                        <a:rPr lang="en-US" sz="900" b="1" dirty="0">
                          <a:effectLst/>
                          <a:latin typeface="Whitney"/>
                        </a:rPr>
                        <a:t>1.4 The use of ergometrine/methylergometrine (200 </a:t>
                      </a:r>
                      <a:r>
                        <a:rPr lang="el-GR" sz="900" b="1" dirty="0">
                          <a:effectLst/>
                          <a:latin typeface="Symbol" pitchFamily="2" charset="2"/>
                        </a:rPr>
                        <a:t>μ</a:t>
                      </a:r>
                      <a:r>
                        <a:rPr lang="en-US" sz="900" b="1" dirty="0">
                          <a:effectLst/>
                          <a:latin typeface="Whitney"/>
                        </a:rPr>
                        <a:t>g, IM/IV) is recommended for the prevention of PPH in contexts where hypertensive disorders can be safely excluded prior to its use. </a:t>
                      </a:r>
                      <a:endParaRPr lang="en-US" sz="1000" b="1"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Context-specific recommendation </a:t>
                      </a:r>
                      <a:endParaRPr lang="en-US" sz="1200"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3962816666"/>
                  </a:ext>
                </a:extLst>
              </a:tr>
              <a:tr h="584752">
                <a:tc vMerge="1">
                  <a:txBody>
                    <a:bodyPr/>
                    <a:lstStyle/>
                    <a:p>
                      <a:endParaRPr lang="en-US"/>
                    </a:p>
                  </a:txBody>
                  <a:tcPr/>
                </a:tc>
                <a:tc>
                  <a:txBody>
                    <a:bodyPr/>
                    <a:lstStyle/>
                    <a:p>
                      <a:r>
                        <a:rPr lang="en-US" sz="900" b="1" dirty="0">
                          <a:effectLst/>
                          <a:latin typeface="Whitney"/>
                        </a:rPr>
                        <a:t>1.5 The use of a fixed-dose combination of oxytocin and ergometrine (5 IU/500 </a:t>
                      </a:r>
                      <a:r>
                        <a:rPr lang="el-GR" sz="900" b="1" dirty="0">
                          <a:effectLst/>
                          <a:latin typeface="Symbol" pitchFamily="2" charset="2"/>
                        </a:rPr>
                        <a:t>μ</a:t>
                      </a:r>
                      <a:r>
                        <a:rPr lang="en-US" sz="900" b="1" dirty="0">
                          <a:effectLst/>
                          <a:latin typeface="Whitney"/>
                        </a:rPr>
                        <a:t>g, IM) is recommended for the prevention of PPH in contexts where hypertensive disorders can be safely excluded prior to its use. </a:t>
                      </a:r>
                      <a:endParaRPr lang="en-US" sz="1000" b="1"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Context-specific recommendation </a:t>
                      </a:r>
                      <a:endParaRPr lang="en-US" sz="1200"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953218547"/>
                  </a:ext>
                </a:extLst>
              </a:tr>
              <a:tr h="375912">
                <a:tc vMerge="1">
                  <a:txBody>
                    <a:bodyPr/>
                    <a:lstStyle/>
                    <a:p>
                      <a:endParaRPr lang="en-US"/>
                    </a:p>
                  </a:txBody>
                  <a:tcPr/>
                </a:tc>
                <a:tc>
                  <a:txBody>
                    <a:bodyPr/>
                    <a:lstStyle/>
                    <a:p>
                      <a:r>
                        <a:rPr lang="en-US" sz="900" b="1" dirty="0">
                          <a:effectLst/>
                          <a:latin typeface="Whitney"/>
                        </a:rPr>
                        <a:t>1.6 Injectable prostaglandins (</a:t>
                      </a:r>
                      <a:r>
                        <a:rPr lang="en-US" sz="900" b="1" dirty="0" err="1">
                          <a:effectLst/>
                          <a:latin typeface="Whitney"/>
                        </a:rPr>
                        <a:t>carboprost</a:t>
                      </a:r>
                      <a:r>
                        <a:rPr lang="en-US" sz="900" b="1" dirty="0">
                          <a:effectLst/>
                          <a:latin typeface="Whitney"/>
                        </a:rPr>
                        <a:t> or </a:t>
                      </a:r>
                      <a:r>
                        <a:rPr lang="en-US" sz="900" b="1" dirty="0" err="1">
                          <a:effectLst/>
                          <a:latin typeface="Whitney"/>
                        </a:rPr>
                        <a:t>sulprostone</a:t>
                      </a:r>
                      <a:r>
                        <a:rPr lang="en-US" sz="900" b="1" dirty="0">
                          <a:effectLst/>
                          <a:latin typeface="Whitney"/>
                        </a:rPr>
                        <a:t>) are not recommended for the prevention of PPH. </a:t>
                      </a:r>
                      <a:endParaRPr lang="en-US" sz="1000" b="1"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Not recommended </a:t>
                      </a:r>
                      <a:endParaRPr lang="en-US" sz="1200"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2026154791"/>
                  </a:ext>
                </a:extLst>
              </a:tr>
              <a:tr h="262140">
                <a:tc rowSpan="3">
                  <a:txBody>
                    <a:bodyPr/>
                    <a:lstStyle/>
                    <a:p>
                      <a:r>
                        <a:rPr lang="en-US" sz="900" b="1" dirty="0">
                          <a:effectLst/>
                          <a:latin typeface="Whitney"/>
                        </a:rPr>
                        <a:t>Choice of uterotonics for PPH prevention </a:t>
                      </a:r>
                      <a:endParaRPr lang="en-US" sz="1000"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solidFill>
                      <a:srgbClr val="FCE0C6"/>
                    </a:solidFill>
                  </a:tcPr>
                </a:tc>
                <a:tc>
                  <a:txBody>
                    <a:bodyPr/>
                    <a:lstStyle/>
                    <a:p>
                      <a:r>
                        <a:rPr lang="en-US" sz="900" b="1" dirty="0">
                          <a:effectLst/>
                          <a:latin typeface="Whitney"/>
                        </a:rPr>
                        <a:t>2. In settings where multiple uterotonic options are available, oxytocin (10 IU, IM/IV) is the recommended uterotonic agent for the prevention of PPH for all births</a:t>
                      </a:r>
                      <a:endParaRPr lang="en-US" sz="1000" b="1"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Recommended </a:t>
                      </a:r>
                      <a:endParaRPr lang="en-US" sz="1200" dirty="0">
                        <a:effectLst/>
                      </a:endParaRPr>
                    </a:p>
                  </a:txBody>
                  <a:tcPr marL="43879" marR="43879" marT="21940" marB="21940" anchor="ctr">
                    <a:lnL w="6350" cap="flat" cmpd="sng" algn="ctr">
                      <a:solidFill>
                        <a:srgbClr val="F27F1E"/>
                      </a:solidFill>
                      <a:prstDash val="solid"/>
                      <a:round/>
                      <a:headEnd type="none" w="med" len="med"/>
                      <a:tailEnd type="none" w="med" len="med"/>
                    </a:lnL>
                    <a:lnR w="6350" cap="flat" cmpd="sng" algn="ctr">
                      <a:solidFill>
                        <a:srgbClr val="F2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3220812019"/>
                  </a:ext>
                </a:extLst>
              </a:tr>
              <a:tr h="705940">
                <a:tc vMerge="1">
                  <a:txBody>
                    <a:bodyPr/>
                    <a:lstStyle/>
                    <a:p>
                      <a:endParaRPr lang="en-US"/>
                    </a:p>
                  </a:txBody>
                  <a:tcPr/>
                </a:tc>
                <a:tc>
                  <a:txBody>
                    <a:bodyPr/>
                    <a:lstStyle/>
                    <a:p>
                      <a:r>
                        <a:rPr lang="en-US" sz="900" b="1" dirty="0">
                          <a:effectLst/>
                          <a:latin typeface="Whitney"/>
                        </a:rPr>
                        <a:t>3. In settings where oxytocin is unavailable (or its quality cannot be guaranteed), the use of other injectable uterotonics (</a:t>
                      </a:r>
                      <a:r>
                        <a:rPr lang="en-US" sz="900" b="1" dirty="0" err="1">
                          <a:effectLst/>
                          <a:latin typeface="Whitney"/>
                        </a:rPr>
                        <a:t>carbetocin</a:t>
                      </a:r>
                      <a:r>
                        <a:rPr lang="en-US" sz="900" b="1" dirty="0">
                          <a:effectLst/>
                          <a:latin typeface="Whitney"/>
                        </a:rPr>
                        <a:t>, or if appropriate ergometrine/methylergometrine, or oxytocin and ergometrine fixed-dose combination) or oral misoprostol is recommended for the prevention of PPH. </a:t>
                      </a:r>
                      <a:endParaRPr lang="en-US" sz="1000" b="1"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100" dirty="0">
                          <a:effectLst/>
                          <a:latin typeface="Whitney"/>
                        </a:rPr>
                        <a:t>Recommended </a:t>
                      </a:r>
                      <a:endParaRPr lang="en-US" sz="1200"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3981983844"/>
                  </a:ext>
                </a:extLst>
              </a:tr>
              <a:tr h="689172">
                <a:tc vMerge="1">
                  <a:txBody>
                    <a:bodyPr/>
                    <a:lstStyle/>
                    <a:p>
                      <a:endParaRPr lang="en-US"/>
                    </a:p>
                  </a:txBody>
                  <a:tcPr/>
                </a:tc>
                <a:tc>
                  <a:txBody>
                    <a:bodyPr/>
                    <a:lstStyle/>
                    <a:p>
                      <a:r>
                        <a:rPr lang="en-US" sz="900" b="1" dirty="0">
                          <a:effectLst/>
                          <a:latin typeface="Whitney"/>
                        </a:rPr>
                        <a:t>4. In settings where skilled health personnel are not present to administer injectable uterotonics, the administration of misoprostol (400 </a:t>
                      </a:r>
                      <a:r>
                        <a:rPr lang="el-GR" sz="900" b="1" dirty="0">
                          <a:effectLst/>
                          <a:latin typeface="Symbol" pitchFamily="2" charset="2"/>
                        </a:rPr>
                        <a:t>μ</a:t>
                      </a:r>
                      <a:r>
                        <a:rPr lang="en-US" sz="900" b="1" dirty="0">
                          <a:effectLst/>
                          <a:latin typeface="Whitney"/>
                        </a:rPr>
                        <a:t>g or 600 </a:t>
                      </a:r>
                      <a:r>
                        <a:rPr lang="el-GR" sz="900" b="1" dirty="0">
                          <a:effectLst/>
                          <a:latin typeface="Symbol" pitchFamily="2" charset="2"/>
                        </a:rPr>
                        <a:t>μ</a:t>
                      </a:r>
                      <a:r>
                        <a:rPr lang="en-US" sz="900" b="1" dirty="0">
                          <a:effectLst/>
                          <a:latin typeface="Whitney"/>
                        </a:rPr>
                        <a:t>g, PO) by community health workers and lay health workers is recommended for the prevention of PPH. </a:t>
                      </a:r>
                      <a:endParaRPr lang="en-US" sz="1000" b="1"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tc>
                  <a:txBody>
                    <a:bodyPr/>
                    <a:lstStyle/>
                    <a:p>
                      <a:r>
                        <a:rPr lang="en-US" sz="1200" dirty="0">
                          <a:effectLst/>
                          <a:latin typeface="Whitney"/>
                        </a:rPr>
                        <a:t>Recommended </a:t>
                      </a:r>
                      <a:endParaRPr lang="en-US" sz="1400" dirty="0">
                        <a:effectLst/>
                      </a:endParaRPr>
                    </a:p>
                  </a:txBody>
                  <a:tcPr marL="43879" marR="43879" marT="21940" marB="21940" anchor="ctr">
                    <a:lnL w="6350" cap="flat" cmpd="sng" algn="ctr">
                      <a:solidFill>
                        <a:srgbClr val="F47F1E"/>
                      </a:solidFill>
                      <a:prstDash val="solid"/>
                      <a:round/>
                      <a:headEnd type="none" w="med" len="med"/>
                      <a:tailEnd type="none" w="med" len="med"/>
                    </a:lnL>
                    <a:lnR w="6350" cap="flat" cmpd="sng" algn="ctr">
                      <a:solidFill>
                        <a:srgbClr val="F47F1E"/>
                      </a:solidFill>
                      <a:prstDash val="solid"/>
                      <a:round/>
                      <a:headEnd type="none" w="med" len="med"/>
                      <a:tailEnd type="none" w="med" len="med"/>
                    </a:lnR>
                    <a:lnT w="6350" cap="flat" cmpd="sng" algn="ctr">
                      <a:solidFill>
                        <a:srgbClr val="F47F1E"/>
                      </a:solidFill>
                      <a:prstDash val="solid"/>
                      <a:round/>
                      <a:headEnd type="none" w="med" len="med"/>
                      <a:tailEnd type="none" w="med" len="med"/>
                    </a:lnT>
                    <a:lnB w="6350" cap="flat" cmpd="sng" algn="ctr">
                      <a:solidFill>
                        <a:srgbClr val="F47F1E"/>
                      </a:solidFill>
                      <a:prstDash val="solid"/>
                      <a:round/>
                      <a:headEnd type="none" w="med" len="med"/>
                      <a:tailEnd type="none" w="med" len="med"/>
                    </a:lnB>
                  </a:tcPr>
                </a:tc>
                <a:extLst>
                  <a:ext uri="{0D108BD9-81ED-4DB2-BD59-A6C34878D82A}">
                    <a16:rowId xmlns="" xmlns:a16="http://schemas.microsoft.com/office/drawing/2014/main" val="1327743400"/>
                  </a:ext>
                </a:extLst>
              </a:tr>
            </a:tbl>
          </a:graphicData>
        </a:graphic>
      </p:graphicFrame>
      <p:sp>
        <p:nvSpPr>
          <p:cNvPr id="9" name="TextBox 8">
            <a:extLst>
              <a:ext uri="{FF2B5EF4-FFF2-40B4-BE49-F238E27FC236}">
                <a16:creationId xmlns="" xmlns:a16="http://schemas.microsoft.com/office/drawing/2014/main" id="{785D1CFC-B6BD-1249-AB79-7FA1A4617E03}"/>
              </a:ext>
            </a:extLst>
          </p:cNvPr>
          <p:cNvSpPr txBox="1"/>
          <p:nvPr/>
        </p:nvSpPr>
        <p:spPr>
          <a:xfrm>
            <a:off x="103222" y="304800"/>
            <a:ext cx="9040778" cy="338554"/>
          </a:xfrm>
          <a:prstGeom prst="rect">
            <a:avLst/>
          </a:prstGeom>
          <a:noFill/>
        </p:spPr>
        <p:txBody>
          <a:bodyPr wrap="square" rtlCol="0">
            <a:spAutoFit/>
          </a:bodyPr>
          <a:lstStyle/>
          <a:p>
            <a:r>
              <a:rPr lang="en-US" altLang="en-US" sz="1600" b="1" dirty="0">
                <a:latin typeface="Whitney"/>
              </a:rPr>
              <a:t>WHO recommendations on the use of uterotonics for the prevention of postpartum haemorrhage (PPH</a:t>
            </a:r>
            <a:endParaRPr lang="en-US" sz="1600" dirty="0"/>
          </a:p>
        </p:txBody>
      </p:sp>
    </p:spTree>
    <p:extLst>
      <p:ext uri="{BB962C8B-B14F-4D97-AF65-F5344CB8AC3E}">
        <p14:creationId xmlns:p14="http://schemas.microsoft.com/office/powerpoint/2010/main" val="2130423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30200"/>
            <a:ext cx="7772400" cy="762000"/>
          </a:xfrm>
        </p:spPr>
        <p:txBody>
          <a:bodyPr>
            <a:normAutofit fontScale="90000"/>
          </a:bodyPr>
          <a:lstStyle/>
          <a:p>
            <a:pPr eaLnBrk="1" hangingPunct="1"/>
            <a:r>
              <a:rPr lang="en-US" b="1" dirty="0">
                <a:solidFill>
                  <a:srgbClr val="FF0000"/>
                </a:solidFill>
              </a:rPr>
              <a:t>Procedure for Active </a:t>
            </a:r>
            <a:r>
              <a:rPr lang="en-US" b="1" dirty="0" smtClean="0">
                <a:solidFill>
                  <a:srgbClr val="FF0000"/>
                </a:solidFill>
              </a:rPr>
              <a:t>Management FOR 3</a:t>
            </a:r>
            <a:r>
              <a:rPr lang="en-US" b="1" baseline="30000" dirty="0" smtClean="0">
                <a:solidFill>
                  <a:srgbClr val="FF0000"/>
                </a:solidFill>
              </a:rPr>
              <a:t>RD</a:t>
            </a:r>
            <a:r>
              <a:rPr lang="en-US" b="1" dirty="0" smtClean="0">
                <a:solidFill>
                  <a:srgbClr val="FF0000"/>
                </a:solidFill>
              </a:rPr>
              <a:t> STAGE OF LABOUR</a:t>
            </a:r>
            <a:endParaRPr lang="en-US" b="1" dirty="0">
              <a:solidFill>
                <a:srgbClr val="FF0000"/>
              </a:solidFill>
            </a:endParaRPr>
          </a:p>
        </p:txBody>
      </p:sp>
      <p:sp>
        <p:nvSpPr>
          <p:cNvPr id="32771" name="Rectangle 3"/>
          <p:cNvSpPr>
            <a:spLocks noGrp="1" noChangeArrowheads="1"/>
          </p:cNvSpPr>
          <p:nvPr>
            <p:ph idx="1"/>
          </p:nvPr>
        </p:nvSpPr>
        <p:spPr>
          <a:xfrm>
            <a:off x="381000" y="1295400"/>
            <a:ext cx="4800600" cy="4953000"/>
          </a:xfrm>
        </p:spPr>
        <p:txBody>
          <a:bodyPr>
            <a:normAutofit lnSpcReduction="10000"/>
          </a:bodyPr>
          <a:lstStyle/>
          <a:p>
            <a:pPr eaLnBrk="1" hangingPunct="1"/>
            <a:r>
              <a:rPr lang="en-US" sz="2000" i="1" dirty="0" smtClean="0">
                <a:solidFill>
                  <a:srgbClr val="7030A0"/>
                </a:solidFill>
              </a:rPr>
              <a:t>provide to every woman regardless</a:t>
            </a:r>
          </a:p>
          <a:p>
            <a:pPr eaLnBrk="1" hangingPunct="1"/>
            <a:r>
              <a:rPr lang="en-US" sz="2000" dirty="0" smtClean="0"/>
              <a:t>Within </a:t>
            </a:r>
            <a:r>
              <a:rPr lang="en-US" sz="2000" dirty="0"/>
              <a:t>1 minute of birth, give Oxytocin 10 IU IM OR </a:t>
            </a:r>
            <a:r>
              <a:rPr lang="en-US" sz="2000" dirty="0">
                <a:highlight>
                  <a:srgbClr val="FFFF00"/>
                </a:highlight>
              </a:rPr>
              <a:t>5 UNITS IV slowly </a:t>
            </a:r>
          </a:p>
          <a:p>
            <a:pPr eaLnBrk="1" hangingPunct="1"/>
            <a:r>
              <a:rPr lang="en-US" sz="2000" dirty="0"/>
              <a:t>Clamp and cut the cord 2-3 minutes after delivery </a:t>
            </a:r>
          </a:p>
          <a:p>
            <a:pPr eaLnBrk="1" hangingPunct="1"/>
            <a:r>
              <a:rPr lang="en-US" sz="2000" dirty="0"/>
              <a:t>Await a strong uterine contraction (2-3 minutes)</a:t>
            </a:r>
          </a:p>
          <a:p>
            <a:pPr eaLnBrk="1" hangingPunct="1"/>
            <a:r>
              <a:rPr lang="en-US" sz="2000" dirty="0"/>
              <a:t>Apply controlled cord traction while applying counter traction above pubic bone</a:t>
            </a:r>
          </a:p>
          <a:p>
            <a:pPr eaLnBrk="1" hangingPunct="1"/>
            <a:r>
              <a:rPr lang="en-US" sz="2000" dirty="0"/>
              <a:t>If placenta does not descend, stop traction and await next contraction</a:t>
            </a:r>
          </a:p>
          <a:p>
            <a:pPr eaLnBrk="1" hangingPunct="1"/>
            <a:r>
              <a:rPr lang="en-US" sz="2000" dirty="0"/>
              <a:t>After placental delivery, rub uterus fundus gently to ascertain it is </a:t>
            </a:r>
            <a:r>
              <a:rPr lang="en-US" sz="2000" dirty="0" smtClean="0"/>
              <a:t>contracted</a:t>
            </a:r>
          </a:p>
          <a:p>
            <a:pPr eaLnBrk="1" hangingPunct="1"/>
            <a:r>
              <a:rPr lang="en-US" sz="2000" i="1" dirty="0" smtClean="0">
                <a:solidFill>
                  <a:srgbClr val="7030A0"/>
                </a:solidFill>
              </a:rPr>
              <a:t>2 to 3 contraction leads to placental delivery</a:t>
            </a:r>
            <a:endParaRPr lang="en-US" sz="2000" i="1" dirty="0">
              <a:solidFill>
                <a:srgbClr val="7030A0"/>
              </a:solidFill>
            </a:endParaRPr>
          </a:p>
        </p:txBody>
      </p:sp>
      <p:pic>
        <p:nvPicPr>
          <p:cNvPr id="32772" name="Picture 4" descr="amdd802dsm"/>
          <p:cNvPicPr>
            <a:picLocks noChangeAspect="1" noChangeArrowheads="1"/>
          </p:cNvPicPr>
          <p:nvPr/>
        </p:nvPicPr>
        <p:blipFill>
          <a:blip r:embed="rId3"/>
          <a:srcRect/>
          <a:stretch>
            <a:fillRect/>
          </a:stretch>
        </p:blipFill>
        <p:spPr bwMode="auto">
          <a:xfrm>
            <a:off x="5486400" y="1317625"/>
            <a:ext cx="3200400" cy="2362200"/>
          </a:xfrm>
          <a:prstGeom prst="rect">
            <a:avLst/>
          </a:prstGeom>
          <a:noFill/>
          <a:ln w="9525">
            <a:noFill/>
            <a:miter lim="800000"/>
            <a:headEnd/>
            <a:tailEnd/>
          </a:ln>
        </p:spPr>
      </p:pic>
      <p:pic>
        <p:nvPicPr>
          <p:cNvPr id="32773" name="Picture 5" descr="hs5"/>
          <p:cNvPicPr>
            <a:picLocks noChangeAspect="1" noChangeArrowheads="1"/>
          </p:cNvPicPr>
          <p:nvPr/>
        </p:nvPicPr>
        <p:blipFill>
          <a:blip r:embed="rId4"/>
          <a:srcRect/>
          <a:stretch>
            <a:fillRect/>
          </a:stretch>
        </p:blipFill>
        <p:spPr bwMode="auto">
          <a:xfrm>
            <a:off x="5486400" y="3924300"/>
            <a:ext cx="3276600" cy="2317750"/>
          </a:xfrm>
          <a:prstGeom prst="rect">
            <a:avLst/>
          </a:prstGeom>
          <a:noFill/>
          <a:ln w="9525">
            <a:noFill/>
            <a:miter lim="800000"/>
            <a:headEnd/>
            <a:tailEnd/>
          </a:ln>
        </p:spPr>
      </p:pic>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4400" y="152400"/>
            <a:ext cx="7924800" cy="1447800"/>
          </a:xfrm>
        </p:spPr>
        <p:txBody>
          <a:bodyPr>
            <a:normAutofit fontScale="90000"/>
          </a:bodyPr>
          <a:lstStyle/>
          <a:p>
            <a:pPr eaLnBrk="1" hangingPunct="1"/>
            <a:r>
              <a:rPr lang="en-US" sz="5400" b="1" dirty="0">
                <a:solidFill>
                  <a:srgbClr val="FF0000"/>
                </a:solidFill>
              </a:rPr>
              <a:t>Etiology of Postpartum haemorrhage</a:t>
            </a:r>
          </a:p>
        </p:txBody>
      </p:sp>
      <p:sp>
        <p:nvSpPr>
          <p:cNvPr id="33795" name="Rectangle 3"/>
          <p:cNvSpPr>
            <a:spLocks noGrp="1" noChangeArrowheads="1"/>
          </p:cNvSpPr>
          <p:nvPr>
            <p:ph idx="1"/>
          </p:nvPr>
        </p:nvSpPr>
        <p:spPr>
          <a:xfrm>
            <a:off x="457200" y="1981200"/>
            <a:ext cx="8229600" cy="4144963"/>
          </a:xfrm>
        </p:spPr>
        <p:txBody>
          <a:bodyPr>
            <a:normAutofit fontScale="92500" lnSpcReduction="10000"/>
          </a:bodyPr>
          <a:lstStyle/>
          <a:p>
            <a:pPr lvl="1" eaLnBrk="1" hangingPunct="1">
              <a:lnSpc>
                <a:spcPct val="90000"/>
              </a:lnSpc>
              <a:spcBef>
                <a:spcPct val="40000"/>
              </a:spcBef>
              <a:spcAft>
                <a:spcPct val="20000"/>
              </a:spcAft>
              <a:buFontTx/>
              <a:buNone/>
            </a:pPr>
            <a:r>
              <a:rPr lang="en-US" sz="3900" dirty="0">
                <a:solidFill>
                  <a:schemeClr val="tx2"/>
                </a:solidFill>
              </a:rPr>
              <a:t>T</a:t>
            </a:r>
            <a:r>
              <a:rPr lang="en-US" sz="3900" dirty="0"/>
              <a:t>one		  	- </a:t>
            </a:r>
            <a:r>
              <a:rPr lang="en-US" sz="3300" dirty="0"/>
              <a:t>uterine atony (70%)</a:t>
            </a:r>
          </a:p>
          <a:p>
            <a:pPr lvl="1" eaLnBrk="1" hangingPunct="1">
              <a:lnSpc>
                <a:spcPct val="90000"/>
              </a:lnSpc>
              <a:spcAft>
                <a:spcPct val="20000"/>
              </a:spcAft>
              <a:buFontTx/>
              <a:buNone/>
            </a:pPr>
            <a:r>
              <a:rPr lang="en-US" sz="3900" dirty="0">
                <a:solidFill>
                  <a:schemeClr val="tx2"/>
                </a:solidFill>
              </a:rPr>
              <a:t>T</a:t>
            </a:r>
            <a:r>
              <a:rPr lang="en-US" sz="3900" dirty="0"/>
              <a:t>issue		- </a:t>
            </a:r>
            <a:r>
              <a:rPr lang="en-US" sz="3300" dirty="0"/>
              <a:t>retained 						  		 		tissue/clots(20%)</a:t>
            </a:r>
          </a:p>
          <a:p>
            <a:pPr lvl="1" eaLnBrk="1" hangingPunct="1">
              <a:lnSpc>
                <a:spcPct val="90000"/>
              </a:lnSpc>
              <a:spcAft>
                <a:spcPct val="20000"/>
              </a:spcAft>
              <a:buFontTx/>
              <a:buNone/>
            </a:pPr>
            <a:r>
              <a:rPr lang="en-US" sz="3900" dirty="0">
                <a:solidFill>
                  <a:schemeClr val="tx2"/>
                </a:solidFill>
              </a:rPr>
              <a:t>T</a:t>
            </a:r>
            <a:r>
              <a:rPr lang="en-US" sz="3900" dirty="0"/>
              <a:t>rauma         - </a:t>
            </a:r>
            <a:r>
              <a:rPr lang="en-US" sz="3300" dirty="0" smtClean="0"/>
              <a:t>laceration</a:t>
            </a:r>
            <a:r>
              <a:rPr lang="en-US" sz="3300" i="1" dirty="0" smtClean="0"/>
              <a:t> </a:t>
            </a:r>
            <a:r>
              <a:rPr lang="en-US" sz="3300" i="1" dirty="0" smtClean="0">
                <a:solidFill>
                  <a:srgbClr val="7030A0"/>
                </a:solidFill>
              </a:rPr>
              <a:t>(</a:t>
            </a:r>
            <a:r>
              <a:rPr lang="en-US" sz="3300" i="1" dirty="0" err="1" smtClean="0">
                <a:solidFill>
                  <a:srgbClr val="7030A0"/>
                </a:solidFill>
              </a:rPr>
              <a:t>perineal,vaginal</a:t>
            </a:r>
            <a:r>
              <a:rPr lang="en-US" sz="3300" i="1" dirty="0" smtClean="0">
                <a:solidFill>
                  <a:srgbClr val="7030A0"/>
                </a:solidFill>
              </a:rPr>
              <a:t> </a:t>
            </a:r>
            <a:r>
              <a:rPr lang="en-US" sz="3300" i="1" dirty="0" err="1" smtClean="0">
                <a:solidFill>
                  <a:srgbClr val="7030A0"/>
                </a:solidFill>
              </a:rPr>
              <a:t>uteral</a:t>
            </a:r>
            <a:r>
              <a:rPr lang="en-US" sz="3300" i="1" dirty="0" smtClean="0">
                <a:solidFill>
                  <a:srgbClr val="7030A0"/>
                </a:solidFill>
              </a:rPr>
              <a:t> tears</a:t>
            </a:r>
            <a:r>
              <a:rPr lang="en-US" sz="3300" dirty="0" smtClean="0"/>
              <a:t>), </a:t>
            </a:r>
            <a:r>
              <a:rPr lang="en-US" sz="3300" dirty="0"/>
              <a:t>rupture, 				   			inversion (10%)</a:t>
            </a:r>
          </a:p>
          <a:p>
            <a:pPr lvl="1" eaLnBrk="1" hangingPunct="1">
              <a:lnSpc>
                <a:spcPct val="90000"/>
              </a:lnSpc>
              <a:spcAft>
                <a:spcPct val="20000"/>
              </a:spcAft>
              <a:buFontTx/>
              <a:buNone/>
            </a:pPr>
            <a:r>
              <a:rPr lang="en-US" sz="3900" dirty="0" err="1"/>
              <a:t>T</a:t>
            </a:r>
            <a:r>
              <a:rPr lang="en-US" sz="3900" dirty="0" err="1" smtClean="0"/>
              <a:t>hrombopathy</a:t>
            </a:r>
            <a:r>
              <a:rPr lang="en-US" sz="3900" dirty="0" smtClean="0"/>
              <a:t> </a:t>
            </a:r>
            <a:r>
              <a:rPr lang="en-US" sz="4200" dirty="0"/>
              <a:t>– </a:t>
            </a:r>
            <a:r>
              <a:rPr lang="en-US" sz="3300" dirty="0"/>
              <a:t>coagulopathy (1</a:t>
            </a:r>
            <a:r>
              <a:rPr lang="en-US" sz="3300" dirty="0" smtClean="0"/>
              <a:t>%) </a:t>
            </a:r>
            <a:r>
              <a:rPr lang="en-US" sz="3300" i="1" dirty="0" smtClean="0">
                <a:solidFill>
                  <a:srgbClr val="7030A0"/>
                </a:solidFill>
              </a:rPr>
              <a:t>thrombophilia, </a:t>
            </a:r>
            <a:r>
              <a:rPr lang="en-US" sz="3300" i="1" dirty="0" err="1" smtClean="0">
                <a:solidFill>
                  <a:srgbClr val="7030A0"/>
                </a:solidFill>
              </a:rPr>
              <a:t>dic</a:t>
            </a:r>
            <a:endParaRPr lang="en-US" sz="3300" i="1" dirty="0" smtClean="0">
              <a:solidFill>
                <a:srgbClr val="7030A0"/>
              </a:solidFill>
            </a:endParaRPr>
          </a:p>
          <a:p>
            <a:pPr eaLnBrk="1" hangingPunct="1">
              <a:lnSpc>
                <a:spcPct val="90000"/>
              </a:lnSpc>
            </a:pPr>
            <a:endParaRPr lang="en-US" sz="3600" dirty="0"/>
          </a:p>
        </p:txBody>
      </p:sp>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5400" b="1" dirty="0">
                <a:solidFill>
                  <a:srgbClr val="FF0000"/>
                </a:solidFill>
              </a:rPr>
              <a:t>Diagnosis - Is this a PPH?</a:t>
            </a:r>
          </a:p>
        </p:txBody>
      </p:sp>
      <p:sp>
        <p:nvSpPr>
          <p:cNvPr id="34819" name="Rectangle 3"/>
          <p:cNvSpPr>
            <a:spLocks noGrp="1" noChangeArrowheads="1"/>
          </p:cNvSpPr>
          <p:nvPr>
            <p:ph idx="1"/>
          </p:nvPr>
        </p:nvSpPr>
        <p:spPr/>
        <p:txBody>
          <a:bodyPr>
            <a:normAutofit fontScale="92500"/>
          </a:bodyPr>
          <a:lstStyle/>
          <a:p>
            <a:pPr lvl="1" eaLnBrk="1" hangingPunct="1">
              <a:lnSpc>
                <a:spcPct val="120000"/>
              </a:lnSpc>
              <a:buFontTx/>
              <a:buChar char="•"/>
            </a:pPr>
            <a:r>
              <a:rPr lang="en-US" sz="3000" dirty="0"/>
              <a:t>observe vaginal </a:t>
            </a:r>
            <a:r>
              <a:rPr lang="en-US" sz="3000" dirty="0" smtClean="0"/>
              <a:t>loss </a:t>
            </a:r>
            <a:endParaRPr lang="en-US" sz="3000" dirty="0"/>
          </a:p>
          <a:p>
            <a:pPr lvl="1" eaLnBrk="1" hangingPunct="1">
              <a:lnSpc>
                <a:spcPct val="120000"/>
              </a:lnSpc>
              <a:buFontTx/>
              <a:buChar char="•"/>
            </a:pPr>
            <a:r>
              <a:rPr lang="en-US" sz="3000" dirty="0"/>
              <a:t>express blood from vagina following </a:t>
            </a:r>
            <a:r>
              <a:rPr lang="en-US" sz="3000" dirty="0" smtClean="0"/>
              <a:t>C/S  </a:t>
            </a:r>
            <a:r>
              <a:rPr lang="en-US" sz="3000" i="1" dirty="0" smtClean="0">
                <a:solidFill>
                  <a:srgbClr val="7030A0"/>
                </a:solidFill>
              </a:rPr>
              <a:t>massage uterus</a:t>
            </a:r>
          </a:p>
          <a:p>
            <a:pPr lvl="1" eaLnBrk="1" hangingPunct="1">
              <a:buFontTx/>
              <a:buNone/>
            </a:pPr>
            <a:r>
              <a:rPr lang="en-US" sz="3000" u="sng" dirty="0" smtClean="0"/>
              <a:t>REMEMBER</a:t>
            </a:r>
            <a:endParaRPr lang="en-US" sz="3000" u="sng" dirty="0"/>
          </a:p>
          <a:p>
            <a:pPr lvl="1" eaLnBrk="1" hangingPunct="1">
              <a:buFontTx/>
              <a:buChar char="•"/>
            </a:pPr>
            <a:r>
              <a:rPr lang="en-US" sz="3000" dirty="0"/>
              <a:t>blood loss is consistently underestimated</a:t>
            </a:r>
          </a:p>
          <a:p>
            <a:pPr lvl="1" eaLnBrk="1" hangingPunct="1">
              <a:buFontTx/>
              <a:buChar char="•"/>
            </a:pPr>
            <a:r>
              <a:rPr lang="en-US" sz="3000" dirty="0"/>
              <a:t>ongoing trickling can lead to significant blood loss </a:t>
            </a:r>
          </a:p>
          <a:p>
            <a:pPr lvl="1" eaLnBrk="1" hangingPunct="1">
              <a:buFontTx/>
              <a:buChar char="•"/>
            </a:pPr>
            <a:r>
              <a:rPr lang="en-US" sz="3000" dirty="0"/>
              <a:t>blood loss is generally well tolerated to a </a:t>
            </a:r>
            <a:r>
              <a:rPr lang="en-US" sz="3000" dirty="0" smtClean="0"/>
              <a:t>point</a:t>
            </a:r>
            <a:endParaRPr lang="en-US" sz="3000" dirty="0"/>
          </a:p>
          <a:p>
            <a:pPr lvl="1" eaLnBrk="1" hangingPunct="1">
              <a:buFontTx/>
              <a:buChar char="•"/>
            </a:pPr>
            <a:r>
              <a:rPr lang="en-US" sz="3000" i="1" dirty="0" smtClean="0">
                <a:solidFill>
                  <a:srgbClr val="7030A0"/>
                </a:solidFill>
              </a:rPr>
              <a:t>Practically pour 500ml on towel that’s the maximum allowed</a:t>
            </a:r>
          </a:p>
          <a:p>
            <a:pPr eaLnBrk="1" hangingPunct="1"/>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b="1" dirty="0">
                <a:solidFill>
                  <a:srgbClr val="FF0000"/>
                </a:solidFill>
              </a:rPr>
              <a:t>Management</a:t>
            </a:r>
          </a:p>
        </p:txBody>
      </p:sp>
      <p:sp>
        <p:nvSpPr>
          <p:cNvPr id="35843" name="Rectangle 3"/>
          <p:cNvSpPr>
            <a:spLocks noGrp="1" noChangeArrowheads="1"/>
          </p:cNvSpPr>
          <p:nvPr>
            <p:ph idx="1"/>
          </p:nvPr>
        </p:nvSpPr>
        <p:spPr/>
        <p:txBody>
          <a:bodyPr>
            <a:normAutofit fontScale="92500" lnSpcReduction="10000"/>
          </a:bodyPr>
          <a:lstStyle/>
          <a:p>
            <a:pPr eaLnBrk="1" hangingPunct="1"/>
            <a:endParaRPr lang="en-US" sz="2800" dirty="0" smtClean="0"/>
          </a:p>
          <a:p>
            <a:pPr eaLnBrk="1" hangingPunct="1"/>
            <a:r>
              <a:rPr lang="en-US" sz="2800" i="1" dirty="0" smtClean="0">
                <a:solidFill>
                  <a:srgbClr val="7030A0"/>
                </a:solidFill>
              </a:rPr>
              <a:t>Every woman can have pph.. It is just assumed… so avoid thinking about risk factors</a:t>
            </a:r>
          </a:p>
          <a:p>
            <a:pPr eaLnBrk="1" hangingPunct="1"/>
            <a:r>
              <a:rPr lang="en-US" sz="2800" dirty="0" smtClean="0"/>
              <a:t>Emergency </a:t>
            </a:r>
            <a:r>
              <a:rPr lang="en-US" sz="2800" dirty="0"/>
              <a:t>preparedness-recognition, response, defined roles, multidisciplinary approach </a:t>
            </a:r>
          </a:p>
          <a:p>
            <a:pPr eaLnBrk="1" hangingPunct="1"/>
            <a:r>
              <a:rPr lang="en-US" sz="2800" dirty="0"/>
              <a:t>Equipment –in labour room/theatre</a:t>
            </a:r>
          </a:p>
          <a:p>
            <a:pPr eaLnBrk="1" hangingPunct="1"/>
            <a:r>
              <a:rPr lang="en-US" sz="2800" dirty="0"/>
              <a:t>Protocols </a:t>
            </a:r>
          </a:p>
          <a:p>
            <a:pPr eaLnBrk="1" hangingPunct="1"/>
            <a:r>
              <a:rPr lang="en-US" sz="2800" dirty="0"/>
              <a:t>Skills </a:t>
            </a:r>
          </a:p>
          <a:p>
            <a:pPr eaLnBrk="1" hangingPunct="1"/>
            <a:r>
              <a:rPr lang="en-US" sz="2800" dirty="0"/>
              <a:t>Drills </a:t>
            </a:r>
          </a:p>
          <a:p>
            <a:pPr eaLnBrk="1" hangingPunct="1"/>
            <a:r>
              <a:rPr lang="en-US" sz="2800" dirty="0"/>
              <a:t>scenarios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z="4000" b="1" dirty="0">
                <a:solidFill>
                  <a:srgbClr val="FF0000"/>
                </a:solidFill>
              </a:rPr>
              <a:t>Diagnosis and management of PPH</a:t>
            </a:r>
          </a:p>
        </p:txBody>
      </p:sp>
      <p:sp>
        <p:nvSpPr>
          <p:cNvPr id="36867" name="Content Placeholder 2"/>
          <p:cNvSpPr>
            <a:spLocks noGrp="1"/>
          </p:cNvSpPr>
          <p:nvPr>
            <p:ph idx="1"/>
          </p:nvPr>
        </p:nvSpPr>
        <p:spPr/>
        <p:txBody>
          <a:bodyPr>
            <a:normAutofit fontScale="92500" lnSpcReduction="20000"/>
          </a:bodyPr>
          <a:lstStyle/>
          <a:p>
            <a:r>
              <a:rPr lang="en-US" sz="2800" dirty="0"/>
              <a:t>Shout (call) for </a:t>
            </a:r>
            <a:r>
              <a:rPr lang="en-US" sz="2800" dirty="0" smtClean="0"/>
              <a:t>help IMMEDIATELY</a:t>
            </a:r>
            <a:endParaRPr lang="en-US" sz="2800" dirty="0"/>
          </a:p>
          <a:p>
            <a:r>
              <a:rPr lang="en-US" sz="2800" dirty="0"/>
              <a:t>Wide bore </a:t>
            </a:r>
            <a:r>
              <a:rPr lang="en-US" sz="2800" dirty="0" err="1"/>
              <a:t>branula</a:t>
            </a:r>
            <a:r>
              <a:rPr lang="en-US" sz="2800" dirty="0"/>
              <a:t> x2 </a:t>
            </a:r>
          </a:p>
          <a:p>
            <a:r>
              <a:rPr lang="en-US" sz="2800" dirty="0"/>
              <a:t>I/v fluids –Ringers lactate or Normal saline (and not dextran</a:t>
            </a:r>
            <a:r>
              <a:rPr lang="en-US" sz="2800" dirty="0" smtClean="0"/>
              <a:t>) COLLAPSE OF VEINS OTHERWISE,</a:t>
            </a:r>
          </a:p>
          <a:p>
            <a:r>
              <a:rPr lang="en-US" sz="2800" dirty="0" smtClean="0"/>
              <a:t>ALSO TRY TAKE HISTORY</a:t>
            </a:r>
            <a:endParaRPr lang="en-US" sz="2800" dirty="0"/>
          </a:p>
          <a:p>
            <a:r>
              <a:rPr lang="en-US" sz="2800" dirty="0"/>
              <a:t>Empty </a:t>
            </a:r>
            <a:r>
              <a:rPr lang="en-US" sz="2800" dirty="0" smtClean="0"/>
              <a:t>bladder </a:t>
            </a:r>
            <a:r>
              <a:rPr lang="en-US" sz="2800" i="1" dirty="0" smtClean="0">
                <a:solidFill>
                  <a:srgbClr val="7030A0"/>
                </a:solidFill>
              </a:rPr>
              <a:t>to allow uterus contraction so put catheter </a:t>
            </a:r>
          </a:p>
          <a:p>
            <a:r>
              <a:rPr lang="en-US" sz="2800" dirty="0" smtClean="0"/>
              <a:t>Abdominal </a:t>
            </a:r>
            <a:r>
              <a:rPr lang="en-US" sz="2800" dirty="0"/>
              <a:t>aortic compression </a:t>
            </a:r>
            <a:r>
              <a:rPr lang="en-US" sz="2800" i="1" dirty="0" smtClean="0">
                <a:solidFill>
                  <a:srgbClr val="7030A0"/>
                </a:solidFill>
              </a:rPr>
              <a:t>to prevent blood to uterus</a:t>
            </a:r>
            <a:endParaRPr lang="en-US" sz="2800" i="1" dirty="0">
              <a:solidFill>
                <a:srgbClr val="7030A0"/>
              </a:solidFill>
            </a:endParaRPr>
          </a:p>
          <a:p>
            <a:r>
              <a:rPr lang="en-US" sz="2800" dirty="0"/>
              <a:t>Massage uterus </a:t>
            </a:r>
          </a:p>
          <a:p>
            <a:r>
              <a:rPr lang="en-US" sz="2800" dirty="0"/>
              <a:t>Start </a:t>
            </a:r>
            <a:r>
              <a:rPr lang="en-US" sz="2800" dirty="0" err="1" smtClean="0"/>
              <a:t>uterotonics</a:t>
            </a:r>
            <a:r>
              <a:rPr lang="en-US" sz="2800" dirty="0" smtClean="0"/>
              <a:t> </a:t>
            </a:r>
            <a:r>
              <a:rPr lang="en-US" sz="2800" i="1" dirty="0" smtClean="0">
                <a:solidFill>
                  <a:srgbClr val="7030A0"/>
                </a:solidFill>
              </a:rPr>
              <a:t>to manage uterus </a:t>
            </a:r>
            <a:r>
              <a:rPr lang="en-US" sz="2800" i="1" dirty="0" err="1" smtClean="0">
                <a:solidFill>
                  <a:srgbClr val="7030A0"/>
                </a:solidFill>
              </a:rPr>
              <a:t>atony</a:t>
            </a:r>
            <a:endParaRPr lang="en-US" sz="2800" i="1" dirty="0" smtClean="0">
              <a:solidFill>
                <a:srgbClr val="7030A0"/>
              </a:solidFill>
            </a:endParaRPr>
          </a:p>
          <a:p>
            <a:r>
              <a:rPr lang="en-US" sz="2800" dirty="0" smtClean="0"/>
              <a:t>Look </a:t>
            </a:r>
            <a:r>
              <a:rPr lang="en-US" sz="2800" dirty="0"/>
              <a:t>for cause of bleeding </a:t>
            </a:r>
            <a:r>
              <a:rPr lang="en-US" sz="2800" i="1" dirty="0" smtClean="0">
                <a:solidFill>
                  <a:srgbClr val="7030A0"/>
                </a:solidFill>
              </a:rPr>
              <a:t>tear, placental inspection</a:t>
            </a:r>
            <a:endParaRPr lang="en-US" i="1" dirty="0">
              <a:solidFill>
                <a:srgbClr val="7030A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Assessment of severity of hemorrhage</a:t>
            </a:r>
            <a:r>
              <a:rPr lang="en-US" dirty="0">
                <a:solidFill>
                  <a:srgbClr val="FF0000"/>
                </a:solidFill>
              </a:rPr>
              <a:t> </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b="1" dirty="0"/>
              <a:t>Class I hemorrhage</a:t>
            </a:r>
            <a:r>
              <a:rPr lang="en-US" dirty="0"/>
              <a:t>-blood</a:t>
            </a:r>
            <a:r>
              <a:rPr lang="en-US" b="1" dirty="0"/>
              <a:t> </a:t>
            </a:r>
            <a:r>
              <a:rPr lang="en-US" dirty="0"/>
              <a:t>volume loss of up to 15%. Heart rate is minimally elevated or normal, and no change in blood pressure, pulse pressure, or respiratory rate</a:t>
            </a:r>
            <a:r>
              <a:rPr lang="en-US" dirty="0" smtClean="0"/>
              <a:t>. </a:t>
            </a:r>
            <a:endParaRPr lang="en-US" dirty="0"/>
          </a:p>
          <a:p>
            <a:pPr marL="514350" indent="-514350">
              <a:buFont typeface="+mj-lt"/>
              <a:buAutoNum type="arabicPeriod"/>
            </a:pPr>
            <a:r>
              <a:rPr lang="en-US" b="1" dirty="0"/>
              <a:t>Class II hemorrhage-</a:t>
            </a:r>
            <a:r>
              <a:rPr lang="en-US" dirty="0"/>
              <a:t>15-30% blood volume loss, tachycardia (100-120 </a:t>
            </a:r>
            <a:r>
              <a:rPr lang="en-US" dirty="0" err="1"/>
              <a:t>bpm</a:t>
            </a:r>
            <a:r>
              <a:rPr lang="en-US" dirty="0"/>
              <a:t>), </a:t>
            </a:r>
            <a:r>
              <a:rPr lang="en-US" dirty="0" err="1"/>
              <a:t>tachypnea</a:t>
            </a:r>
            <a:r>
              <a:rPr lang="en-US" dirty="0"/>
              <a:t> (RR of 20-24), and a decreased pulse pressure, minimal changes if at all in systolic BP. The skin may be cool and clammy, and capillary refill may be delayed. </a:t>
            </a:r>
          </a:p>
          <a:p>
            <a:pPr marL="514350" indent="-514350"/>
            <a:r>
              <a:rPr lang="en-US" dirty="0"/>
              <a:t>A patient with increasing maternal heart rate and </a:t>
            </a:r>
            <a:r>
              <a:rPr lang="en-US" dirty="0" err="1"/>
              <a:t>tachypnea</a:t>
            </a:r>
            <a:r>
              <a:rPr lang="en-US" dirty="0"/>
              <a:t> with stable systolic BP has compensated shock and prompt investigation and institution of a PPH protocol is needed, even if only light vaginal bleeding is observed.</a:t>
            </a:r>
          </a:p>
          <a:p>
            <a:endParaRPr lang="en-US" dirty="0"/>
          </a:p>
        </p:txBody>
      </p:sp>
    </p:spTree>
    <p:extLst>
      <p:ext uri="{BB962C8B-B14F-4D97-AF65-F5344CB8AC3E}">
        <p14:creationId xmlns:p14="http://schemas.microsoft.com/office/powerpoint/2010/main" val="4213856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Assessment of severity of hemorrhage</a:t>
            </a:r>
            <a:r>
              <a:rPr lang="en-US" dirty="0">
                <a:solidFill>
                  <a:srgbClr val="FF0000"/>
                </a:solidFill>
              </a:rPr>
              <a:t> </a:t>
            </a:r>
          </a:p>
        </p:txBody>
      </p:sp>
      <p:sp>
        <p:nvSpPr>
          <p:cNvPr id="3" name="Content Placeholder 2"/>
          <p:cNvSpPr>
            <a:spLocks noGrp="1"/>
          </p:cNvSpPr>
          <p:nvPr>
            <p:ph idx="1"/>
          </p:nvPr>
        </p:nvSpPr>
        <p:spPr>
          <a:xfrm>
            <a:off x="457200" y="1981200"/>
            <a:ext cx="8229600" cy="4572000"/>
          </a:xfrm>
        </p:spPr>
        <p:txBody>
          <a:bodyPr>
            <a:normAutofit fontScale="40000" lnSpcReduction="20000"/>
          </a:bodyPr>
          <a:lstStyle/>
          <a:p>
            <a:pPr marL="514350" indent="-514350">
              <a:buNone/>
            </a:pPr>
            <a:r>
              <a:rPr lang="en-US" sz="6000" b="1" dirty="0"/>
              <a:t>3. </a:t>
            </a:r>
            <a:r>
              <a:rPr lang="en-US" sz="7000" b="1" dirty="0"/>
              <a:t>Class III </a:t>
            </a:r>
            <a:r>
              <a:rPr lang="en-US" sz="7000" dirty="0"/>
              <a:t>-30 to 40% blood volume loss, significant drop in BP and changes in mental status. Any hypotension (SBP &lt;90 mmHg) or drop in BP&gt;20 to 30% of the measurement at presentation must be assumed as due to hemorrhage. Heart rate (≥120 and "thread") and markedly elevated RR, decreased urine output with delayed capillary refill.</a:t>
            </a:r>
          </a:p>
          <a:p>
            <a:pPr marL="514350" indent="-514350">
              <a:buNone/>
            </a:pPr>
            <a:endParaRPr lang="en-US" sz="7000" dirty="0"/>
          </a:p>
          <a:p>
            <a:pPr marL="514350" indent="-514350">
              <a:buNone/>
            </a:pPr>
            <a:r>
              <a:rPr lang="en-US" sz="7000" b="1" dirty="0"/>
              <a:t>4. Class IV-</a:t>
            </a:r>
            <a:r>
              <a:rPr lang="en-US" sz="7000" dirty="0"/>
              <a:t>&gt;40% blood volume loss, significant depression in </a:t>
            </a:r>
            <a:r>
              <a:rPr lang="en-US" sz="7000" dirty="0" err="1"/>
              <a:t>BPand</a:t>
            </a:r>
            <a:r>
              <a:rPr lang="en-US" sz="7000" dirty="0"/>
              <a:t> mental status. The patients are </a:t>
            </a:r>
            <a:r>
              <a:rPr lang="en-US" sz="7000" dirty="0" err="1"/>
              <a:t>hypotensive</a:t>
            </a:r>
            <a:r>
              <a:rPr lang="en-US" sz="7000" dirty="0"/>
              <a:t> (SBP&lt;90 mmHg) with narrow pulse pressure (≤25 mmHg) and marked  tachycardia (&gt;120). Minimal or absent urine output is minimal. Cold and pale skin, and delayed capillary refill.</a:t>
            </a:r>
          </a:p>
          <a:p>
            <a:endParaRPr lang="en-US" dirty="0"/>
          </a:p>
        </p:txBody>
      </p:sp>
    </p:spTree>
    <p:extLst>
      <p:ext uri="{BB962C8B-B14F-4D97-AF65-F5344CB8AC3E}">
        <p14:creationId xmlns:p14="http://schemas.microsoft.com/office/powerpoint/2010/main" val="361832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639762"/>
          </a:xfrm>
        </p:spPr>
        <p:txBody>
          <a:bodyPr>
            <a:normAutofit/>
          </a:bodyPr>
          <a:lstStyle/>
          <a:p>
            <a:pPr eaLnBrk="1" hangingPunct="1"/>
            <a:r>
              <a:rPr lang="en-US" sz="3600" b="1" dirty="0">
                <a:solidFill>
                  <a:srgbClr val="FF0000"/>
                </a:solidFill>
              </a:rPr>
              <a:t>Classification/definition</a:t>
            </a:r>
          </a:p>
        </p:txBody>
      </p:sp>
      <p:sp>
        <p:nvSpPr>
          <p:cNvPr id="22531" name="Rectangle 3"/>
          <p:cNvSpPr>
            <a:spLocks noGrp="1" noChangeArrowheads="1"/>
          </p:cNvSpPr>
          <p:nvPr>
            <p:ph idx="1"/>
          </p:nvPr>
        </p:nvSpPr>
        <p:spPr>
          <a:xfrm>
            <a:off x="457200" y="1112837"/>
            <a:ext cx="8229600" cy="5059363"/>
          </a:xfrm>
        </p:spPr>
        <p:txBody>
          <a:bodyPr>
            <a:normAutofit lnSpcReduction="10000"/>
          </a:bodyPr>
          <a:lstStyle/>
          <a:p>
            <a:pPr eaLnBrk="1" hangingPunct="1"/>
            <a:r>
              <a:rPr lang="en-US" sz="4000" dirty="0"/>
              <a:t>Traditional Definition</a:t>
            </a:r>
          </a:p>
          <a:p>
            <a:pPr lvl="1" eaLnBrk="1" hangingPunct="1"/>
            <a:r>
              <a:rPr lang="en-US" sz="2400" dirty="0"/>
              <a:t>blood loss of  &gt; 500 mL following vaginal </a:t>
            </a:r>
            <a:r>
              <a:rPr lang="en-US" sz="2400" dirty="0" smtClean="0"/>
              <a:t>delivery </a:t>
            </a:r>
            <a:r>
              <a:rPr lang="en-US" sz="2400" i="1" dirty="0" smtClean="0">
                <a:solidFill>
                  <a:srgbClr val="7030A0"/>
                </a:solidFill>
              </a:rPr>
              <a:t>[normal bleeding]</a:t>
            </a:r>
            <a:endParaRPr lang="en-US" sz="2400" i="1" dirty="0">
              <a:solidFill>
                <a:srgbClr val="7030A0"/>
              </a:solidFill>
            </a:endParaRPr>
          </a:p>
          <a:p>
            <a:pPr lvl="1" eaLnBrk="1" hangingPunct="1"/>
            <a:r>
              <a:rPr lang="en-US" sz="2400" dirty="0"/>
              <a:t>blood loss of  &gt; 1000 mL following cesarean delivery</a:t>
            </a:r>
            <a:r>
              <a:rPr lang="en-US" sz="4000" dirty="0"/>
              <a:t> </a:t>
            </a:r>
          </a:p>
          <a:p>
            <a:r>
              <a:rPr lang="en-US" sz="2000" dirty="0" smtClean="0"/>
              <a:t>IN 2017 The </a:t>
            </a:r>
            <a:r>
              <a:rPr lang="en-US" sz="2000" dirty="0"/>
              <a:t>American College of Obstetricians and Gynecologists’ (ACOG) </a:t>
            </a:r>
            <a:r>
              <a:rPr lang="en-US" sz="2000" dirty="0" err="1"/>
              <a:t>reVITALize</a:t>
            </a:r>
            <a:r>
              <a:rPr lang="en-US" sz="2000" dirty="0"/>
              <a:t> program defines postpartum </a:t>
            </a:r>
            <a:r>
              <a:rPr lang="en-US" sz="2000" dirty="0">
                <a:solidFill>
                  <a:srgbClr val="C00000"/>
                </a:solidFill>
              </a:rPr>
              <a:t>hemorrhage as cumulative blood loss greater than or equal to 1,000 mL or blood loss accompanied by signs or symptoms of hypovolemia within 24 hours after the birth process (includes intrapartum loss) regardless of route of delivery </a:t>
            </a:r>
          </a:p>
          <a:p>
            <a:pPr marL="457200" lvl="1" indent="0" eaLnBrk="1" hangingPunct="1">
              <a:buNone/>
            </a:pPr>
            <a:endParaRPr lang="en-US" sz="1000" dirty="0"/>
          </a:p>
          <a:p>
            <a:pPr eaLnBrk="1" hangingPunct="1">
              <a:spcBef>
                <a:spcPct val="50000"/>
              </a:spcBef>
            </a:pPr>
            <a:r>
              <a:rPr lang="en-US" sz="2800" dirty="0"/>
              <a:t>Functional Definition</a:t>
            </a:r>
          </a:p>
          <a:p>
            <a:pPr lvl="1"/>
            <a:r>
              <a:rPr lang="en-US" sz="2000" dirty="0"/>
              <a:t>any blood loss that has the potential to produce or produces hemodynamic </a:t>
            </a:r>
            <a:r>
              <a:rPr lang="en-US" sz="2000" dirty="0" smtClean="0"/>
              <a:t>instability</a:t>
            </a:r>
            <a:r>
              <a:rPr lang="en-US" sz="3200" dirty="0"/>
              <a:t> </a:t>
            </a:r>
            <a:r>
              <a:rPr lang="en-US" sz="2000" i="1" dirty="0" smtClean="0">
                <a:solidFill>
                  <a:srgbClr val="7030A0"/>
                </a:solidFill>
              </a:rPr>
              <a:t>any anemic symptoms </a:t>
            </a:r>
          </a:p>
          <a:p>
            <a:pPr lvl="1"/>
            <a:r>
              <a:rPr lang="en-US" i="1" dirty="0" smtClean="0">
                <a:solidFill>
                  <a:srgbClr val="7030A0"/>
                </a:solidFill>
              </a:rPr>
              <a:t>Functional </a:t>
            </a:r>
            <a:r>
              <a:rPr lang="en-US" i="1" dirty="0">
                <a:solidFill>
                  <a:srgbClr val="7030A0"/>
                </a:solidFill>
              </a:rPr>
              <a:t>definition –change in </a:t>
            </a:r>
            <a:r>
              <a:rPr lang="en-US" i="1" dirty="0" err="1">
                <a:solidFill>
                  <a:srgbClr val="7030A0"/>
                </a:solidFill>
              </a:rPr>
              <a:t>haemotocrit</a:t>
            </a:r>
            <a:r>
              <a:rPr lang="en-US" i="1" dirty="0">
                <a:solidFill>
                  <a:srgbClr val="7030A0"/>
                </a:solidFill>
              </a:rPr>
              <a:t>, rapidity of blood loss, volume </a:t>
            </a:r>
            <a:r>
              <a:rPr lang="en-US" i="1" dirty="0" err="1">
                <a:solidFill>
                  <a:srgbClr val="7030A0"/>
                </a:solidFill>
              </a:rPr>
              <a:t>deificit</a:t>
            </a:r>
            <a:endParaRPr lang="en-US" i="1" dirty="0">
              <a:solidFill>
                <a:srgbClr val="7030A0"/>
              </a:solidFill>
            </a:endParaRPr>
          </a:p>
          <a:p>
            <a:pPr lvl="1" eaLnBrk="1" hangingPunct="1"/>
            <a:endParaRPr lang="en-US" i="1" dirty="0">
              <a:solidFill>
                <a:srgbClr val="7030A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762000" y="381000"/>
            <a:ext cx="7848600" cy="6248400"/>
          </a:xfrm>
          <a:prstGeom prst="rect">
            <a:avLst/>
          </a:prstGeom>
          <a:noFill/>
        </p:spPr>
      </p:pic>
    </p:spTree>
    <p:extLst>
      <p:ext uri="{BB962C8B-B14F-4D97-AF65-F5344CB8AC3E}">
        <p14:creationId xmlns:p14="http://schemas.microsoft.com/office/powerpoint/2010/main" val="847213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63"/>
          <p:cNvSpPr>
            <a:spLocks noGrp="1" noChangeArrowheads="1"/>
          </p:cNvSpPr>
          <p:nvPr>
            <p:ph type="title"/>
          </p:nvPr>
        </p:nvSpPr>
        <p:spPr>
          <a:xfrm>
            <a:off x="0" y="0"/>
            <a:ext cx="8683625" cy="838200"/>
          </a:xfrm>
        </p:spPr>
        <p:txBody>
          <a:bodyPr/>
          <a:lstStyle/>
          <a:p>
            <a:pPr eaLnBrk="1" hangingPunct="1"/>
            <a:r>
              <a:rPr lang="en-US" b="1" dirty="0">
                <a:solidFill>
                  <a:srgbClr val="FF0000"/>
                </a:solidFill>
              </a:rPr>
              <a:t>Clinical presentation and diagnosis</a:t>
            </a:r>
          </a:p>
        </p:txBody>
      </p:sp>
      <p:graphicFrame>
        <p:nvGraphicFramePr>
          <p:cNvPr id="12467" name="Group 179"/>
          <p:cNvGraphicFramePr>
            <a:graphicFrameLocks noGrp="1"/>
          </p:cNvGraphicFramePr>
          <p:nvPr>
            <p:ph sz="half" idx="1"/>
          </p:nvPr>
        </p:nvGraphicFramePr>
        <p:xfrm>
          <a:off x="1370013" y="1827213"/>
          <a:ext cx="208280" cy="4114800"/>
        </p:xfrm>
        <a:graphic>
          <a:graphicData uri="http://schemas.openxmlformats.org/drawingml/2006/table">
            <a:tbl>
              <a:tblPr/>
              <a:tblGrid>
                <a:gridCol w="208280">
                  <a:extLst>
                    <a:ext uri="{9D8B030D-6E8A-4147-A177-3AD203B41FA5}">
                      <a16:colId xmlns="" xmlns:a16="http://schemas.microsoft.com/office/drawing/2014/main" val="20000"/>
                    </a:ext>
                  </a:extLst>
                </a:gridCol>
              </a:tblGrid>
              <a:tr h="4114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500" b="0" i="0" u="none" strike="noStrike" cap="none" normalizeH="0" baseline="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12473" name="Group 185"/>
          <p:cNvGraphicFramePr>
            <a:graphicFrameLocks noGrp="1"/>
          </p:cNvGraphicFramePr>
          <p:nvPr>
            <p:ph sz="half" idx="2"/>
            <p:extLst>
              <p:ext uri="{D42A27DB-BD31-4B8C-83A1-F6EECF244321}">
                <p14:modId xmlns:p14="http://schemas.microsoft.com/office/powerpoint/2010/main" val="547132016"/>
              </p:ext>
            </p:extLst>
          </p:nvPr>
        </p:nvGraphicFramePr>
        <p:xfrm>
          <a:off x="0" y="914400"/>
          <a:ext cx="9144000" cy="5943600"/>
        </p:xfrm>
        <a:graphic>
          <a:graphicData uri="http://schemas.openxmlformats.org/drawingml/2006/table">
            <a:tbl>
              <a:tblPr/>
              <a:tblGrid>
                <a:gridCol w="1600200">
                  <a:extLst>
                    <a:ext uri="{9D8B030D-6E8A-4147-A177-3AD203B41FA5}">
                      <a16:colId xmlns="" xmlns:a16="http://schemas.microsoft.com/office/drawing/2014/main" val="20000"/>
                    </a:ext>
                  </a:extLst>
                </a:gridCol>
                <a:gridCol w="1640909">
                  <a:extLst>
                    <a:ext uri="{9D8B030D-6E8A-4147-A177-3AD203B41FA5}">
                      <a16:colId xmlns="" xmlns:a16="http://schemas.microsoft.com/office/drawing/2014/main" val="20001"/>
                    </a:ext>
                  </a:extLst>
                </a:gridCol>
                <a:gridCol w="1747773">
                  <a:extLst>
                    <a:ext uri="{9D8B030D-6E8A-4147-A177-3AD203B41FA5}">
                      <a16:colId xmlns="" xmlns:a16="http://schemas.microsoft.com/office/drawing/2014/main" val="20002"/>
                    </a:ext>
                  </a:extLst>
                </a:gridCol>
                <a:gridCol w="1910219">
                  <a:extLst>
                    <a:ext uri="{9D8B030D-6E8A-4147-A177-3AD203B41FA5}">
                      <a16:colId xmlns="" xmlns:a16="http://schemas.microsoft.com/office/drawing/2014/main" val="20003"/>
                    </a:ext>
                  </a:extLst>
                </a:gridCol>
                <a:gridCol w="2244899">
                  <a:extLst>
                    <a:ext uri="{9D8B030D-6E8A-4147-A177-3AD203B41FA5}">
                      <a16:colId xmlns="" xmlns:a16="http://schemas.microsoft.com/office/drawing/2014/main" val="20004"/>
                    </a:ext>
                  </a:extLst>
                </a:gridCol>
              </a:tblGrid>
              <a:tr h="595523">
                <a:tc rowSpan="2">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1200" b="1" i="0" u="none" strike="noStrike" cap="none" normalizeH="0" baseline="0" dirty="0">
                        <a:ln>
                          <a:noFill/>
                        </a:ln>
                        <a:solidFill>
                          <a:srgbClr val="800000"/>
                        </a:solidFill>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Degree of Shock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965400">
                <a:tc vMerge="1">
                  <a:txBody>
                    <a:bodyPr/>
                    <a:lstStyle/>
                    <a:p>
                      <a:endParaRPr lang="en-US"/>
                    </a:p>
                  </a:txBody>
                  <a:tcPr/>
                </a:tc>
                <a:tc>
                  <a:txBody>
                    <a:bodyPr/>
                    <a:lstStyle/>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400" b="1" i="0" u="none" strike="noStrike" cap="none" normalizeH="0" baseline="0" dirty="0">
                          <a:ln>
                            <a:noFill/>
                          </a:ln>
                          <a:solidFill>
                            <a:srgbClr val="800000"/>
                          </a:solidFill>
                          <a:effectLst/>
                          <a:latin typeface="Verdana" pitchFamily="34" charset="0"/>
                          <a:ea typeface="Times New Roman" pitchFamily="18" charset="0"/>
                          <a:cs typeface="Arial" charset="0"/>
                        </a:rPr>
                        <a:t>Compensation</a:t>
                      </a:r>
                      <a:endParaRPr kumimoji="0" lang="en-US" sz="14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a:ln>
                            <a:noFill/>
                          </a:ln>
                          <a:solidFill>
                            <a:srgbClr val="800000"/>
                          </a:solidFill>
                          <a:effectLst/>
                          <a:latin typeface="Verdana" pitchFamily="34" charset="0"/>
                          <a:ea typeface="Times New Roman" pitchFamily="18" charset="0"/>
                          <a:cs typeface="Arial" charset="0"/>
                        </a:rPr>
                        <a:t>Mild shock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a:ln>
                            <a:noFill/>
                          </a:ln>
                          <a:solidFill>
                            <a:srgbClr val="800000"/>
                          </a:solidFill>
                          <a:effectLst/>
                          <a:latin typeface="Verdana" pitchFamily="34" charset="0"/>
                          <a:ea typeface="Times New Roman" pitchFamily="18" charset="0"/>
                          <a:cs typeface="Arial" charset="0"/>
                        </a:rPr>
                        <a:t>Moderate shock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Severe shock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967725">
                <a:tc>
                  <a:txBody>
                    <a:bodyPr/>
                    <a:lstStyle/>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Blood loss</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500- 1000ml</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10-15%</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1000-1500ml</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15-25%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a:ln>
                            <a:noFill/>
                          </a:ln>
                          <a:solidFill>
                            <a:srgbClr val="800000"/>
                          </a:solidFill>
                          <a:effectLst/>
                          <a:latin typeface="Verdana" pitchFamily="34" charset="0"/>
                          <a:ea typeface="Times New Roman" pitchFamily="18" charset="0"/>
                          <a:cs typeface="Arial" charset="0"/>
                        </a:rPr>
                        <a:t>1500-2000ml</a:t>
                      </a:r>
                      <a:endParaRPr kumimoji="0" lang="en-US" sz="1800" b="1" i="0" u="none" strike="noStrike" cap="none" normalizeH="0" baseline="0">
                        <a:ln>
                          <a:noFill/>
                        </a:ln>
                        <a:solidFill>
                          <a:srgbClr val="800000"/>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a:ln>
                            <a:noFill/>
                          </a:ln>
                          <a:solidFill>
                            <a:srgbClr val="800000"/>
                          </a:solidFill>
                          <a:effectLst/>
                          <a:latin typeface="Verdana" pitchFamily="34" charset="0"/>
                          <a:ea typeface="Times New Roman" pitchFamily="18" charset="0"/>
                          <a:cs typeface="Arial" charset="0"/>
                        </a:rPr>
                        <a:t>25-35%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a:ln>
                            <a:noFill/>
                          </a:ln>
                          <a:solidFill>
                            <a:srgbClr val="800000"/>
                          </a:solidFill>
                          <a:effectLst/>
                          <a:latin typeface="Verdana" pitchFamily="34" charset="0"/>
                          <a:ea typeface="Times New Roman" pitchFamily="18" charset="0"/>
                          <a:cs typeface="Arial" charset="0"/>
                        </a:rPr>
                        <a:t>2000-3000ml</a:t>
                      </a:r>
                      <a:endParaRPr kumimoji="0" lang="en-US" sz="1800" b="1" i="0" u="none" strike="noStrike" cap="none" normalizeH="0" baseline="0">
                        <a:ln>
                          <a:noFill/>
                        </a:ln>
                        <a:solidFill>
                          <a:srgbClr val="800000"/>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a:ln>
                            <a:noFill/>
                          </a:ln>
                          <a:solidFill>
                            <a:srgbClr val="800000"/>
                          </a:solidFill>
                          <a:effectLst/>
                          <a:latin typeface="Verdana" pitchFamily="34" charset="0"/>
                          <a:ea typeface="Times New Roman" pitchFamily="18" charset="0"/>
                          <a:cs typeface="Arial" charset="0"/>
                        </a:rPr>
                        <a:t>35-45%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079678">
                <a:tc>
                  <a:txBody>
                    <a:bodyPr/>
                    <a:lstStyle/>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Blood</a:t>
                      </a:r>
                    </a:p>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Pressure</a:t>
                      </a:r>
                    </a:p>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Change</a:t>
                      </a:r>
                    </a:p>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(systolic</a:t>
                      </a:r>
                    </a:p>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pressure</a:t>
                      </a:r>
                      <a:r>
                        <a:rPr kumimoji="0" lang="en-US" sz="1400" b="1" i="0" u="none" strike="noStrike" cap="none" normalizeH="0" baseline="0" dirty="0">
                          <a:ln>
                            <a:noFill/>
                          </a:ln>
                          <a:solidFill>
                            <a:srgbClr val="800000"/>
                          </a:solidFill>
                          <a:effectLst/>
                          <a:latin typeface="Verdana" pitchFamily="34" charset="0"/>
                          <a:ea typeface="Times New Roman" pitchFamily="18" charset="0"/>
                          <a:cs typeface="Arial" charset="0"/>
                        </a:rPr>
                        <a:t>)</a:t>
                      </a:r>
                      <a:endParaRPr kumimoji="0" lang="en-US" sz="14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None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Slight fall</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a:t>
                      </a:r>
                      <a:r>
                        <a:rPr kumimoji="0" lang="en-US" sz="1200" b="1" i="0" u="none" strike="noStrike" cap="none" normalizeH="0" baseline="0" dirty="0">
                          <a:ln>
                            <a:noFill/>
                          </a:ln>
                          <a:solidFill>
                            <a:srgbClr val="800000"/>
                          </a:solidFill>
                          <a:effectLst/>
                          <a:latin typeface="Verdana" pitchFamily="34" charset="0"/>
                          <a:ea typeface="Times New Roman" pitchFamily="18" charset="0"/>
                          <a:cs typeface="Arial" charset="0"/>
                        </a:rPr>
                        <a:t>80-100mmHg</a:t>
                      </a: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Marked fall </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(70-80mmHg)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Profound fall</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(50-70mmHg)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335274">
                <a:tc>
                  <a:txBody>
                    <a:bodyPr/>
                    <a:lstStyle/>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Signs and</a:t>
                      </a:r>
                    </a:p>
                    <a:p>
                      <a:pPr marL="342900" marR="0" lvl="0" indent="-34290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800" b="1" i="0" u="none" strike="noStrike" cap="none" normalizeH="0" baseline="0" dirty="0">
                          <a:ln>
                            <a:noFill/>
                          </a:ln>
                          <a:solidFill>
                            <a:srgbClr val="800000"/>
                          </a:solidFill>
                          <a:effectLst/>
                          <a:latin typeface="Verdana" pitchFamily="34" charset="0"/>
                          <a:ea typeface="Times New Roman" pitchFamily="18" charset="0"/>
                          <a:cs typeface="Arial" charset="0"/>
                        </a:rPr>
                        <a:t>symptoms</a:t>
                      </a:r>
                      <a:endParaRPr kumimoji="0" lang="en-US" sz="1800" b="1" i="0" u="none" strike="noStrike" cap="none" normalizeH="0" baseline="0" dirty="0">
                        <a:ln>
                          <a:noFill/>
                        </a:ln>
                        <a:solidFill>
                          <a:srgbClr val="800000"/>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400" b="1" i="0" u="none" strike="noStrike" cap="none" normalizeH="0" baseline="0" dirty="0">
                          <a:ln>
                            <a:noFill/>
                          </a:ln>
                          <a:solidFill>
                            <a:srgbClr val="800000"/>
                          </a:solidFill>
                          <a:effectLst/>
                          <a:latin typeface="Verdana" pitchFamily="34" charset="0"/>
                          <a:ea typeface="Times New Roman" pitchFamily="18" charset="0"/>
                          <a:cs typeface="Arial" charset="0"/>
                        </a:rPr>
                        <a:t>Palpitations</a:t>
                      </a:r>
                    </a:p>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400" b="1" i="0" u="none" strike="noStrike" cap="none" normalizeH="0" baseline="0" dirty="0">
                          <a:ln>
                            <a:noFill/>
                          </a:ln>
                          <a:solidFill>
                            <a:srgbClr val="800000"/>
                          </a:solidFill>
                          <a:effectLst/>
                          <a:latin typeface="Verdana" pitchFamily="34" charset="0"/>
                          <a:ea typeface="Times New Roman" pitchFamily="18" charset="0"/>
                          <a:cs typeface="Arial" charset="0"/>
                        </a:rPr>
                        <a:t>Dizziness</a:t>
                      </a:r>
                    </a:p>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400" b="1" i="0" u="none" strike="noStrike" cap="none" normalizeH="0" baseline="0" dirty="0">
                          <a:ln>
                            <a:noFill/>
                          </a:ln>
                          <a:solidFill>
                            <a:srgbClr val="800000"/>
                          </a:solidFill>
                          <a:effectLst/>
                          <a:latin typeface="Verdana" pitchFamily="34" charset="0"/>
                          <a:ea typeface="Times New Roman" pitchFamily="18" charset="0"/>
                          <a:cs typeface="Arial" charset="0"/>
                        </a:rPr>
                        <a:t>Tachycardia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Weakness,</a:t>
                      </a:r>
                    </a:p>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Sweating,</a:t>
                      </a:r>
                    </a:p>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Tachycardia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Restlessness, Pallor, </a:t>
                      </a:r>
                      <a:r>
                        <a:rPr kumimoji="0" lang="en-US" sz="1600" b="1" i="0" u="none" strike="noStrike" cap="none" normalizeH="0" baseline="0" dirty="0" err="1">
                          <a:ln>
                            <a:noFill/>
                          </a:ln>
                          <a:solidFill>
                            <a:srgbClr val="800000"/>
                          </a:solidFill>
                          <a:effectLst/>
                          <a:latin typeface="Verdana" pitchFamily="34" charset="0"/>
                          <a:ea typeface="Times New Roman" pitchFamily="18" charset="0"/>
                          <a:cs typeface="Arial" charset="0"/>
                        </a:rPr>
                        <a:t>Oliguria</a:t>
                      </a: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Collapse, </a:t>
                      </a:r>
                    </a:p>
                    <a:p>
                      <a:pPr marL="342900" marR="0" lvl="0" indent="-342900" algn="just" defTabSz="914400" rtl="0" eaLnBrk="1" fontAlgn="base" latinLnBrk="0" hangingPunct="1">
                        <a:lnSpc>
                          <a:spcPct val="100000"/>
                        </a:lnSpc>
                        <a:spcBef>
                          <a:spcPct val="0"/>
                        </a:spcBef>
                        <a:spcAft>
                          <a:spcPct val="0"/>
                        </a:spcAft>
                        <a:buClr>
                          <a:schemeClr val="tx2"/>
                        </a:buClr>
                        <a:buSzPct val="70000"/>
                        <a:buFont typeface="Wingdings" pitchFamily="2" charset="2"/>
                        <a:buNone/>
                        <a:tabLst>
                          <a:tab pos="1943100" algn="l"/>
                        </a:tabLst>
                      </a:pPr>
                      <a:r>
                        <a:rPr kumimoji="0" lang="en-US" sz="1600" b="1" i="0" u="none" strike="noStrike" cap="none" normalizeH="0" baseline="0" dirty="0">
                          <a:ln>
                            <a:noFill/>
                          </a:ln>
                          <a:solidFill>
                            <a:srgbClr val="800000"/>
                          </a:solidFill>
                          <a:effectLst/>
                          <a:latin typeface="Verdana" pitchFamily="34" charset="0"/>
                          <a:ea typeface="Times New Roman" pitchFamily="18" charset="0"/>
                          <a:cs typeface="Arial" charset="0"/>
                        </a:rPr>
                        <a:t>Air Hunger, Anuria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7890" name="Slide Number Placeholder 6"/>
          <p:cNvSpPr>
            <a:spLocks noGrp="1"/>
          </p:cNvSpPr>
          <p:nvPr>
            <p:ph type="sldNum" sz="quarter" idx="12"/>
          </p:nvPr>
        </p:nvSpPr>
        <p:spPr>
          <a:noFill/>
        </p:spPr>
        <p:txBody>
          <a:bodyPr/>
          <a:lstStyle/>
          <a:p>
            <a:fld id="{BB9615E9-6D28-4B4E-A148-FEA566C1480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81" name="Group 177"/>
          <p:cNvGraphicFramePr>
            <a:graphicFrameLocks noGrp="1"/>
          </p:cNvGraphicFramePr>
          <p:nvPr>
            <p:extLst>
              <p:ext uri="{D42A27DB-BD31-4B8C-83A1-F6EECF244321}">
                <p14:modId xmlns:p14="http://schemas.microsoft.com/office/powerpoint/2010/main" val="1467366593"/>
              </p:ext>
            </p:extLst>
          </p:nvPr>
        </p:nvGraphicFramePr>
        <p:xfrm>
          <a:off x="0" y="685800"/>
          <a:ext cx="9144000" cy="6488114"/>
        </p:xfrm>
        <a:graphic>
          <a:graphicData uri="http://schemas.openxmlformats.org/drawingml/2006/table">
            <a:tbl>
              <a:tblPr/>
              <a:tblGrid>
                <a:gridCol w="1524000">
                  <a:extLst>
                    <a:ext uri="{9D8B030D-6E8A-4147-A177-3AD203B41FA5}">
                      <a16:colId xmlns="" xmlns:a16="http://schemas.microsoft.com/office/drawing/2014/main" val="20000"/>
                    </a:ext>
                  </a:extLst>
                </a:gridCol>
                <a:gridCol w="2133600">
                  <a:extLst>
                    <a:ext uri="{9D8B030D-6E8A-4147-A177-3AD203B41FA5}">
                      <a16:colId xmlns="" xmlns:a16="http://schemas.microsoft.com/office/drawing/2014/main" val="20001"/>
                    </a:ext>
                  </a:extLst>
                </a:gridCol>
                <a:gridCol w="1828800">
                  <a:extLst>
                    <a:ext uri="{9D8B030D-6E8A-4147-A177-3AD203B41FA5}">
                      <a16:colId xmlns="" xmlns:a16="http://schemas.microsoft.com/office/drawing/2014/main" val="20002"/>
                    </a:ext>
                  </a:extLst>
                </a:gridCol>
                <a:gridCol w="1828800">
                  <a:extLst>
                    <a:ext uri="{9D8B030D-6E8A-4147-A177-3AD203B41FA5}">
                      <a16:colId xmlns="" xmlns:a16="http://schemas.microsoft.com/office/drawing/2014/main" val="20003"/>
                    </a:ext>
                  </a:extLst>
                </a:gridCol>
                <a:gridCol w="1828800">
                  <a:extLst>
                    <a:ext uri="{9D8B030D-6E8A-4147-A177-3AD203B41FA5}">
                      <a16:colId xmlns="" xmlns:a16="http://schemas.microsoft.com/office/drawing/2014/main" val="20004"/>
                    </a:ext>
                  </a:extLst>
                </a:gridCol>
              </a:tblGrid>
              <a:tr h="989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Times New Roman" pitchFamily="18" charset="0"/>
                          <a:cs typeface="Arial" charset="0"/>
                        </a:rPr>
                        <a:t> </a:t>
                      </a:r>
                      <a:endParaRPr kumimoji="0" lang="en-US" sz="1800" b="0" i="0" u="none" strike="noStrike" cap="none" normalizeH="0" baseline="0" dirty="0">
                        <a:ln>
                          <a:noFill/>
                        </a:ln>
                        <a:solidFill>
                          <a:schemeClr val="accent2"/>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C0000"/>
                          </a:solidFill>
                          <a:effectLst/>
                          <a:latin typeface="Arial" charset="0"/>
                          <a:ea typeface="Times New Roman" pitchFamily="18" charset="0"/>
                          <a:cs typeface="Arial" charset="0"/>
                        </a:rPr>
                        <a:t>Oxytocin </a:t>
                      </a:r>
                      <a:r>
                        <a:rPr kumimoji="0" lang="en-US" sz="1800" b="0" i="1" u="none" strike="noStrike" cap="none" normalizeH="0" baseline="0" dirty="0" smtClean="0">
                          <a:ln>
                            <a:noFill/>
                          </a:ln>
                          <a:solidFill>
                            <a:srgbClr val="7030A0"/>
                          </a:solidFill>
                          <a:effectLst/>
                          <a:latin typeface="Arial" charset="0"/>
                          <a:ea typeface="Times New Roman" pitchFamily="18" charset="0"/>
                          <a:cs typeface="Arial" charset="0"/>
                        </a:rPr>
                        <a:t>prevent and </a:t>
                      </a:r>
                      <a:r>
                        <a:rPr kumimoji="0" lang="en-US" sz="1800" b="0" i="1" u="none" strike="noStrike" cap="none" normalizeH="0" baseline="0" dirty="0" err="1" smtClean="0">
                          <a:ln>
                            <a:noFill/>
                          </a:ln>
                          <a:solidFill>
                            <a:srgbClr val="7030A0"/>
                          </a:solidFill>
                          <a:effectLst/>
                          <a:latin typeface="Arial" charset="0"/>
                          <a:ea typeface="Times New Roman" pitchFamily="18" charset="0"/>
                          <a:cs typeface="Arial" charset="0"/>
                        </a:rPr>
                        <a:t>tx</a:t>
                      </a:r>
                      <a:endParaRPr kumimoji="0" lang="en-US" sz="2800" b="0" i="1" u="none" strike="noStrike" cap="none" normalizeH="0" baseline="0" dirty="0">
                        <a:ln>
                          <a:noFill/>
                        </a:ln>
                        <a:solidFill>
                          <a:srgbClr val="7030A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CC0000"/>
                          </a:solidFill>
                          <a:effectLst/>
                          <a:latin typeface="Arial" charset="0"/>
                          <a:ea typeface="Times New Roman" pitchFamily="18" charset="0"/>
                          <a:cs typeface="Arial" charset="0"/>
                        </a:rPr>
                        <a:t>Ergometrine</a:t>
                      </a:r>
                      <a:r>
                        <a:rPr kumimoji="0" lang="en-US" sz="1400" b="1" i="0" u="none" strike="noStrike" cap="none" normalizeH="0" baseline="0" dirty="0">
                          <a:ln>
                            <a:noFill/>
                          </a:ln>
                          <a:solidFill>
                            <a:srgbClr val="CC0000"/>
                          </a:solidFill>
                          <a:effectLst/>
                          <a:latin typeface="Arial" charset="0"/>
                          <a:ea typeface="Times New Roman" pitchFamily="18" charset="0"/>
                          <a:cs typeface="Arial" charset="0"/>
                        </a:rPr>
                        <a:t>/</a:t>
                      </a:r>
                      <a:endParaRPr kumimoji="0" lang="en-US" sz="1200" b="0" i="0" u="none" strike="noStrike" cap="none" normalizeH="0" baseline="0" dirty="0">
                        <a:ln>
                          <a:noFill/>
                        </a:ln>
                        <a:solidFill>
                          <a:srgbClr val="CC0000"/>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CC0000"/>
                          </a:solidFill>
                          <a:effectLst/>
                          <a:latin typeface="Arial" charset="0"/>
                          <a:ea typeface="Times New Roman" pitchFamily="18" charset="0"/>
                          <a:cs typeface="Arial" charset="0"/>
                        </a:rPr>
                        <a:t>Methyl-</a:t>
                      </a:r>
                      <a:r>
                        <a:rPr kumimoji="0" lang="en-US" sz="1400" b="1" i="0" u="none" strike="noStrike" cap="none" normalizeH="0" baseline="0" dirty="0" err="1" smtClean="0">
                          <a:ln>
                            <a:noFill/>
                          </a:ln>
                          <a:solidFill>
                            <a:srgbClr val="CC0000"/>
                          </a:solidFill>
                          <a:effectLst/>
                          <a:latin typeface="Arial" charset="0"/>
                          <a:ea typeface="Times New Roman" pitchFamily="18" charset="0"/>
                          <a:cs typeface="Arial" charset="0"/>
                        </a:rPr>
                        <a:t>ergometrine</a:t>
                      </a:r>
                      <a:r>
                        <a:rPr kumimoji="0" lang="en-US" sz="1400" b="1" i="0" u="none" strike="noStrike" cap="none" normalizeH="0" baseline="0" dirty="0" smtClean="0">
                          <a:ln>
                            <a:noFill/>
                          </a:ln>
                          <a:solidFill>
                            <a:srgbClr val="CC0000"/>
                          </a:solidFill>
                          <a:effectLst/>
                          <a:latin typeface="Arial" charset="0"/>
                          <a:ea typeface="Times New Roman" pitchFamily="18" charset="0"/>
                          <a:cs typeface="Arial" charset="0"/>
                        </a:rPr>
                        <a:t> </a:t>
                      </a:r>
                      <a:r>
                        <a:rPr kumimoji="0" lang="en-US" sz="1400" b="0" i="1" u="none" strike="noStrike" cap="none" normalizeH="0" baseline="0" dirty="0" smtClean="0">
                          <a:ln>
                            <a:noFill/>
                          </a:ln>
                          <a:solidFill>
                            <a:srgbClr val="7030A0"/>
                          </a:solidFill>
                          <a:effectLst/>
                          <a:latin typeface="Arial" charset="0"/>
                          <a:ea typeface="Times New Roman" pitchFamily="18" charset="0"/>
                          <a:cs typeface="Arial" charset="0"/>
                        </a:rPr>
                        <a:t>tetanic contraction usually extra blood goes to heart very quickly</a:t>
                      </a:r>
                      <a:endParaRPr kumimoji="0" lang="en-US" sz="2000" b="0" i="1" u="none" strike="noStrike" cap="none" normalizeH="0" baseline="0" dirty="0">
                        <a:ln>
                          <a:noFill/>
                        </a:ln>
                        <a:solidFill>
                          <a:srgbClr val="7030A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CC0000"/>
                          </a:solidFill>
                          <a:effectLst/>
                          <a:latin typeface="Arial" charset="0"/>
                          <a:ea typeface="Times New Roman" pitchFamily="18" charset="0"/>
                          <a:cs typeface="Arial" charset="0"/>
                        </a:rPr>
                        <a:t>15-methyl Prostaglandin </a:t>
                      </a:r>
                      <a:r>
                        <a:rPr kumimoji="0" lang="en-US" sz="1400" b="1" i="0" u="none" strike="noStrike" cap="none" normalizeH="0" baseline="0" dirty="0" smtClean="0">
                          <a:ln>
                            <a:noFill/>
                          </a:ln>
                          <a:solidFill>
                            <a:srgbClr val="CC0000"/>
                          </a:solidFill>
                          <a:effectLst/>
                          <a:latin typeface="Arial" charset="0"/>
                          <a:ea typeface="Times New Roman" pitchFamily="18" charset="0"/>
                          <a:cs typeface="Arial" charset="0"/>
                        </a:rPr>
                        <a:t>F</a:t>
                      </a:r>
                      <a:r>
                        <a:rPr kumimoji="0" lang="en-US" sz="1400" b="1" i="0" u="none" strike="noStrike" cap="none" normalizeH="0" baseline="-30000" dirty="0" smtClean="0">
                          <a:ln>
                            <a:noFill/>
                          </a:ln>
                          <a:solidFill>
                            <a:srgbClr val="CC0000"/>
                          </a:solidFill>
                          <a:effectLst/>
                          <a:latin typeface="Arial" charset="0"/>
                          <a:ea typeface="Times New Roman" pitchFamily="18" charset="0"/>
                          <a:cs typeface="Arial" charset="0"/>
                        </a:rPr>
                        <a:t>2α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30000" dirty="0" smtClean="0">
                          <a:ln>
                            <a:noFill/>
                          </a:ln>
                          <a:solidFill>
                            <a:srgbClr val="7030A0"/>
                          </a:solidFill>
                          <a:effectLst/>
                          <a:latin typeface="Arial" charset="0"/>
                          <a:ea typeface="Times New Roman" pitchFamily="18" charset="0"/>
                          <a:cs typeface="Arial" charset="0"/>
                        </a:rPr>
                        <a:t>CARBOPLAST</a:t>
                      </a:r>
                      <a:endParaRPr kumimoji="0" lang="en-US" sz="2400" b="0" i="1" u="none" strike="noStrike" cap="none" normalizeH="0" baseline="0" dirty="0">
                        <a:ln>
                          <a:noFill/>
                        </a:ln>
                        <a:solidFill>
                          <a:srgbClr val="7030A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CC0000"/>
                          </a:solidFill>
                          <a:effectLst/>
                          <a:latin typeface="Arial" charset="0"/>
                          <a:ea typeface="Times New Roman" pitchFamily="18" charset="0"/>
                          <a:cs typeface="Arial" charset="0"/>
                        </a:rPr>
                        <a:t>Misprostol</a:t>
                      </a:r>
                      <a:endParaRPr kumimoji="0" lang="en-US" sz="2400" b="0" i="0" u="none" strike="noStrike" cap="none" normalizeH="0" baseline="0" dirty="0">
                        <a:ln>
                          <a:noFill/>
                        </a:ln>
                        <a:solidFill>
                          <a:srgbClr val="CC000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227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CC0000"/>
                          </a:solidFill>
                          <a:effectLst/>
                          <a:latin typeface="Arial" charset="0"/>
                          <a:ea typeface="Times New Roman" pitchFamily="18" charset="0"/>
                          <a:cs typeface="Arial" charset="0"/>
                        </a:rPr>
                        <a:t>Dose and route</a:t>
                      </a:r>
                      <a:endParaRPr kumimoji="0" lang="en-US" sz="2400" b="0" i="0" u="none" strike="noStrike" cap="none" normalizeH="0" baseline="0" dirty="0">
                        <a:ln>
                          <a:noFill/>
                        </a:ln>
                        <a:solidFill>
                          <a:srgbClr val="CC000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IV: Infuse 20 units in 1 L IV fluids at 60 drops per minute </a:t>
                      </a:r>
                      <a:endParaRPr kumimoji="0" lang="en-US" sz="12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IM: 10 units</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IM or IV (slowly): 0.2 mg</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pitchFamily="18" charset="0"/>
                          <a:cs typeface="Arial" charset="0"/>
                        </a:rPr>
                        <a:t>IM: 0.25 mg</a:t>
                      </a:r>
                      <a:endParaRPr kumimoji="0" lang="en-US" sz="12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pitchFamily="18" charset="0"/>
                          <a:cs typeface="Arial" charset="0"/>
                        </a:rPr>
                        <a:t> </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600 </a:t>
                      </a:r>
                      <a:r>
                        <a:rPr kumimoji="0" lang="en-US" sz="1400" b="0" i="0" u="none" strike="noStrike" cap="none" normalizeH="0" baseline="0" dirty="0" err="1">
                          <a:ln>
                            <a:noFill/>
                          </a:ln>
                          <a:solidFill>
                            <a:schemeClr val="tx1"/>
                          </a:solidFill>
                          <a:effectLst/>
                          <a:latin typeface="Arial" charset="0"/>
                          <a:ea typeface="Times New Roman" pitchFamily="18" charset="0"/>
                          <a:cs typeface="Arial" charset="0"/>
                        </a:rPr>
                        <a:t>ugms</a:t>
                      </a: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 </a:t>
                      </a:r>
                      <a:endParaRPr kumimoji="0" lang="en-US" sz="12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Orally 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Rectally </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965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CC0000"/>
                          </a:solidFill>
                          <a:effectLst/>
                          <a:latin typeface="Arial" charset="0"/>
                          <a:ea typeface="Times New Roman" pitchFamily="18" charset="0"/>
                          <a:cs typeface="Arial" charset="0"/>
                        </a:rPr>
                        <a:t>Continuing dose </a:t>
                      </a:r>
                      <a:endParaRPr kumimoji="0" lang="en-US" sz="2000" b="0" i="0" u="none" strike="noStrike" cap="none" normalizeH="0" baseline="0" dirty="0">
                        <a:ln>
                          <a:noFill/>
                        </a:ln>
                        <a:solidFill>
                          <a:srgbClr val="CC000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IV: Infuse 20 units in 1 L IV fluids at 40 drops per minute</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Repeat 0.2 mg IM after 15 minutes </a:t>
                      </a:r>
                      <a:endParaRPr kumimoji="0" lang="en-US" sz="12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If required, give 0.2 mg IM or IV (slowly) every 4 hours </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0.25 mg every 15 minutes</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96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CC0000"/>
                          </a:solidFill>
                          <a:effectLst/>
                          <a:latin typeface="Arial" charset="0"/>
                          <a:ea typeface="Times New Roman" pitchFamily="18" charset="0"/>
                          <a:cs typeface="Arial" charset="0"/>
                        </a:rPr>
                        <a:t>Maximum dose</a:t>
                      </a:r>
                      <a:endParaRPr kumimoji="0" lang="en-US" sz="2000" b="0" i="0" u="none" strike="noStrike" cap="none" normalizeH="0" baseline="0">
                        <a:ln>
                          <a:noFill/>
                        </a:ln>
                        <a:solidFill>
                          <a:srgbClr val="CC000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pitchFamily="18" charset="0"/>
                          <a:cs typeface="Arial" charset="0"/>
                        </a:rPr>
                        <a:t>Not more than 3 L of IV fluids containing oxytocin</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pitchFamily="18" charset="0"/>
                          <a:cs typeface="Arial" charset="0"/>
                        </a:rPr>
                        <a:t>5 doses (Total 1.0 mg)</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8 doses (Total </a:t>
                      </a:r>
                      <a:endParaRPr kumimoji="0" lang="en-US" sz="12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2 mg)</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027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CC0000"/>
                          </a:solidFill>
                          <a:effectLst/>
                          <a:latin typeface="Arial" charset="0"/>
                          <a:ea typeface="Times New Roman" pitchFamily="18" charset="0"/>
                          <a:cs typeface="Arial" charset="0"/>
                        </a:rPr>
                        <a:t>Precautions/</a:t>
                      </a:r>
                      <a:endParaRPr kumimoji="0" lang="en-US" sz="1200" b="0" i="0" u="none" strike="noStrike" cap="none" normalizeH="0" baseline="0">
                        <a:ln>
                          <a:noFill/>
                        </a:ln>
                        <a:solidFill>
                          <a:srgbClr val="CC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CC0000"/>
                          </a:solidFill>
                          <a:effectLst/>
                          <a:latin typeface="Arial" charset="0"/>
                          <a:ea typeface="Times New Roman" pitchFamily="18" charset="0"/>
                          <a:cs typeface="Arial" charset="0"/>
                        </a:rPr>
                        <a:t>Contraindications</a:t>
                      </a:r>
                      <a:endParaRPr kumimoji="0" lang="en-US" sz="1200" b="0" i="0" u="none" strike="noStrike" cap="none" normalizeH="0" baseline="0">
                        <a:ln>
                          <a:noFill/>
                        </a:ln>
                        <a:solidFill>
                          <a:srgbClr val="CC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rgbClr val="CC0000"/>
                          </a:solidFill>
                          <a:effectLst/>
                          <a:latin typeface="Arial" charset="0"/>
                          <a:ea typeface="Times New Roman" pitchFamily="18" charset="0"/>
                          <a:cs typeface="Arial" charset="0"/>
                        </a:rPr>
                        <a:t> </a:t>
                      </a:r>
                      <a:endParaRPr kumimoji="0" lang="en-US" sz="2000" b="0" i="0" u="none" strike="noStrike" cap="none" normalizeH="0" baseline="0">
                        <a:ln>
                          <a:noFill/>
                        </a:ln>
                        <a:solidFill>
                          <a:srgbClr val="CC0000"/>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Do not give as an IV bolus</a:t>
                      </a:r>
                      <a:endParaRPr kumimoji="0" lang="en-US" sz="20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pitchFamily="18" charset="0"/>
                          <a:cs typeface="Arial" charset="0"/>
                        </a:rPr>
                        <a:t>Pre-eclampsia, hypertension, heart disease</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Asthma</a:t>
                      </a:r>
                      <a:endParaRPr kumimoji="0" lang="en-US" sz="12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8952" name="Text Box 170"/>
          <p:cNvSpPr txBox="1">
            <a:spLocks noChangeArrowheads="1"/>
          </p:cNvSpPr>
          <p:nvPr/>
        </p:nvSpPr>
        <p:spPr bwMode="auto">
          <a:xfrm>
            <a:off x="0" y="141288"/>
            <a:ext cx="9144000" cy="461665"/>
          </a:xfrm>
          <a:prstGeom prst="rect">
            <a:avLst/>
          </a:prstGeom>
          <a:noFill/>
          <a:ln w="9525">
            <a:noFill/>
            <a:miter lim="800000"/>
            <a:headEnd/>
            <a:tailEnd/>
          </a:ln>
        </p:spPr>
        <p:txBody>
          <a:bodyPr wrap="square">
            <a:spAutoFit/>
          </a:bodyPr>
          <a:lstStyle/>
          <a:p>
            <a:r>
              <a:rPr lang="en-US" sz="2400" dirty="0"/>
              <a:t>USE OF OXYTOCIC DRUGS FOR PPH TREATMENT </a:t>
            </a:r>
            <a:r>
              <a:rPr lang="en-US" sz="16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b="1" dirty="0">
                <a:solidFill>
                  <a:srgbClr val="FF0000"/>
                </a:solidFill>
              </a:rPr>
              <a:t>Management of uterine atony</a:t>
            </a:r>
          </a:p>
        </p:txBody>
      </p:sp>
      <p:sp>
        <p:nvSpPr>
          <p:cNvPr id="39939" name="Content Placeholder 2"/>
          <p:cNvSpPr>
            <a:spLocks noGrp="1"/>
          </p:cNvSpPr>
          <p:nvPr>
            <p:ph idx="1"/>
          </p:nvPr>
        </p:nvSpPr>
        <p:spPr/>
        <p:txBody>
          <a:bodyPr>
            <a:normAutofit/>
          </a:bodyPr>
          <a:lstStyle/>
          <a:p>
            <a:r>
              <a:rPr lang="en-US" sz="2800" dirty="0"/>
              <a:t>Aortic artery compression </a:t>
            </a:r>
          </a:p>
          <a:p>
            <a:r>
              <a:rPr lang="en-US" sz="2800" dirty="0"/>
              <a:t>Massage of uterus</a:t>
            </a:r>
          </a:p>
          <a:p>
            <a:r>
              <a:rPr lang="en-US" sz="2800" dirty="0"/>
              <a:t>Bimanual compression </a:t>
            </a:r>
            <a:r>
              <a:rPr lang="en-US" sz="2800" dirty="0" smtClean="0"/>
              <a:t>OF THE UTERUS</a:t>
            </a:r>
            <a:endParaRPr lang="en-US" sz="2800" dirty="0"/>
          </a:p>
          <a:p>
            <a:r>
              <a:rPr lang="en-US" sz="2800" dirty="0"/>
              <a:t>Continuing uterotonics</a:t>
            </a:r>
          </a:p>
          <a:p>
            <a:r>
              <a:rPr lang="en-US" sz="2800" dirty="0"/>
              <a:t>Tamponade(condom balloon)</a:t>
            </a:r>
          </a:p>
          <a:p>
            <a:r>
              <a:rPr lang="en-US" sz="2800" dirty="0"/>
              <a:t>EUA/ laparotomy </a:t>
            </a:r>
            <a:r>
              <a:rPr lang="en-US" sz="2800" i="1" dirty="0" smtClean="0">
                <a:solidFill>
                  <a:srgbClr val="7030A0"/>
                </a:solidFill>
              </a:rPr>
              <a:t>examination under anesthesia</a:t>
            </a:r>
          </a:p>
          <a:p>
            <a:pPr lvl="1"/>
            <a:r>
              <a:rPr lang="en-US" sz="2400" dirty="0" smtClean="0"/>
              <a:t>-</a:t>
            </a:r>
            <a:r>
              <a:rPr lang="en-US" sz="2400" dirty="0"/>
              <a:t>B-Lynch suture</a:t>
            </a:r>
          </a:p>
          <a:p>
            <a:pPr lvl="1"/>
            <a:r>
              <a:rPr lang="en-US" sz="2400" dirty="0"/>
              <a:t>Artery ligation </a:t>
            </a:r>
          </a:p>
          <a:p>
            <a:pPr lvl="1"/>
            <a:r>
              <a:rPr lang="en-US" sz="2400" dirty="0"/>
              <a:t>Hysterectomy –sub or total.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b="1" dirty="0">
                <a:solidFill>
                  <a:srgbClr val="FF0000"/>
                </a:solidFill>
              </a:rPr>
              <a:t>Retained placenta and tears </a:t>
            </a:r>
          </a:p>
        </p:txBody>
      </p:sp>
      <p:sp>
        <p:nvSpPr>
          <p:cNvPr id="40963" name="Content Placeholder 2"/>
          <p:cNvSpPr>
            <a:spLocks noGrp="1"/>
          </p:cNvSpPr>
          <p:nvPr>
            <p:ph idx="1"/>
          </p:nvPr>
        </p:nvSpPr>
        <p:spPr/>
        <p:txBody>
          <a:bodyPr/>
          <a:lstStyle/>
          <a:p>
            <a:r>
              <a:rPr lang="en-US" sz="2800" dirty="0"/>
              <a:t>Uterotonics –not ergometrine (causes tetanic contractions)</a:t>
            </a:r>
          </a:p>
          <a:p>
            <a:r>
              <a:rPr lang="en-US" sz="2800" dirty="0"/>
              <a:t>CCT</a:t>
            </a:r>
          </a:p>
          <a:p>
            <a:r>
              <a:rPr lang="en-US" sz="2800" dirty="0"/>
              <a:t>Intra-umbilical injection of oxytocin</a:t>
            </a:r>
          </a:p>
          <a:p>
            <a:r>
              <a:rPr lang="en-US" sz="2800" dirty="0"/>
              <a:t>Manual removal of placenta </a:t>
            </a:r>
          </a:p>
          <a:p>
            <a:r>
              <a:rPr lang="en-US" sz="2800" dirty="0"/>
              <a:t>Repair of tears –method of examination and repair</a:t>
            </a:r>
          </a:p>
          <a:p>
            <a:r>
              <a:rPr lang="en-US" sz="2800" dirty="0"/>
              <a:t>Abnormal placentation (</a:t>
            </a:r>
            <a:r>
              <a:rPr lang="en-US" sz="2800" dirty="0" err="1"/>
              <a:t>accreta</a:t>
            </a:r>
            <a:r>
              <a:rPr lang="en-US" sz="2800" dirty="0"/>
              <a:t>, </a:t>
            </a:r>
            <a:r>
              <a:rPr lang="en-US" sz="2800" dirty="0" err="1"/>
              <a:t>percreta</a:t>
            </a:r>
            <a:r>
              <a:rPr lang="en-US" sz="2800" dirty="0"/>
              <a:t>, increta)</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3600" b="1" dirty="0" err="1">
                <a:solidFill>
                  <a:srgbClr val="FF0000"/>
                </a:solidFill>
              </a:rPr>
              <a:t>Cont</a:t>
            </a:r>
            <a:r>
              <a:rPr lang="en-US" sz="3600" b="1" dirty="0">
                <a:solidFill>
                  <a:srgbClr val="FF0000"/>
                </a:solidFill>
              </a:rPr>
              <a:t>….</a:t>
            </a:r>
          </a:p>
        </p:txBody>
      </p:sp>
      <p:sp>
        <p:nvSpPr>
          <p:cNvPr id="41987" name="Content Placeholder 2"/>
          <p:cNvSpPr>
            <a:spLocks noGrp="1"/>
          </p:cNvSpPr>
          <p:nvPr>
            <p:ph idx="1"/>
          </p:nvPr>
        </p:nvSpPr>
        <p:spPr/>
        <p:txBody>
          <a:bodyPr/>
          <a:lstStyle/>
          <a:p>
            <a:r>
              <a:rPr lang="en-US" sz="2800" dirty="0"/>
              <a:t>Uterine inversion –reduction </a:t>
            </a:r>
            <a:r>
              <a:rPr lang="en-US" sz="2800" i="1" dirty="0" smtClean="0">
                <a:solidFill>
                  <a:srgbClr val="7030A0"/>
                </a:solidFill>
              </a:rPr>
              <a:t>theatre due to shock</a:t>
            </a:r>
            <a:endParaRPr lang="en-US" sz="2800" i="1" dirty="0">
              <a:solidFill>
                <a:srgbClr val="7030A0"/>
              </a:solidFill>
            </a:endParaRPr>
          </a:p>
          <a:p>
            <a:r>
              <a:rPr lang="en-US" sz="2800" dirty="0"/>
              <a:t>Coagulopathy –blood </a:t>
            </a:r>
          </a:p>
          <a:p>
            <a:pPr lvl="1"/>
            <a:r>
              <a:rPr lang="en-US" sz="2400" dirty="0"/>
              <a:t>FFP</a:t>
            </a:r>
          </a:p>
          <a:p>
            <a:pPr lvl="1"/>
            <a:r>
              <a:rPr lang="en-US" sz="2400" dirty="0"/>
              <a:t>Cryoprecipitate</a:t>
            </a:r>
          </a:p>
          <a:p>
            <a:r>
              <a:rPr lang="en-US" sz="2800" dirty="0"/>
              <a:t>For atony –continue massage, uterotonics, balloon tamponade  examination in theatre, </a:t>
            </a:r>
            <a:r>
              <a:rPr lang="en-US" sz="2800" dirty="0" err="1"/>
              <a:t>etc</a:t>
            </a:r>
            <a:r>
              <a:rPr lang="en-US" sz="2800" dirty="0"/>
              <a:t> </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a:stretch>
            <a:fillRect/>
          </a:stretch>
        </p:blipFill>
        <p:spPr bwMode="auto">
          <a:xfrm>
            <a:off x="152400" y="381000"/>
            <a:ext cx="2667000" cy="2514600"/>
          </a:xfrm>
          <a:prstGeom prst="rect">
            <a:avLst/>
          </a:prstGeom>
          <a:noFill/>
          <a:ln w="9525">
            <a:noFill/>
            <a:miter lim="800000"/>
            <a:headEnd/>
            <a:tailEnd/>
          </a:ln>
        </p:spPr>
      </p:pic>
      <p:pic>
        <p:nvPicPr>
          <p:cNvPr id="43011" name="Picture 3"/>
          <p:cNvPicPr>
            <a:picLocks noChangeAspect="1" noChangeArrowheads="1"/>
          </p:cNvPicPr>
          <p:nvPr/>
        </p:nvPicPr>
        <p:blipFill>
          <a:blip r:embed="rId4"/>
          <a:srcRect/>
          <a:stretch>
            <a:fillRect/>
          </a:stretch>
        </p:blipFill>
        <p:spPr bwMode="auto">
          <a:xfrm>
            <a:off x="2819400" y="457200"/>
            <a:ext cx="2667000" cy="2438400"/>
          </a:xfrm>
          <a:prstGeom prst="rect">
            <a:avLst/>
          </a:prstGeom>
          <a:noFill/>
          <a:ln w="9525">
            <a:noFill/>
            <a:miter lim="800000"/>
            <a:headEnd/>
            <a:tailEnd/>
          </a:ln>
        </p:spPr>
      </p:pic>
      <p:pic>
        <p:nvPicPr>
          <p:cNvPr id="43012" name="Picture 4"/>
          <p:cNvPicPr>
            <a:picLocks noChangeAspect="1" noChangeArrowheads="1"/>
          </p:cNvPicPr>
          <p:nvPr/>
        </p:nvPicPr>
        <p:blipFill>
          <a:blip r:embed="rId5"/>
          <a:srcRect/>
          <a:stretch>
            <a:fillRect/>
          </a:stretch>
        </p:blipFill>
        <p:spPr bwMode="auto">
          <a:xfrm>
            <a:off x="5715000" y="533400"/>
            <a:ext cx="2971800" cy="2590800"/>
          </a:xfrm>
          <a:prstGeom prst="rect">
            <a:avLst/>
          </a:prstGeom>
          <a:noFill/>
          <a:ln w="9525">
            <a:noFill/>
            <a:miter lim="800000"/>
            <a:headEnd/>
            <a:tailEnd/>
          </a:ln>
        </p:spPr>
      </p:pic>
      <p:pic>
        <p:nvPicPr>
          <p:cNvPr id="43013" name="Picture 5"/>
          <p:cNvPicPr>
            <a:picLocks noChangeAspect="1" noChangeArrowheads="1"/>
          </p:cNvPicPr>
          <p:nvPr/>
        </p:nvPicPr>
        <p:blipFill>
          <a:blip r:embed="rId6"/>
          <a:srcRect l="2777" t="2759" r="52777" b="690"/>
          <a:stretch>
            <a:fillRect/>
          </a:stretch>
        </p:blipFill>
        <p:spPr bwMode="auto">
          <a:xfrm>
            <a:off x="0" y="3657600"/>
            <a:ext cx="2895600" cy="3048000"/>
          </a:xfrm>
          <a:prstGeom prst="rect">
            <a:avLst/>
          </a:prstGeom>
          <a:noFill/>
          <a:ln w="9525">
            <a:noFill/>
            <a:miter lim="800000"/>
            <a:headEnd/>
            <a:tailEnd/>
          </a:ln>
        </p:spPr>
      </p:pic>
      <p:sp>
        <p:nvSpPr>
          <p:cNvPr id="43015" name="Text Box 9"/>
          <p:cNvSpPr txBox="1">
            <a:spLocks noChangeArrowheads="1"/>
          </p:cNvSpPr>
          <p:nvPr/>
        </p:nvSpPr>
        <p:spPr bwMode="auto">
          <a:xfrm>
            <a:off x="2955925" y="-11113"/>
            <a:ext cx="2755900" cy="519113"/>
          </a:xfrm>
          <a:prstGeom prst="rect">
            <a:avLst/>
          </a:prstGeom>
          <a:noFill/>
          <a:ln w="9525">
            <a:noFill/>
            <a:miter lim="800000"/>
            <a:headEnd/>
            <a:tailEnd/>
          </a:ln>
        </p:spPr>
        <p:txBody>
          <a:bodyPr wrap="none">
            <a:spAutoFit/>
          </a:bodyPr>
          <a:lstStyle/>
          <a:p>
            <a:r>
              <a:rPr lang="en-US" sz="2800">
                <a:solidFill>
                  <a:schemeClr val="accent2"/>
                </a:solidFill>
              </a:rPr>
              <a:t>PROCEDURES</a:t>
            </a:r>
            <a:r>
              <a:rPr lang="en-US"/>
              <a:t> </a:t>
            </a:r>
          </a:p>
        </p:txBody>
      </p:sp>
      <p:pic>
        <p:nvPicPr>
          <p:cNvPr id="43016" name="Picture 10" descr="0013"/>
          <p:cNvPicPr preferRelativeResize="0">
            <a:picLocks noChangeAspect="1" noChangeArrowheads="1"/>
          </p:cNvPicPr>
          <p:nvPr>
            <p:custDataLst>
              <p:tags r:id="rId1"/>
            </p:custDataLst>
          </p:nvPr>
        </p:nvPicPr>
        <p:blipFill>
          <a:blip r:embed="rId7"/>
          <a:srcRect l="2852" t="4890" r="3978" b="8998"/>
          <a:stretch>
            <a:fillRect/>
          </a:stretch>
        </p:blipFill>
        <p:spPr bwMode="auto">
          <a:xfrm>
            <a:off x="5333214" y="3482830"/>
            <a:ext cx="2922702" cy="3207844"/>
          </a:xfrm>
          <a:prstGeom prst="rect">
            <a:avLst/>
          </a:prstGeom>
          <a:noFill/>
          <a:ln w="19050">
            <a:solidFill>
              <a:schemeClr val="tx1"/>
            </a:solidFill>
            <a:miter lim="800000"/>
            <a:headEnd/>
            <a:tailEnd/>
          </a:ln>
        </p:spPr>
      </p:pic>
      <p:sp>
        <p:nvSpPr>
          <p:cNvPr id="43017" name="Line 11"/>
          <p:cNvSpPr>
            <a:spLocks noChangeShapeType="1"/>
          </p:cNvSpPr>
          <p:nvPr/>
        </p:nvSpPr>
        <p:spPr bwMode="auto">
          <a:xfrm>
            <a:off x="5715000" y="533400"/>
            <a:ext cx="2971800" cy="0"/>
          </a:xfrm>
          <a:prstGeom prst="line">
            <a:avLst/>
          </a:prstGeom>
          <a:noFill/>
          <a:ln w="12700" cap="sq">
            <a:solidFill>
              <a:schemeClr val="tx1"/>
            </a:solidFill>
            <a:round/>
            <a:headEnd type="none" w="sm" len="sm"/>
            <a:tailEnd type="none" w="sm" len="sm"/>
          </a:ln>
        </p:spPr>
        <p:txBody>
          <a:bodyPr/>
          <a:lstStyle/>
          <a:p>
            <a:endParaRPr lang="en-GB"/>
          </a:p>
        </p:txBody>
      </p:sp>
      <p:sp>
        <p:nvSpPr>
          <p:cNvPr id="43018" name="Line 12"/>
          <p:cNvSpPr>
            <a:spLocks noChangeShapeType="1"/>
          </p:cNvSpPr>
          <p:nvPr/>
        </p:nvSpPr>
        <p:spPr bwMode="auto">
          <a:xfrm>
            <a:off x="5715000" y="533400"/>
            <a:ext cx="0" cy="2590800"/>
          </a:xfrm>
          <a:prstGeom prst="line">
            <a:avLst/>
          </a:prstGeom>
          <a:noFill/>
          <a:ln w="12700" cap="sq">
            <a:solidFill>
              <a:schemeClr val="tx1"/>
            </a:solidFill>
            <a:round/>
            <a:headEnd type="none" w="sm" len="sm"/>
            <a:tailEnd type="none" w="sm" len="sm"/>
          </a:ln>
        </p:spPr>
        <p:txBody>
          <a:bodyPr/>
          <a:lstStyle/>
          <a:p>
            <a:endParaRPr lang="en-GB"/>
          </a:p>
        </p:txBody>
      </p:sp>
      <p:sp>
        <p:nvSpPr>
          <p:cNvPr id="43019" name="Line 13"/>
          <p:cNvSpPr>
            <a:spLocks noChangeShapeType="1"/>
          </p:cNvSpPr>
          <p:nvPr/>
        </p:nvSpPr>
        <p:spPr bwMode="auto">
          <a:xfrm>
            <a:off x="5715000" y="3124200"/>
            <a:ext cx="2971800" cy="0"/>
          </a:xfrm>
          <a:prstGeom prst="line">
            <a:avLst/>
          </a:prstGeom>
          <a:noFill/>
          <a:ln w="12700" cap="sq">
            <a:solidFill>
              <a:schemeClr val="tx1"/>
            </a:solidFill>
            <a:round/>
            <a:headEnd type="none" w="sm" len="sm"/>
            <a:tailEnd type="none" w="sm" len="sm"/>
          </a:ln>
        </p:spPr>
        <p:txBody>
          <a:bodyPr/>
          <a:lstStyle/>
          <a:p>
            <a:endParaRPr lang="en-GB"/>
          </a:p>
        </p:txBody>
      </p:sp>
      <p:sp>
        <p:nvSpPr>
          <p:cNvPr id="43020" name="Line 15"/>
          <p:cNvSpPr>
            <a:spLocks noChangeShapeType="1"/>
          </p:cNvSpPr>
          <p:nvPr/>
        </p:nvSpPr>
        <p:spPr bwMode="auto">
          <a:xfrm>
            <a:off x="8686800" y="533400"/>
            <a:ext cx="0" cy="2590800"/>
          </a:xfrm>
          <a:prstGeom prst="line">
            <a:avLst/>
          </a:prstGeom>
          <a:noFill/>
          <a:ln w="12700" cap="sq">
            <a:solidFill>
              <a:schemeClr val="tx1"/>
            </a:solidFill>
            <a:round/>
            <a:headEnd type="none" w="sm" len="sm"/>
            <a:tailEnd type="none" w="sm" len="sm"/>
          </a:ln>
        </p:spPr>
        <p:txBody>
          <a:bodyPr/>
          <a:lstStyle/>
          <a:p>
            <a:endParaRPr lang="en-GB"/>
          </a:p>
        </p:txBody>
      </p:sp>
      <p:sp>
        <p:nvSpPr>
          <p:cNvPr id="2" name="TextBox 1"/>
          <p:cNvSpPr txBox="1"/>
          <p:nvPr/>
        </p:nvSpPr>
        <p:spPr>
          <a:xfrm>
            <a:off x="304800" y="2895600"/>
            <a:ext cx="4876800" cy="769441"/>
          </a:xfrm>
          <a:prstGeom prst="rect">
            <a:avLst/>
          </a:prstGeom>
          <a:noFill/>
        </p:spPr>
        <p:txBody>
          <a:bodyPr wrap="square" rtlCol="0">
            <a:spAutoFit/>
          </a:bodyPr>
          <a:lstStyle/>
          <a:p>
            <a:r>
              <a:rPr lang="en-GB" sz="1100" b="1" i="1" dirty="0" smtClean="0">
                <a:solidFill>
                  <a:srgbClr val="7030A0"/>
                </a:solidFill>
              </a:rPr>
              <a:t>If the placenta is still attached one may have to do a manual placental removal. A retained placenta can stay in for approximately 30 </a:t>
            </a:r>
            <a:r>
              <a:rPr lang="en-GB" sz="1100" b="1" i="1" dirty="0" err="1" smtClean="0">
                <a:solidFill>
                  <a:srgbClr val="7030A0"/>
                </a:solidFill>
              </a:rPr>
              <a:t>mins</a:t>
            </a:r>
            <a:r>
              <a:rPr lang="en-GB" sz="1100" b="1" i="1" dirty="0" smtClean="0">
                <a:solidFill>
                  <a:srgbClr val="7030A0"/>
                </a:solidFill>
              </a:rPr>
              <a:t>. If there is no bleeding no need for alarm to remove placenta but if there is bleeding then remove placenta manually </a:t>
            </a:r>
            <a:endParaRPr lang="en-GB" sz="1100" b="1" i="1" dirty="0">
              <a:solidFill>
                <a:srgbClr val="7030A0"/>
              </a:solidFill>
            </a:endParaRPr>
          </a:p>
        </p:txBody>
      </p:sp>
      <p:sp>
        <p:nvSpPr>
          <p:cNvPr id="3" name="TextBox 2"/>
          <p:cNvSpPr txBox="1"/>
          <p:nvPr/>
        </p:nvSpPr>
        <p:spPr>
          <a:xfrm>
            <a:off x="6362700" y="2623423"/>
            <a:ext cx="2438400" cy="769441"/>
          </a:xfrm>
          <a:prstGeom prst="rect">
            <a:avLst/>
          </a:prstGeom>
          <a:noFill/>
        </p:spPr>
        <p:txBody>
          <a:bodyPr wrap="square" rtlCol="0">
            <a:spAutoFit/>
          </a:bodyPr>
          <a:lstStyle/>
          <a:p>
            <a:r>
              <a:rPr lang="en-GB" sz="1100" b="1" i="1" dirty="0" smtClean="0">
                <a:solidFill>
                  <a:srgbClr val="7030A0"/>
                </a:solidFill>
              </a:rPr>
              <a:t>This is a pulled out cervix whereby they repair the cervical tear by suturing. It is suspected if </a:t>
            </a:r>
            <a:r>
              <a:rPr lang="en-GB" sz="1100" b="1" i="1" dirty="0" err="1" smtClean="0">
                <a:solidFill>
                  <a:srgbClr val="7030A0"/>
                </a:solidFill>
              </a:rPr>
              <a:t>uterotonics</a:t>
            </a:r>
            <a:r>
              <a:rPr lang="en-GB" sz="1100" b="1" i="1" dirty="0" smtClean="0">
                <a:solidFill>
                  <a:srgbClr val="7030A0"/>
                </a:solidFill>
              </a:rPr>
              <a:t> don’t stop bleeding.</a:t>
            </a:r>
            <a:endParaRPr lang="en-GB" sz="1100" b="1" i="1" dirty="0">
              <a:solidFill>
                <a:srgbClr val="7030A0"/>
              </a:solidFill>
            </a:endParaRPr>
          </a:p>
        </p:txBody>
      </p:sp>
      <p:sp>
        <p:nvSpPr>
          <p:cNvPr id="4" name="TextBox 3"/>
          <p:cNvSpPr txBox="1"/>
          <p:nvPr/>
        </p:nvSpPr>
        <p:spPr>
          <a:xfrm>
            <a:off x="457200" y="3815715"/>
            <a:ext cx="2209800" cy="600164"/>
          </a:xfrm>
          <a:prstGeom prst="rect">
            <a:avLst/>
          </a:prstGeom>
          <a:noFill/>
        </p:spPr>
        <p:txBody>
          <a:bodyPr wrap="square" rtlCol="0">
            <a:spAutoFit/>
          </a:bodyPr>
          <a:lstStyle/>
          <a:p>
            <a:r>
              <a:rPr lang="en-GB" sz="1100" b="1" i="1" dirty="0" smtClean="0">
                <a:solidFill>
                  <a:srgbClr val="7030A0"/>
                </a:solidFill>
              </a:rPr>
              <a:t>bimanual compression as shown. may have to leave hands in for several minutes</a:t>
            </a:r>
            <a:endParaRPr lang="en-GB" sz="1100" b="1" i="1" dirty="0">
              <a:solidFill>
                <a:srgbClr val="7030A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6"/>
          <p:cNvPicPr>
            <a:picLocks noGrp="1" noChangeAspect="1" noChangeArrowheads="1"/>
          </p:cNvPicPr>
          <p:nvPr>
            <p:ph idx="1"/>
          </p:nvPr>
        </p:nvPicPr>
        <p:blipFill>
          <a:blip r:embed="rId2"/>
          <a:srcRect/>
          <a:stretch>
            <a:fillRect/>
          </a:stretch>
        </p:blipFill>
        <p:spPr bwMode="auto">
          <a:xfrm>
            <a:off x="628650" y="1828800"/>
            <a:ext cx="2266950" cy="2667000"/>
          </a:xfrm>
          <a:prstGeom prst="rect">
            <a:avLst/>
          </a:prstGeom>
          <a:noFill/>
          <a:ln w="9525">
            <a:noFill/>
            <a:miter lim="800000"/>
            <a:headEnd/>
            <a:tailEnd/>
          </a:ln>
        </p:spPr>
      </p:pic>
      <p:sp>
        <p:nvSpPr>
          <p:cNvPr id="5" name="TextBox 4"/>
          <p:cNvSpPr txBox="1"/>
          <p:nvPr/>
        </p:nvSpPr>
        <p:spPr>
          <a:xfrm>
            <a:off x="3200400" y="1981200"/>
            <a:ext cx="5410200" cy="1754326"/>
          </a:xfrm>
          <a:prstGeom prst="rect">
            <a:avLst/>
          </a:prstGeom>
          <a:noFill/>
        </p:spPr>
        <p:txBody>
          <a:bodyPr wrap="square" rtlCol="0">
            <a:spAutoFit/>
          </a:bodyPr>
          <a:lstStyle/>
          <a:p>
            <a:r>
              <a:rPr lang="en-GB" i="1" dirty="0">
                <a:solidFill>
                  <a:srgbClr val="7030A0"/>
                </a:solidFill>
              </a:rPr>
              <a:t>Press the </a:t>
            </a:r>
            <a:r>
              <a:rPr lang="en-GB" i="1" dirty="0" err="1">
                <a:solidFill>
                  <a:srgbClr val="7030A0"/>
                </a:solidFill>
              </a:rPr>
              <a:t>abd</a:t>
            </a:r>
            <a:r>
              <a:rPr lang="en-GB" i="1" dirty="0">
                <a:solidFill>
                  <a:srgbClr val="7030A0"/>
                </a:solidFill>
              </a:rPr>
              <a:t> aorta mostly on the left side by making a fist and applying a lot of pressure so as to prevent blood going to lower segment of the body. Confirm how well its done by feeling for femoral pulse which should be absent. This is usually an initial measure</a:t>
            </a:r>
          </a:p>
        </p:txBody>
      </p:sp>
    </p:spTree>
    <p:extLst>
      <p:ext uri="{BB962C8B-B14F-4D97-AF65-F5344CB8AC3E}">
        <p14:creationId xmlns:p14="http://schemas.microsoft.com/office/powerpoint/2010/main" val="4002276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he SOS Bakri Tamponade Balloon Catheter (2)"/>
          <p:cNvPicPr>
            <a:picLocks noChangeAspect="1" noChangeArrowheads="1"/>
          </p:cNvPicPr>
          <p:nvPr/>
        </p:nvPicPr>
        <p:blipFill>
          <a:blip r:embed="rId2"/>
          <a:srcRect/>
          <a:stretch>
            <a:fillRect/>
          </a:stretch>
        </p:blipFill>
        <p:spPr bwMode="auto">
          <a:xfrm>
            <a:off x="609600" y="533400"/>
            <a:ext cx="8054975" cy="58578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868362"/>
          </a:xfrm>
        </p:spPr>
        <p:txBody>
          <a:bodyPr>
            <a:normAutofit/>
          </a:bodyPr>
          <a:lstStyle/>
          <a:p>
            <a:pPr algn="l" eaLnBrk="1" hangingPunct="1"/>
            <a:r>
              <a:rPr lang="en-US" sz="3600" b="1" dirty="0">
                <a:solidFill>
                  <a:srgbClr val="FF0000"/>
                </a:solidFill>
              </a:rPr>
              <a:t>Procedure </a:t>
            </a:r>
          </a:p>
        </p:txBody>
      </p:sp>
      <p:sp>
        <p:nvSpPr>
          <p:cNvPr id="45059" name="Rectangle 3"/>
          <p:cNvSpPr>
            <a:spLocks noGrp="1" noChangeArrowheads="1"/>
          </p:cNvSpPr>
          <p:nvPr>
            <p:ph idx="1"/>
          </p:nvPr>
        </p:nvSpPr>
        <p:spPr>
          <a:xfrm>
            <a:off x="152400" y="1066800"/>
            <a:ext cx="5638800" cy="5486400"/>
          </a:xfrm>
        </p:spPr>
        <p:txBody>
          <a:bodyPr/>
          <a:lstStyle/>
          <a:p>
            <a:pPr marL="609600" indent="-609600" eaLnBrk="1" hangingPunct="1"/>
            <a:r>
              <a:rPr lang="en-US" sz="2400"/>
              <a:t>A condom attached to a  rubber catheter is introduced into the uterus under aseptic conditions</a:t>
            </a:r>
          </a:p>
          <a:p>
            <a:pPr marL="609600" indent="-609600" eaLnBrk="1" hangingPunct="1"/>
            <a:r>
              <a:rPr lang="en-US" sz="2400"/>
              <a:t>Condom is inflated between 250 to 500ml normal saline</a:t>
            </a:r>
          </a:p>
          <a:p>
            <a:pPr marL="609600" indent="-609600" eaLnBrk="1" hangingPunct="1"/>
            <a:r>
              <a:rPr lang="en-US" sz="2400"/>
              <a:t>When bleeding is reduced, stop  further inflation and fold and tie outer end of the catheter to maintain pressure</a:t>
            </a:r>
          </a:p>
          <a:p>
            <a:pPr marL="609600" indent="-609600" eaLnBrk="1" hangingPunct="1"/>
            <a:r>
              <a:rPr lang="en-US" sz="2400"/>
              <a:t>Continue oxytocin infusion for 24 hours </a:t>
            </a:r>
          </a:p>
          <a:p>
            <a:pPr marL="609600" indent="-609600" eaLnBrk="1" hangingPunct="1"/>
            <a:r>
              <a:rPr lang="en-US" sz="2400"/>
              <a:t>Keep condom in uterine cavity for 24 hours, then deflate gradually over 2 hours and remove </a:t>
            </a:r>
          </a:p>
        </p:txBody>
      </p:sp>
      <p:pic>
        <p:nvPicPr>
          <p:cNvPr id="25604" name="Picture 4"/>
          <p:cNvPicPr>
            <a:picLocks noChangeAspect="1" noChangeArrowheads="1"/>
          </p:cNvPicPr>
          <p:nvPr/>
        </p:nvPicPr>
        <p:blipFill>
          <a:blip r:embed="rId3"/>
          <a:srcRect/>
          <a:stretch>
            <a:fillRect/>
          </a:stretch>
        </p:blipFill>
        <p:spPr bwMode="auto">
          <a:xfrm>
            <a:off x="6019800" y="228600"/>
            <a:ext cx="2800350" cy="1925638"/>
          </a:xfrm>
          <a:prstGeom prst="rect">
            <a:avLst/>
          </a:prstGeom>
          <a:noFill/>
          <a:ln w="9525">
            <a:noFill/>
            <a:miter lim="800000"/>
            <a:headEnd/>
            <a:tailEnd/>
          </a:ln>
        </p:spPr>
      </p:pic>
      <p:pic>
        <p:nvPicPr>
          <p:cNvPr id="25605" name="Picture 5"/>
          <p:cNvPicPr>
            <a:picLocks noChangeAspect="1" noChangeArrowheads="1"/>
          </p:cNvPicPr>
          <p:nvPr/>
        </p:nvPicPr>
        <p:blipFill>
          <a:blip r:embed="rId4"/>
          <a:srcRect/>
          <a:stretch>
            <a:fillRect/>
          </a:stretch>
        </p:blipFill>
        <p:spPr bwMode="auto">
          <a:xfrm>
            <a:off x="6019800" y="2286000"/>
            <a:ext cx="2743200" cy="1914525"/>
          </a:xfrm>
          <a:prstGeom prst="rect">
            <a:avLst/>
          </a:prstGeom>
          <a:noFill/>
          <a:ln w="9525">
            <a:noFill/>
            <a:miter lim="800000"/>
            <a:headEnd/>
            <a:tailEnd/>
          </a:ln>
        </p:spPr>
      </p:pic>
      <p:pic>
        <p:nvPicPr>
          <p:cNvPr id="25606" name="Picture 6"/>
          <p:cNvPicPr>
            <a:picLocks noChangeAspect="1" noChangeArrowheads="1"/>
          </p:cNvPicPr>
          <p:nvPr/>
        </p:nvPicPr>
        <p:blipFill>
          <a:blip r:embed="rId5"/>
          <a:srcRect/>
          <a:stretch>
            <a:fillRect/>
          </a:stretch>
        </p:blipFill>
        <p:spPr bwMode="auto">
          <a:xfrm>
            <a:off x="6019800" y="4495800"/>
            <a:ext cx="2743200" cy="1930400"/>
          </a:xfrm>
          <a:prstGeom prst="rect">
            <a:avLst/>
          </a:prstGeom>
          <a:noFill/>
          <a:ln w="9525">
            <a:noFill/>
            <a:miter lim="800000"/>
            <a:headEnd/>
            <a:tailEnd/>
          </a:ln>
        </p:spPr>
      </p:pic>
      <p:sp>
        <p:nvSpPr>
          <p:cNvPr id="45063" name="Text Box 7"/>
          <p:cNvSpPr txBox="1">
            <a:spLocks noChangeArrowheads="1"/>
          </p:cNvSpPr>
          <p:nvPr/>
        </p:nvSpPr>
        <p:spPr bwMode="auto">
          <a:xfrm>
            <a:off x="2270125" y="6589713"/>
            <a:ext cx="2133600" cy="369887"/>
          </a:xfrm>
          <a:prstGeom prst="rect">
            <a:avLst/>
          </a:prstGeom>
          <a:noFill/>
          <a:ln w="12700" cap="sq">
            <a:noFill/>
            <a:miter lim="800000"/>
            <a:headEnd type="none" w="sm" len="sm"/>
            <a:tailEnd type="none" w="sm" len="sm"/>
          </a:ln>
        </p:spPr>
        <p:txBody>
          <a:bodyPr wrap="none">
            <a:spAutoFit/>
          </a:bodyPr>
          <a:lstStyle/>
          <a:p>
            <a:r>
              <a:rPr lang="en-US"/>
              <a:t>Syeba Akhtar 2004</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pPr eaLnBrk="1" hangingPunct="1"/>
            <a:r>
              <a:rPr lang="en-US" sz="4400" b="1" dirty="0">
                <a:solidFill>
                  <a:srgbClr val="FF0000"/>
                </a:solidFill>
              </a:rPr>
              <a:t>Definition –time related</a:t>
            </a:r>
          </a:p>
        </p:txBody>
      </p:sp>
      <p:sp>
        <p:nvSpPr>
          <p:cNvPr id="23555" name="Content Placeholder 2"/>
          <p:cNvSpPr>
            <a:spLocks noGrp="1"/>
          </p:cNvSpPr>
          <p:nvPr>
            <p:ph idx="1"/>
          </p:nvPr>
        </p:nvSpPr>
        <p:spPr/>
        <p:txBody>
          <a:bodyPr>
            <a:normAutofit/>
          </a:bodyPr>
          <a:lstStyle/>
          <a:p>
            <a:pPr eaLnBrk="1" hangingPunct="1"/>
            <a:r>
              <a:rPr lang="en-US" sz="2800" dirty="0" smtClean="0"/>
              <a:t>Primary PPH </a:t>
            </a:r>
            <a:r>
              <a:rPr lang="en-US" sz="2800" dirty="0"/>
              <a:t>-that bleeding that occurs after delivery of the baby up to the first 24 hours </a:t>
            </a:r>
            <a:r>
              <a:rPr lang="en-US" sz="2800" i="1" dirty="0" smtClean="0">
                <a:solidFill>
                  <a:srgbClr val="7030A0"/>
                </a:solidFill>
              </a:rPr>
              <a:t>most common</a:t>
            </a:r>
          </a:p>
          <a:p>
            <a:pPr lvl="1" eaLnBrk="1" hangingPunct="1"/>
            <a:r>
              <a:rPr lang="en-US" sz="2400" dirty="0" smtClean="0"/>
              <a:t>Most </a:t>
            </a:r>
            <a:r>
              <a:rPr lang="en-US" sz="2400" dirty="0"/>
              <a:t>common cause is uterine </a:t>
            </a:r>
            <a:r>
              <a:rPr lang="en-US" sz="2400" dirty="0" err="1" smtClean="0"/>
              <a:t>atony</a:t>
            </a:r>
            <a:r>
              <a:rPr lang="en-US" sz="2400" dirty="0" smtClean="0"/>
              <a:t> </a:t>
            </a:r>
            <a:r>
              <a:rPr lang="en-US" sz="2400" i="1" dirty="0" err="1" smtClean="0">
                <a:solidFill>
                  <a:srgbClr val="7030A0"/>
                </a:solidFill>
              </a:rPr>
              <a:t>utereus</a:t>
            </a:r>
            <a:r>
              <a:rPr lang="en-US" sz="2400" i="1" dirty="0" smtClean="0">
                <a:solidFill>
                  <a:srgbClr val="7030A0"/>
                </a:solidFill>
              </a:rPr>
              <a:t> must contract to close venous sinuses</a:t>
            </a:r>
          </a:p>
          <a:p>
            <a:pPr eaLnBrk="1" hangingPunct="1"/>
            <a:r>
              <a:rPr lang="en-US" sz="2800" dirty="0" smtClean="0"/>
              <a:t>Secondary-any </a:t>
            </a:r>
            <a:r>
              <a:rPr lang="en-US" sz="2800" dirty="0"/>
              <a:t>bleeding after 24 hours up to the end of 6 weeks of puerperium</a:t>
            </a:r>
          </a:p>
          <a:p>
            <a:pPr lvl="1" eaLnBrk="1" hangingPunct="1"/>
            <a:r>
              <a:rPr lang="en-US" sz="2400" dirty="0"/>
              <a:t>  usually due to sepsis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r>
              <a:rPr lang="en-GB" sz="3600" b="1" dirty="0">
                <a:solidFill>
                  <a:srgbClr val="FF0000"/>
                </a:solidFill>
              </a:rPr>
              <a:t>PPH - Aggressive Surgery</a:t>
            </a:r>
          </a:p>
        </p:txBody>
      </p:sp>
      <p:sp>
        <p:nvSpPr>
          <p:cNvPr id="46083" name="Rectangle 3"/>
          <p:cNvSpPr>
            <a:spLocks noGrp="1" noChangeArrowheads="1"/>
          </p:cNvSpPr>
          <p:nvPr>
            <p:ph idx="1"/>
          </p:nvPr>
        </p:nvSpPr>
        <p:spPr>
          <a:xfrm>
            <a:off x="539750" y="1844675"/>
            <a:ext cx="7772400" cy="3533775"/>
          </a:xfrm>
        </p:spPr>
        <p:txBody>
          <a:bodyPr>
            <a:normAutofit fontScale="92500" lnSpcReduction="10000"/>
          </a:bodyPr>
          <a:lstStyle/>
          <a:p>
            <a:r>
              <a:rPr lang="en-GB" sz="3200" dirty="0"/>
              <a:t>Systolic BP &lt; 70 mm Hg especially if there is no diastolic component</a:t>
            </a:r>
          </a:p>
          <a:p>
            <a:r>
              <a:rPr lang="en-GB" sz="3200" dirty="0"/>
              <a:t>Cold pale extremities/ pale conjunctiva</a:t>
            </a:r>
          </a:p>
          <a:p>
            <a:r>
              <a:rPr lang="en-GB" sz="3200" dirty="0"/>
              <a:t>Failure to raise BP despite infusion with crystalloids and blood</a:t>
            </a:r>
          </a:p>
          <a:p>
            <a:r>
              <a:rPr lang="en-GB" sz="3200" dirty="0"/>
              <a:t>Continuous blood loss despite medication</a:t>
            </a:r>
          </a:p>
          <a:p>
            <a:r>
              <a:rPr lang="en-GB" sz="3200" dirty="0"/>
              <a:t>Confused, coma, </a:t>
            </a:r>
            <a:r>
              <a:rPr lang="en-GB" sz="3200" dirty="0" err="1"/>
              <a:t>airhunger</a:t>
            </a:r>
            <a:r>
              <a:rPr lang="en-GB" sz="3200" dirty="0"/>
              <a:t>, ECG changes. Poor urinary output (takes time to establish</a:t>
            </a:r>
            <a:r>
              <a:rPr lang="en-GB" sz="240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85800" y="4114800"/>
          <a:ext cx="4038600" cy="2743200"/>
        </p:xfrm>
        <a:graphic>
          <a:graphicData uri="http://schemas.openxmlformats.org/presentationml/2006/ole">
            <mc:AlternateContent xmlns:mc="http://schemas.openxmlformats.org/markup-compatibility/2006">
              <mc:Choice xmlns:v="urn:schemas-microsoft-com:vml" Requires="v">
                <p:oleObj spid="_x0000_s1061" name="CorelPhotoPaint.Image.11" r:id="rId3" imgW="1868428" imgH="1240223" progId="CorelPhotoPaint.Image.11">
                  <p:embed/>
                </p:oleObj>
              </mc:Choice>
              <mc:Fallback>
                <p:oleObj name="CorelPhotoPaint.Image.11" r:id="rId3" imgW="1868428" imgH="1240223" progId="CorelPhotoPaint.Image.11">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14800"/>
                        <a:ext cx="4038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7" name="Object 6"/>
          <p:cNvGraphicFramePr>
            <a:graphicFrameLocks noChangeAspect="1"/>
          </p:cNvGraphicFramePr>
          <p:nvPr/>
        </p:nvGraphicFramePr>
        <p:xfrm>
          <a:off x="457200" y="533400"/>
          <a:ext cx="4114800" cy="3581400"/>
        </p:xfrm>
        <a:graphic>
          <a:graphicData uri="http://schemas.openxmlformats.org/presentationml/2006/ole">
            <mc:AlternateContent xmlns:mc="http://schemas.openxmlformats.org/markup-compatibility/2006">
              <mc:Choice xmlns:v="urn:schemas-microsoft-com:vml" Requires="v">
                <p:oleObj spid="_x0000_s1062" name="CorelDRAW" r:id="rId5" imgW="3019044" imgH="3086862" progId="CorelDRAW.Graphic.11">
                  <p:embed/>
                </p:oleObj>
              </mc:Choice>
              <mc:Fallback>
                <p:oleObj name="CorelDRAW" r:id="rId5" imgW="3019044" imgH="3086862" progId="CorelDRAW.Graphic.11">
                  <p:embed/>
                  <p:pic>
                    <p:nvPicPr>
                      <p:cNvPr id="102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33400"/>
                        <a:ext cx="4114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8" name="Object 7"/>
          <p:cNvGraphicFramePr>
            <a:graphicFrameLocks noChangeAspect="1"/>
          </p:cNvGraphicFramePr>
          <p:nvPr/>
        </p:nvGraphicFramePr>
        <p:xfrm>
          <a:off x="4724400" y="533400"/>
          <a:ext cx="4267200" cy="3657600"/>
        </p:xfrm>
        <a:graphic>
          <a:graphicData uri="http://schemas.openxmlformats.org/presentationml/2006/ole">
            <mc:AlternateContent xmlns:mc="http://schemas.openxmlformats.org/markup-compatibility/2006">
              <mc:Choice xmlns:v="urn:schemas-microsoft-com:vml" Requires="v">
                <p:oleObj spid="_x0000_s1063" name="CorelDRAW" r:id="rId7" imgW="2718720" imgH="2456640" progId="CorelDRAW.Graphic.11">
                  <p:embed/>
                </p:oleObj>
              </mc:Choice>
              <mc:Fallback>
                <p:oleObj name="CorelDRAW" r:id="rId7" imgW="2718720" imgH="2456640" progId="CorelDRAW.Graphic.11">
                  <p:embed/>
                  <p:pic>
                    <p:nvPicPr>
                      <p:cNvPr id="102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533400"/>
                        <a:ext cx="4267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9" name="Object 8"/>
          <p:cNvGraphicFramePr>
            <a:graphicFrameLocks noChangeAspect="1"/>
          </p:cNvGraphicFramePr>
          <p:nvPr/>
        </p:nvGraphicFramePr>
        <p:xfrm>
          <a:off x="5105400" y="4191000"/>
          <a:ext cx="3522663" cy="2667000"/>
        </p:xfrm>
        <a:graphic>
          <a:graphicData uri="http://schemas.openxmlformats.org/presentationml/2006/ole">
            <mc:AlternateContent xmlns:mc="http://schemas.openxmlformats.org/markup-compatibility/2006">
              <mc:Choice xmlns:v="urn:schemas-microsoft-com:vml" Requires="v">
                <p:oleObj spid="_x0000_s1064" name="CorelDRAW" r:id="rId9" imgW="2074545" imgH="1568529" progId="CorelDRAW.Graphic.11">
                  <p:embed/>
                </p:oleObj>
              </mc:Choice>
              <mc:Fallback>
                <p:oleObj name="CorelDRAW" r:id="rId9" imgW="2074545" imgH="1568529" progId="CorelDRAW.Graphic.11">
                  <p:embed/>
                  <p:pic>
                    <p:nvPicPr>
                      <p:cNvPr id="102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4191000"/>
                        <a:ext cx="35226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0" name="Text Box 9"/>
          <p:cNvSpPr txBox="1">
            <a:spLocks noChangeArrowheads="1"/>
          </p:cNvSpPr>
          <p:nvPr/>
        </p:nvSpPr>
        <p:spPr bwMode="auto">
          <a:xfrm>
            <a:off x="2346325" y="-87313"/>
            <a:ext cx="4179888" cy="519113"/>
          </a:xfrm>
          <a:prstGeom prst="rect">
            <a:avLst/>
          </a:prstGeom>
          <a:noFill/>
          <a:ln w="12700" cap="sq">
            <a:noFill/>
            <a:miter lim="800000"/>
            <a:headEnd type="none" w="sm" len="sm"/>
            <a:tailEnd type="none" w="sm" len="sm"/>
          </a:ln>
        </p:spPr>
        <p:txBody>
          <a:bodyPr wrap="none">
            <a:spAutoFit/>
          </a:bodyPr>
          <a:lstStyle/>
          <a:p>
            <a:r>
              <a:rPr lang="en-US" sz="2800">
                <a:solidFill>
                  <a:schemeClr val="accent2"/>
                </a:solidFill>
              </a:rPr>
              <a:t>B-LYNCH PROCEDURE</a:t>
            </a:r>
            <a:r>
              <a:rPr lang="en-US"/>
              <a:t> </a:t>
            </a:r>
          </a:p>
        </p:txBody>
      </p:sp>
      <p:sp>
        <p:nvSpPr>
          <p:cNvPr id="2" name="TextBox 1"/>
          <p:cNvSpPr txBox="1"/>
          <p:nvPr/>
        </p:nvSpPr>
        <p:spPr>
          <a:xfrm>
            <a:off x="5307013" y="4053264"/>
            <a:ext cx="2438400" cy="584775"/>
          </a:xfrm>
          <a:prstGeom prst="rect">
            <a:avLst/>
          </a:prstGeom>
          <a:noFill/>
        </p:spPr>
        <p:txBody>
          <a:bodyPr wrap="square" rtlCol="0">
            <a:spAutoFit/>
          </a:bodyPr>
          <a:lstStyle/>
          <a:p>
            <a:r>
              <a:rPr lang="en-GB" sz="1600" i="1" dirty="0" smtClean="0">
                <a:solidFill>
                  <a:srgbClr val="7030A0"/>
                </a:solidFill>
              </a:rPr>
              <a:t>The sutures are usually absorbable.</a:t>
            </a:r>
            <a:endParaRPr lang="en-GB" sz="1600" i="1" dirty="0">
              <a:solidFill>
                <a:srgbClr val="7030A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13"/>
          <p:cNvPicPr preferRelativeResize="0">
            <a:picLocks noChangeAspect="1" noChangeArrowheads="1"/>
          </p:cNvPicPr>
          <p:nvPr>
            <p:custDataLst>
              <p:tags r:id="rId1"/>
            </p:custDataLst>
          </p:nvPr>
        </p:nvPicPr>
        <p:blipFill>
          <a:blip r:embed="rId3"/>
          <a:srcRect t="36667" b="4445"/>
          <a:stretch>
            <a:fillRect/>
          </a:stretch>
        </p:blipFill>
        <p:spPr bwMode="auto">
          <a:xfrm>
            <a:off x="0" y="1981200"/>
            <a:ext cx="9144000" cy="4038600"/>
          </a:xfrm>
          <a:prstGeom prst="rect">
            <a:avLst/>
          </a:prstGeom>
          <a:noFill/>
          <a:ln w="9525">
            <a:noFill/>
            <a:miter lim="800000"/>
            <a:headEnd/>
            <a:tailEnd/>
          </a:ln>
        </p:spPr>
      </p:pic>
      <p:sp>
        <p:nvSpPr>
          <p:cNvPr id="47107" name="Text Box 3"/>
          <p:cNvSpPr txBox="1">
            <a:spLocks noChangeArrowheads="1"/>
          </p:cNvSpPr>
          <p:nvPr/>
        </p:nvSpPr>
        <p:spPr bwMode="auto">
          <a:xfrm>
            <a:off x="2117725" y="304800"/>
            <a:ext cx="4743450" cy="579438"/>
          </a:xfrm>
          <a:prstGeom prst="rect">
            <a:avLst/>
          </a:prstGeom>
          <a:noFill/>
          <a:ln w="12700" cap="sq">
            <a:noFill/>
            <a:miter lim="800000"/>
            <a:headEnd type="none" w="sm" len="sm"/>
            <a:tailEnd type="none" w="sm" len="sm"/>
          </a:ln>
        </p:spPr>
        <p:txBody>
          <a:bodyPr>
            <a:spAutoFit/>
          </a:bodyPr>
          <a:lstStyle/>
          <a:p>
            <a:r>
              <a:rPr lang="en-US" sz="3200" dirty="0">
                <a:solidFill>
                  <a:srgbClr val="FF0000"/>
                </a:solidFill>
              </a:rPr>
              <a:t>B-LYNCH PROCEDURE</a:t>
            </a:r>
            <a:r>
              <a:rPr lang="en-US" dirty="0">
                <a:solidFill>
                  <a:srgbClr val="FF0000"/>
                </a:solidFill>
              </a:rPr>
              <a:t> </a:t>
            </a:r>
          </a:p>
        </p:txBody>
      </p:sp>
      <p:sp>
        <p:nvSpPr>
          <p:cNvPr id="47108" name="Text Box 4"/>
          <p:cNvSpPr txBox="1">
            <a:spLocks noChangeArrowheads="1"/>
          </p:cNvSpPr>
          <p:nvPr/>
        </p:nvSpPr>
        <p:spPr bwMode="auto">
          <a:xfrm>
            <a:off x="974725" y="1458913"/>
            <a:ext cx="2217738" cy="396875"/>
          </a:xfrm>
          <a:prstGeom prst="rect">
            <a:avLst/>
          </a:prstGeom>
          <a:noFill/>
          <a:ln w="12700" cap="sq">
            <a:noFill/>
            <a:miter lim="800000"/>
            <a:headEnd type="none" w="sm" len="sm"/>
            <a:tailEnd type="none" w="sm" len="sm"/>
          </a:ln>
        </p:spPr>
        <p:txBody>
          <a:bodyPr wrap="none">
            <a:spAutoFit/>
          </a:bodyPr>
          <a:lstStyle/>
          <a:p>
            <a:r>
              <a:rPr lang="en-US" sz="2000">
                <a:solidFill>
                  <a:schemeClr val="accent2"/>
                </a:solidFill>
              </a:rPr>
              <a:t>ANTERIOR VIEW</a:t>
            </a:r>
          </a:p>
        </p:txBody>
      </p:sp>
      <p:sp>
        <p:nvSpPr>
          <p:cNvPr id="47109" name="Text Box 5"/>
          <p:cNvSpPr txBox="1">
            <a:spLocks noChangeArrowheads="1"/>
          </p:cNvSpPr>
          <p:nvPr/>
        </p:nvSpPr>
        <p:spPr bwMode="auto">
          <a:xfrm>
            <a:off x="5715000" y="1458913"/>
            <a:ext cx="3063875" cy="396875"/>
          </a:xfrm>
          <a:prstGeom prst="rect">
            <a:avLst/>
          </a:prstGeom>
          <a:noFill/>
          <a:ln w="12700" cap="sq">
            <a:noFill/>
            <a:miter lim="800000"/>
            <a:headEnd type="none" w="sm" len="sm"/>
            <a:tailEnd type="none" w="sm" len="sm"/>
          </a:ln>
        </p:spPr>
        <p:txBody>
          <a:bodyPr>
            <a:spAutoFit/>
          </a:bodyPr>
          <a:lstStyle/>
          <a:p>
            <a:r>
              <a:rPr lang="en-US" sz="2000">
                <a:solidFill>
                  <a:schemeClr val="accent2"/>
                </a:solidFill>
              </a:rPr>
              <a:t>POSTERIOR VIEW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3352800"/>
          <a:ext cx="4953000" cy="3505200"/>
        </p:xfrm>
        <a:graphic>
          <a:graphicData uri="http://schemas.openxmlformats.org/presentationml/2006/ole">
            <mc:AlternateContent xmlns:mc="http://schemas.openxmlformats.org/markup-compatibility/2006">
              <mc:Choice xmlns:v="urn:schemas-microsoft-com:vml" Requires="v">
                <p:oleObj spid="_x0000_s2076" name="CorelDRAW" r:id="rId3" imgW="5809488" imgH="3993261" progId="CorelDRAW.Graphic.11">
                  <p:embed/>
                </p:oleObj>
              </mc:Choice>
              <mc:Fallback>
                <p:oleObj name="CorelDRAW" r:id="rId3" imgW="5809488" imgH="3993261" progId="CorelDRAW.Graphic.11">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953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51" name="Object 8"/>
          <p:cNvGraphicFramePr>
            <a:graphicFrameLocks noChangeAspect="1"/>
          </p:cNvGraphicFramePr>
          <p:nvPr/>
        </p:nvGraphicFramePr>
        <p:xfrm>
          <a:off x="4876800" y="3352800"/>
          <a:ext cx="4267200" cy="3505200"/>
        </p:xfrm>
        <a:graphic>
          <a:graphicData uri="http://schemas.openxmlformats.org/presentationml/2006/ole">
            <mc:AlternateContent xmlns:mc="http://schemas.openxmlformats.org/markup-compatibility/2006">
              <mc:Choice xmlns:v="urn:schemas-microsoft-com:vml" Requires="v">
                <p:oleObj spid="_x0000_s2077" name="CorelDRAW" r:id="rId5" imgW="3876913" imgH="2941320" progId="CorelDRAW.Graphic.11">
                  <p:embed/>
                </p:oleObj>
              </mc:Choice>
              <mc:Fallback>
                <p:oleObj name="CorelDRAW" r:id="rId5" imgW="3876913" imgH="2941320" progId="CorelDRAW.Graphic.11">
                  <p:embed/>
                  <p:pic>
                    <p:nvPicPr>
                      <p:cNvPr id="2051"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352800"/>
                        <a:ext cx="4267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52" name="Object 9"/>
          <p:cNvGraphicFramePr>
            <a:graphicFrameLocks noChangeAspect="1"/>
          </p:cNvGraphicFramePr>
          <p:nvPr/>
        </p:nvGraphicFramePr>
        <p:xfrm>
          <a:off x="2590800" y="0"/>
          <a:ext cx="4648200" cy="3429000"/>
        </p:xfrm>
        <a:graphic>
          <a:graphicData uri="http://schemas.openxmlformats.org/presentationml/2006/ole">
            <mc:AlternateContent xmlns:mc="http://schemas.openxmlformats.org/markup-compatibility/2006">
              <mc:Choice xmlns:v="urn:schemas-microsoft-com:vml" Requires="v">
                <p:oleObj spid="_x0000_s2078" name="CorelDRAW" r:id="rId7" imgW="3292316" imgH="2483644" progId="CorelDRAW.Graphic.11">
                  <p:embed/>
                </p:oleObj>
              </mc:Choice>
              <mc:Fallback>
                <p:oleObj name="CorelDRAW" r:id="rId7" imgW="3292316" imgH="2483644" progId="CorelDRAW.Graphic.11">
                  <p:embed/>
                  <p:pic>
                    <p:nvPicPr>
                      <p:cNvPr id="2052" name="Object 9"/>
                      <p:cNvPicPr>
                        <a:picLocks noChangeAspect="1" noChangeArrowheads="1"/>
                      </p:cNvPicPr>
                      <p:nvPr/>
                    </p:nvPicPr>
                    <p:blipFill>
                      <a:blip r:embed="rId8">
                        <a:extLst>
                          <a:ext uri="{28A0092B-C50C-407E-A947-70E740481C1C}">
                            <a14:useLocalDpi xmlns:a14="http://schemas.microsoft.com/office/drawing/2010/main" val="0"/>
                          </a:ext>
                        </a:extLst>
                      </a:blip>
                      <a:srcRect t="6726"/>
                      <a:stretch>
                        <a:fillRect/>
                      </a:stretch>
                    </p:blipFill>
                    <p:spPr bwMode="auto">
                      <a:xfrm>
                        <a:off x="2590800" y="0"/>
                        <a:ext cx="4648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3" name="Text Box 10"/>
          <p:cNvSpPr txBox="1">
            <a:spLocks noChangeArrowheads="1"/>
          </p:cNvSpPr>
          <p:nvPr/>
        </p:nvSpPr>
        <p:spPr bwMode="auto">
          <a:xfrm>
            <a:off x="152400" y="0"/>
            <a:ext cx="2490788" cy="1066800"/>
          </a:xfrm>
          <a:prstGeom prst="rect">
            <a:avLst/>
          </a:prstGeom>
          <a:noFill/>
          <a:ln w="12700" cap="sq">
            <a:noFill/>
            <a:miter lim="800000"/>
            <a:headEnd type="none" w="sm" len="sm"/>
            <a:tailEnd type="none" w="sm" len="sm"/>
          </a:ln>
        </p:spPr>
        <p:txBody>
          <a:bodyPr>
            <a:spAutoFit/>
          </a:bodyPr>
          <a:lstStyle/>
          <a:p>
            <a:r>
              <a:rPr lang="en-US" sz="3200">
                <a:solidFill>
                  <a:schemeClr val="accent2"/>
                </a:solidFill>
              </a:rPr>
              <a:t>Surgical </a:t>
            </a:r>
          </a:p>
          <a:p>
            <a:r>
              <a:rPr lang="en-US" sz="3200">
                <a:solidFill>
                  <a:schemeClr val="accent2"/>
                </a:solidFill>
              </a:rPr>
              <a:t>Techniques</a:t>
            </a:r>
            <a:r>
              <a:rPr lang="en-US" sz="280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8"/>
          <p:cNvSpPr>
            <a:spLocks noGrp="1" noChangeArrowheads="1"/>
          </p:cNvSpPr>
          <p:nvPr>
            <p:ph type="title"/>
          </p:nvPr>
        </p:nvSpPr>
        <p:spPr/>
        <p:txBody>
          <a:bodyPr>
            <a:normAutofit/>
          </a:bodyPr>
          <a:lstStyle/>
          <a:p>
            <a:r>
              <a:rPr lang="en-US" sz="4000" b="1" dirty="0">
                <a:solidFill>
                  <a:srgbClr val="FF0000"/>
                </a:solidFill>
              </a:rPr>
              <a:t>Non-pneumatic Anti-Shock Garment (NASG</a:t>
            </a:r>
            <a:r>
              <a:rPr lang="en-US" sz="4400" b="1" dirty="0">
                <a:solidFill>
                  <a:srgbClr val="FF0000"/>
                </a:solidFill>
              </a:rPr>
              <a:t>)</a:t>
            </a:r>
          </a:p>
        </p:txBody>
      </p:sp>
      <p:pic>
        <p:nvPicPr>
          <p:cNvPr id="48132" name="Picture 7" descr="06"/>
          <p:cNvPicPr preferRelativeResize="0">
            <a:picLocks noGrp="1" noChangeAspect="1" noChangeArrowheads="1"/>
          </p:cNvPicPr>
          <p:nvPr>
            <p:ph sz="half" idx="1"/>
            <p:custDataLst>
              <p:tags r:id="rId1"/>
            </p:custDataLst>
          </p:nvPr>
        </p:nvPicPr>
        <p:blipFill>
          <a:blip r:embed="rId3"/>
          <a:srcRect l="6073" t="7166"/>
          <a:stretch>
            <a:fillRect/>
          </a:stretch>
        </p:blipFill>
        <p:spPr>
          <a:xfrm>
            <a:off x="5148263" y="1989138"/>
            <a:ext cx="2828925" cy="3357562"/>
          </a:xfrm>
        </p:spPr>
      </p:pic>
      <p:sp>
        <p:nvSpPr>
          <p:cNvPr id="48131" name="Rectangle 10"/>
          <p:cNvSpPr>
            <a:spLocks noGrp="1" noChangeArrowheads="1"/>
          </p:cNvSpPr>
          <p:nvPr>
            <p:ph sz="half" idx="2"/>
          </p:nvPr>
        </p:nvSpPr>
        <p:spPr>
          <a:xfrm>
            <a:off x="611188" y="1989138"/>
            <a:ext cx="4038600" cy="3886200"/>
          </a:xfrm>
        </p:spPr>
        <p:txBody>
          <a:bodyPr/>
          <a:lstStyle/>
          <a:p>
            <a:r>
              <a:rPr lang="en-US" sz="2400"/>
              <a:t>Conversion of military trousers into a garment</a:t>
            </a:r>
          </a:p>
          <a:p>
            <a:r>
              <a:rPr lang="en-US" sz="2400"/>
              <a:t>To treat shock, resuscitate, and stabilize</a:t>
            </a:r>
          </a:p>
          <a:p>
            <a:r>
              <a:rPr lang="en-US" sz="2400"/>
              <a:t>Important to consider for transport from remote areas; little skill needed to put a mother into it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848600" cy="1003300"/>
          </a:xfrm>
        </p:spPr>
        <p:txBody>
          <a:bodyPr>
            <a:normAutofit/>
          </a:bodyPr>
          <a:lstStyle/>
          <a:p>
            <a:pPr>
              <a:defRPr/>
            </a:pPr>
            <a:r>
              <a:rPr lang="en-US" b="1" dirty="0"/>
              <a:t>BEGIN APPLICATION OF NASG WITH SEGMENT 1, AT THE ANKLES</a:t>
            </a:r>
          </a:p>
        </p:txBody>
      </p:sp>
      <p:graphicFrame>
        <p:nvGraphicFramePr>
          <p:cNvPr id="3074" name="Object 2"/>
          <p:cNvGraphicFramePr>
            <a:graphicFrameLocks noGrp="1" noChangeAspect="1"/>
          </p:cNvGraphicFramePr>
          <p:nvPr>
            <p:ph idx="1"/>
          </p:nvPr>
        </p:nvGraphicFramePr>
        <p:xfrm>
          <a:off x="1503363" y="2035175"/>
          <a:ext cx="6100762" cy="3556000"/>
        </p:xfrm>
        <a:graphic>
          <a:graphicData uri="http://schemas.openxmlformats.org/presentationml/2006/ole">
            <mc:AlternateContent xmlns:mc="http://schemas.openxmlformats.org/markup-compatibility/2006">
              <mc:Choice xmlns:v="urn:schemas-microsoft-com:vml" Requires="v">
                <p:oleObj spid="_x0000_s3082" name="Image Document" r:id="rId3" imgW="8229600" imgH="4797778" progId="">
                  <p:embed/>
                </p:oleObj>
              </mc:Choice>
              <mc:Fallback>
                <p:oleObj name="Image Document" r:id="rId3" imgW="8229600" imgH="4797778" progId="">
                  <p:embed/>
                  <p:pic>
                    <p:nvPicPr>
                      <p:cNvPr id="3074"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363" y="2035175"/>
                        <a:ext cx="6100762" cy="355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p:nvPr>
        </p:nvGraphicFramePr>
        <p:xfrm>
          <a:off x="228600" y="600075"/>
          <a:ext cx="4343400" cy="2532063"/>
        </p:xfrm>
        <a:graphic>
          <a:graphicData uri="http://schemas.openxmlformats.org/presentationml/2006/ole">
            <mc:AlternateContent xmlns:mc="http://schemas.openxmlformats.org/markup-compatibility/2006">
              <mc:Choice xmlns:v="urn:schemas-microsoft-com:vml" Requires="v">
                <p:oleObj spid="_x0000_s4115" name="Image Document" r:id="rId3" imgW="8229600" imgH="4797778" progId="">
                  <p:embed/>
                </p:oleObj>
              </mc:Choice>
              <mc:Fallback>
                <p:oleObj name="Image Document" r:id="rId3" imgW="8229600" imgH="4797778" progId="">
                  <p:embed/>
                  <p:pic>
                    <p:nvPicPr>
                      <p:cNvPr id="4098"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0075"/>
                        <a:ext cx="4343400" cy="2532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4953000" y="304800"/>
          <a:ext cx="3906838" cy="3059113"/>
        </p:xfrm>
        <a:graphic>
          <a:graphicData uri="http://schemas.openxmlformats.org/presentationml/2006/ole">
            <mc:AlternateContent xmlns:mc="http://schemas.openxmlformats.org/markup-compatibility/2006">
              <mc:Choice xmlns:v="urn:schemas-microsoft-com:vml" Requires="v">
                <p:oleObj spid="_x0000_s4116" name="Image Document" r:id="rId5" imgW="8229600" imgH="4797778" progId="">
                  <p:embed/>
                </p:oleObj>
              </mc:Choice>
              <mc:Fallback>
                <p:oleObj name="Image Document" r:id="rId5" imgW="8229600" imgH="4797778" progId="">
                  <p:embed/>
                  <p:pic>
                    <p:nvPicPr>
                      <p:cNvPr id="409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04800"/>
                        <a:ext cx="3906838"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244" name="Text Box 4"/>
          <p:cNvSpPr txBox="1">
            <a:spLocks noChangeArrowheads="1"/>
          </p:cNvSpPr>
          <p:nvPr/>
        </p:nvSpPr>
        <p:spPr bwMode="auto">
          <a:xfrm>
            <a:off x="762000" y="3494088"/>
            <a:ext cx="7086600" cy="2554287"/>
          </a:xfrm>
          <a:prstGeom prst="rect">
            <a:avLst/>
          </a:prstGeom>
          <a:noFill/>
          <a:ln>
            <a:noFill/>
          </a:ln>
          <a:effectLst/>
          <a:extLst>
            <a:ext uri="{909E8E84-426E-40dd-AFC4-6F175D3DCCD1}"/>
            <a:ext uri="{91240B29-F687-4f45-9708-019B960494DF}"/>
            <a:ext uri="{AF507438-7753-43e0-B8FC-AC1667EBCBE1}"/>
          </a:extLst>
        </p:spPr>
        <p:txBody>
          <a:bodyPr>
            <a:spAutoFit/>
          </a:bodyPr>
          <a:lstStyle/>
          <a:p>
            <a:pPr>
              <a:buFontTx/>
              <a:buChar char="•"/>
              <a:defRPr/>
            </a:pPr>
            <a:r>
              <a:rPr lang="en-US" sz="2000" b="1" dirty="0">
                <a:solidFill>
                  <a:schemeClr val="tx2"/>
                </a:solidFill>
                <a:effectLst>
                  <a:outerShdw blurRad="38100" dist="38100" dir="2700000" algn="tl">
                    <a:srgbClr val="DDDDDD"/>
                  </a:outerShdw>
                </a:effectLst>
                <a:latin typeface="Times New Roman" charset="0"/>
              </a:rPr>
              <a:t>Criteria for Removal:  </a:t>
            </a:r>
            <a:r>
              <a:rPr lang="en-US" sz="2000" b="1" dirty="0" err="1">
                <a:solidFill>
                  <a:schemeClr val="tx2"/>
                </a:solidFill>
                <a:effectLst>
                  <a:outerShdw blurRad="38100" dist="38100" dir="2700000" algn="tl">
                    <a:srgbClr val="DDDDDD"/>
                  </a:outerShdw>
                </a:effectLst>
                <a:latin typeface="Times New Roman" charset="0"/>
              </a:rPr>
              <a:t>Hgb</a:t>
            </a:r>
            <a:r>
              <a:rPr lang="en-US" sz="2000" b="1" dirty="0">
                <a:solidFill>
                  <a:schemeClr val="tx2"/>
                </a:solidFill>
                <a:effectLst>
                  <a:outerShdw blurRad="38100" dist="38100" dir="2700000" algn="tl">
                    <a:srgbClr val="DDDDDD"/>
                  </a:outerShdw>
                </a:effectLst>
                <a:latin typeface="Times New Roman" charset="0"/>
              </a:rPr>
              <a:t> 7.5 and Vital Signs Stable x 2 hours</a:t>
            </a:r>
          </a:p>
          <a:p>
            <a:pPr>
              <a:buFontTx/>
              <a:buChar char="•"/>
              <a:defRPr/>
            </a:pPr>
            <a:r>
              <a:rPr lang="en-US" sz="2000" b="1" dirty="0">
                <a:solidFill>
                  <a:schemeClr val="tx2"/>
                </a:solidFill>
                <a:effectLst>
                  <a:outerShdw blurRad="38100" dist="38100" dir="2700000" algn="tl">
                    <a:srgbClr val="DDDDDD"/>
                  </a:outerShdw>
                </a:effectLst>
                <a:latin typeface="Times New Roman" charset="0"/>
              </a:rPr>
              <a:t>START AT ANKLES</a:t>
            </a:r>
          </a:p>
          <a:p>
            <a:pPr>
              <a:buFontTx/>
              <a:buChar char="•"/>
              <a:defRPr/>
            </a:pPr>
            <a:r>
              <a:rPr lang="en-US" sz="2000" b="1" dirty="0">
                <a:solidFill>
                  <a:schemeClr val="tx2"/>
                </a:solidFill>
                <a:effectLst>
                  <a:outerShdw blurRad="38100" dist="38100" dir="2700000" algn="tl">
                    <a:srgbClr val="DDDDDD"/>
                  </a:outerShdw>
                </a:effectLst>
                <a:latin typeface="Times New Roman" charset="0"/>
              </a:rPr>
              <a:t>Wait 15 minutes between removing each segment, </a:t>
            </a:r>
          </a:p>
          <a:p>
            <a:pPr>
              <a:buFontTx/>
              <a:buChar char="•"/>
              <a:defRPr/>
            </a:pPr>
            <a:r>
              <a:rPr lang="en-US" sz="2000" b="1" dirty="0">
                <a:solidFill>
                  <a:schemeClr val="tx2"/>
                </a:solidFill>
                <a:effectLst>
                  <a:outerShdw blurRad="38100" dist="38100" dir="2700000" algn="tl">
                    <a:srgbClr val="DDDDDD"/>
                  </a:outerShdw>
                </a:effectLst>
                <a:latin typeface="Times New Roman" charset="0"/>
              </a:rPr>
              <a:t>Check Vital Signs</a:t>
            </a:r>
          </a:p>
          <a:p>
            <a:pPr>
              <a:buFontTx/>
              <a:buChar char="•"/>
              <a:defRPr/>
            </a:pPr>
            <a:r>
              <a:rPr lang="en-US" sz="2000" b="1" dirty="0">
                <a:solidFill>
                  <a:schemeClr val="tx2"/>
                </a:solidFill>
                <a:effectLst>
                  <a:outerShdw blurRad="38100" dist="38100" dir="2700000" algn="tl">
                    <a:srgbClr val="DDDDDD"/>
                  </a:outerShdw>
                </a:effectLst>
                <a:latin typeface="Times New Roman" charset="0"/>
              </a:rPr>
              <a:t>Do not continue REMOVAL if </a:t>
            </a:r>
          </a:p>
          <a:p>
            <a:pPr>
              <a:buFontTx/>
              <a:buChar char="•"/>
              <a:defRPr/>
            </a:pPr>
            <a:r>
              <a:rPr lang="en-US" sz="2000" b="1" dirty="0">
                <a:solidFill>
                  <a:schemeClr val="tx2"/>
                </a:solidFill>
                <a:effectLst>
                  <a:outerShdw blurRad="38100" dist="38100" dir="2700000" algn="tl">
                    <a:srgbClr val="DDDDDD"/>
                  </a:outerShdw>
                </a:effectLst>
                <a:latin typeface="Times New Roman" charset="0"/>
              </a:rPr>
              <a:t>BP decreases by 20 mm HG OR </a:t>
            </a:r>
          </a:p>
          <a:p>
            <a:pPr>
              <a:defRPr/>
            </a:pPr>
            <a:r>
              <a:rPr lang="en-US" sz="2000" b="1" dirty="0">
                <a:solidFill>
                  <a:schemeClr val="tx2"/>
                </a:solidFill>
                <a:effectLst>
                  <a:outerShdw blurRad="38100" dist="38100" dir="2700000" algn="tl">
                    <a:srgbClr val="DDDDDD"/>
                  </a:outerShdw>
                </a:effectLst>
                <a:latin typeface="Times New Roman" charset="0"/>
              </a:rPr>
              <a:t>Pulse increase by 20 BPM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Grp="1" noChangeAspect="1"/>
          </p:cNvGraphicFramePr>
          <p:nvPr>
            <p:ph/>
          </p:nvPr>
        </p:nvGraphicFramePr>
        <p:xfrm>
          <a:off x="457200" y="501650"/>
          <a:ext cx="4194175" cy="2444750"/>
        </p:xfrm>
        <a:graphic>
          <a:graphicData uri="http://schemas.openxmlformats.org/presentationml/2006/ole">
            <mc:AlternateContent xmlns:mc="http://schemas.openxmlformats.org/markup-compatibility/2006">
              <mc:Choice xmlns:v="urn:schemas-microsoft-com:vml" Requires="v">
                <p:oleObj spid="_x0000_s5148" name="Image Document" r:id="rId3" imgW="8229600" imgH="4797778" progId="">
                  <p:embed/>
                </p:oleObj>
              </mc:Choice>
              <mc:Fallback>
                <p:oleObj name="Image Document" r:id="rId3" imgW="8229600" imgH="4797778" progId="">
                  <p:embed/>
                  <p:pic>
                    <p:nvPicPr>
                      <p:cNvPr id="5122"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1650"/>
                        <a:ext cx="4194175" cy="244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4876800" y="228600"/>
          <a:ext cx="3971925" cy="2976563"/>
        </p:xfrm>
        <a:graphic>
          <a:graphicData uri="http://schemas.openxmlformats.org/presentationml/2006/ole">
            <mc:AlternateContent xmlns:mc="http://schemas.openxmlformats.org/markup-compatibility/2006">
              <mc:Choice xmlns:v="urn:schemas-microsoft-com:vml" Requires="v">
                <p:oleObj spid="_x0000_s5149" name="Image Document" r:id="rId5" imgW="8229600" imgH="4797778" progId="">
                  <p:embed/>
                </p:oleObj>
              </mc:Choice>
              <mc:Fallback>
                <p:oleObj name="Image Document" r:id="rId5" imgW="8229600" imgH="4797778" progId="">
                  <p:embed/>
                  <p:pic>
                    <p:nvPicPr>
                      <p:cNvPr id="51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28600"/>
                        <a:ext cx="3971925"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1905000" y="3367088"/>
          <a:ext cx="4657725" cy="3490912"/>
        </p:xfrm>
        <a:graphic>
          <a:graphicData uri="http://schemas.openxmlformats.org/presentationml/2006/ole">
            <mc:AlternateContent xmlns:mc="http://schemas.openxmlformats.org/markup-compatibility/2006">
              <mc:Choice xmlns:v="urn:schemas-microsoft-com:vml" Requires="v">
                <p:oleObj spid="_x0000_s5150" name="Image Document" r:id="rId7" imgW="8229600" imgH="4797778" progId="">
                  <p:embed/>
                </p:oleObj>
              </mc:Choice>
              <mc:Fallback>
                <p:oleObj name="Image Document" r:id="rId7" imgW="8229600" imgH="4797778" progId="">
                  <p:embed/>
                  <p:pic>
                    <p:nvPicPr>
                      <p:cNvPr id="512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3367088"/>
                        <a:ext cx="4657725"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84FE46-DCCB-7E40-8C43-71304FECC8E6}"/>
              </a:ext>
            </a:extLst>
          </p:cNvPr>
          <p:cNvSpPr>
            <a:spLocks noGrp="1"/>
          </p:cNvSpPr>
          <p:nvPr>
            <p:ph type="title"/>
          </p:nvPr>
        </p:nvSpPr>
        <p:spPr>
          <a:xfrm>
            <a:off x="628650" y="685800"/>
            <a:ext cx="7886700" cy="1004889"/>
          </a:xfrm>
        </p:spPr>
        <p:txBody>
          <a:bodyPr>
            <a:normAutofit fontScale="90000"/>
          </a:bodyPr>
          <a:lstStyle/>
          <a:p>
            <a:r>
              <a:rPr lang="en-US" sz="3600" b="1" i="1" dirty="0"/>
              <a:t/>
            </a:r>
            <a:br>
              <a:rPr lang="en-US" sz="3600" b="1" i="1" dirty="0"/>
            </a:br>
            <a:r>
              <a:rPr lang="en-US" sz="3600" b="1" i="1" dirty="0"/>
              <a:t/>
            </a:r>
            <a:br>
              <a:rPr lang="en-US" sz="3600" b="1" i="1" dirty="0"/>
            </a:br>
            <a:r>
              <a:rPr lang="en-US" sz="3600" b="1" i="1" dirty="0"/>
              <a:t>Heat stable Carbetocin versus oxytocin for preventing hemorrhage after vaginal birth: </a:t>
            </a:r>
            <a:r>
              <a:rPr lang="en-US" sz="3600" b="1" i="1" dirty="0">
                <a:solidFill>
                  <a:srgbClr val="FF0000"/>
                </a:solidFill>
              </a:rPr>
              <a:t>World Health Organization CHAMPION trial</a:t>
            </a:r>
            <a:br>
              <a:rPr lang="en-US" sz="3600" b="1" i="1" dirty="0">
                <a:solidFill>
                  <a:srgbClr val="FF0000"/>
                </a:solidFill>
              </a:rPr>
            </a:br>
            <a:endParaRPr lang="en-US" sz="3600" b="1" dirty="0">
              <a:solidFill>
                <a:srgbClr val="FF0000"/>
              </a:solidFill>
            </a:endParaRPr>
          </a:p>
        </p:txBody>
      </p:sp>
      <p:sp>
        <p:nvSpPr>
          <p:cNvPr id="3" name="Content Placeholder 2">
            <a:extLst>
              <a:ext uri="{FF2B5EF4-FFF2-40B4-BE49-F238E27FC236}">
                <a16:creationId xmlns="" xmlns:a16="http://schemas.microsoft.com/office/drawing/2014/main" id="{1D5C8D6B-6E19-8F4C-9501-5C4B2D8D46CD}"/>
              </a:ext>
            </a:extLst>
          </p:cNvPr>
          <p:cNvSpPr>
            <a:spLocks noGrp="1"/>
          </p:cNvSpPr>
          <p:nvPr>
            <p:ph idx="1"/>
          </p:nvPr>
        </p:nvSpPr>
        <p:spPr>
          <a:xfrm>
            <a:off x="628650" y="2438400"/>
            <a:ext cx="7886700" cy="3738562"/>
          </a:xfrm>
        </p:spPr>
        <p:txBody>
          <a:bodyPr>
            <a:normAutofit lnSpcReduction="10000"/>
          </a:bodyPr>
          <a:lstStyle/>
          <a:p>
            <a:pPr marL="0" indent="0">
              <a:buNone/>
            </a:pPr>
            <a:endParaRPr lang="en-US" sz="2400" b="1" i="1" dirty="0"/>
          </a:p>
          <a:p>
            <a:r>
              <a:rPr lang="en-US" sz="2400" b="1" i="1" dirty="0"/>
              <a:t>Ten countries app 30,000 participants– Kenya 4818  </a:t>
            </a:r>
          </a:p>
          <a:p>
            <a:r>
              <a:rPr lang="en-US" sz="2400" b="1" i="1" dirty="0"/>
              <a:t>Comparison of Oxytocin 10 units </a:t>
            </a:r>
            <a:r>
              <a:rPr lang="en-US" sz="2400" b="1" i="1" dirty="0" err="1"/>
              <a:t>i</a:t>
            </a:r>
            <a:r>
              <a:rPr lang="en-US" sz="2400" b="1" i="1" dirty="0"/>
              <a:t>/m vs 100ugs Carbetocin – heat stable at delivery in vaginal births</a:t>
            </a:r>
          </a:p>
          <a:p>
            <a:r>
              <a:rPr lang="en-US" sz="2400" b="1" i="1" dirty="0"/>
              <a:t>Comparisons was outcomes of blood loss of more than 500mls and 1000mls </a:t>
            </a:r>
          </a:p>
          <a:p>
            <a:r>
              <a:rPr lang="en-US" sz="2400" b="1" i="1" dirty="0"/>
              <a:t>Carbetocin is non-inferior which means it is as good as Oxytocin and has the added advantage of being heat stable so does not requires refrigeration.</a:t>
            </a:r>
          </a:p>
          <a:p>
            <a:r>
              <a:rPr lang="en-US" sz="2400" b="1" i="1" dirty="0"/>
              <a:t>It will be made available to LMIC at the cost of oxytocin.</a:t>
            </a:r>
          </a:p>
          <a:p>
            <a:endParaRPr lang="en-US" dirty="0"/>
          </a:p>
        </p:txBody>
      </p:sp>
    </p:spTree>
    <p:extLst>
      <p:ext uri="{BB962C8B-B14F-4D97-AF65-F5344CB8AC3E}">
        <p14:creationId xmlns:p14="http://schemas.microsoft.com/office/powerpoint/2010/main" val="381328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52400"/>
            <a:ext cx="8229600" cy="762000"/>
          </a:xfrm>
        </p:spPr>
        <p:txBody>
          <a:bodyPr/>
          <a:lstStyle/>
          <a:p>
            <a:pPr eaLnBrk="1" hangingPunct="1"/>
            <a:r>
              <a:rPr lang="en-US" b="1" dirty="0">
                <a:solidFill>
                  <a:srgbClr val="FF0000"/>
                </a:solidFill>
              </a:rPr>
              <a:t>Background</a:t>
            </a:r>
          </a:p>
        </p:txBody>
      </p:sp>
      <p:sp>
        <p:nvSpPr>
          <p:cNvPr id="24579" name="Content Placeholder 2"/>
          <p:cNvSpPr>
            <a:spLocks noGrp="1"/>
          </p:cNvSpPr>
          <p:nvPr>
            <p:ph idx="1"/>
          </p:nvPr>
        </p:nvSpPr>
        <p:spPr>
          <a:xfrm>
            <a:off x="0" y="914400"/>
            <a:ext cx="9144000" cy="5943600"/>
          </a:xfrm>
        </p:spPr>
        <p:txBody>
          <a:bodyPr>
            <a:normAutofit/>
          </a:bodyPr>
          <a:lstStyle/>
          <a:p>
            <a:pPr eaLnBrk="1" hangingPunct="1"/>
            <a:r>
              <a:rPr lang="en-US" sz="3200" dirty="0"/>
              <a:t>Severe bleeding is the </a:t>
            </a:r>
            <a:r>
              <a:rPr lang="en-US" sz="3200" dirty="0">
                <a:solidFill>
                  <a:srgbClr val="C00000"/>
                </a:solidFill>
              </a:rPr>
              <a:t>single most significant cause </a:t>
            </a:r>
            <a:r>
              <a:rPr lang="en-US" sz="3200" dirty="0"/>
              <a:t>of maternal death worldwide.</a:t>
            </a:r>
          </a:p>
          <a:p>
            <a:pPr eaLnBrk="1" hangingPunct="1"/>
            <a:r>
              <a:rPr lang="en-US" sz="3200" dirty="0"/>
              <a:t>More than half of all maternal deaths occur within 24 hours of delivery, most commonly from excessive bleeding. It is estimated that, worldwide,140,000 women die of postpartum hemorrhage each year—one every 4 Minutes-In Kenya  of all Maternal deaths about 34 % are due to PPH</a:t>
            </a:r>
          </a:p>
          <a:p>
            <a:pPr eaLnBrk="1" hangingPunct="1"/>
            <a:r>
              <a:rPr lang="en-US" sz="3200" dirty="0"/>
              <a:t>In addition to death, serious morbidity may follow postpartum hemorrhage</a:t>
            </a:r>
            <a:r>
              <a:rPr lang="en-US" sz="3200" dirty="0" smtClean="0"/>
              <a:t>. </a:t>
            </a:r>
            <a:r>
              <a:rPr lang="en-US" sz="3200" i="1" dirty="0" err="1" smtClean="0">
                <a:solidFill>
                  <a:srgbClr val="7030A0"/>
                </a:solidFill>
              </a:rPr>
              <a:t>aki</a:t>
            </a:r>
            <a:r>
              <a:rPr lang="en-US" sz="3200" i="1" dirty="0" smtClean="0">
                <a:solidFill>
                  <a:srgbClr val="7030A0"/>
                </a:solidFill>
              </a:rPr>
              <a:t>, shock, pituitary necrosis</a:t>
            </a:r>
            <a:endParaRPr lang="en-US" sz="3200" i="1" dirty="0">
              <a:solidFill>
                <a:srgbClr val="7030A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93">
            <a:extLst>
              <a:ext uri="{FF2B5EF4-FFF2-40B4-BE49-F238E27FC236}">
                <a16:creationId xmlns="" xmlns:a16="http://schemas.microsoft.com/office/drawing/2014/main" id="{3763C668-A1CB-E445-8367-4A4571D7F19B}"/>
              </a:ext>
            </a:extLst>
          </p:cNvPr>
          <p:cNvPicPr preferRelativeResize="0">
            <a:picLocks noGrp="1"/>
          </p:cNvPicPr>
          <p:nvPr>
            <p:ph idx="1"/>
          </p:nvPr>
        </p:nvPicPr>
        <p:blipFill rotWithShape="1">
          <a:blip r:embed="rId3">
            <a:alphaModFix/>
          </a:blip>
          <a:srcRect/>
          <a:stretch/>
        </p:blipFill>
        <p:spPr>
          <a:xfrm>
            <a:off x="1600200" y="0"/>
            <a:ext cx="5715000" cy="1524000"/>
          </a:xfrm>
          <a:prstGeom prst="rect">
            <a:avLst/>
          </a:prstGeom>
          <a:noFill/>
          <a:ln>
            <a:noFill/>
          </a:ln>
        </p:spPr>
      </p:pic>
      <p:graphicFrame>
        <p:nvGraphicFramePr>
          <p:cNvPr id="7" name="Table 6">
            <a:extLst>
              <a:ext uri="{FF2B5EF4-FFF2-40B4-BE49-F238E27FC236}">
                <a16:creationId xmlns="" xmlns:a16="http://schemas.microsoft.com/office/drawing/2014/main" id="{CCAEE636-C321-4B4F-9EA2-32EE74BFB9FC}"/>
              </a:ext>
            </a:extLst>
          </p:cNvPr>
          <p:cNvGraphicFramePr>
            <a:graphicFrameLocks noGrp="1"/>
          </p:cNvGraphicFramePr>
          <p:nvPr>
            <p:extLst>
              <p:ext uri="{D42A27DB-BD31-4B8C-83A1-F6EECF244321}">
                <p14:modId xmlns:p14="http://schemas.microsoft.com/office/powerpoint/2010/main" val="2155013844"/>
              </p:ext>
            </p:extLst>
          </p:nvPr>
        </p:nvGraphicFramePr>
        <p:xfrm>
          <a:off x="457200" y="1295401"/>
          <a:ext cx="8229600" cy="975360"/>
        </p:xfrm>
        <a:graphic>
          <a:graphicData uri="http://schemas.openxmlformats.org/drawingml/2006/table">
            <a:tbl>
              <a:tblPr/>
              <a:tblGrid>
                <a:gridCol w="8229600">
                  <a:extLst>
                    <a:ext uri="{9D8B030D-6E8A-4147-A177-3AD203B41FA5}">
                      <a16:colId xmlns="" xmlns:a16="http://schemas.microsoft.com/office/drawing/2014/main" val="321849918"/>
                    </a:ext>
                  </a:extLst>
                </a:gridCol>
              </a:tblGrid>
              <a:tr h="609599">
                <a:tc>
                  <a:txBody>
                    <a:bodyPr/>
                    <a:lstStyle/>
                    <a:p>
                      <a:r>
                        <a:rPr lang="en-US" dirty="0">
                          <a:effectLst/>
                          <a:latin typeface="Gill Sans MT" panose="020B0502020104020203" pitchFamily="34" charset="77"/>
                        </a:rPr>
                        <a:t> </a:t>
                      </a:r>
                      <a:r>
                        <a:rPr lang="en-US" sz="1600" dirty="0">
                          <a:solidFill>
                            <a:srgbClr val="FF0000"/>
                          </a:solidFill>
                          <a:effectLst/>
                          <a:latin typeface="Gill Sans MT" panose="020B0502020104020203" pitchFamily="34" charset="77"/>
                        </a:rPr>
                        <a:t>Updated WHO Recommendation on Tranexamic Acid for the Treatment of Postpartum Haemorrhage </a:t>
                      </a:r>
                    </a:p>
                    <a:p>
                      <a:r>
                        <a:rPr lang="en-US" sz="1600" dirty="0">
                          <a:solidFill>
                            <a:srgbClr val="FF0000"/>
                          </a:solidFill>
                          <a:effectLst/>
                          <a:latin typeface="Gill Sans MT" panose="020B0502020104020203" pitchFamily="34" charset="77"/>
                        </a:rPr>
                        <a:t>Highlights and Key Messages from the World Health Organization’s 2017 Global Recommendation </a:t>
                      </a:r>
                    </a:p>
                  </a:txBody>
                  <a:tcPr marL="47625" marR="47625" marT="0" marB="0">
                    <a:lnL>
                      <a:noFill/>
                    </a:lnL>
                    <a:lnR>
                      <a:noFill/>
                    </a:lnR>
                    <a:lnT>
                      <a:noFill/>
                    </a:lnT>
                    <a:lnB>
                      <a:noFill/>
                    </a:lnB>
                  </a:tcPr>
                </a:tc>
                <a:extLst>
                  <a:ext uri="{0D108BD9-81ED-4DB2-BD59-A6C34878D82A}">
                    <a16:rowId xmlns="" xmlns:a16="http://schemas.microsoft.com/office/drawing/2014/main" val="1333887278"/>
                  </a:ext>
                </a:extLst>
              </a:tr>
            </a:tbl>
          </a:graphicData>
        </a:graphic>
      </p:graphicFrame>
      <p:sp>
        <p:nvSpPr>
          <p:cNvPr id="8" name="Rectangle 1">
            <a:extLst>
              <a:ext uri="{FF2B5EF4-FFF2-40B4-BE49-F238E27FC236}">
                <a16:creationId xmlns="" xmlns:a16="http://schemas.microsoft.com/office/drawing/2014/main" id="{A0C62A32-7128-6349-8CBC-F1F81A752699}"/>
              </a:ext>
            </a:extLst>
          </p:cNvPr>
          <p:cNvSpPr>
            <a:spLocks noChangeArrowheads="1"/>
          </p:cNvSpPr>
          <p:nvPr/>
        </p:nvSpPr>
        <p:spPr bwMode="auto">
          <a:xfrm>
            <a:off x="457200" y="3314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Gill Sans MT" panose="020B0502020104020203" pitchFamily="34" charset="77"/>
              </a:rPr>
              <a:t/>
            </a:r>
            <a:br>
              <a:rPr kumimoji="0" lang="en-US" altLang="en-US" sz="900" b="0" i="0" u="none" strike="noStrike" cap="none" normalizeH="0" baseline="0">
                <a:ln>
                  <a:noFill/>
                </a:ln>
                <a:solidFill>
                  <a:schemeClr val="tx1"/>
                </a:solidFill>
                <a:effectLst/>
                <a:latin typeface="Gill Sans MT" panose="020B0502020104020203" pitchFamily="34" charset="77"/>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 xmlns:a16="http://schemas.microsoft.com/office/drawing/2014/main" id="{DE958D40-F223-D84A-8A8F-6A8E58BB618B}"/>
              </a:ext>
            </a:extLst>
          </p:cNvPr>
          <p:cNvSpPr/>
          <p:nvPr/>
        </p:nvSpPr>
        <p:spPr>
          <a:xfrm>
            <a:off x="228600" y="2667000"/>
            <a:ext cx="8686800" cy="3970318"/>
          </a:xfrm>
          <a:prstGeom prst="rect">
            <a:avLst/>
          </a:prstGeom>
        </p:spPr>
        <p:txBody>
          <a:bodyPr wrap="square">
            <a:spAutoFit/>
          </a:bodyPr>
          <a:lstStyle/>
          <a:p>
            <a:r>
              <a:rPr lang="en-US" b="1" dirty="0">
                <a:latin typeface="Gill Sans MT" panose="020B0502020104020203" pitchFamily="34" charset="77"/>
              </a:rPr>
              <a:t>Key Messages </a:t>
            </a:r>
            <a:endParaRPr lang="en-US" dirty="0">
              <a:latin typeface="Gill Sans MT" panose="020B0502020104020203" pitchFamily="34" charset="77"/>
            </a:endParaRPr>
          </a:p>
          <a:p>
            <a:r>
              <a:rPr lang="en-US" dirty="0">
                <a:latin typeface="Gill Sans MT" panose="020B0502020104020203" pitchFamily="34" charset="77"/>
              </a:rPr>
              <a:t>• The World Health Organization (WHO) recommends early use of intravenous tranexamic acid (TXA) within 3 hours of birth in addition to standard care for women with clinically diagnosed postpartum haemorrhage (PPH) following vaginal birth or caesarean section. </a:t>
            </a:r>
          </a:p>
          <a:p>
            <a:r>
              <a:rPr lang="en-US" dirty="0">
                <a:latin typeface="Gill Sans MT" panose="020B0502020104020203" pitchFamily="34" charset="77"/>
              </a:rPr>
              <a:t>• Administration of TXA should be considered as part of the standard PPH treatment package and be administered as soon as possible after onset of bleeding and within 3 hours of birth. TXA for PPH treatment should not be initiated more than 3 hours after birth. </a:t>
            </a:r>
          </a:p>
          <a:p>
            <a:r>
              <a:rPr lang="en-US" dirty="0">
                <a:latin typeface="Gill Sans MT" panose="020B0502020104020203" pitchFamily="34" charset="77"/>
              </a:rPr>
              <a:t>• TXA should be used in all cases of PPH, regardless of whether the bleeding is due to genital tract trauma or other causes. </a:t>
            </a:r>
          </a:p>
          <a:p>
            <a:r>
              <a:rPr lang="en-US" dirty="0">
                <a:latin typeface="Gill Sans MT" panose="020B0502020104020203" pitchFamily="34" charset="77"/>
              </a:rPr>
              <a:t>• TXA should be administered at a fixed dose of 1 g in 10 mL (100 mg/mL) IV at 1 mL per minute (i.e., administered over 10 minutes), with a second dose of 1 g IV if bleeding continues after 30 minutes. </a:t>
            </a:r>
          </a:p>
          <a:p>
            <a:r>
              <a:rPr lang="en-US" dirty="0">
                <a:latin typeface="Gill Sans MT" panose="020B0502020104020203" pitchFamily="34" charset="77"/>
              </a:rPr>
              <a:t>• TXA should be administered via an IV route only for treatment of PPH. Research on other routes of TXA administration is a priority </a:t>
            </a:r>
            <a:endParaRPr lang="en-US" dirty="0">
              <a:effectLst/>
              <a:latin typeface="Gill Sans MT" panose="020B0502020104020203" pitchFamily="34" charset="77"/>
            </a:endParaRPr>
          </a:p>
        </p:txBody>
      </p:sp>
    </p:spTree>
    <p:extLst>
      <p:ext uri="{BB962C8B-B14F-4D97-AF65-F5344CB8AC3E}">
        <p14:creationId xmlns:p14="http://schemas.microsoft.com/office/powerpoint/2010/main" val="693233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8650" y="365127"/>
            <a:ext cx="7886700" cy="930274"/>
          </a:xfrm>
        </p:spPr>
        <p:txBody>
          <a:bodyPr>
            <a:normAutofit fontScale="90000"/>
          </a:bodyPr>
          <a:lstStyle/>
          <a:p>
            <a:pPr eaLnBrk="1" hangingPunct="1"/>
            <a:r>
              <a:rPr lang="en-US" sz="5400" b="1" dirty="0">
                <a:solidFill>
                  <a:srgbClr val="FF0000"/>
                </a:solidFill>
              </a:rPr>
              <a:t>Summary –what have we learnt?</a:t>
            </a:r>
          </a:p>
        </p:txBody>
      </p:sp>
      <p:sp>
        <p:nvSpPr>
          <p:cNvPr id="21507" name="Rectangle 3"/>
          <p:cNvSpPr>
            <a:spLocks noGrp="1" noChangeArrowheads="1"/>
          </p:cNvSpPr>
          <p:nvPr>
            <p:ph idx="1"/>
          </p:nvPr>
        </p:nvSpPr>
        <p:spPr/>
        <p:txBody>
          <a:bodyPr>
            <a:normAutofit/>
          </a:bodyPr>
          <a:lstStyle/>
          <a:p>
            <a:pPr eaLnBrk="1" hangingPunct="1"/>
            <a:r>
              <a:rPr lang="en-US" sz="3200" dirty="0"/>
              <a:t>Introduction/Background</a:t>
            </a:r>
          </a:p>
          <a:p>
            <a:pPr eaLnBrk="1" hangingPunct="1"/>
            <a:r>
              <a:rPr lang="en-US" sz="3200" dirty="0"/>
              <a:t>Definition </a:t>
            </a:r>
          </a:p>
          <a:p>
            <a:pPr eaLnBrk="1" hangingPunct="1"/>
            <a:r>
              <a:rPr lang="en-US" sz="3200" dirty="0"/>
              <a:t>Prevention –Active Management of Third Stage of Labour</a:t>
            </a:r>
          </a:p>
          <a:p>
            <a:pPr eaLnBrk="1" hangingPunct="1"/>
            <a:r>
              <a:rPr lang="en-US" sz="3200" dirty="0"/>
              <a:t>Causes </a:t>
            </a:r>
          </a:p>
          <a:p>
            <a:pPr eaLnBrk="1" hangingPunct="1"/>
            <a:r>
              <a:rPr lang="en-US" sz="3200" dirty="0"/>
              <a:t>Medical management </a:t>
            </a:r>
          </a:p>
          <a:p>
            <a:pPr eaLnBrk="1" hangingPunct="1"/>
            <a:r>
              <a:rPr lang="en-US" sz="3200" dirty="0"/>
              <a:t>Surgical management </a:t>
            </a:r>
          </a:p>
          <a:p>
            <a:pPr eaLnBrk="1" hangingPunct="1"/>
            <a:r>
              <a:rPr lang="en-US" sz="3200" dirty="0"/>
              <a:t>Emergency preparedness </a:t>
            </a:r>
          </a:p>
          <a:p>
            <a:pPr marL="0" indent="0" eaLnBrk="1" hangingPunct="1">
              <a:buNone/>
            </a:pPr>
            <a:endParaRPr lang="en-US" sz="3200" dirty="0"/>
          </a:p>
          <a:p>
            <a:pPr eaLnBrk="1" hangingPunct="1"/>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3600" b="1" dirty="0">
                <a:solidFill>
                  <a:srgbClr val="FF0000"/>
                </a:solidFill>
              </a:rPr>
              <a:t>Conclusion</a:t>
            </a:r>
            <a:r>
              <a:rPr lang="en-US" dirty="0"/>
              <a:t/>
            </a:r>
            <a:br>
              <a:rPr lang="en-US" dirty="0"/>
            </a:br>
            <a:endParaRPr lang="en-US" dirty="0"/>
          </a:p>
        </p:txBody>
      </p:sp>
      <p:sp>
        <p:nvSpPr>
          <p:cNvPr id="52227" name="Rectangle 3"/>
          <p:cNvSpPr>
            <a:spLocks noGrp="1" noChangeArrowheads="1"/>
          </p:cNvSpPr>
          <p:nvPr>
            <p:ph idx="1"/>
          </p:nvPr>
        </p:nvSpPr>
        <p:spPr>
          <a:xfrm>
            <a:off x="457200" y="1066800"/>
            <a:ext cx="8229600" cy="5059363"/>
          </a:xfrm>
        </p:spPr>
        <p:txBody>
          <a:bodyPr/>
          <a:lstStyle/>
          <a:p>
            <a:pPr lvl="1" eaLnBrk="1" hangingPunct="1">
              <a:lnSpc>
                <a:spcPct val="110000"/>
              </a:lnSpc>
              <a:spcBef>
                <a:spcPct val="10000"/>
              </a:spcBef>
              <a:buFontTx/>
              <a:buChar char="•"/>
            </a:pPr>
            <a:r>
              <a:rPr lang="en-US" sz="3600" dirty="0"/>
              <a:t>be prepared</a:t>
            </a:r>
          </a:p>
          <a:p>
            <a:pPr lvl="1" eaLnBrk="1" hangingPunct="1">
              <a:lnSpc>
                <a:spcPct val="110000"/>
              </a:lnSpc>
              <a:spcBef>
                <a:spcPct val="10000"/>
              </a:spcBef>
              <a:buFontTx/>
              <a:buChar char="•"/>
            </a:pPr>
            <a:r>
              <a:rPr lang="en-US" sz="3600" dirty="0"/>
              <a:t>practice prevention</a:t>
            </a:r>
          </a:p>
          <a:p>
            <a:pPr lvl="1" eaLnBrk="1" hangingPunct="1">
              <a:lnSpc>
                <a:spcPct val="110000"/>
              </a:lnSpc>
              <a:spcBef>
                <a:spcPct val="10000"/>
              </a:spcBef>
              <a:buFontTx/>
              <a:buChar char="•"/>
            </a:pPr>
            <a:r>
              <a:rPr lang="en-US" sz="3600" dirty="0"/>
              <a:t>assess the loss</a:t>
            </a:r>
          </a:p>
          <a:p>
            <a:pPr lvl="1" eaLnBrk="1" hangingPunct="1">
              <a:lnSpc>
                <a:spcPct val="110000"/>
              </a:lnSpc>
              <a:spcBef>
                <a:spcPct val="10000"/>
              </a:spcBef>
              <a:buFontTx/>
              <a:buChar char="•"/>
            </a:pPr>
            <a:r>
              <a:rPr lang="en-US" sz="3600" dirty="0"/>
              <a:t>assess maternal status</a:t>
            </a:r>
          </a:p>
          <a:p>
            <a:pPr lvl="1" eaLnBrk="1" hangingPunct="1">
              <a:lnSpc>
                <a:spcPct val="110000"/>
              </a:lnSpc>
              <a:spcBef>
                <a:spcPct val="10000"/>
              </a:spcBef>
              <a:buFontTx/>
              <a:buChar char="•"/>
            </a:pPr>
            <a:r>
              <a:rPr lang="en-US" sz="3600" dirty="0"/>
              <a:t>resuscitate vigorously and appropriately</a:t>
            </a:r>
          </a:p>
          <a:p>
            <a:pPr lvl="1" eaLnBrk="1" hangingPunct="1">
              <a:lnSpc>
                <a:spcPct val="110000"/>
              </a:lnSpc>
              <a:spcBef>
                <a:spcPct val="10000"/>
              </a:spcBef>
              <a:buFontTx/>
              <a:buChar char="•"/>
            </a:pPr>
            <a:r>
              <a:rPr lang="en-US" sz="3600" dirty="0"/>
              <a:t>diagnose the cause</a:t>
            </a:r>
          </a:p>
          <a:p>
            <a:pPr lvl="1" eaLnBrk="1" hangingPunct="1">
              <a:lnSpc>
                <a:spcPct val="110000"/>
              </a:lnSpc>
              <a:spcBef>
                <a:spcPct val="10000"/>
              </a:spcBef>
              <a:buFontTx/>
              <a:buChar char="•"/>
            </a:pPr>
            <a:r>
              <a:rPr lang="en-US" sz="3600" dirty="0"/>
              <a:t>treat the cause-medically/surgically </a:t>
            </a:r>
            <a:endParaRPr lang="en-US" sz="3700" dirty="0"/>
          </a:p>
          <a:p>
            <a:pPr eaLnBrk="1" hangingPunct="1"/>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52400"/>
            <a:ext cx="8229600" cy="762000"/>
          </a:xfrm>
        </p:spPr>
        <p:txBody>
          <a:bodyPr>
            <a:normAutofit/>
          </a:bodyPr>
          <a:lstStyle/>
          <a:p>
            <a:pPr eaLnBrk="1" hangingPunct="1"/>
            <a:r>
              <a:rPr lang="en-US" sz="3600" dirty="0">
                <a:solidFill>
                  <a:srgbClr val="FF0000"/>
                </a:solidFill>
              </a:rPr>
              <a:t>Background</a:t>
            </a:r>
          </a:p>
        </p:txBody>
      </p:sp>
      <p:sp>
        <p:nvSpPr>
          <p:cNvPr id="25603" name="Content Placeholder 2"/>
          <p:cNvSpPr>
            <a:spLocks noGrp="1"/>
          </p:cNvSpPr>
          <p:nvPr>
            <p:ph idx="1"/>
          </p:nvPr>
        </p:nvSpPr>
        <p:spPr>
          <a:xfrm>
            <a:off x="0" y="990600"/>
            <a:ext cx="9144000" cy="5867400"/>
          </a:xfrm>
        </p:spPr>
        <p:txBody>
          <a:bodyPr>
            <a:normAutofit/>
          </a:bodyPr>
          <a:lstStyle/>
          <a:p>
            <a:pPr eaLnBrk="1" hangingPunct="1"/>
            <a:r>
              <a:rPr lang="en-US" sz="2800" dirty="0"/>
              <a:t>Sequelae include adult respiratory distress syndrome, coagulopathy, shock, loss of fertility, and pituitary necrosis (Sheehan syndrome).</a:t>
            </a:r>
          </a:p>
          <a:p>
            <a:pPr eaLnBrk="1" hangingPunct="1"/>
            <a:r>
              <a:rPr lang="en-US" sz="2800" dirty="0"/>
              <a:t>Although many risk factors have been associated with postpartum hemorrhage it often occurs without warning.</a:t>
            </a:r>
          </a:p>
          <a:p>
            <a:pPr eaLnBrk="1" hangingPunct="1"/>
            <a:r>
              <a:rPr lang="en-US" sz="2800" dirty="0"/>
              <a:t> All obstetric units and practitioners must have the facilities, personnel, and equipment in place to manage this emergency properly. </a:t>
            </a:r>
          </a:p>
          <a:p>
            <a:pPr eaLnBrk="1" hangingPunct="1"/>
            <a:r>
              <a:rPr lang="en-US" sz="2800" dirty="0"/>
              <a:t>Clinical drills to enhance the management of maternal hemorrhage are  recommended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1672C4F-C754-FF4C-9362-78F58C4A09D4}"/>
              </a:ext>
            </a:extLst>
          </p:cNvPr>
          <p:cNvPicPr>
            <a:picLocks noChangeAspect="1"/>
          </p:cNvPicPr>
          <p:nvPr/>
        </p:nvPicPr>
        <p:blipFill>
          <a:blip r:embed="rId2"/>
          <a:stretch>
            <a:fillRect/>
          </a:stretch>
        </p:blipFill>
        <p:spPr>
          <a:xfrm>
            <a:off x="0" y="789542"/>
            <a:ext cx="9144000" cy="5278916"/>
          </a:xfrm>
          <a:prstGeom prst="rect">
            <a:avLst/>
          </a:prstGeom>
        </p:spPr>
      </p:pic>
      <p:sp>
        <p:nvSpPr>
          <p:cNvPr id="4" name="TextBox 3"/>
          <p:cNvSpPr txBox="1"/>
          <p:nvPr/>
        </p:nvSpPr>
        <p:spPr>
          <a:xfrm>
            <a:off x="6324600" y="5257800"/>
            <a:ext cx="1752600" cy="646331"/>
          </a:xfrm>
          <a:prstGeom prst="rect">
            <a:avLst/>
          </a:prstGeom>
          <a:noFill/>
        </p:spPr>
        <p:txBody>
          <a:bodyPr wrap="square" rtlCol="0">
            <a:spAutoFit/>
          </a:bodyPr>
          <a:lstStyle/>
          <a:p>
            <a:r>
              <a:rPr lang="en-GB" i="1" dirty="0" smtClean="0">
                <a:solidFill>
                  <a:srgbClr val="7030A0"/>
                </a:solidFill>
              </a:rPr>
              <a:t>anonymous data</a:t>
            </a:r>
            <a:endParaRPr lang="en-GB" i="1" dirty="0">
              <a:solidFill>
                <a:srgbClr val="7030A0"/>
              </a:solidFill>
            </a:endParaRPr>
          </a:p>
        </p:txBody>
      </p:sp>
    </p:spTree>
    <p:extLst>
      <p:ext uri="{BB962C8B-B14F-4D97-AF65-F5344CB8AC3E}">
        <p14:creationId xmlns:p14="http://schemas.microsoft.com/office/powerpoint/2010/main" val="759520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53579DA-88B5-A04B-AA19-9098DD51F6A6}"/>
              </a:ext>
            </a:extLst>
          </p:cNvPr>
          <p:cNvPicPr>
            <a:picLocks noChangeAspect="1"/>
          </p:cNvPicPr>
          <p:nvPr/>
        </p:nvPicPr>
        <p:blipFill>
          <a:blip r:embed="rId2"/>
          <a:stretch>
            <a:fillRect/>
          </a:stretch>
        </p:blipFill>
        <p:spPr>
          <a:xfrm>
            <a:off x="0" y="914400"/>
            <a:ext cx="9144000" cy="4724400"/>
          </a:xfrm>
          <a:prstGeom prst="rect">
            <a:avLst/>
          </a:prstGeom>
        </p:spPr>
      </p:pic>
      <p:sp>
        <p:nvSpPr>
          <p:cNvPr id="3" name="TextBox 2"/>
          <p:cNvSpPr txBox="1"/>
          <p:nvPr/>
        </p:nvSpPr>
        <p:spPr>
          <a:xfrm>
            <a:off x="6400800" y="2133600"/>
            <a:ext cx="1905000" cy="381000"/>
          </a:xfrm>
          <a:prstGeom prst="rect">
            <a:avLst/>
          </a:prstGeom>
          <a:noFill/>
        </p:spPr>
        <p:txBody>
          <a:bodyPr wrap="square" rtlCol="0">
            <a:spAutoFit/>
          </a:bodyPr>
          <a:lstStyle/>
          <a:p>
            <a:r>
              <a:rPr lang="en-GB" b="1" i="1" dirty="0" smtClean="0">
                <a:solidFill>
                  <a:srgbClr val="7030A0"/>
                </a:solidFill>
              </a:rPr>
              <a:t>PPH</a:t>
            </a:r>
            <a:endParaRPr lang="en-GB" b="1" i="1" dirty="0">
              <a:solidFill>
                <a:srgbClr val="7030A0"/>
              </a:solidFill>
            </a:endParaRPr>
          </a:p>
        </p:txBody>
      </p:sp>
    </p:spTree>
    <p:extLst>
      <p:ext uri="{BB962C8B-B14F-4D97-AF65-F5344CB8AC3E}">
        <p14:creationId xmlns:p14="http://schemas.microsoft.com/office/powerpoint/2010/main" val="808328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lIns="92075" tIns="46038" rIns="92075" bIns="46038">
            <a:normAutofit/>
          </a:bodyPr>
          <a:lstStyle/>
          <a:p>
            <a:pPr algn="l" eaLnBrk="1" hangingPunct="1"/>
            <a:r>
              <a:rPr lang="en-US" sz="3600" b="1" dirty="0">
                <a:solidFill>
                  <a:srgbClr val="FF0000"/>
                </a:solidFill>
              </a:rPr>
              <a:t>Time from onset of complication to death</a:t>
            </a:r>
          </a:p>
        </p:txBody>
      </p:sp>
      <p:sp>
        <p:nvSpPr>
          <p:cNvPr id="27651" name="Rectangle 3"/>
          <p:cNvSpPr>
            <a:spLocks noGrp="1" noChangeArrowheads="1"/>
          </p:cNvSpPr>
          <p:nvPr>
            <p:ph idx="1"/>
          </p:nvPr>
        </p:nvSpPr>
        <p:spPr>
          <a:xfrm>
            <a:off x="1143000" y="2133600"/>
            <a:ext cx="6934200" cy="3992563"/>
          </a:xfrm>
          <a:noFill/>
        </p:spPr>
        <p:txBody>
          <a:bodyPr lIns="92075" tIns="46038" rIns="92075" bIns="46038">
            <a:normAutofit fontScale="70000" lnSpcReduction="20000"/>
          </a:bodyPr>
          <a:lstStyle/>
          <a:p>
            <a:pPr eaLnBrk="1" hangingPunct="1"/>
            <a:r>
              <a:rPr lang="en-US" sz="2800" dirty="0"/>
              <a:t>PPH				2 h</a:t>
            </a:r>
          </a:p>
          <a:p>
            <a:pPr eaLnBrk="1" hangingPunct="1"/>
            <a:r>
              <a:rPr lang="en-US" sz="2800" dirty="0"/>
              <a:t>APH				12 h</a:t>
            </a:r>
          </a:p>
          <a:p>
            <a:pPr eaLnBrk="1" hangingPunct="1"/>
            <a:r>
              <a:rPr lang="en-US" sz="2800" dirty="0"/>
              <a:t>Ruptured uterus		1 d</a:t>
            </a:r>
          </a:p>
          <a:p>
            <a:pPr eaLnBrk="1" hangingPunct="1"/>
            <a:r>
              <a:rPr lang="en-US" sz="2800" dirty="0"/>
              <a:t>Eclampsia			2 d</a:t>
            </a:r>
          </a:p>
          <a:p>
            <a:pPr eaLnBrk="1" hangingPunct="1"/>
            <a:r>
              <a:rPr lang="en-US" sz="2800" dirty="0"/>
              <a:t>Obstructed labour	</a:t>
            </a:r>
            <a:r>
              <a:rPr lang="en-US" sz="2800" dirty="0" smtClean="0"/>
              <a:t>            3 </a:t>
            </a:r>
            <a:r>
              <a:rPr lang="en-US" sz="2800" dirty="0"/>
              <a:t>d</a:t>
            </a:r>
          </a:p>
          <a:p>
            <a:pPr eaLnBrk="1" hangingPunct="1"/>
            <a:r>
              <a:rPr lang="en-US" sz="2800" dirty="0"/>
              <a:t>Sepsis			</a:t>
            </a:r>
            <a:r>
              <a:rPr lang="en-US" sz="2800" dirty="0" smtClean="0"/>
              <a:t>6 </a:t>
            </a:r>
            <a:r>
              <a:rPr lang="en-US" sz="2800" dirty="0" smtClean="0"/>
              <a:t>d</a:t>
            </a:r>
          </a:p>
          <a:p>
            <a:pPr eaLnBrk="1" hangingPunct="1"/>
            <a:endParaRPr lang="en-US" sz="2800" dirty="0"/>
          </a:p>
          <a:p>
            <a:pPr eaLnBrk="1" hangingPunct="1"/>
            <a:r>
              <a:rPr lang="en-US" sz="2800" i="1" dirty="0" smtClean="0">
                <a:solidFill>
                  <a:srgbClr val="7030A0"/>
                </a:solidFill>
              </a:rPr>
              <a:t>if you don’t do the right thing, most common is </a:t>
            </a:r>
            <a:r>
              <a:rPr lang="en-US" sz="2800" i="1" dirty="0" err="1" smtClean="0">
                <a:solidFill>
                  <a:srgbClr val="7030A0"/>
                </a:solidFill>
              </a:rPr>
              <a:t>pph</a:t>
            </a:r>
            <a:r>
              <a:rPr lang="en-US" sz="2800" i="1" dirty="0" smtClean="0">
                <a:solidFill>
                  <a:srgbClr val="7030A0"/>
                </a:solidFill>
              </a:rPr>
              <a:t> as shown by 2hours</a:t>
            </a:r>
          </a:p>
          <a:p>
            <a:r>
              <a:rPr lang="en-GB" sz="2800" i="1" dirty="0" err="1" smtClean="0">
                <a:solidFill>
                  <a:srgbClr val="7030A0"/>
                </a:solidFill>
              </a:rPr>
              <a:t>pph</a:t>
            </a:r>
            <a:r>
              <a:rPr lang="en-GB" sz="2800" i="1" dirty="0" smtClean="0">
                <a:solidFill>
                  <a:srgbClr val="7030A0"/>
                </a:solidFill>
              </a:rPr>
              <a:t> is a quick killer compared to the other common causes of maternal death. embolism is perhaps the only condition where death may be quicker. a healthy woman can be dead within 2 h of </a:t>
            </a:r>
            <a:r>
              <a:rPr lang="en-GB" sz="2800" i="1" dirty="0" err="1" smtClean="0">
                <a:solidFill>
                  <a:srgbClr val="7030A0"/>
                </a:solidFill>
              </a:rPr>
              <a:t>pph</a:t>
            </a:r>
            <a:r>
              <a:rPr lang="en-GB" sz="2800" i="1" dirty="0" smtClean="0">
                <a:solidFill>
                  <a:srgbClr val="7030A0"/>
                </a:solidFill>
              </a:rPr>
              <a:t> if appropriate and timely interventions are not instituted to save her life</a:t>
            </a:r>
          </a:p>
          <a:p>
            <a:pPr eaLnBrk="1" hangingPunct="1"/>
            <a:endParaRPr lang="en-US" sz="2800" i="1" dirty="0">
              <a:solidFill>
                <a:srgbClr val="7030A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304800"/>
            <a:ext cx="8229600" cy="1371600"/>
          </a:xfrm>
          <a:noFill/>
        </p:spPr>
        <p:txBody>
          <a:bodyPr/>
          <a:lstStyle/>
          <a:p>
            <a:pPr eaLnBrk="1" hangingPunct="1"/>
            <a:r>
              <a:rPr lang="en-GB" sz="4800" b="1" dirty="0">
                <a:solidFill>
                  <a:srgbClr val="FF0000"/>
                </a:solidFill>
              </a:rPr>
              <a:t>THE GOLDEN HOUR</a:t>
            </a:r>
          </a:p>
        </p:txBody>
      </p:sp>
      <p:sp>
        <p:nvSpPr>
          <p:cNvPr id="28675" name="Rectangle 3"/>
          <p:cNvSpPr>
            <a:spLocks noGrp="1" noChangeArrowheads="1"/>
          </p:cNvSpPr>
          <p:nvPr>
            <p:ph idx="1"/>
          </p:nvPr>
        </p:nvSpPr>
        <p:spPr>
          <a:xfrm>
            <a:off x="609600" y="1717675"/>
            <a:ext cx="8229600" cy="4530725"/>
          </a:xfrm>
        </p:spPr>
        <p:txBody>
          <a:bodyPr>
            <a:normAutofit fontScale="92500" lnSpcReduction="10000"/>
          </a:bodyPr>
          <a:lstStyle/>
          <a:p>
            <a:pPr eaLnBrk="1" hangingPunct="1"/>
            <a:r>
              <a:rPr lang="en-GB" sz="3600" dirty="0"/>
              <a:t>As more time elapses between the point of severe shock and the start of resuscitation, the percentage of surviving patients </a:t>
            </a:r>
            <a:r>
              <a:rPr lang="en-GB" sz="3600" dirty="0" smtClean="0"/>
              <a:t>decreases</a:t>
            </a:r>
          </a:p>
          <a:p>
            <a:pPr eaLnBrk="1" hangingPunct="1"/>
            <a:r>
              <a:rPr lang="en-GB" sz="3600" i="1" dirty="0" smtClean="0">
                <a:solidFill>
                  <a:srgbClr val="7030A0"/>
                </a:solidFill>
              </a:rPr>
              <a:t>as bleeding continues there can be mild to moderate shock which has to be identified</a:t>
            </a:r>
          </a:p>
          <a:p>
            <a:pPr eaLnBrk="1" hangingPunct="1"/>
            <a:endParaRPr lang="en-GB" sz="3600" dirty="0"/>
          </a:p>
          <a:p>
            <a:pPr eaLnBrk="1" hangingPunct="1"/>
            <a:r>
              <a:rPr lang="en-GB" sz="3600" dirty="0"/>
              <a:t>The “Golden Hour” is the time in which resuscitation must begin to achieve maximum survival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LENAME" val="C:\WINDOWS\Desktop\Prof A\38.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WINDOWS\Desktop\Arulkumaran\0013.jpg"/>
</p:tagLst>
</file>

<file path=ppt/tags/tag3.xml><?xml version="1.0" encoding="utf-8"?>
<p:tagLst xmlns:a="http://schemas.openxmlformats.org/drawingml/2006/main" xmlns:r="http://schemas.openxmlformats.org/officeDocument/2006/relationships" xmlns:p="http://schemas.openxmlformats.org/presentationml/2006/main">
  <p:tag name="FILENAME" val="C:\WINDOWS\Desktop\Prof A\13.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FILENAME" val="C:\WINDOWS\Desktop\Prof A\06.jpg"/>
  <p:tag name="PHOTO"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3337</TotalTime>
  <Words>2268</Words>
  <Application>Microsoft Office PowerPoint</Application>
  <PresentationFormat>On-screen Show (4:3)</PresentationFormat>
  <Paragraphs>320</Paragraphs>
  <Slides>42</Slides>
  <Notes>11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42</vt:i4>
      </vt:variant>
    </vt:vector>
  </HeadingPairs>
  <TitlesOfParts>
    <vt:vector size="57" baseType="lpstr">
      <vt:lpstr>Arial</vt:lpstr>
      <vt:lpstr>Calibri</vt:lpstr>
      <vt:lpstr>Calibri Light</vt:lpstr>
      <vt:lpstr>EuropeanPi</vt:lpstr>
      <vt:lpstr>Gill Sans MT</vt:lpstr>
      <vt:lpstr>Symbol</vt:lpstr>
      <vt:lpstr>Times New Roman</vt:lpstr>
      <vt:lpstr>Verdana</vt:lpstr>
      <vt:lpstr>Whitney</vt:lpstr>
      <vt:lpstr>Wingdings</vt:lpstr>
      <vt:lpstr>ZapfDingbats</vt:lpstr>
      <vt:lpstr>Office Theme</vt:lpstr>
      <vt:lpstr>CorelPhotoPaint.Image.11</vt:lpstr>
      <vt:lpstr>CorelDRAW</vt:lpstr>
      <vt:lpstr>Image Document</vt:lpstr>
      <vt:lpstr>Post Partum Hemorrhage</vt:lpstr>
      <vt:lpstr>Classification/definition</vt:lpstr>
      <vt:lpstr>Definition –time related</vt:lpstr>
      <vt:lpstr>Background</vt:lpstr>
      <vt:lpstr>Background</vt:lpstr>
      <vt:lpstr>PowerPoint Presentation</vt:lpstr>
      <vt:lpstr>PowerPoint Presentation</vt:lpstr>
      <vt:lpstr>Time from onset of complication to death</vt:lpstr>
      <vt:lpstr>THE GOLDEN HOUR</vt:lpstr>
      <vt:lpstr>PowerPoint Presentation</vt:lpstr>
      <vt:lpstr>PowerPoint Presentation</vt:lpstr>
      <vt:lpstr>PowerPoint Presentation</vt:lpstr>
      <vt:lpstr>Procedure for Active Management FOR 3RD STAGE OF LABOUR</vt:lpstr>
      <vt:lpstr>Etiology of Postpartum haemorrhage</vt:lpstr>
      <vt:lpstr>Diagnosis - Is this a PPH?</vt:lpstr>
      <vt:lpstr>Management</vt:lpstr>
      <vt:lpstr>Diagnosis and management of PPH</vt:lpstr>
      <vt:lpstr>Assessment of severity of hemorrhage </vt:lpstr>
      <vt:lpstr>Assessment of severity of hemorrhage </vt:lpstr>
      <vt:lpstr>PowerPoint Presentation</vt:lpstr>
      <vt:lpstr>Clinical presentation and diagnosis</vt:lpstr>
      <vt:lpstr>PowerPoint Presentation</vt:lpstr>
      <vt:lpstr>Management of uterine atony</vt:lpstr>
      <vt:lpstr>Retained placenta and tears </vt:lpstr>
      <vt:lpstr>Cont….</vt:lpstr>
      <vt:lpstr>PowerPoint Presentation</vt:lpstr>
      <vt:lpstr>PowerPoint Presentation</vt:lpstr>
      <vt:lpstr>PowerPoint Presentation</vt:lpstr>
      <vt:lpstr>Procedure </vt:lpstr>
      <vt:lpstr>PPH - Aggressive Surgery</vt:lpstr>
      <vt:lpstr>PowerPoint Presentation</vt:lpstr>
      <vt:lpstr>PowerPoint Presentation</vt:lpstr>
      <vt:lpstr>PowerPoint Presentation</vt:lpstr>
      <vt:lpstr>Non-pneumatic Anti-Shock Garment (NASG)</vt:lpstr>
      <vt:lpstr>PowerPoint Presentation</vt:lpstr>
      <vt:lpstr>BEGIN APPLICATION OF NASG WITH SEGMENT 1, AT THE ANKLES</vt:lpstr>
      <vt:lpstr>PowerPoint Presentation</vt:lpstr>
      <vt:lpstr>PowerPoint Presentation</vt:lpstr>
      <vt:lpstr>  Heat stable Carbetocin versus oxytocin for preventing hemorrhage after vaginal birth: World Health Organization CHAMPION trial </vt:lpstr>
      <vt:lpstr>PowerPoint Presentation</vt:lpstr>
      <vt:lpstr>Summary –what have we learnt?</vt:lpstr>
      <vt:lpstr>Conclusion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harvirsinghsehmi@gmail.com</cp:lastModifiedBy>
  <cp:revision>91</cp:revision>
  <cp:lastPrinted>1601-01-01T00:00:00Z</cp:lastPrinted>
  <dcterms:created xsi:type="dcterms:W3CDTF">1601-01-01T00:00:00Z</dcterms:created>
  <dcterms:modified xsi:type="dcterms:W3CDTF">2020-05-14T10:06:54Z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