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53" r:id="rId1"/>
  </p:sldMasterIdLst>
  <p:sldIdLst>
    <p:sldId id="258" r:id="rId2"/>
    <p:sldId id="275" r:id="rId3"/>
    <p:sldId id="257" r:id="rId4"/>
    <p:sldId id="259" r:id="rId5"/>
    <p:sldId id="260" r:id="rId6"/>
    <p:sldId id="297" r:id="rId7"/>
    <p:sldId id="262" r:id="rId8"/>
    <p:sldId id="263" r:id="rId9"/>
    <p:sldId id="264" r:id="rId10"/>
    <p:sldId id="265" r:id="rId11"/>
    <p:sldId id="298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61" r:id="rId22"/>
    <p:sldId id="296" r:id="rId23"/>
    <p:sldId id="295" r:id="rId24"/>
    <p:sldId id="299" r:id="rId25"/>
    <p:sldId id="300" r:id="rId26"/>
    <p:sldId id="301" r:id="rId27"/>
    <p:sldId id="276" r:id="rId28"/>
    <p:sldId id="30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81"/>
    <p:restoredTop sz="91429"/>
  </p:normalViewPr>
  <p:slideViewPr>
    <p:cSldViewPr snapToGrid="0" snapToObjects="1">
      <p:cViewPr varScale="1">
        <p:scale>
          <a:sx n="45" d="100"/>
          <a:sy n="45" d="100"/>
        </p:scale>
        <p:origin x="6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4AA07-94ED-3E48-B0C0-8F9F2FF097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6A855D-76C3-0A4F-B25D-A0A3342D2F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2B28C2-91C2-5C45-93C5-CAF8A192A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4AF8F-2B41-0848-BA34-B96265A21502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1086C-7871-D74E-9E0E-9564B20B4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698028-6F77-C249-B581-C3CC6DCDB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22B5B-6E72-934D-B402-5BBA200F8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440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AE3CD-DC8E-EB4E-B5CD-9C9CF53A8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E7BA7A-9D7C-4140-9C60-F6A827666E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F0D6C4-36AA-AC4A-87E6-5B939E03C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4AF8F-2B41-0848-BA34-B96265A21502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615989-7570-0447-A593-9866FD303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277F5-E785-4948-92AF-2A53244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22B5B-6E72-934D-B402-5BBA200F8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467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ABCE92-A869-6E43-ABCB-D09F611CB3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0F1512-B047-4B4E-8DEB-15CB11D553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0EE5E-E3FA-8B48-A4E7-50A5BF927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4AF8F-2B41-0848-BA34-B96265A21502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067F9F-5DCE-7240-98EB-A6BB4BD94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52AAD-2EF9-8A4E-A989-48A61787B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22B5B-6E72-934D-B402-5BBA200F8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538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2A2B5-E443-AA42-A293-B9988F0B2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8E2CF-F9B2-3B44-ACB7-A3551E6CC1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8DEE3C-207B-CB4A-9290-B0EF28203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4AF8F-2B41-0848-BA34-B96265A21502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93746A-84E2-4748-AB99-E37644C89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F61ED-2AAC-CD42-83AB-BB464A959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22B5B-6E72-934D-B402-5BBA200F8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020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4769E-892F-4044-B06B-DD708FCC8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8A5C51-D7BA-A948-87A8-6A640D1D4E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86B049-35A5-3F44-AA75-5FC565FB5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4AF8F-2B41-0848-BA34-B96265A21502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93CAE-ACB5-4948-884F-AF55CA807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7DAF2-AB51-2C45-8291-66D1BB13F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22B5B-6E72-934D-B402-5BBA200F8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93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7CDFB-11B2-8249-AC3B-83389D62D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8BF7C-7518-7046-877C-2F59549DFF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8AD1B2-C2E2-6C4D-85FB-BCCC92AB37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0FF506-3E17-574D-A157-3D8E13213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4AF8F-2B41-0848-BA34-B96265A21502}" type="datetimeFigureOut">
              <a:rPr lang="en-US" smtClean="0"/>
              <a:t>4/27/20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78DFDD-DDF2-2A40-94B7-5A1B75A38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1A6624-5FA5-5D49-BD77-1F23A0155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22B5B-6E72-934D-B402-5BBA200F8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630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260E3-13D2-D342-A678-6BCF5D3E0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82E4A7-AA5A-384E-B758-6EB04744FD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FF2297-EBEA-7540-AF58-E73DB216DD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10FFA8-C6C0-B243-A541-CC0F390425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26626F-8C44-6642-87A4-A846A61572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2DDEAC-D66F-314B-A6CB-D83305D39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4AF8F-2B41-0848-BA34-B96265A21502}" type="datetimeFigureOut">
              <a:rPr lang="en-US" smtClean="0"/>
              <a:t>4/27/20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FCE659-425E-5D40-A0E3-5F5EEFB65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06460A-8C47-3E42-A60C-4740D426F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22B5B-6E72-934D-B402-5BBA200F8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293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A4B26-4DE8-F14E-A881-1F1ED81DB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81BD8B-77FF-B541-AD82-B550A8F90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4AF8F-2B41-0848-BA34-B96265A21502}" type="datetimeFigureOut">
              <a:rPr lang="en-US" smtClean="0"/>
              <a:t>4/27/20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39DD03-9F96-2E43-BD57-E5444D964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C50F20-A202-B444-AB3B-9875B57F2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22B5B-6E72-934D-B402-5BBA200F8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262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E27ECC-8A07-3B41-A9DF-D8FBD8CE4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4AF8F-2B41-0848-BA34-B96265A21502}" type="datetimeFigureOut">
              <a:rPr lang="en-US" smtClean="0"/>
              <a:t>4/27/20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AF0118-9B66-9141-A4F4-48F9F18D7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393195-350E-3E49-B510-941E38482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22B5B-6E72-934D-B402-5BBA200F8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61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20157-D6A5-AA45-8FAF-82C2A9472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381A3-2C9D-454E-AD15-AB934AE45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560C62-54DF-A842-BD5F-C18E2AE87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949166-7277-164B-83CA-8C04BDA87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4AF8F-2B41-0848-BA34-B96265A21502}" type="datetimeFigureOut">
              <a:rPr lang="en-US" smtClean="0"/>
              <a:t>4/27/20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9CC457-78FB-DA4C-90DF-282794436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396B98-AEB0-DE46-83B1-9091C1C32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22B5B-6E72-934D-B402-5BBA200F8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274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985A4-7613-7D40-A054-A3C6E473D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B2D3BB-9B6C-5A43-AB54-735DE18B7F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E8952-8D48-1946-A835-7015CBB35D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AD81AD-4BB5-0343-B0D3-6E3E9316D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4AF8F-2B41-0848-BA34-B96265A21502}" type="datetimeFigureOut">
              <a:rPr lang="en-US" smtClean="0"/>
              <a:t>4/27/20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CE711E-CA15-824B-8976-40808BC6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1B0EC1-B1CA-5F4D-8E8D-3CAF4303D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22B5B-6E72-934D-B402-5BBA200F8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014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4450CA-6A1E-884C-AB7D-D275E931E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13A52-A140-4E4B-B860-379B93D5F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4E3F39-E466-0F4B-954C-9D47746523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4AF8F-2B41-0848-BA34-B96265A21502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91EC4-BAE9-6C48-9BE2-FBAD59CAD0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773C90-2ADE-CC40-9870-130B05EA3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2B5B-6E72-934D-B402-5BBA200F8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817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4" r:id="rId1"/>
    <p:sldLayoutId id="2147484155" r:id="rId2"/>
    <p:sldLayoutId id="2147484156" r:id="rId3"/>
    <p:sldLayoutId id="2147484157" r:id="rId4"/>
    <p:sldLayoutId id="2147484158" r:id="rId5"/>
    <p:sldLayoutId id="2147484159" r:id="rId6"/>
    <p:sldLayoutId id="2147484160" r:id="rId7"/>
    <p:sldLayoutId id="2147484161" r:id="rId8"/>
    <p:sldLayoutId id="2147484162" r:id="rId9"/>
    <p:sldLayoutId id="2147484163" r:id="rId10"/>
    <p:sldLayoutId id="21474841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Preterm rapture of membranes</a:t>
            </a:r>
            <a:br>
              <a:rPr lang="en-US" b="1" dirty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</a:br>
            <a:r>
              <a:rPr lang="en-US" dirty="0">
                <a:solidFill>
                  <a:schemeClr val="bg1"/>
                </a:solidFill>
              </a:rPr>
              <a:t>( </a:t>
            </a:r>
            <a:r>
              <a:rPr lang="en-US" sz="4000" b="1" dirty="0" err="1">
                <a:solidFill>
                  <a:schemeClr val="bg1"/>
                </a:solidFill>
              </a:rPr>
              <a:t>prelabour</a:t>
            </a:r>
            <a:r>
              <a:rPr lang="en-US" sz="4000" b="1" dirty="0">
                <a:solidFill>
                  <a:schemeClr val="bg1"/>
                </a:solidFill>
              </a:rPr>
              <a:t> rapture of membranes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sz="3600" b="1" i="1" dirty="0">
                <a:solidFill>
                  <a:schemeClr val="bg1"/>
                </a:solidFill>
                <a:latin typeface="Helvetica Oblique" charset="0"/>
                <a:ea typeface="Helvetica Oblique" charset="0"/>
                <a:cs typeface="Helvetica Oblique" charset="0"/>
              </a:rPr>
              <a:t>Prof Omondi Ogutu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940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   This depends of several factors, </a:t>
            </a:r>
          </a:p>
          <a:p>
            <a:r>
              <a:rPr lang="en-US" dirty="0">
                <a:solidFill>
                  <a:schemeClr val="bg1"/>
                </a:solidFill>
              </a:rPr>
              <a:t>gestation , </a:t>
            </a:r>
          </a:p>
          <a:p>
            <a:r>
              <a:rPr lang="en-US" dirty="0">
                <a:solidFill>
                  <a:schemeClr val="bg1"/>
                </a:solidFill>
              </a:rPr>
              <a:t>state of the baby and the placenta, </a:t>
            </a:r>
          </a:p>
          <a:p>
            <a:r>
              <a:rPr lang="en-US" dirty="0">
                <a:solidFill>
                  <a:schemeClr val="bg1"/>
                </a:solidFill>
              </a:rPr>
              <a:t>the AFV, </a:t>
            </a:r>
          </a:p>
          <a:p>
            <a:r>
              <a:rPr lang="en-US" dirty="0">
                <a:solidFill>
                  <a:schemeClr val="bg1"/>
                </a:solidFill>
              </a:rPr>
              <a:t>presence of </a:t>
            </a:r>
            <a:r>
              <a:rPr lang="en-US" dirty="0" err="1">
                <a:solidFill>
                  <a:schemeClr val="bg1"/>
                </a:solidFill>
              </a:rPr>
              <a:t>chrioamnionitis</a:t>
            </a:r>
            <a:r>
              <a:rPr lang="en-US" dirty="0">
                <a:solidFill>
                  <a:schemeClr val="bg1"/>
                </a:solidFill>
              </a:rPr>
              <a:t>, </a:t>
            </a:r>
          </a:p>
          <a:p>
            <a:r>
              <a:rPr lang="en-US" dirty="0" err="1">
                <a:solidFill>
                  <a:schemeClr val="bg1"/>
                </a:solidFill>
              </a:rPr>
              <a:t>previos</a:t>
            </a:r>
            <a:r>
              <a:rPr lang="en-US" dirty="0">
                <a:solidFill>
                  <a:schemeClr val="bg1"/>
                </a:solidFill>
              </a:rPr>
              <a:t> maternal obstetric history</a:t>
            </a:r>
          </a:p>
          <a:p>
            <a:r>
              <a:rPr lang="en-US" dirty="0">
                <a:solidFill>
                  <a:schemeClr val="bg1"/>
                </a:solidFill>
              </a:rPr>
              <a:t>Any other co morbidity in the mother</a:t>
            </a:r>
          </a:p>
        </p:txBody>
      </p:sp>
    </p:spTree>
    <p:extLst>
      <p:ext uri="{BB962C8B-B14F-4D97-AF65-F5344CB8AC3E}">
        <p14:creationId xmlns:p14="http://schemas.microsoft.com/office/powerpoint/2010/main" val="23879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Immediate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conservative</a:t>
            </a:r>
          </a:p>
        </p:txBody>
      </p:sp>
    </p:spTree>
    <p:extLst>
      <p:ext uri="{BB962C8B-B14F-4D97-AF65-F5344CB8AC3E}">
        <p14:creationId xmlns:p14="http://schemas.microsoft.com/office/powerpoint/2010/main" val="128569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Management ( conservative)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Use of tocolytics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    delay onset of labor while preparing for delivery</a:t>
            </a:r>
          </a:p>
          <a:p>
            <a:r>
              <a:rPr lang="en-US" dirty="0">
                <a:solidFill>
                  <a:schemeClr val="bg1"/>
                </a:solidFill>
              </a:rPr>
              <a:t>Maternal </a:t>
            </a:r>
            <a:r>
              <a:rPr lang="en-US" dirty="0" err="1">
                <a:solidFill>
                  <a:schemeClr val="bg1"/>
                </a:solidFill>
              </a:rPr>
              <a:t>corticosteriods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   benefit foetal lung maturity</a:t>
            </a:r>
          </a:p>
          <a:p>
            <a:r>
              <a:rPr lang="en-US" dirty="0">
                <a:solidFill>
                  <a:schemeClr val="bg1"/>
                </a:solidFill>
              </a:rPr>
              <a:t>Prophylactic antibiotics</a:t>
            </a:r>
          </a:p>
        </p:txBody>
      </p:sp>
    </p:spTree>
    <p:extLst>
      <p:ext uri="{BB962C8B-B14F-4D97-AF65-F5344CB8AC3E}">
        <p14:creationId xmlns:p14="http://schemas.microsoft.com/office/powerpoint/2010/main" val="521238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corticosteriods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For the benefit of thee foetal lung maturation</a:t>
            </a:r>
          </a:p>
          <a:p>
            <a:r>
              <a:rPr lang="en-US" dirty="0">
                <a:solidFill>
                  <a:schemeClr val="bg1"/>
                </a:solidFill>
              </a:rPr>
              <a:t>Two regimes: dexamethasone  or </a:t>
            </a:r>
            <a:r>
              <a:rPr lang="en-US" dirty="0" err="1">
                <a:solidFill>
                  <a:schemeClr val="bg1"/>
                </a:solidFill>
              </a:rPr>
              <a:t>betametahsone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Conflicting reports on its benefit , there is ACTION trial study on going</a:t>
            </a:r>
          </a:p>
          <a:p>
            <a:r>
              <a:rPr lang="en-US" dirty="0">
                <a:solidFill>
                  <a:schemeClr val="bg1"/>
                </a:solidFill>
              </a:rPr>
              <a:t>Effective from 6hrs of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2143765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tocolytics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Conflict information on its benefit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Usually considered to give time for the </a:t>
            </a:r>
            <a:r>
              <a:rPr lang="en-US" dirty="0" err="1">
                <a:solidFill>
                  <a:schemeClr val="bg1"/>
                </a:solidFill>
              </a:rPr>
              <a:t>steriods</a:t>
            </a:r>
            <a:r>
              <a:rPr lang="en-US" dirty="0">
                <a:solidFill>
                  <a:schemeClr val="bg1"/>
                </a:solidFill>
              </a:rPr>
              <a:t> to take effect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Rarely when in </a:t>
            </a:r>
            <a:r>
              <a:rPr lang="en-US" dirty="0" err="1">
                <a:solidFill>
                  <a:schemeClr val="bg1"/>
                </a:solidFill>
              </a:rPr>
              <a:t>utrero</a:t>
            </a:r>
            <a:r>
              <a:rPr lang="en-US" dirty="0">
                <a:solidFill>
                  <a:schemeClr val="bg1"/>
                </a:solidFill>
              </a:rPr>
              <a:t> and  </a:t>
            </a:r>
            <a:r>
              <a:rPr lang="en-US" dirty="0" err="1">
                <a:solidFill>
                  <a:schemeClr val="bg1"/>
                </a:solidFill>
              </a:rPr>
              <a:t>refferal</a:t>
            </a:r>
            <a:r>
              <a:rPr lang="en-US" dirty="0">
                <a:solidFill>
                  <a:schemeClr val="bg1"/>
                </a:solidFill>
              </a:rPr>
              <a:t> has to be done to a </a:t>
            </a:r>
            <a:r>
              <a:rPr lang="en-US" dirty="0" err="1">
                <a:solidFill>
                  <a:schemeClr val="bg1"/>
                </a:solidFill>
              </a:rPr>
              <a:t>centre</a:t>
            </a:r>
            <a:r>
              <a:rPr lang="en-US" dirty="0">
                <a:solidFill>
                  <a:schemeClr val="bg1"/>
                </a:solidFill>
              </a:rPr>
              <a:t> that can take care of the baby</a:t>
            </a:r>
          </a:p>
        </p:txBody>
      </p:sp>
    </p:spTree>
    <p:extLst>
      <p:ext uri="{BB962C8B-B14F-4D97-AF65-F5344CB8AC3E}">
        <p14:creationId xmlns:p14="http://schemas.microsoft.com/office/powerpoint/2010/main" val="577899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Antibiotic 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8853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</a:rPr>
              <a:t>Cochnrane</a:t>
            </a:r>
            <a:r>
              <a:rPr lang="en-US" dirty="0">
                <a:solidFill>
                  <a:schemeClr val="bg1"/>
                </a:solidFill>
              </a:rPr>
              <a:t> has shown its benefit </a:t>
            </a:r>
          </a:p>
          <a:p>
            <a:r>
              <a:rPr lang="en-US" dirty="0">
                <a:solidFill>
                  <a:schemeClr val="bg1"/>
                </a:solidFill>
              </a:rPr>
              <a:t>reducing the number of babies with neonatal sepsis</a:t>
            </a:r>
          </a:p>
          <a:p>
            <a:r>
              <a:rPr lang="en-US" dirty="0">
                <a:solidFill>
                  <a:schemeClr val="bg1"/>
                </a:solidFill>
              </a:rPr>
              <a:t>Reduction of </a:t>
            </a:r>
            <a:r>
              <a:rPr lang="en-US" dirty="0" err="1">
                <a:solidFill>
                  <a:schemeClr val="bg1"/>
                </a:solidFill>
              </a:rPr>
              <a:t>chorioamnionitis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596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 how to improve the AFV</a:t>
            </a:r>
          </a:p>
          <a:p>
            <a:r>
              <a:rPr lang="en-US" dirty="0" err="1">
                <a:solidFill>
                  <a:schemeClr val="bg1"/>
                </a:solidFill>
              </a:rPr>
              <a:t>Tranvaginal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amnioinfusuion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Trans abdominal </a:t>
            </a:r>
            <a:r>
              <a:rPr lang="en-US" dirty="0" err="1">
                <a:solidFill>
                  <a:schemeClr val="bg1"/>
                </a:solidFill>
              </a:rPr>
              <a:t>amnioinfusion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Amniopatch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Gelatin sponge, embolization, beads</a:t>
            </a:r>
          </a:p>
          <a:p>
            <a:r>
              <a:rPr lang="en-US" dirty="0">
                <a:solidFill>
                  <a:schemeClr val="bg1"/>
                </a:solidFill>
              </a:rPr>
              <a:t>Bio adhesive glue in the vaginal canal</a:t>
            </a:r>
          </a:p>
        </p:txBody>
      </p:sp>
    </p:spTree>
    <p:extLst>
      <p:ext uri="{BB962C8B-B14F-4D97-AF65-F5344CB8AC3E}">
        <p14:creationId xmlns:p14="http://schemas.microsoft.com/office/powerpoint/2010/main" val="1508557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Active </a:t>
            </a:r>
            <a:r>
              <a:rPr lang="en-US" dirty="0" err="1">
                <a:solidFill>
                  <a:schemeClr val="bg1"/>
                </a:solidFill>
              </a:rPr>
              <a:t>managemnet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&lt;24 , guided by the wishes of the family ,competence of the staff, the infrastructure in the unit, usually the out come is poor.</a:t>
            </a:r>
          </a:p>
          <a:p>
            <a:r>
              <a:rPr lang="en-US" dirty="0">
                <a:solidFill>
                  <a:schemeClr val="bg1"/>
                </a:solidFill>
              </a:rPr>
              <a:t>Most may not want intervention unless there is a medical condition</a:t>
            </a:r>
          </a:p>
          <a:p>
            <a:r>
              <a:rPr lang="en-US" dirty="0">
                <a:solidFill>
                  <a:schemeClr val="bg1"/>
                </a:solidFill>
              </a:rPr>
              <a:t>In other parts of the world after initial stabilization after 72hrs may be discharged for home management</a:t>
            </a:r>
          </a:p>
        </p:txBody>
      </p:sp>
    </p:spTree>
    <p:extLst>
      <p:ext uri="{BB962C8B-B14F-4D97-AF65-F5344CB8AC3E}">
        <p14:creationId xmlns:p14="http://schemas.microsoft.com/office/powerpoint/2010/main" val="1385393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24-30 weeks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Risk is prematurity</a:t>
            </a:r>
          </a:p>
          <a:p>
            <a:r>
              <a:rPr lang="en-US" dirty="0">
                <a:solidFill>
                  <a:schemeClr val="bg1"/>
                </a:solidFill>
              </a:rPr>
              <a:t>Need for lung maturity</a:t>
            </a:r>
          </a:p>
          <a:p>
            <a:r>
              <a:rPr lang="en-US" dirty="0">
                <a:solidFill>
                  <a:schemeClr val="bg1"/>
                </a:solidFill>
              </a:rPr>
              <a:t>Risk of CS delivery is high</a:t>
            </a:r>
          </a:p>
          <a:p>
            <a:r>
              <a:rPr lang="en-US" dirty="0">
                <a:solidFill>
                  <a:schemeClr val="bg1"/>
                </a:solidFill>
              </a:rPr>
              <a:t>RDS to the baby</a:t>
            </a:r>
          </a:p>
          <a:p>
            <a:r>
              <a:rPr lang="en-US" dirty="0">
                <a:solidFill>
                  <a:schemeClr val="bg1"/>
                </a:solidFill>
              </a:rPr>
              <a:t>Need for surfactant at birth</a:t>
            </a:r>
          </a:p>
        </p:txBody>
      </p:sp>
    </p:spTree>
    <p:extLst>
      <p:ext uri="{BB962C8B-B14F-4D97-AF65-F5344CB8AC3E}">
        <p14:creationId xmlns:p14="http://schemas.microsoft.com/office/powerpoint/2010/main" val="869264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30-36 weeks</a:t>
            </a:r>
            <a:br>
              <a:rPr lang="en-US" dirty="0"/>
            </a:br>
            <a:r>
              <a:rPr lang="en-US" dirty="0"/>
              <a:t>&gt;36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Risk of prematurity</a:t>
            </a:r>
          </a:p>
          <a:p>
            <a:r>
              <a:rPr lang="en-US" dirty="0">
                <a:solidFill>
                  <a:schemeClr val="bg1"/>
                </a:solidFill>
              </a:rPr>
              <a:t>Outcome much better in established units it is </a:t>
            </a:r>
            <a:r>
              <a:rPr lang="en-US" dirty="0" err="1">
                <a:solidFill>
                  <a:schemeClr val="bg1"/>
                </a:solidFill>
              </a:rPr>
              <a:t>upto</a:t>
            </a:r>
            <a:r>
              <a:rPr lang="en-US" dirty="0">
                <a:solidFill>
                  <a:schemeClr val="bg1"/>
                </a:solidFill>
              </a:rPr>
              <a:t> 95%</a:t>
            </a:r>
          </a:p>
          <a:p>
            <a:r>
              <a:rPr lang="en-US" dirty="0">
                <a:solidFill>
                  <a:schemeClr val="bg1"/>
                </a:solidFill>
              </a:rPr>
              <a:t>Late preterm have increased risk of perinatal deaths</a:t>
            </a:r>
          </a:p>
          <a:p>
            <a:r>
              <a:rPr lang="en-US" dirty="0">
                <a:solidFill>
                  <a:schemeClr val="bg1"/>
                </a:solidFill>
              </a:rPr>
              <a:t>&gt;36, advised to deliver</a:t>
            </a:r>
          </a:p>
        </p:txBody>
      </p:sp>
    </p:spTree>
    <p:extLst>
      <p:ext uri="{BB962C8B-B14F-4D97-AF65-F5344CB8AC3E}">
        <p14:creationId xmlns:p14="http://schemas.microsoft.com/office/powerpoint/2010/main" val="774706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Classification of term pregnancy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9"/>
            <a:ext cx="10515600" cy="468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434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Labour</a:t>
            </a:r>
            <a:r>
              <a:rPr lang="en-US" dirty="0">
                <a:solidFill>
                  <a:schemeClr val="bg1"/>
                </a:solidFill>
              </a:rPr>
              <a:t> &amp; Delivery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Mode of delivery will depend on maternal and foetal status</a:t>
            </a:r>
          </a:p>
          <a:p>
            <a:r>
              <a:rPr lang="en-US" dirty="0">
                <a:solidFill>
                  <a:schemeClr val="bg1"/>
                </a:solidFill>
              </a:rPr>
              <a:t>Vaginal delivery is preferable unless contraindicated</a:t>
            </a:r>
          </a:p>
          <a:p>
            <a:r>
              <a:rPr lang="en-US" dirty="0">
                <a:solidFill>
                  <a:schemeClr val="bg1"/>
                </a:solidFill>
              </a:rPr>
              <a:t>Prudent care for the neonate at birth by the neonatologist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4293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COMPLICTIONS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Increased CS </a:t>
            </a:r>
          </a:p>
          <a:p>
            <a:r>
              <a:rPr lang="en-US" dirty="0" err="1">
                <a:solidFill>
                  <a:schemeClr val="bg1"/>
                </a:solidFill>
              </a:rPr>
              <a:t>Oligohydramnious</a:t>
            </a:r>
            <a:r>
              <a:rPr lang="en-US" dirty="0">
                <a:solidFill>
                  <a:schemeClr val="bg1"/>
                </a:solidFill>
              </a:rPr>
              <a:t> tetrad: </a:t>
            </a:r>
            <a:r>
              <a:rPr lang="en-US" dirty="0" err="1">
                <a:solidFill>
                  <a:schemeClr val="bg1"/>
                </a:solidFill>
              </a:rPr>
              <a:t>flattenned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facies</a:t>
            </a:r>
            <a:r>
              <a:rPr lang="en-US" dirty="0">
                <a:solidFill>
                  <a:schemeClr val="bg1"/>
                </a:solidFill>
              </a:rPr>
              <a:t>, limb positional deformities, pulmonary hypoplasia, impaired foetal growth</a:t>
            </a:r>
          </a:p>
          <a:p>
            <a:r>
              <a:rPr lang="en-US" dirty="0">
                <a:solidFill>
                  <a:schemeClr val="bg1"/>
                </a:solidFill>
              </a:rPr>
              <a:t>Foetal hypoxia</a:t>
            </a:r>
          </a:p>
          <a:p>
            <a:r>
              <a:rPr lang="en-US" dirty="0">
                <a:solidFill>
                  <a:schemeClr val="bg1"/>
                </a:solidFill>
              </a:rPr>
              <a:t>Cord prolapse, cord compression, </a:t>
            </a:r>
            <a:r>
              <a:rPr lang="en-US" dirty="0" err="1">
                <a:solidFill>
                  <a:schemeClr val="bg1"/>
                </a:solidFill>
              </a:rPr>
              <a:t>abruptio</a:t>
            </a:r>
            <a:r>
              <a:rPr lang="en-US" dirty="0">
                <a:solidFill>
                  <a:schemeClr val="bg1"/>
                </a:solidFill>
              </a:rPr>
              <a:t> placentae</a:t>
            </a:r>
          </a:p>
          <a:p>
            <a:r>
              <a:rPr lang="en-US" dirty="0">
                <a:solidFill>
                  <a:schemeClr val="bg1"/>
                </a:solidFill>
              </a:rPr>
              <a:t>Delivery challenges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9491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PTB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7887" y="1825625"/>
            <a:ext cx="653622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1098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6"/>
            <a:ext cx="10515600" cy="649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605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10515599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616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580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1391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581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445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0"/>
            <a:ext cx="10515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609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58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This is a syndrome </a:t>
            </a:r>
          </a:p>
          <a:p>
            <a:r>
              <a:rPr lang="en-US" sz="4000" dirty="0">
                <a:solidFill>
                  <a:schemeClr val="bg1"/>
                </a:solidFill>
              </a:rPr>
              <a:t>At times difficult to diagnose</a:t>
            </a:r>
          </a:p>
          <a:p>
            <a:r>
              <a:rPr lang="en-US" sz="4000" dirty="0">
                <a:solidFill>
                  <a:schemeClr val="bg1"/>
                </a:solidFill>
              </a:rPr>
              <a:t>Associated with maternal ,foetal , neonatal risks</a:t>
            </a:r>
          </a:p>
          <a:p>
            <a:r>
              <a:rPr lang="en-US" sz="4000" dirty="0">
                <a:solidFill>
                  <a:schemeClr val="bg1"/>
                </a:solidFill>
              </a:rPr>
              <a:t>Controversial management </a:t>
            </a:r>
          </a:p>
          <a:p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425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defination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PROM :rapture of membranes before the onset of contractions. duration may range from one hour to weeks 10% occurs in all pregnancy after 37 weeks of gestation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PPROM: premature rapture of membranes before 37 weeks of gestation , occurs in 2% of all pregnancies, but is higher in high risk pregnancies seen in tertiary centers of up to 5%</a:t>
            </a:r>
          </a:p>
        </p:txBody>
      </p:sp>
    </p:spTree>
    <p:extLst>
      <p:ext uri="{BB962C8B-B14F-4D97-AF65-F5344CB8AC3E}">
        <p14:creationId xmlns:p14="http://schemas.microsoft.com/office/powerpoint/2010/main" val="1643791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0725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Risk 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775" y="1314450"/>
            <a:ext cx="12068175" cy="577215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Maternal infections leading to </a:t>
            </a:r>
          </a:p>
          <a:p>
            <a:pPr>
              <a:buFont typeface="Wingdings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Chorio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amnionitis</a:t>
            </a:r>
            <a:r>
              <a:rPr lang="en-US" b="1" dirty="0">
                <a:solidFill>
                  <a:schemeClr val="bg1"/>
                </a:solidFill>
              </a:rPr>
              <a:t>; </a:t>
            </a:r>
          </a:p>
          <a:p>
            <a:pPr>
              <a:buFont typeface="Wingdings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UTI, Oral infections, </a:t>
            </a:r>
          </a:p>
          <a:p>
            <a:pPr>
              <a:buFont typeface="Wingdings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GIT infections, </a:t>
            </a:r>
          </a:p>
          <a:p>
            <a:pPr>
              <a:buFont typeface="Wingdings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STI, </a:t>
            </a:r>
          </a:p>
          <a:p>
            <a:pPr>
              <a:buFont typeface="Wingdings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Intrauterine infections</a:t>
            </a:r>
          </a:p>
          <a:p>
            <a:r>
              <a:rPr lang="en-US" b="1" dirty="0">
                <a:solidFill>
                  <a:schemeClr val="bg1"/>
                </a:solidFill>
              </a:rPr>
              <a:t>Cervical insufficiency</a:t>
            </a:r>
          </a:p>
          <a:p>
            <a:r>
              <a:rPr lang="en-US" b="1" dirty="0">
                <a:solidFill>
                  <a:schemeClr val="bg1"/>
                </a:solidFill>
              </a:rPr>
              <a:t>Over distention of the uterus : Multiple pregnancy, </a:t>
            </a:r>
            <a:r>
              <a:rPr lang="en-US" b="1" dirty="0" err="1">
                <a:solidFill>
                  <a:schemeClr val="bg1"/>
                </a:solidFill>
              </a:rPr>
              <a:t>Macrosomia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Polyhydramnious</a:t>
            </a:r>
            <a:r>
              <a:rPr lang="en-US" b="1" dirty="0">
                <a:solidFill>
                  <a:schemeClr val="bg1"/>
                </a:solidFill>
              </a:rPr>
              <a:t>, GDM, </a:t>
            </a:r>
          </a:p>
        </p:txBody>
      </p:sp>
    </p:spTree>
    <p:extLst>
      <p:ext uri="{BB962C8B-B14F-4D97-AF65-F5344CB8AC3E}">
        <p14:creationId xmlns:p14="http://schemas.microsoft.com/office/powerpoint/2010/main" val="763730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Risk 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Genetic and familial history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Malnutrition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Membranes abnormality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Provider initiated: </a:t>
            </a:r>
            <a:r>
              <a:rPr lang="en-US" sz="3600" b="1" dirty="0" err="1">
                <a:solidFill>
                  <a:schemeClr val="bg1"/>
                </a:solidFill>
              </a:rPr>
              <a:t>ammniocentisis</a:t>
            </a:r>
            <a:r>
              <a:rPr lang="en-US" sz="3600" b="1" dirty="0">
                <a:solidFill>
                  <a:schemeClr val="bg1"/>
                </a:solidFill>
              </a:rPr>
              <a:t> , instrumentation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10008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Sudden gush of amniotic fluid, or AF leakage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Staining such as </a:t>
            </a:r>
            <a:r>
              <a:rPr lang="en-US" sz="3200" dirty="0" err="1">
                <a:solidFill>
                  <a:schemeClr val="bg1"/>
                </a:solidFill>
              </a:rPr>
              <a:t>vernix</a:t>
            </a:r>
            <a:r>
              <a:rPr lang="en-US" sz="3200" dirty="0">
                <a:solidFill>
                  <a:schemeClr val="bg1"/>
                </a:solidFill>
              </a:rPr>
              <a:t>, meconium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Smell of the AF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Reduction in the uterine size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Prolapse of a foetal part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651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Clinical presentation as above from the history</a:t>
            </a:r>
          </a:p>
          <a:p>
            <a:r>
              <a:rPr lang="en-US" dirty="0">
                <a:solidFill>
                  <a:schemeClr val="bg1"/>
                </a:solidFill>
              </a:rPr>
              <a:t>Speculum examination- check for pooling in the posterior fornix at </a:t>
            </a:r>
            <a:r>
              <a:rPr lang="en-US" dirty="0" err="1">
                <a:solidFill>
                  <a:schemeClr val="bg1"/>
                </a:solidFill>
              </a:rPr>
              <a:t>vulsalva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manouver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Fibronectin</a:t>
            </a:r>
            <a:r>
              <a:rPr lang="en-US" dirty="0">
                <a:solidFill>
                  <a:schemeClr val="bg1"/>
                </a:solidFill>
              </a:rPr>
              <a:t> test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Ferning</a:t>
            </a:r>
            <a:r>
              <a:rPr lang="en-US" dirty="0">
                <a:solidFill>
                  <a:schemeClr val="bg1"/>
                </a:solidFill>
              </a:rPr>
              <a:t> test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Nitrazine</a:t>
            </a:r>
            <a:r>
              <a:rPr lang="en-US" dirty="0">
                <a:solidFill>
                  <a:schemeClr val="bg1"/>
                </a:solidFill>
              </a:rPr>
              <a:t> test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446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investigations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Laboratory tests: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 	FBC, URINE </a:t>
            </a:r>
            <a:r>
              <a:rPr lang="en-US" sz="2400" dirty="0">
                <a:solidFill>
                  <a:schemeClr val="bg1"/>
                </a:solidFill>
              </a:rPr>
              <a:t>m/c/s</a:t>
            </a:r>
            <a:r>
              <a:rPr lang="en-US" dirty="0">
                <a:solidFill>
                  <a:schemeClr val="bg1"/>
                </a:solidFill>
              </a:rPr>
              <a:t>,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           AF for m/c/s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Immaging</a:t>
            </a:r>
            <a:r>
              <a:rPr lang="en-US" dirty="0">
                <a:solidFill>
                  <a:schemeClr val="bg1"/>
                </a:solidFill>
              </a:rPr>
              <a:t> :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  Obstetric us to determine gestation ,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  AFV/I, position of the cord and the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  state of the placenta, and the cervix</a:t>
            </a:r>
          </a:p>
        </p:txBody>
      </p:sp>
    </p:spTree>
    <p:extLst>
      <p:ext uri="{BB962C8B-B14F-4D97-AF65-F5344CB8AC3E}">
        <p14:creationId xmlns:p14="http://schemas.microsoft.com/office/powerpoint/2010/main" val="1849771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516</TotalTime>
  <Words>622</Words>
  <Application>Microsoft Macintosh PowerPoint</Application>
  <PresentationFormat>Widescreen</PresentationFormat>
  <Paragraphs>123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Helvetica Neue Condensed</vt:lpstr>
      <vt:lpstr>Helvetica Oblique</vt:lpstr>
      <vt:lpstr>Wingdings</vt:lpstr>
      <vt:lpstr>Office Theme</vt:lpstr>
      <vt:lpstr>Preterm rapture of membranes ( prelabour rapture of membranes)</vt:lpstr>
      <vt:lpstr>Classification of term pregnancy</vt:lpstr>
      <vt:lpstr>introduction</vt:lpstr>
      <vt:lpstr>defination</vt:lpstr>
      <vt:lpstr>Risk factors</vt:lpstr>
      <vt:lpstr>Risk factors</vt:lpstr>
      <vt:lpstr>presentations</vt:lpstr>
      <vt:lpstr>diagnosis</vt:lpstr>
      <vt:lpstr>investigations</vt:lpstr>
      <vt:lpstr>management</vt:lpstr>
      <vt:lpstr>management</vt:lpstr>
      <vt:lpstr>Management ( conservative)</vt:lpstr>
      <vt:lpstr>corticosteriods</vt:lpstr>
      <vt:lpstr>tocolytics</vt:lpstr>
      <vt:lpstr>Antibiotic use</vt:lpstr>
      <vt:lpstr>management</vt:lpstr>
      <vt:lpstr>Active managemnet</vt:lpstr>
      <vt:lpstr>24-30 weeks</vt:lpstr>
      <vt:lpstr>30-36 weeks &gt;36</vt:lpstr>
      <vt:lpstr>Labour &amp; Delivery</vt:lpstr>
      <vt:lpstr>COMPLICTIONS</vt:lpstr>
      <vt:lpstr>PTB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Preterm rapture of membranes</dc:title>
  <dc:creator>Microsoft Office User</dc:creator>
  <cp:lastModifiedBy>Microsoft Office User</cp:lastModifiedBy>
  <cp:revision>20</cp:revision>
  <dcterms:created xsi:type="dcterms:W3CDTF">2018-10-28T08:25:45Z</dcterms:created>
  <dcterms:modified xsi:type="dcterms:W3CDTF">2020-04-27T15:41:03Z</dcterms:modified>
</cp:coreProperties>
</file>