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72" r:id="rId3"/>
    <p:sldId id="273" r:id="rId4"/>
    <p:sldId id="274" r:id="rId5"/>
    <p:sldId id="259" r:id="rId6"/>
    <p:sldId id="260" r:id="rId7"/>
    <p:sldId id="285" r:id="rId8"/>
    <p:sldId id="261" r:id="rId9"/>
    <p:sldId id="286" r:id="rId10"/>
    <p:sldId id="290" r:id="rId11"/>
    <p:sldId id="262" r:id="rId12"/>
    <p:sldId id="291" r:id="rId13"/>
    <p:sldId id="292" r:id="rId14"/>
    <p:sldId id="263" r:id="rId15"/>
    <p:sldId id="264" r:id="rId16"/>
    <p:sldId id="284" r:id="rId17"/>
    <p:sldId id="265" r:id="rId18"/>
    <p:sldId id="275" r:id="rId19"/>
    <p:sldId id="267" r:id="rId20"/>
    <p:sldId id="293" r:id="rId21"/>
    <p:sldId id="289" r:id="rId22"/>
    <p:sldId id="268" r:id="rId23"/>
    <p:sldId id="296" r:id="rId24"/>
    <p:sldId id="287" r:id="rId25"/>
    <p:sldId id="278" r:id="rId26"/>
    <p:sldId id="294" r:id="rId27"/>
    <p:sldId id="288" r:id="rId28"/>
    <p:sldId id="295" r:id="rId29"/>
    <p:sldId id="269" r:id="rId30"/>
    <p:sldId id="270" r:id="rId31"/>
    <p:sldId id="271" r:id="rId32"/>
    <p:sldId id="276" r:id="rId33"/>
    <p:sldId id="277" r:id="rId34"/>
    <p:sldId id="280" r:id="rId35"/>
    <p:sldId id="28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83AC3-F63B-4B8C-86BF-0A85112D41A8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17BF5-E099-4C47-9FA6-059549C873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63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Defination</a:t>
            </a:r>
            <a:r>
              <a:rPr lang="en-US" dirty="0"/>
              <a:t> of </a:t>
            </a:r>
            <a:r>
              <a:rPr lang="en-US" dirty="0" err="1"/>
              <a:t>labour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17BF5-E099-4C47-9FA6-059549C873D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17BF5-E099-4C47-9FA6-059549C873D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2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FFA6-5A5B-4463-9608-6ECAED00742D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PROLONGED AND OBSTRUCTED LABOUR,UTERINE RUPTURE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Fetal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birth </a:t>
            </a:r>
            <a:r>
              <a:rPr lang="en-US" dirty="0" err="1"/>
              <a:t>asyphyxia</a:t>
            </a:r>
            <a:r>
              <a:rPr lang="en-US" dirty="0"/>
              <a:t>,</a:t>
            </a:r>
          </a:p>
          <a:p>
            <a:r>
              <a:rPr lang="en-US" dirty="0"/>
              <a:t>birth trauma,</a:t>
            </a:r>
          </a:p>
          <a:p>
            <a:r>
              <a:rPr lang="en-US" dirty="0"/>
              <a:t>still birth,</a:t>
            </a:r>
          </a:p>
          <a:p>
            <a:r>
              <a:rPr lang="en-US" dirty="0"/>
              <a:t>neonatal death,</a:t>
            </a:r>
          </a:p>
          <a:p>
            <a:r>
              <a:rPr lang="en-US" dirty="0"/>
              <a:t>neonatal sepsis,</a:t>
            </a:r>
          </a:p>
          <a:p>
            <a:r>
              <a:rPr lang="en-US" dirty="0" err="1"/>
              <a:t>cerbral</a:t>
            </a:r>
            <a:r>
              <a:rPr lang="en-US" dirty="0"/>
              <a:t> palsy</a:t>
            </a:r>
          </a:p>
          <a:p>
            <a:r>
              <a:rPr lang="en-US" dirty="0"/>
              <a:t>mental  </a:t>
            </a:r>
            <a:r>
              <a:rPr lang="en-US" dirty="0" err="1"/>
              <a:t>subnormality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7144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obstructed </a:t>
            </a:r>
            <a:r>
              <a:rPr lang="en-US" dirty="0" err="1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Definition-failure of </a:t>
            </a:r>
            <a:r>
              <a:rPr lang="en-US" dirty="0" err="1"/>
              <a:t>labour</a:t>
            </a:r>
            <a:r>
              <a:rPr lang="en-US" dirty="0"/>
              <a:t> to progress(cervical dilatation and descent) despite adequate contractions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obstructed </a:t>
            </a:r>
            <a:r>
              <a:rPr lang="en-US" dirty="0" err="1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Maternal: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contracted pelvis: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abnormal </a:t>
            </a:r>
            <a:r>
              <a:rPr lang="en-US" dirty="0" err="1"/>
              <a:t>pelvis:android,anthropoid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pelvic tumors </a:t>
            </a:r>
            <a:r>
              <a:rPr lang="en-US" dirty="0" err="1"/>
              <a:t>e.g</a:t>
            </a:r>
            <a:r>
              <a:rPr lang="en-US" dirty="0"/>
              <a:t> fibroids,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cervical </a:t>
            </a:r>
            <a:r>
              <a:rPr lang="en-US" dirty="0" err="1"/>
              <a:t>stenosis,vaginal</a:t>
            </a:r>
            <a:r>
              <a:rPr lang="en-US" dirty="0"/>
              <a:t> septum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81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obstructed </a:t>
            </a:r>
            <a:r>
              <a:rPr lang="en-US" dirty="0" err="1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Fetal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macrosomia</a:t>
            </a:r>
            <a:r>
              <a:rPr lang="en-US" dirty="0"/>
              <a:t> &gt; 4kg,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Abnormal presentation 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err="1"/>
              <a:t>brow,shoulder,face</a:t>
            </a:r>
            <a:r>
              <a:rPr lang="en-US" dirty="0"/>
              <a:t> with chin </a:t>
            </a:r>
            <a:r>
              <a:rPr lang="en-US" dirty="0" err="1"/>
              <a:t>posterior,trasverse</a:t>
            </a:r>
            <a:r>
              <a:rPr lang="en-US" dirty="0"/>
              <a:t> lie,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Malposition </a:t>
            </a:r>
            <a:r>
              <a:rPr lang="en-US" dirty="0" err="1"/>
              <a:t>e.g</a:t>
            </a:r>
            <a:r>
              <a:rPr lang="en-US" dirty="0"/>
              <a:t> persistent occipital posterior Position(POPP)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Fetal abnormalities-</a:t>
            </a:r>
            <a:r>
              <a:rPr lang="en-US" dirty="0" err="1"/>
              <a:t>hydrocephalus,locked</a:t>
            </a:r>
            <a:r>
              <a:rPr lang="en-US" dirty="0"/>
              <a:t> </a:t>
            </a:r>
            <a:r>
              <a:rPr lang="en-US" dirty="0" err="1"/>
              <a:t>twins,abdominal</a:t>
            </a:r>
            <a:r>
              <a:rPr lang="en-US" dirty="0"/>
              <a:t> </a:t>
            </a:r>
            <a:r>
              <a:rPr lang="en-US" dirty="0" err="1"/>
              <a:t>masses,ascites,hydrops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771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History:age,height,disability,rickets,pelvic injury,obstetric history,labour</a:t>
            </a:r>
          </a:p>
          <a:p>
            <a:r>
              <a:rPr lang="en-US" dirty="0"/>
              <a:t>General </a:t>
            </a:r>
            <a:r>
              <a:rPr lang="en-US" dirty="0" err="1"/>
              <a:t>examination:Maternal</a:t>
            </a:r>
            <a:r>
              <a:rPr lang="en-US" dirty="0"/>
              <a:t> exhaustion( distress),dehydration,ketoacidosis,fever</a:t>
            </a:r>
          </a:p>
          <a:p>
            <a:r>
              <a:rPr lang="en-US" dirty="0"/>
              <a:t>Respiratory System-</a:t>
            </a:r>
            <a:r>
              <a:rPr lang="en-US" dirty="0" err="1"/>
              <a:t>tachypnoea</a:t>
            </a:r>
            <a:endParaRPr lang="en-US" dirty="0"/>
          </a:p>
          <a:p>
            <a:r>
              <a:rPr lang="en-US" dirty="0"/>
              <a:t>Abdominal examination:bandls ring,contractions+/-, descent </a:t>
            </a:r>
            <a:r>
              <a:rPr lang="en-US" dirty="0" err="1"/>
              <a:t>unsatisfactory,fetal</a:t>
            </a:r>
            <a:r>
              <a:rPr lang="en-US" dirty="0"/>
              <a:t> heart-irregular/absent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Obstructed </a:t>
            </a:r>
            <a:r>
              <a:rPr lang="en-US" dirty="0" err="1"/>
              <a:t>labour</a:t>
            </a:r>
            <a:r>
              <a:rPr lang="en-US" dirty="0"/>
              <a:t>-clinical presentation 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Vaginal examination-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oedmatous</a:t>
            </a:r>
            <a:r>
              <a:rPr lang="en-US" dirty="0"/>
              <a:t> vulva,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vaginal warm &amp;dry,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cervix </a:t>
            </a:r>
            <a:r>
              <a:rPr lang="en-US" dirty="0" err="1"/>
              <a:t>oedmatous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Fetal head caput+++,</a:t>
            </a:r>
            <a:r>
              <a:rPr lang="en-US" dirty="0" err="1"/>
              <a:t>moulding</a:t>
            </a:r>
            <a:r>
              <a:rPr lang="en-US" dirty="0"/>
              <a:t>+++,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foul smelling meconium stained liquor,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Catheterizatin-difficult,concentrated,scanty</a:t>
            </a:r>
            <a:r>
              <a:rPr lang="en-US" dirty="0"/>
              <a:t> or bloody </a:t>
            </a:r>
            <a:r>
              <a:rPr lang="en-US" dirty="0" err="1"/>
              <a:t>urine,ketonuria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BANDLS 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Also referred as pathological retraction ring</a:t>
            </a:r>
          </a:p>
          <a:p>
            <a:r>
              <a:rPr lang="en-US" dirty="0"/>
              <a:t>It’s a late sign of obstructed </a:t>
            </a:r>
            <a:r>
              <a:rPr lang="en-US" dirty="0" err="1"/>
              <a:t>labour</a:t>
            </a:r>
            <a:endParaRPr lang="en-US" dirty="0"/>
          </a:p>
          <a:p>
            <a:r>
              <a:rPr lang="en-US" dirty="0"/>
              <a:t>As contractions become more and </a:t>
            </a:r>
            <a:r>
              <a:rPr lang="en-US" dirty="0" err="1"/>
              <a:t>more,the</a:t>
            </a:r>
            <a:r>
              <a:rPr lang="en-US" dirty="0"/>
              <a:t> upper segment becomes thicker and thicker while the lower segment becomes thinner  and weaker.</a:t>
            </a:r>
          </a:p>
          <a:p>
            <a:r>
              <a:rPr lang="en-US" dirty="0"/>
              <a:t>The junction between the upper segment and lower segmented is seen as a depression around the </a:t>
            </a:r>
            <a:r>
              <a:rPr lang="en-US" dirty="0" err="1"/>
              <a:t>umbilicus.THE</a:t>
            </a:r>
            <a:r>
              <a:rPr lang="en-US" dirty="0"/>
              <a:t> BANDLS RING</a:t>
            </a:r>
          </a:p>
          <a:p>
            <a:r>
              <a:rPr lang="en-US" dirty="0"/>
              <a:t>Differential diagnosis of </a:t>
            </a:r>
            <a:r>
              <a:rPr lang="en-US" dirty="0" err="1"/>
              <a:t>bandls</a:t>
            </a:r>
            <a:r>
              <a:rPr lang="en-US" dirty="0"/>
              <a:t> ring??</a:t>
            </a:r>
          </a:p>
          <a:p>
            <a:r>
              <a:rPr lang="en-US" dirty="0"/>
              <a:t> May cause uterine rupture(multiparas) or  contraction </a:t>
            </a:r>
            <a:r>
              <a:rPr lang="en-US" dirty="0" err="1"/>
              <a:t>ceaseation</a:t>
            </a:r>
            <a:r>
              <a:rPr lang="en-US" dirty="0"/>
              <a:t> in </a:t>
            </a:r>
            <a:r>
              <a:rPr lang="en-US" dirty="0" err="1"/>
              <a:t>primigravidas</a:t>
            </a:r>
            <a:r>
              <a:rPr lang="en-US" dirty="0"/>
              <a:t>(uterine exhaustion)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of obstructed labour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IV fluids to correct dehydration</a:t>
            </a:r>
          </a:p>
          <a:p>
            <a:r>
              <a:rPr lang="en-US" dirty="0"/>
              <a:t>Give  broad spectrum antibiotics</a:t>
            </a:r>
          </a:p>
          <a:p>
            <a:r>
              <a:rPr lang="en-US" dirty="0"/>
              <a:t>Supportive care-birth companion</a:t>
            </a:r>
          </a:p>
          <a:p>
            <a:r>
              <a:rPr lang="en-US" dirty="0"/>
              <a:t>Sodium bicarbonate to correct acidosis</a:t>
            </a:r>
          </a:p>
          <a:p>
            <a:r>
              <a:rPr lang="en-US" dirty="0"/>
              <a:t>Delivery-emergency cs-live fetus,high head,cervix not fully dilated.</a:t>
            </a:r>
          </a:p>
          <a:p>
            <a:r>
              <a:rPr lang="en-US" dirty="0"/>
              <a:t>Fetus is dead- destructive vaginal delivery </a:t>
            </a:r>
            <a:r>
              <a:rPr lang="en-US" dirty="0" err="1"/>
              <a:t>e.g</a:t>
            </a:r>
            <a:r>
              <a:rPr lang="en-US" dirty="0"/>
              <a:t> craniotomy or </a:t>
            </a:r>
            <a:r>
              <a:rPr lang="en-US" dirty="0" err="1"/>
              <a:t>cs</a:t>
            </a:r>
            <a:r>
              <a:rPr lang="en-US" dirty="0"/>
              <a:t> if no skills for destructive delivery or not culturally acceptable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Obstructed </a:t>
            </a:r>
            <a:r>
              <a:rPr lang="en-US" dirty="0" err="1"/>
              <a:t>labour</a:t>
            </a:r>
            <a:r>
              <a:rPr lang="en-US" dirty="0"/>
              <a:t>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Continue  broad spectrum iv antibiotics and fluids after delivery</a:t>
            </a:r>
          </a:p>
          <a:p>
            <a:r>
              <a:rPr lang="en-US" dirty="0"/>
              <a:t>Prevent PPH-</a:t>
            </a:r>
            <a:r>
              <a:rPr lang="en-US" dirty="0" err="1"/>
              <a:t>syntocinon</a:t>
            </a:r>
            <a:r>
              <a:rPr lang="en-US" dirty="0"/>
              <a:t> 20-40 IU in 500mls normal saline  at 20 drops/min(4-6hrs),</a:t>
            </a:r>
            <a:r>
              <a:rPr lang="en-US" dirty="0" err="1"/>
              <a:t>misoprostol</a:t>
            </a:r>
            <a:r>
              <a:rPr lang="en-US" dirty="0"/>
              <a:t>  800mcq PR/orally</a:t>
            </a:r>
          </a:p>
          <a:p>
            <a:r>
              <a:rPr lang="en-US" dirty="0" err="1"/>
              <a:t>Thromboprophylaxis</a:t>
            </a:r>
            <a:r>
              <a:rPr lang="en-US" dirty="0"/>
              <a:t> for </a:t>
            </a:r>
            <a:r>
              <a:rPr lang="en-US" dirty="0" err="1"/>
              <a:t>atleast</a:t>
            </a:r>
            <a:r>
              <a:rPr lang="en-US" dirty="0"/>
              <a:t> 5 </a:t>
            </a:r>
            <a:r>
              <a:rPr lang="en-US" dirty="0" err="1"/>
              <a:t>days,early</a:t>
            </a:r>
            <a:r>
              <a:rPr lang="en-US" dirty="0"/>
              <a:t> </a:t>
            </a:r>
            <a:r>
              <a:rPr lang="en-US" dirty="0" err="1"/>
              <a:t>ambulation,stockings</a:t>
            </a:r>
            <a:endParaRPr lang="en-US" dirty="0"/>
          </a:p>
          <a:p>
            <a:r>
              <a:rPr lang="en-US" dirty="0"/>
              <a:t>Rest bladder with indwelling </a:t>
            </a:r>
            <a:r>
              <a:rPr lang="en-US" dirty="0" err="1"/>
              <a:t>foleys</a:t>
            </a:r>
            <a:r>
              <a:rPr lang="en-US" dirty="0"/>
              <a:t> catheter for10- 14 days to prevent </a:t>
            </a:r>
            <a:r>
              <a:rPr lang="en-US" dirty="0" err="1"/>
              <a:t>vvf</a:t>
            </a:r>
            <a:endParaRPr lang="en-US" dirty="0"/>
          </a:p>
          <a:p>
            <a:r>
              <a:rPr lang="en-US" dirty="0"/>
              <a:t>Neonate-</a:t>
            </a:r>
            <a:r>
              <a:rPr lang="en-US" dirty="0" err="1"/>
              <a:t>antibiotics,close</a:t>
            </a:r>
            <a:r>
              <a:rPr lang="en-US" dirty="0"/>
              <a:t> observation in neonatal unit</a:t>
            </a:r>
          </a:p>
          <a:p>
            <a:r>
              <a:rPr lang="en-US" dirty="0"/>
              <a:t>Psychosocial support in </a:t>
            </a:r>
            <a:r>
              <a:rPr lang="en-US" dirty="0" err="1"/>
              <a:t>unfavourable</a:t>
            </a:r>
            <a:r>
              <a:rPr lang="en-US" dirty="0"/>
              <a:t> outcomes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of obstructed </a:t>
            </a:r>
            <a:r>
              <a:rPr lang="en-US" dirty="0" err="1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Maternal-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uterine rupture,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postpartum </a:t>
            </a:r>
            <a:r>
              <a:rPr lang="en-US" dirty="0" err="1"/>
              <a:t>haemorhage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Chorioamnitis</a:t>
            </a:r>
            <a:r>
              <a:rPr lang="en-US" dirty="0"/>
              <a:t>/</a:t>
            </a:r>
            <a:r>
              <a:rPr lang="en-US" dirty="0" err="1"/>
              <a:t>pueperial</a:t>
            </a:r>
            <a:r>
              <a:rPr lang="en-US" dirty="0"/>
              <a:t> sepsis,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obstetric fistula,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osteitis</a:t>
            </a:r>
            <a:r>
              <a:rPr lang="en-US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obstetric </a:t>
            </a:r>
            <a:r>
              <a:rPr lang="en-US" dirty="0" err="1"/>
              <a:t>neuropraxia</a:t>
            </a:r>
            <a:r>
              <a:rPr lang="en-US" dirty="0"/>
              <a:t> </a:t>
            </a:r>
            <a:r>
              <a:rPr lang="en-US" dirty="0" err="1"/>
              <a:t>e.g</a:t>
            </a:r>
            <a:r>
              <a:rPr lang="en-US" dirty="0"/>
              <a:t> foot drop,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Deep Venous Thrombosis,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ashermans</a:t>
            </a:r>
            <a:r>
              <a:rPr lang="en-US" dirty="0"/>
              <a:t> </a:t>
            </a:r>
            <a:r>
              <a:rPr lang="en-US"/>
              <a:t>syndrome,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psychological trauma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STUDY:J.N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 N   was years old </a:t>
            </a:r>
            <a:r>
              <a:rPr lang="en-US" dirty="0" err="1"/>
              <a:t>primigravida.She</a:t>
            </a:r>
            <a:r>
              <a:rPr lang="en-US" dirty="0"/>
              <a:t> went into </a:t>
            </a:r>
            <a:r>
              <a:rPr lang="en-US" dirty="0" err="1"/>
              <a:t>Labour</a:t>
            </a:r>
            <a:r>
              <a:rPr lang="en-US" dirty="0"/>
              <a:t>  at home and traditional birth attendant was called to  deliver </a:t>
            </a:r>
            <a:r>
              <a:rPr lang="en-US" dirty="0" err="1"/>
              <a:t>her.She</a:t>
            </a:r>
            <a:r>
              <a:rPr lang="en-US" dirty="0"/>
              <a:t> had not delivered in 2 days and mother decided to take her to a health </a:t>
            </a:r>
            <a:r>
              <a:rPr lang="en-US" dirty="0" err="1"/>
              <a:t>centre</a:t>
            </a:r>
            <a:r>
              <a:rPr lang="en-US" dirty="0"/>
              <a:t>.</a:t>
            </a:r>
          </a:p>
          <a:p>
            <a:r>
              <a:rPr lang="en-US" dirty="0"/>
              <a:t>In the health </a:t>
            </a:r>
            <a:r>
              <a:rPr lang="en-US" dirty="0" err="1"/>
              <a:t>centre</a:t>
            </a:r>
            <a:r>
              <a:rPr lang="en-US" dirty="0"/>
              <a:t> she was assessed and  referred to the District </a:t>
            </a:r>
            <a:r>
              <a:rPr lang="en-US" dirty="0" err="1"/>
              <a:t>hospital..At</a:t>
            </a:r>
            <a:r>
              <a:rPr lang="en-US" dirty="0"/>
              <a:t> the District Hospital  she was reviewed and found her to have obstructed </a:t>
            </a:r>
            <a:r>
              <a:rPr lang="en-US" dirty="0" err="1"/>
              <a:t>labour.Ceserean</a:t>
            </a:r>
            <a:r>
              <a:rPr lang="en-US" dirty="0"/>
              <a:t> delivery was advised. Unfortunately  the hospital  did not have an operating  theatre hence referred to the regional hospital(level 5) which was 50 km away.</a:t>
            </a:r>
          </a:p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5072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Fetal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-fetal distress,</a:t>
            </a:r>
          </a:p>
          <a:p>
            <a:r>
              <a:rPr lang="en-US" dirty="0"/>
              <a:t>fetal death, </a:t>
            </a:r>
          </a:p>
          <a:p>
            <a:r>
              <a:rPr lang="en-US" dirty="0"/>
              <a:t>neonatal sepsis,</a:t>
            </a:r>
          </a:p>
          <a:p>
            <a:r>
              <a:rPr lang="en-US" dirty="0"/>
              <a:t>Birth trauma,</a:t>
            </a:r>
          </a:p>
          <a:p>
            <a:r>
              <a:rPr lang="en-US" dirty="0"/>
              <a:t>intracerebral hemorrhage, </a:t>
            </a:r>
          </a:p>
          <a:p>
            <a:r>
              <a:rPr lang="en-US" dirty="0"/>
              <a:t>cerebral palsy,</a:t>
            </a:r>
          </a:p>
          <a:p>
            <a:r>
              <a:rPr lang="en-US" dirty="0"/>
              <a:t>mental retardation </a:t>
            </a:r>
          </a:p>
        </p:txBody>
      </p:sp>
    </p:spTree>
    <p:extLst>
      <p:ext uri="{BB962C8B-B14F-4D97-AF65-F5344CB8AC3E}">
        <p14:creationId xmlns:p14="http://schemas.microsoft.com/office/powerpoint/2010/main" val="1814225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of obstructed </a:t>
            </a:r>
            <a:r>
              <a:rPr lang="en-US" dirty="0" err="1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Skilled birth attendance</a:t>
            </a:r>
          </a:p>
          <a:p>
            <a:r>
              <a:rPr lang="en-US" dirty="0" err="1"/>
              <a:t>Partograph</a:t>
            </a:r>
            <a:endParaRPr lang="en-US" dirty="0"/>
          </a:p>
          <a:p>
            <a:r>
              <a:rPr lang="en-US" dirty="0"/>
              <a:t>Birth preparedness and complication readiness</a:t>
            </a:r>
          </a:p>
          <a:p>
            <a:r>
              <a:rPr lang="en-US" dirty="0"/>
              <a:t>Childhood nutrition</a:t>
            </a:r>
          </a:p>
          <a:p>
            <a:r>
              <a:rPr lang="en-US" dirty="0"/>
              <a:t>Stop early marriages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RUPTURE OF THE UTERUS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Disruption of the muscular wall of the pregnant uterus with or </a:t>
            </a:r>
            <a:r>
              <a:rPr lang="en-US" dirty="0" err="1"/>
              <a:t>wihout</a:t>
            </a:r>
            <a:r>
              <a:rPr lang="en-US" dirty="0"/>
              <a:t> </a:t>
            </a:r>
            <a:r>
              <a:rPr lang="en-US" dirty="0" err="1"/>
              <a:t>extrussion</a:t>
            </a:r>
            <a:r>
              <a:rPr lang="en-US" dirty="0"/>
              <a:t> of </a:t>
            </a:r>
            <a:r>
              <a:rPr lang="en-US"/>
              <a:t>its contents. </a:t>
            </a:r>
            <a:endParaRPr lang="en-US" dirty="0"/>
          </a:p>
          <a:p>
            <a:r>
              <a:rPr lang="en-US" dirty="0"/>
              <a:t>Obstetric catastrophe-major cause of maternal deaths &amp; </a:t>
            </a:r>
            <a:r>
              <a:rPr lang="en-US" dirty="0" err="1"/>
              <a:t>perinatal</a:t>
            </a:r>
            <a:r>
              <a:rPr lang="en-US" dirty="0"/>
              <a:t> loss&gt;50%</a:t>
            </a:r>
          </a:p>
          <a:p>
            <a:r>
              <a:rPr lang="en-US" dirty="0"/>
              <a:t>Usually occurs in </a:t>
            </a:r>
            <a:r>
              <a:rPr lang="en-US" dirty="0" err="1"/>
              <a:t>labour</a:t>
            </a:r>
            <a:r>
              <a:rPr lang="en-US" dirty="0"/>
              <a:t>. May also occur during pregnancy or delivery</a:t>
            </a:r>
          </a:p>
          <a:p>
            <a:r>
              <a:rPr lang="en-US" dirty="0"/>
              <a:t>Common in </a:t>
            </a:r>
            <a:r>
              <a:rPr lang="en-US" dirty="0" err="1"/>
              <a:t>multigravida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0.05% of all pregnancies</a:t>
            </a:r>
          </a:p>
          <a:p>
            <a:r>
              <a:rPr lang="en-US" dirty="0"/>
              <a:t>0.8% after lower segment </a:t>
            </a:r>
            <a:r>
              <a:rPr lang="en-US" dirty="0" err="1"/>
              <a:t>ceserean</a:t>
            </a:r>
            <a:r>
              <a:rPr lang="en-US" dirty="0"/>
              <a:t> section(LSCS)</a:t>
            </a:r>
          </a:p>
          <a:p>
            <a:r>
              <a:rPr lang="en-US" dirty="0"/>
              <a:t>&gt;5%-classical  </a:t>
            </a:r>
            <a:r>
              <a:rPr lang="en-US" dirty="0" err="1"/>
              <a:t>ceserean</a:t>
            </a:r>
            <a:r>
              <a:rPr lang="en-US" dirty="0"/>
              <a:t> section</a:t>
            </a:r>
          </a:p>
          <a:p>
            <a:r>
              <a:rPr lang="en-US" dirty="0"/>
              <a:t>Scar dehisence-0.6%-good outcomes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Rupture of the </a:t>
            </a:r>
            <a:r>
              <a:rPr lang="en-US" dirty="0" err="1"/>
              <a:t>uterus:classification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be complete or incomplete</a:t>
            </a:r>
          </a:p>
          <a:p>
            <a:r>
              <a:rPr lang="en-US" dirty="0"/>
              <a:t>Complete-uterus directly communicates with peritoneal cavity.(full thickness).usually contents escape to peritoneal cavity</a:t>
            </a:r>
          </a:p>
          <a:p>
            <a:r>
              <a:rPr lang="en-US" dirty="0"/>
              <a:t>Incomplete uterine rupture(occult)-the rupture does not reach the visceral peritoneum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Uterine rupture-causes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Obstructed </a:t>
            </a:r>
            <a:r>
              <a:rPr lang="en-US" dirty="0" err="1"/>
              <a:t>labour</a:t>
            </a:r>
            <a:r>
              <a:rPr lang="en-US" dirty="0"/>
              <a:t>,</a:t>
            </a:r>
          </a:p>
          <a:p>
            <a:r>
              <a:rPr lang="en-US" dirty="0" err="1"/>
              <a:t>Injudiciuos</a:t>
            </a:r>
            <a:r>
              <a:rPr lang="en-US" dirty="0"/>
              <a:t> use of </a:t>
            </a:r>
            <a:r>
              <a:rPr lang="en-US" dirty="0" err="1"/>
              <a:t>uterotonics</a:t>
            </a:r>
            <a:r>
              <a:rPr lang="en-US" dirty="0"/>
              <a:t> </a:t>
            </a:r>
            <a:r>
              <a:rPr lang="en-US" dirty="0" err="1"/>
              <a:t>e.g</a:t>
            </a:r>
            <a:r>
              <a:rPr lang="en-US" dirty="0"/>
              <a:t> overdose</a:t>
            </a:r>
          </a:p>
          <a:p>
            <a:r>
              <a:rPr lang="en-US" dirty="0"/>
              <a:t>Previous uterine </a:t>
            </a:r>
            <a:r>
              <a:rPr lang="en-US" dirty="0" err="1"/>
              <a:t>surgery:cs,myomectomy,previous</a:t>
            </a:r>
            <a:r>
              <a:rPr lang="en-US" dirty="0"/>
              <a:t> repaired uterine </a:t>
            </a:r>
            <a:r>
              <a:rPr lang="en-US" dirty="0" err="1"/>
              <a:t>rupture,metroplasty,D&amp;C</a:t>
            </a:r>
            <a:r>
              <a:rPr lang="en-US" dirty="0"/>
              <a:t>,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Causes of uterine rupture before </a:t>
            </a:r>
            <a:r>
              <a:rPr lang="en-US" dirty="0" err="1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placenta </a:t>
            </a:r>
            <a:r>
              <a:rPr lang="en-US" dirty="0" err="1"/>
              <a:t>percreta</a:t>
            </a:r>
            <a:r>
              <a:rPr lang="en-US" dirty="0"/>
              <a:t>,</a:t>
            </a:r>
          </a:p>
          <a:p>
            <a:r>
              <a:rPr lang="en-US" dirty="0"/>
              <a:t>invasive </a:t>
            </a:r>
            <a:r>
              <a:rPr lang="en-US" dirty="0" err="1"/>
              <a:t>mole,choriocarcinoma</a:t>
            </a:r>
            <a:r>
              <a:rPr lang="en-US" dirty="0"/>
              <a:t>,</a:t>
            </a:r>
          </a:p>
          <a:p>
            <a:r>
              <a:rPr lang="en-US" dirty="0" err="1"/>
              <a:t>cornual</a:t>
            </a:r>
            <a:r>
              <a:rPr lang="en-US" dirty="0"/>
              <a:t> pregnancy, </a:t>
            </a:r>
          </a:p>
          <a:p>
            <a:r>
              <a:rPr lang="en-US" dirty="0"/>
              <a:t>abdominal trauma(</a:t>
            </a:r>
            <a:r>
              <a:rPr lang="en-US" dirty="0" err="1"/>
              <a:t>accident,knive,bullet</a:t>
            </a:r>
            <a:r>
              <a:rPr lang="en-US" dirty="0"/>
              <a:t>),</a:t>
            </a:r>
          </a:p>
          <a:p>
            <a:r>
              <a:rPr lang="en-US" dirty="0"/>
              <a:t>congenital abnormalities </a:t>
            </a:r>
            <a:r>
              <a:rPr lang="en-US" dirty="0" err="1"/>
              <a:t>e.g</a:t>
            </a:r>
            <a:r>
              <a:rPr lang="en-US" dirty="0"/>
              <a:t> pregnancy in undeveloped  uterine horn,</a:t>
            </a:r>
          </a:p>
          <a:p>
            <a:r>
              <a:rPr lang="en-US" dirty="0" err="1"/>
              <a:t>overdistension</a:t>
            </a:r>
            <a:r>
              <a:rPr lang="en-US" dirty="0"/>
              <a:t>(multiple </a:t>
            </a:r>
            <a:r>
              <a:rPr lang="en-US" dirty="0" err="1"/>
              <a:t>pregnancy,hydramnios</a:t>
            </a:r>
            <a:r>
              <a:rPr lang="en-US" dirty="0"/>
              <a:t>)</a:t>
            </a:r>
          </a:p>
          <a:p>
            <a:r>
              <a:rPr lang="en-US" dirty="0" err="1"/>
              <a:t>NB:most</a:t>
            </a:r>
            <a:r>
              <a:rPr lang="en-US" dirty="0"/>
              <a:t> cases are due to previous </a:t>
            </a:r>
            <a:r>
              <a:rPr lang="en-US" dirty="0" err="1"/>
              <a:t>cs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373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RUPTURE OF A PREVIUOS CS SCAR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+mj-lt"/>
              </a:rPr>
              <a:t>Risk of rupture in 1 previous scar:0.2-1.5%</a:t>
            </a:r>
          </a:p>
          <a:p>
            <a:pPr>
              <a:lnSpc>
                <a:spcPct val="80000"/>
              </a:lnSpc>
              <a:buNone/>
            </a:pPr>
            <a:endParaRPr lang="en-US" sz="3400" dirty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r>
              <a:rPr lang="en-US" sz="3400" dirty="0">
                <a:latin typeface="+mj-lt"/>
              </a:rPr>
              <a:t>.Risk of rupture in classical scar:4-9%</a:t>
            </a:r>
          </a:p>
          <a:p>
            <a:pPr>
              <a:lnSpc>
                <a:spcPct val="80000"/>
              </a:lnSpc>
              <a:buNone/>
            </a:pPr>
            <a:endParaRPr lang="en-US" sz="3400" dirty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r>
              <a:rPr lang="en-US" sz="3400" dirty="0">
                <a:latin typeface="+mj-lt"/>
              </a:rPr>
              <a:t>Low vertical :1-7%</a:t>
            </a:r>
          </a:p>
          <a:p>
            <a:pPr>
              <a:lnSpc>
                <a:spcPct val="80000"/>
              </a:lnSpc>
              <a:buNone/>
            </a:pPr>
            <a:endParaRPr lang="en-US" sz="3400" dirty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endParaRPr lang="en-US" sz="3400" dirty="0">
              <a:latin typeface="+mj-lt"/>
            </a:endParaRPr>
          </a:p>
          <a:p>
            <a:pPr>
              <a:lnSpc>
                <a:spcPct val="80000"/>
              </a:lnSpc>
              <a:buNone/>
            </a:pPr>
            <a:r>
              <a:rPr lang="en-US" sz="3400" dirty="0">
                <a:latin typeface="+mj-lt"/>
              </a:rPr>
              <a:t>:</a:t>
            </a:r>
            <a:endParaRPr lang="en-US" sz="31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ro-RO" b="1" dirty="0"/>
              <a:t>Criteria for VBAC</a:t>
            </a:r>
            <a:br>
              <a:rPr lang="ro-RO" altLang="ro-RO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ro-RO" b="1" dirty="0"/>
              <a:t>only one previous cesarean section;</a:t>
            </a:r>
            <a:endParaRPr lang="ro-RO" altLang="ro-RO" b="1" dirty="0"/>
          </a:p>
          <a:p>
            <a:pPr>
              <a:buFont typeface="Wingdings" pitchFamily="2" charset="2"/>
              <a:buChar char="Ø"/>
            </a:pPr>
            <a:r>
              <a:rPr lang="en-US" altLang="ro-RO" b="1" dirty="0"/>
              <a:t>low transverse uterine incision;</a:t>
            </a:r>
            <a:endParaRPr lang="ro-RO" altLang="ro-RO" b="1" dirty="0"/>
          </a:p>
          <a:p>
            <a:pPr>
              <a:buFont typeface="Wingdings" pitchFamily="2" charset="2"/>
              <a:buChar char="Ø"/>
            </a:pPr>
            <a:r>
              <a:rPr lang="en-US" altLang="ro-RO" b="1" dirty="0"/>
              <a:t>original indication for cesarean not necessarily recurring in subsequent pregnancies;</a:t>
            </a:r>
            <a:endParaRPr lang="en-US" altLang="ro-RO" b="1" i="1" dirty="0"/>
          </a:p>
          <a:p>
            <a:pPr>
              <a:buFont typeface="Wingdings" pitchFamily="2" charset="2"/>
              <a:buChar char="Ø"/>
            </a:pPr>
            <a:r>
              <a:rPr lang="en-US" altLang="ro-RO" b="1" dirty="0"/>
              <a:t>benign</a:t>
            </a:r>
            <a:r>
              <a:rPr lang="ro-RO" altLang="ro-RO" b="1" dirty="0"/>
              <a:t> </a:t>
            </a:r>
            <a:r>
              <a:rPr lang="en-US" altLang="ro-RO" b="1" dirty="0"/>
              <a:t>postoperative course;</a:t>
            </a:r>
          </a:p>
          <a:p>
            <a:pPr>
              <a:buFont typeface="Wingdings" pitchFamily="2" charset="2"/>
              <a:buChar char="Ø"/>
            </a:pPr>
            <a:r>
              <a:rPr lang="en-US" altLang="ro-RO" b="1" dirty="0"/>
              <a:t>non-complicated current pregnancy (</a:t>
            </a:r>
            <a:r>
              <a:rPr lang="en-US" altLang="ro-RO" b="1" dirty="0" err="1"/>
              <a:t>macrosomia</a:t>
            </a:r>
            <a:r>
              <a:rPr lang="en-US" altLang="ro-RO" b="1" dirty="0"/>
              <a:t>, malposition, multiple gestation).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691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Warning signs-bandls ring,tenderness on lower </a:t>
            </a:r>
            <a:r>
              <a:rPr lang="en-US" dirty="0" err="1"/>
              <a:t>segment,fetal</a:t>
            </a:r>
            <a:r>
              <a:rPr lang="en-US" dirty="0"/>
              <a:t> distress</a:t>
            </a:r>
          </a:p>
          <a:p>
            <a:r>
              <a:rPr lang="en-US" dirty="0"/>
              <a:t>Maternal </a:t>
            </a:r>
            <a:r>
              <a:rPr lang="en-US" dirty="0" err="1"/>
              <a:t>signs:shock,abnormal</a:t>
            </a:r>
            <a:r>
              <a:rPr lang="en-US" dirty="0"/>
              <a:t> abdominal </a:t>
            </a:r>
            <a:r>
              <a:rPr lang="en-US" dirty="0" err="1"/>
              <a:t>distension,tender</a:t>
            </a:r>
            <a:r>
              <a:rPr lang="en-US" dirty="0"/>
              <a:t> </a:t>
            </a:r>
            <a:r>
              <a:rPr lang="en-US" dirty="0" err="1"/>
              <a:t>abdomen,shoulder</a:t>
            </a:r>
            <a:r>
              <a:rPr lang="en-US" dirty="0"/>
              <a:t> </a:t>
            </a:r>
            <a:r>
              <a:rPr lang="en-US" dirty="0" err="1"/>
              <a:t>pain,contractions</a:t>
            </a:r>
            <a:r>
              <a:rPr lang="en-US" dirty="0"/>
              <a:t> </a:t>
            </a:r>
            <a:r>
              <a:rPr lang="en-US" dirty="0" err="1"/>
              <a:t>cease,haematuria</a:t>
            </a:r>
            <a:r>
              <a:rPr lang="en-US" dirty="0"/>
              <a:t> ,vaginal </a:t>
            </a:r>
            <a:r>
              <a:rPr lang="en-US" dirty="0" err="1"/>
              <a:t>bleeding,recession</a:t>
            </a:r>
            <a:r>
              <a:rPr lang="en-US" dirty="0"/>
              <a:t> of presenting part</a:t>
            </a:r>
          </a:p>
          <a:p>
            <a:r>
              <a:rPr lang="en-US" dirty="0" err="1"/>
              <a:t>Foetal</a:t>
            </a:r>
            <a:r>
              <a:rPr lang="en-US" dirty="0"/>
              <a:t>-easily palpable fetal parts,absent fetal heart/fetal </a:t>
            </a:r>
            <a:r>
              <a:rPr lang="en-US" dirty="0" err="1"/>
              <a:t>distress,presenting</a:t>
            </a:r>
            <a:r>
              <a:rPr lang="en-US" dirty="0"/>
              <a:t> part receding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 arrival emergency </a:t>
            </a:r>
            <a:r>
              <a:rPr lang="en-US" dirty="0" err="1"/>
              <a:t>ceserean</a:t>
            </a:r>
            <a:r>
              <a:rPr lang="en-US" dirty="0"/>
              <a:t> section was done and stillbirth </a:t>
            </a:r>
            <a:r>
              <a:rPr lang="en-US" dirty="0" err="1"/>
              <a:t>delivered.During</a:t>
            </a:r>
            <a:r>
              <a:rPr lang="en-US" dirty="0"/>
              <a:t> </a:t>
            </a:r>
            <a:r>
              <a:rPr lang="en-US" dirty="0" err="1"/>
              <a:t>cs</a:t>
            </a:r>
            <a:r>
              <a:rPr lang="en-US" dirty="0"/>
              <a:t> JN developed severe postpartum </a:t>
            </a:r>
            <a:r>
              <a:rPr lang="en-US" dirty="0" err="1"/>
              <a:t>haemorhage</a:t>
            </a:r>
            <a:r>
              <a:rPr lang="en-US" dirty="0"/>
              <a:t> due to uterine </a:t>
            </a:r>
            <a:r>
              <a:rPr lang="en-US" dirty="0" err="1"/>
              <a:t>atony.Conservative</a:t>
            </a:r>
            <a:r>
              <a:rPr lang="en-US" dirty="0"/>
              <a:t> interventions failed and   emergency hysterectomy was done.</a:t>
            </a:r>
          </a:p>
          <a:p>
            <a:r>
              <a:rPr lang="en-US" dirty="0"/>
              <a:t> She was transfused 6 units of blood. She was put on IV antibiotics and indwelling </a:t>
            </a:r>
            <a:r>
              <a:rPr lang="en-US" dirty="0" err="1"/>
              <a:t>foleys</a:t>
            </a:r>
            <a:r>
              <a:rPr lang="en-US" dirty="0"/>
              <a:t> catheter was </a:t>
            </a:r>
            <a:r>
              <a:rPr lang="en-US" dirty="0" err="1"/>
              <a:t>inserted.Day</a:t>
            </a:r>
            <a:r>
              <a:rPr lang="en-US" dirty="0"/>
              <a:t> 3 post operative she got a burst abdomen ,sepsis and leakage of urine and </a:t>
            </a:r>
            <a:r>
              <a:rPr lang="en-US" dirty="0" err="1"/>
              <a:t>stool.She</a:t>
            </a:r>
            <a:r>
              <a:rPr lang="en-US" dirty="0"/>
              <a:t> also had foot drop.</a:t>
            </a:r>
          </a:p>
        </p:txBody>
      </p:sp>
    </p:spTree>
    <p:extLst>
      <p:ext uri="{BB962C8B-B14F-4D97-AF65-F5344CB8AC3E}">
        <p14:creationId xmlns:p14="http://schemas.microsoft.com/office/powerpoint/2010/main" val="3898973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Resuscitation-IV </a:t>
            </a:r>
            <a:r>
              <a:rPr lang="en-US" dirty="0" err="1"/>
              <a:t>fluids,iv</a:t>
            </a:r>
            <a:r>
              <a:rPr lang="en-US" dirty="0"/>
              <a:t> </a:t>
            </a:r>
            <a:r>
              <a:rPr lang="en-US" dirty="0" err="1"/>
              <a:t>antibiotics,blood</a:t>
            </a:r>
            <a:r>
              <a:rPr lang="en-US" dirty="0"/>
              <a:t> grouping &amp;</a:t>
            </a:r>
            <a:r>
              <a:rPr lang="en-US" dirty="0" err="1"/>
              <a:t>crossmatch</a:t>
            </a:r>
            <a:endParaRPr lang="en-US" dirty="0"/>
          </a:p>
          <a:p>
            <a:r>
              <a:rPr lang="en-US" dirty="0"/>
              <a:t>Emergency </a:t>
            </a:r>
            <a:r>
              <a:rPr lang="en-US" dirty="0" err="1"/>
              <a:t>laparotomy</a:t>
            </a:r>
            <a:endParaRPr lang="en-US" dirty="0"/>
          </a:p>
          <a:p>
            <a:r>
              <a:rPr lang="en-US" dirty="0"/>
              <a:t>Repair if rupture is </a:t>
            </a:r>
            <a:r>
              <a:rPr lang="en-US" dirty="0" err="1"/>
              <a:t>clean,linear</a:t>
            </a:r>
            <a:r>
              <a:rPr lang="en-US" dirty="0"/>
              <a:t>(or no skills for hysterectomy)</a:t>
            </a:r>
          </a:p>
          <a:p>
            <a:r>
              <a:rPr lang="en-US" dirty="0" err="1"/>
              <a:t>Ocult</a:t>
            </a:r>
            <a:r>
              <a:rPr lang="en-US" dirty="0"/>
              <a:t> cases-freshen wound edges and repair</a:t>
            </a:r>
          </a:p>
          <a:p>
            <a:r>
              <a:rPr lang="en-US" dirty="0"/>
              <a:t>Repair and tubal ligation-extensive damage &amp;carrying another </a:t>
            </a:r>
            <a:r>
              <a:rPr lang="en-US" dirty="0" err="1"/>
              <a:t>pregn</a:t>
            </a:r>
            <a:r>
              <a:rPr lang="en-US" dirty="0"/>
              <a:t> is  risky</a:t>
            </a:r>
          </a:p>
          <a:p>
            <a:r>
              <a:rPr lang="en-US" dirty="0"/>
              <a:t>Hysterectomy-subtotal/total  if extensive damage is present.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cont: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 management-clinical audits</a:t>
            </a:r>
          </a:p>
          <a:p>
            <a:r>
              <a:rPr lang="en-US" dirty="0"/>
              <a:t>Postnatal counseling-treatment offered, future pregnancy</a:t>
            </a:r>
          </a:p>
          <a:p>
            <a:r>
              <a:rPr lang="en-US" dirty="0"/>
              <a:t>Risk of rupture in subsequent pregnancy is high hence elective </a:t>
            </a:r>
            <a:r>
              <a:rPr lang="en-US" dirty="0" err="1"/>
              <a:t>cs</a:t>
            </a:r>
            <a:r>
              <a:rPr lang="en-US" dirty="0"/>
              <a:t>  recommended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Haemorhage</a:t>
            </a:r>
            <a:endParaRPr lang="en-US" dirty="0"/>
          </a:p>
          <a:p>
            <a:r>
              <a:rPr lang="en-US" dirty="0"/>
              <a:t>Shock</a:t>
            </a:r>
          </a:p>
          <a:p>
            <a:r>
              <a:rPr lang="en-US" dirty="0"/>
              <a:t>Sepsis</a:t>
            </a:r>
          </a:p>
          <a:p>
            <a:r>
              <a:rPr lang="en-US" dirty="0" err="1"/>
              <a:t>Ureteral</a:t>
            </a:r>
            <a:r>
              <a:rPr lang="en-US" dirty="0"/>
              <a:t> damage</a:t>
            </a:r>
          </a:p>
          <a:p>
            <a:r>
              <a:rPr lang="en-US" dirty="0" err="1"/>
              <a:t>Thrombophlebitis</a:t>
            </a:r>
            <a:endParaRPr lang="en-US" dirty="0"/>
          </a:p>
          <a:p>
            <a:r>
              <a:rPr lang="en-US" dirty="0" err="1"/>
              <a:t>Asherman</a:t>
            </a:r>
            <a:r>
              <a:rPr lang="en-US" dirty="0"/>
              <a:t> syndrome</a:t>
            </a:r>
          </a:p>
          <a:p>
            <a:r>
              <a:rPr lang="en-US" dirty="0"/>
              <a:t>infertility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obstructed </a:t>
            </a:r>
            <a:r>
              <a:rPr lang="en-US" dirty="0" err="1"/>
              <a:t>labour</a:t>
            </a:r>
            <a:endParaRPr lang="en-US" dirty="0"/>
          </a:p>
          <a:p>
            <a:r>
              <a:rPr lang="en-US" dirty="0"/>
              <a:t>Proper estimation of fetal weight to avoid traumatic delivery</a:t>
            </a:r>
          </a:p>
          <a:p>
            <a:r>
              <a:rPr lang="en-US" dirty="0"/>
              <a:t>Proper use of </a:t>
            </a:r>
            <a:r>
              <a:rPr lang="en-US" dirty="0" err="1"/>
              <a:t>oxytocics</a:t>
            </a:r>
            <a:endParaRPr lang="en-US" dirty="0"/>
          </a:p>
          <a:p>
            <a:r>
              <a:rPr lang="en-US" dirty="0"/>
              <a:t>Proper closure of </a:t>
            </a:r>
            <a:r>
              <a:rPr lang="en-US" dirty="0" err="1"/>
              <a:t>cs</a:t>
            </a:r>
            <a:r>
              <a:rPr lang="en-US" dirty="0"/>
              <a:t> </a:t>
            </a:r>
            <a:r>
              <a:rPr lang="en-US" dirty="0" err="1"/>
              <a:t>incission</a:t>
            </a:r>
            <a:endParaRPr lang="en-US" dirty="0"/>
          </a:p>
          <a:p>
            <a:r>
              <a:rPr lang="en-US" dirty="0"/>
              <a:t>Proper selection of patients for VBAC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Subsequent ANC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 of rupture high</a:t>
            </a:r>
          </a:p>
          <a:p>
            <a:r>
              <a:rPr lang="en-US" dirty="0"/>
              <a:t>Regular ANC visits</a:t>
            </a:r>
          </a:p>
          <a:p>
            <a:r>
              <a:rPr lang="en-US" dirty="0"/>
              <a:t>Admit at age of viability(28-32 wks) so that incase of silent rupture baby and mother can be saved.</a:t>
            </a:r>
          </a:p>
          <a:p>
            <a:r>
              <a:rPr lang="en-US" dirty="0"/>
              <a:t>Deliver at 37-38 weeks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 answer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A </a:t>
            </a:r>
            <a:r>
              <a:rPr lang="en-US" b="1" dirty="0" err="1"/>
              <a:t>primigravida</a:t>
            </a:r>
            <a:r>
              <a:rPr lang="en-US" b="1" dirty="0"/>
              <a:t> was admitted in spontaneous </a:t>
            </a:r>
            <a:r>
              <a:rPr lang="en-US" b="1" dirty="0" err="1"/>
              <a:t>labour</a:t>
            </a:r>
            <a:r>
              <a:rPr lang="en-US" b="1" dirty="0"/>
              <a:t> at 40 weeks gestation 14 hrs </a:t>
            </a:r>
            <a:r>
              <a:rPr lang="en-US" b="1" dirty="0" err="1"/>
              <a:t>ago.Fetal</a:t>
            </a:r>
            <a:r>
              <a:rPr lang="en-US" b="1" dirty="0"/>
              <a:t> membranes had ruptured spontaneously  12 hours ago before </a:t>
            </a:r>
            <a:r>
              <a:rPr lang="en-US" b="1" dirty="0" err="1"/>
              <a:t>admission.Her</a:t>
            </a:r>
            <a:r>
              <a:rPr lang="en-US" b="1" dirty="0"/>
              <a:t> cervix was 3 cm on </a:t>
            </a:r>
            <a:r>
              <a:rPr lang="en-US" b="1" dirty="0" err="1"/>
              <a:t>admission.The</a:t>
            </a:r>
            <a:r>
              <a:rPr lang="en-US" b="1" dirty="0"/>
              <a:t> cervix has remained at 8cm for the last 4 hrs and in addition she now has pyrexia of 37.8 degrees </a:t>
            </a:r>
            <a:r>
              <a:rPr lang="en-US" b="1" dirty="0" err="1"/>
              <a:t>celsius.The</a:t>
            </a:r>
            <a:r>
              <a:rPr lang="en-US" b="1" dirty="0"/>
              <a:t> fetal heart is normal.</a:t>
            </a:r>
          </a:p>
          <a:p>
            <a:r>
              <a:rPr lang="en-US" dirty="0"/>
              <a:t>A) under what conditions will you do a </a:t>
            </a:r>
            <a:r>
              <a:rPr lang="en-US" dirty="0" err="1"/>
              <a:t>cesearean</a:t>
            </a:r>
            <a:r>
              <a:rPr lang="en-US" dirty="0"/>
              <a:t> section on this patient?</a:t>
            </a:r>
          </a:p>
          <a:p>
            <a:endParaRPr lang="en-US" dirty="0"/>
          </a:p>
          <a:p>
            <a:r>
              <a:rPr lang="en-US" dirty="0"/>
              <a:t>She is eventually delivered by cesarean section because of obstructed </a:t>
            </a:r>
            <a:r>
              <a:rPr lang="en-US" dirty="0" err="1"/>
              <a:t>labour</a:t>
            </a:r>
            <a:r>
              <a:rPr lang="en-US" dirty="0"/>
              <a:t>.</a:t>
            </a:r>
          </a:p>
          <a:p>
            <a:r>
              <a:rPr lang="en-US" dirty="0"/>
              <a:t>B) what signs may be present in obstructed </a:t>
            </a:r>
            <a:r>
              <a:rPr lang="en-US" dirty="0" err="1"/>
              <a:t>labour</a:t>
            </a:r>
            <a:endParaRPr lang="en-US" dirty="0"/>
          </a:p>
          <a:p>
            <a:r>
              <a:rPr lang="en-US" dirty="0"/>
              <a:t>C) what complications may affect this mother&amp; fetus</a:t>
            </a:r>
          </a:p>
          <a:p>
            <a:r>
              <a:rPr lang="en-US" dirty="0"/>
              <a:t>D) how will you minimize any  </a:t>
            </a:r>
            <a:r>
              <a:rPr lang="en-US"/>
              <a:t>maternal  </a:t>
            </a:r>
            <a:r>
              <a:rPr lang="en-US" dirty="0"/>
              <a:t>complications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J.N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dirty="0"/>
              <a:t>She was taken back to theatre for closure of burst </a:t>
            </a:r>
            <a:r>
              <a:rPr lang="en-US" dirty="0" err="1"/>
              <a:t>abdomen.She</a:t>
            </a:r>
            <a:r>
              <a:rPr lang="en-US" dirty="0"/>
              <a:t> was also found to have a </a:t>
            </a:r>
            <a:r>
              <a:rPr lang="en-US" dirty="0" err="1"/>
              <a:t>vesico</a:t>
            </a:r>
            <a:r>
              <a:rPr lang="en-US" dirty="0"/>
              <a:t> vaginal  and </a:t>
            </a:r>
            <a:r>
              <a:rPr lang="en-US" dirty="0" err="1"/>
              <a:t>rectovaginal</a:t>
            </a:r>
            <a:r>
              <a:rPr lang="en-US" dirty="0"/>
              <a:t> fistula.</a:t>
            </a:r>
          </a:p>
          <a:p>
            <a:r>
              <a:rPr lang="en-US" dirty="0"/>
              <a:t> She  remained in hospital for I month .</a:t>
            </a:r>
          </a:p>
          <a:p>
            <a:r>
              <a:rPr lang="en-US" dirty="0"/>
              <a:t>VVF and RVF was repaired  2 months </a:t>
            </a:r>
            <a:r>
              <a:rPr lang="en-US" dirty="0" err="1"/>
              <a:t>later.Both</a:t>
            </a:r>
            <a:r>
              <a:rPr lang="en-US" dirty="0"/>
              <a:t>  VVF and RVF </a:t>
            </a:r>
            <a:r>
              <a:rPr lang="en-US" dirty="0" err="1"/>
              <a:t>healed,however</a:t>
            </a:r>
            <a:r>
              <a:rPr lang="en-US" dirty="0"/>
              <a:t> she remained incontinent of urine. The vagina got markedly  stenosed.Three  more operations were performed to help with </a:t>
            </a:r>
            <a:r>
              <a:rPr lang="en-US" dirty="0" err="1"/>
              <a:t>urrine</a:t>
            </a:r>
            <a:r>
              <a:rPr lang="en-US" dirty="0"/>
              <a:t> incontinence but </a:t>
            </a:r>
            <a:r>
              <a:rPr lang="en-US" dirty="0" err="1"/>
              <a:t>unsuccessfull</a:t>
            </a:r>
            <a:r>
              <a:rPr lang="en-US" dirty="0"/>
              <a:t>.</a:t>
            </a:r>
          </a:p>
          <a:p>
            <a:r>
              <a:rPr lang="en-US" dirty="0"/>
              <a:t>She was </a:t>
            </a:r>
            <a:r>
              <a:rPr lang="en-US" dirty="0" err="1"/>
              <a:t>counselled</a:t>
            </a:r>
            <a:r>
              <a:rPr lang="en-US" dirty="0"/>
              <a:t> for urinary diversion.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5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Prolonged,obstructed</a:t>
            </a:r>
            <a:r>
              <a:rPr lang="en-US" dirty="0"/>
              <a:t> </a:t>
            </a:r>
            <a:r>
              <a:rPr lang="en-US" dirty="0" err="1"/>
              <a:t>labour,uterine</a:t>
            </a:r>
            <a:r>
              <a:rPr lang="en-US" dirty="0"/>
              <a:t> </a:t>
            </a:r>
            <a:r>
              <a:rPr lang="en-US" dirty="0" err="1"/>
              <a:t>rupture:significance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Worlwide-500,000 maternal deaths</a:t>
            </a:r>
          </a:p>
          <a:p>
            <a:r>
              <a:rPr lang="en-US" dirty="0"/>
              <a:t>obstructed labour= 8% of maternal deaths</a:t>
            </a:r>
          </a:p>
          <a:p>
            <a:r>
              <a:rPr lang="en-US" dirty="0"/>
              <a:t>Deaths are preventable</a:t>
            </a:r>
          </a:p>
          <a:p>
            <a:r>
              <a:rPr lang="en-US" dirty="0"/>
              <a:t>Survivors-suffer serious morbidity-</a:t>
            </a:r>
            <a:r>
              <a:rPr lang="en-US" dirty="0" err="1"/>
              <a:t>sepsis,bleeding,VVF</a:t>
            </a:r>
            <a:r>
              <a:rPr lang="en-US" dirty="0"/>
              <a:t>,</a:t>
            </a:r>
          </a:p>
          <a:p>
            <a:r>
              <a:rPr lang="en-US" dirty="0" err="1"/>
              <a:t>Perinatal</a:t>
            </a:r>
            <a:r>
              <a:rPr lang="en-US" dirty="0"/>
              <a:t> mortality and morbidity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Prolonged </a:t>
            </a:r>
            <a:r>
              <a:rPr lang="en-US" dirty="0" err="1"/>
              <a:t>labour</a:t>
            </a:r>
            <a:r>
              <a:rPr lang="en-US" dirty="0"/>
              <a:t>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Prolonged </a:t>
            </a:r>
            <a:r>
              <a:rPr lang="en-US" dirty="0" err="1"/>
              <a:t>labour-labour</a:t>
            </a:r>
            <a:r>
              <a:rPr lang="en-US" dirty="0"/>
              <a:t> lasting more than 24 hrs</a:t>
            </a:r>
          </a:p>
          <a:p>
            <a:r>
              <a:rPr lang="en-US" dirty="0" err="1"/>
              <a:t>Labour</a:t>
            </a:r>
            <a:r>
              <a:rPr lang="en-US" dirty="0"/>
              <a:t>  divided into 4 stages: 1</a:t>
            </a:r>
            <a:r>
              <a:rPr lang="en-US" baseline="30000" dirty="0"/>
              <a:t>st</a:t>
            </a:r>
            <a:r>
              <a:rPr lang="en-US" dirty="0"/>
              <a:t> stage,2</a:t>
            </a:r>
            <a:r>
              <a:rPr lang="en-US" baseline="30000" dirty="0"/>
              <a:t>nd</a:t>
            </a:r>
            <a:r>
              <a:rPr lang="en-US" dirty="0"/>
              <a:t> stage ,3rd stage and 4</a:t>
            </a:r>
            <a:r>
              <a:rPr lang="en-US" baseline="30000" dirty="0"/>
              <a:t>th</a:t>
            </a:r>
            <a:r>
              <a:rPr lang="en-US" dirty="0"/>
              <a:t> stage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err="1"/>
              <a:t>stage:latent</a:t>
            </a:r>
            <a:r>
              <a:rPr lang="en-US" dirty="0"/>
              <a:t> phase and active phase( cervical dilatation of 4cm  or &gt;).prolonged latent phase&gt; 8 hrs,</a:t>
            </a:r>
          </a:p>
          <a:p>
            <a:r>
              <a:rPr lang="en-US" dirty="0"/>
              <a:t>Prolonged active phase&gt;12 hrs</a:t>
            </a:r>
          </a:p>
          <a:p>
            <a:r>
              <a:rPr lang="en-US" dirty="0"/>
              <a:t>Prolonged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err="1"/>
              <a:t>stage:primigravida</a:t>
            </a:r>
            <a:r>
              <a:rPr lang="en-US" dirty="0"/>
              <a:t> &gt;2 </a:t>
            </a:r>
            <a:r>
              <a:rPr lang="en-US" dirty="0" err="1"/>
              <a:t>hrs,multipara</a:t>
            </a:r>
            <a:r>
              <a:rPr lang="en-US" dirty="0"/>
              <a:t>&gt;1hr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prolonged </a:t>
            </a:r>
            <a:r>
              <a:rPr lang="en-US" dirty="0" err="1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Causes: 3 Ps</a:t>
            </a:r>
          </a:p>
          <a:p>
            <a:r>
              <a:rPr lang="en-US" dirty="0"/>
              <a:t>3Ps-passage,passenger,power</a:t>
            </a:r>
          </a:p>
          <a:p>
            <a:r>
              <a:rPr lang="en-US" dirty="0" err="1"/>
              <a:t>Passage:abnormal</a:t>
            </a:r>
            <a:r>
              <a:rPr lang="en-US" dirty="0"/>
              <a:t> pelvis, </a:t>
            </a:r>
            <a:r>
              <a:rPr lang="en-US" dirty="0" err="1"/>
              <a:t>cotracted</a:t>
            </a:r>
            <a:r>
              <a:rPr lang="en-US" dirty="0"/>
              <a:t> </a:t>
            </a:r>
            <a:r>
              <a:rPr lang="en-US" dirty="0" err="1"/>
              <a:t>pelvis,pelvic</a:t>
            </a:r>
            <a:r>
              <a:rPr lang="en-US" dirty="0"/>
              <a:t> tumor</a:t>
            </a:r>
          </a:p>
          <a:p>
            <a:r>
              <a:rPr lang="en-US" dirty="0" err="1"/>
              <a:t>Passenger:large,malposition,malpresentation,fetal</a:t>
            </a:r>
            <a:r>
              <a:rPr lang="en-US" dirty="0"/>
              <a:t> abnormalities</a:t>
            </a:r>
          </a:p>
          <a:p>
            <a:r>
              <a:rPr lang="en-US" dirty="0" err="1"/>
              <a:t>Power:inadequate</a:t>
            </a:r>
            <a:r>
              <a:rPr lang="en-US" dirty="0"/>
              <a:t> </a:t>
            </a:r>
            <a:r>
              <a:rPr lang="en-US" dirty="0" err="1"/>
              <a:t>contractions,uncordinated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prolonged labour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Assess to find the cause</a:t>
            </a:r>
          </a:p>
          <a:p>
            <a:r>
              <a:rPr lang="en-US" dirty="0"/>
              <a:t>Manage accordingly </a:t>
            </a:r>
            <a:r>
              <a:rPr lang="en-US" dirty="0" err="1"/>
              <a:t>e.g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inadequate contractions-</a:t>
            </a:r>
            <a:r>
              <a:rPr lang="en-US" dirty="0" err="1"/>
              <a:t>augument</a:t>
            </a:r>
            <a:r>
              <a:rPr lang="en-US" dirty="0"/>
              <a:t>,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Cephalopelvic</a:t>
            </a:r>
            <a:r>
              <a:rPr lang="en-US" dirty="0"/>
              <a:t> disproportion CPD-</a:t>
            </a:r>
            <a:r>
              <a:rPr lang="en-US" dirty="0" err="1"/>
              <a:t>ceaserean</a:t>
            </a:r>
            <a:r>
              <a:rPr lang="en-US" dirty="0"/>
              <a:t> </a:t>
            </a:r>
            <a:r>
              <a:rPr lang="en-US" dirty="0" err="1"/>
              <a:t>section,malpresentation</a:t>
            </a:r>
            <a:r>
              <a:rPr lang="en-US" dirty="0"/>
              <a:t> e.g transverse lie-</a:t>
            </a:r>
            <a:r>
              <a:rPr lang="en-US" dirty="0" err="1"/>
              <a:t>cs</a:t>
            </a:r>
            <a:r>
              <a:rPr lang="en-US" dirty="0"/>
              <a:t>,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malposition 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occipito</a:t>
            </a:r>
            <a:r>
              <a:rPr lang="en-US" dirty="0"/>
              <a:t> posterior position-vaginal rotation or </a:t>
            </a:r>
            <a:r>
              <a:rPr lang="en-US" dirty="0" err="1"/>
              <a:t>cs</a:t>
            </a:r>
            <a:endParaRPr lang="en-US"/>
          </a:p>
          <a:p>
            <a:pPr marL="514350" indent="-514350">
              <a:buFont typeface="+mj-lt"/>
              <a:buAutoNum type="alphaLcParenR"/>
            </a:pPr>
            <a:r>
              <a:rPr lang="en-US"/>
              <a:t>Prolonged </a:t>
            </a:r>
            <a:r>
              <a:rPr lang="en-US" dirty="0"/>
              <a:t>2 </a:t>
            </a:r>
            <a:r>
              <a:rPr lang="en-US" dirty="0" err="1"/>
              <a:t>nd</a:t>
            </a:r>
            <a:r>
              <a:rPr lang="en-US" dirty="0"/>
              <a:t> stage assisted vaginal delivery if no contraindications/</a:t>
            </a:r>
            <a:r>
              <a:rPr lang="en-US" dirty="0" err="1"/>
              <a:t>augument</a:t>
            </a:r>
            <a:r>
              <a:rPr lang="en-US" dirty="0"/>
              <a:t>/</a:t>
            </a:r>
            <a:r>
              <a:rPr lang="en-US" dirty="0" err="1"/>
              <a:t>cs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of prolonged </a:t>
            </a:r>
            <a:r>
              <a:rPr lang="en-US" dirty="0" err="1"/>
              <a:t>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Maternal: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maternal distress,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operative delivery,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Postpartum </a:t>
            </a:r>
            <a:r>
              <a:rPr lang="en-US" dirty="0" err="1"/>
              <a:t>haemorrhage</a:t>
            </a:r>
            <a:r>
              <a:rPr lang="en-US" dirty="0"/>
              <a:t>,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sepsis,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obstetric fistula,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secondary infertility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1585</Words>
  <Application>Microsoft Office PowerPoint</Application>
  <PresentationFormat>On-screen Show (4:3)</PresentationFormat>
  <Paragraphs>217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Office Theme</vt:lpstr>
      <vt:lpstr>PROLONGED AND OBSTRUCTED LABOUR,UTERINE RUPTURE</vt:lpstr>
      <vt:lpstr>CASE STUDY:J.N</vt:lpstr>
      <vt:lpstr>JN</vt:lpstr>
      <vt:lpstr>J.N</vt:lpstr>
      <vt:lpstr>Prolonged,obstructed labour,uterine rupture:significance</vt:lpstr>
      <vt:lpstr>Prolonged labour definition</vt:lpstr>
      <vt:lpstr>Causes of prolonged labour</vt:lpstr>
      <vt:lpstr>Management prolonged labour</vt:lpstr>
      <vt:lpstr>Complications of prolonged labour</vt:lpstr>
      <vt:lpstr>Fetal complications</vt:lpstr>
      <vt:lpstr> obstructed labour</vt:lpstr>
      <vt:lpstr>Causes of obstructed labour</vt:lpstr>
      <vt:lpstr>Causes of obstructed labour</vt:lpstr>
      <vt:lpstr>Clinical presentation</vt:lpstr>
      <vt:lpstr>Obstructed labour-clinical presentation ct</vt:lpstr>
      <vt:lpstr>BANDLS RING</vt:lpstr>
      <vt:lpstr>Management of obstructed labour</vt:lpstr>
      <vt:lpstr>Obstructed labour management</vt:lpstr>
      <vt:lpstr>Complications of obstructed labour</vt:lpstr>
      <vt:lpstr>Fetal complications</vt:lpstr>
      <vt:lpstr>Prevention of obstructed labour</vt:lpstr>
      <vt:lpstr>RUPTURE OF THE UTERUS</vt:lpstr>
      <vt:lpstr>incidence</vt:lpstr>
      <vt:lpstr>Rupture of the uterus:classification</vt:lpstr>
      <vt:lpstr>Uterine rupture-causes</vt:lpstr>
      <vt:lpstr>Causes of uterine rupture before labour</vt:lpstr>
      <vt:lpstr>RUPTURE OF A PREVIUOS CS SCAR</vt:lpstr>
      <vt:lpstr>Criteria for VBAC </vt:lpstr>
      <vt:lpstr>Clinical features</vt:lpstr>
      <vt:lpstr>management</vt:lpstr>
      <vt:lpstr>Management cont:</vt:lpstr>
      <vt:lpstr>complications</vt:lpstr>
      <vt:lpstr>prevention</vt:lpstr>
      <vt:lpstr>Subsequent ANC</vt:lpstr>
      <vt:lpstr>Short answer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PROLONGED AND OBSTRUCTED LABOUR,UTERINE RUPTURE</dc:title>
  <dc:creator>Vickie</dc:creator>
  <cp:lastModifiedBy>Vickie Koske</cp:lastModifiedBy>
  <cp:revision>147</cp:revision>
  <dcterms:created xsi:type="dcterms:W3CDTF">2013-04-03T18:08:26Z</dcterms:created>
  <dcterms:modified xsi:type="dcterms:W3CDTF">2020-05-11T19:25:26Z</dcterms:modified>
</cp:coreProperties>
</file>