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jHEK1bUPK15kndPmnIVPqQy47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30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3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" type="body"/>
          </p:nvPr>
        </p:nvSpPr>
        <p:spPr>
          <a:xfrm rot="5400000">
            <a:off x="2438400" y="-152400"/>
            <a:ext cx="4267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4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4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  <a:defRPr/>
            </a:lvl1pPr>
            <a:lvl2pPr lv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None/>
              <a:defRPr/>
            </a:lvl2pPr>
            <a:lvl3pPr lvl="2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None/>
              <a:defRPr/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/>
            </a:lvl4pPr>
            <a:lvl5pPr lvl="4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sz="18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>
                <a:solidFill>
                  <a:schemeClr val="dk1"/>
                </a:solidFill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7" name="Google Shape;37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None/>
              <a:defRPr b="1"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Helvetica Neue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Helvetica Neue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»"/>
              <a:defRPr sz="2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54" name="Google Shape;54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Helvetica Neue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Helvetica Neue"/>
              <a:buNone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Helvetica Neue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Helvetica Neue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Helvetica Neue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Helvetica Neue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Helvetica Neue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Helvetica Neue"/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0000"/>
              </a:buClr>
              <a:buSzPts val="3600"/>
              <a:buFont typeface="Helvetica Neue"/>
              <a:buChar char="•"/>
              <a:defRPr b="1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Helvetica Neue"/>
              <a:buChar char="–"/>
              <a:defRPr b="1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Helvetica Neue"/>
              <a:buChar char="•"/>
              <a:defRPr b="1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Helvetica Neue"/>
              <a:buChar char="–"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Helvetica Neue"/>
              <a:buChar char="»"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title"/>
          </p:nvPr>
        </p:nvSpPr>
        <p:spPr>
          <a:xfrm>
            <a:off x="152400" y="1444939"/>
            <a:ext cx="8686800" cy="769441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Ceasarean delivery</a:t>
            </a:r>
            <a:endParaRPr/>
          </a:p>
        </p:txBody>
      </p:sp>
      <p:sp>
        <p:nvSpPr>
          <p:cNvPr id="82" name="Google Shape;82;p1"/>
          <p:cNvSpPr txBox="1"/>
          <p:nvPr>
            <p:ph idx="1" type="body"/>
          </p:nvPr>
        </p:nvSpPr>
        <p:spPr>
          <a:xfrm>
            <a:off x="304800" y="3276600"/>
            <a:ext cx="85344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rPr i="1" lang="en-US">
                <a:solidFill>
                  <a:srgbClr val="FF0000"/>
                </a:solidFill>
              </a:rPr>
              <a:t>Prof Omondi Ogutu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rPr i="1" lang="en-US">
                <a:solidFill>
                  <a:srgbClr val="FF0000"/>
                </a:solidFill>
              </a:rPr>
              <a:t>Chair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b="0" i="1"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Department of Obstetrics &amp; Gynaecology,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rPr i="1" lang="en-US">
                <a:solidFill>
                  <a:srgbClr val="FF0000"/>
                </a:solidFill>
              </a:rPr>
              <a:t>UON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Preparations for cs</a:t>
            </a:r>
            <a:endParaRPr/>
          </a:p>
        </p:txBody>
      </p:sp>
      <p:sp>
        <p:nvSpPr>
          <p:cNvPr id="137" name="Google Shape;137;p10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Informed </a:t>
            </a:r>
            <a:r>
              <a:rPr lang="en-US" u="sng"/>
              <a:t>consent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Investigations; </a:t>
            </a:r>
            <a:r>
              <a:rPr lang="en-US" u="sng"/>
              <a:t>Hb/ UEC/ GxM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The </a:t>
            </a:r>
            <a:r>
              <a:rPr lang="en-US" u="sng"/>
              <a:t>vital </a:t>
            </a:r>
            <a:r>
              <a:rPr lang="en-US"/>
              <a:t>signs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Confirm</a:t>
            </a:r>
            <a:r>
              <a:rPr lang="en-US" u="sng"/>
              <a:t> Foetal Heart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Review by the </a:t>
            </a:r>
            <a:r>
              <a:rPr lang="en-US" u="sng"/>
              <a:t>Anaesthetist</a:t>
            </a:r>
            <a:endParaRPr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Indications for CD</a:t>
            </a:r>
            <a:endParaRPr/>
          </a:p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304800" y="1352550"/>
            <a:ext cx="8534400" cy="550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</a:pPr>
            <a:r>
              <a:t/>
            </a:r>
            <a:endParaRPr b="0"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NRFS (FH abn, msl, abn FM etc)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? Multiple gestations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Placental abnormalities /late pregnancy bleeding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CPD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Pelvic masses eg fibroids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Repeated CD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Dystocia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None/>
            </a:pPr>
            <a:r>
              <a:t/>
            </a:r>
            <a:endParaRPr b="0"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Prep for cs</a:t>
            </a:r>
            <a:endParaRPr/>
          </a:p>
        </p:txBody>
      </p:sp>
      <p:sp>
        <p:nvSpPr>
          <p:cNvPr id="149" name="Google Shape;149;p12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Obtain informed consent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FBC / GXM / UEC /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Inform theatre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Inform the anaesthetist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Inform the paediatrician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In theatre</a:t>
            </a:r>
            <a:endParaRPr/>
          </a:p>
        </p:txBody>
      </p:sp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Recommended is RA(regional anesthesia)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IV line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Catheterize , use betadine to clean the vaginal canal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Pre op analgesia?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Clean and drape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Robson’s classification of CS</a:t>
            </a:r>
            <a:endParaRPr/>
          </a:p>
        </p:txBody>
      </p:sp>
      <p:pic>
        <p:nvPicPr>
          <p:cNvPr id="161" name="Google Shape;16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52550"/>
            <a:ext cx="8686800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Abdominal incissions</a:t>
            </a:r>
            <a:endParaRPr/>
          </a:p>
        </p:txBody>
      </p:sp>
      <p:pic>
        <p:nvPicPr>
          <p:cNvPr id="167" name="Google Shape;16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772816"/>
            <a:ext cx="4419600" cy="43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i="1" lang="en-US" sz="2000" u="sng"/>
              <a:t>A. Pfannenstiel</a:t>
            </a:r>
            <a:r>
              <a:rPr b="0" lang="en-US" sz="2000"/>
              <a:t> 2–3 cm above the pubic symphysis.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i="1" lang="en-US" sz="2000" u="sng"/>
              <a:t>B. Joel-Cohen incision</a:t>
            </a:r>
            <a:r>
              <a:rPr b="0" lang="en-US" sz="2000"/>
              <a:t> should be made in a linear fashion approximately 2–3 cm above the traditional placement of the Pfannenstiel incision.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Char char="•"/>
            </a:pPr>
            <a:r>
              <a:rPr i="1" lang="en-US" sz="2000" u="sng"/>
              <a:t>C. Midline vertical incision</a:t>
            </a:r>
            <a:r>
              <a:rPr b="0" lang="en-US" sz="2000"/>
              <a:t> made in the midline and extend from just below the umbilicus to just above the symphysis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Uterine incissions</a:t>
            </a:r>
            <a:endParaRPr/>
          </a:p>
        </p:txBody>
      </p:sp>
      <p:pic>
        <p:nvPicPr>
          <p:cNvPr id="174" name="Google Shape;17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600200"/>
            <a:ext cx="4392488" cy="47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4648200" y="1600200"/>
            <a:ext cx="36681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b="1" i="1" lang="en-US" sz="1900" u="sng" cap="none" strike="noStrike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ow-transverse uter</a:t>
            </a:r>
            <a:r>
              <a:rPr b="1" i="1" lang="en-US" sz="1900" u="sng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ine </a:t>
            </a:r>
            <a:r>
              <a:rPr b="1" i="1" lang="en-US" sz="1900" u="sng" cap="none" strike="noStrike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incision </a:t>
            </a:r>
            <a:endParaRPr b="1" i="1" sz="1900" u="sng" cap="none" strike="noStrike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should be made through the thin, noncontractile portion of the lower uterine segment in a curvilinear fashion. </a:t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 u="sng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Uterine incissions</a:t>
            </a:r>
            <a:endParaRPr/>
          </a:p>
        </p:txBody>
      </p:sp>
      <p:pic>
        <p:nvPicPr>
          <p:cNvPr id="182" name="Google Shape;18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1600200"/>
            <a:ext cx="40132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The inverted J extension</a:t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3575573" y="3244334"/>
            <a:ext cx="1992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Uterine incissions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Uterine incissions</a:t>
            </a:r>
            <a:endParaRPr/>
          </a:p>
        </p:txBody>
      </p:sp>
      <p:pic>
        <p:nvPicPr>
          <p:cNvPr id="190" name="Google Shape;19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In inverted 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Uterine incissions</a:t>
            </a:r>
            <a:endParaRPr/>
          </a:p>
        </p:txBody>
      </p:sp>
      <p:pic>
        <p:nvPicPr>
          <p:cNvPr id="197" name="Google Shape;19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The classical incission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304800" y="1352550"/>
            <a:ext cx="8534400" cy="550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What is ceasarean delivery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What is the global, regional and local CD burden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What are the risk factors of cesarean delivery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Indications for CD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Types of CD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lang="en-US" sz="3200">
                <a:latin typeface="Arial"/>
                <a:ea typeface="Arial"/>
                <a:cs typeface="Arial"/>
                <a:sym typeface="Arial"/>
              </a:rPr>
              <a:t>Complications (imediate, delayed) of CD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Complications (immediate)</a:t>
            </a:r>
            <a:endParaRPr/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304800" y="1482800"/>
            <a:ext cx="8534400" cy="47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Heamorrhage leading to hypovolemic shock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Anaesthetic complications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Embolization,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Bowel complications , ilieus ,Ogilviles syndrome,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infection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late</a:t>
            </a:r>
            <a:endParaRPr/>
          </a:p>
        </p:txBody>
      </p:sp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Embolization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Chronic pelvic pain mostly Neuralgia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Incissional hernias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Menstrual irregularities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RDS?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i="1" lang="en-US" u="sng"/>
              <a:t>Haemorrhage</a:t>
            </a:r>
            <a:endParaRPr i="1" u="sng"/>
          </a:p>
          <a:p>
            <a:pPr indent="-4000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–"/>
            </a:pPr>
            <a:r>
              <a:rPr lang="en-US"/>
              <a:t>Identify the cause </a:t>
            </a:r>
            <a:endParaRPr/>
          </a:p>
          <a:p>
            <a:pPr indent="-4000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–"/>
            </a:pPr>
            <a:r>
              <a:rPr lang="en-US"/>
              <a:t>Blood products transfusion</a:t>
            </a:r>
            <a:endParaRPr/>
          </a:p>
          <a:p>
            <a:pPr indent="-4000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–"/>
            </a:pPr>
            <a:r>
              <a:rPr lang="en-US"/>
              <a:t>Medications; use uterotonics, </a:t>
            </a:r>
            <a:r>
              <a:rPr lang="en-US"/>
              <a:t>Tranexamic</a:t>
            </a:r>
            <a:r>
              <a:rPr lang="en-US"/>
              <a:t> acid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Surgical: compression sutures,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EP Hysterectomy(EPH) partial or total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 PAS; uterine surgery with preservation of the uterus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REDUCE CS</a:t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Good ANC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ECV?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TOLACD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OVD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Practice of vaginal breech deliveries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Avoid unnecessary CD</a:t>
            </a:r>
            <a:endParaRPr/>
          </a:p>
          <a:p>
            <a:pPr indent="-1143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34" name="Google Shape;234;p26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332656"/>
            <a:ext cx="5544616" cy="591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-243408"/>
            <a:ext cx="7416824" cy="691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0" y="1064059"/>
            <a:ext cx="8686800" cy="769441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Ceasarean section</a:t>
            </a:r>
            <a:endParaRPr/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rPr lang="en-US"/>
              <a:t> Delivery of the fetus through an </a:t>
            </a:r>
            <a:r>
              <a:rPr lang="en-US" u="sng"/>
              <a:t>abdomina</a:t>
            </a:r>
            <a:r>
              <a:rPr lang="en-US"/>
              <a:t>l and </a:t>
            </a:r>
            <a:r>
              <a:rPr lang="en-US" u="sng"/>
              <a:t>uterine walls</a:t>
            </a:r>
            <a:r>
              <a:rPr lang="en-US"/>
              <a:t> incision </a:t>
            </a:r>
            <a:r>
              <a:rPr lang="en-US" u="sng"/>
              <a:t>after 28</a:t>
            </a:r>
            <a:r>
              <a:rPr baseline="30000" lang="en-US" u="sng"/>
              <a:t>th</a:t>
            </a:r>
            <a:r>
              <a:rPr lang="en-US" u="sng"/>
              <a:t> week of gestation 	</a:t>
            </a:r>
            <a:endParaRPr u="sng"/>
          </a:p>
          <a:p>
            <a:pPr indent="0" lvl="1" marL="4572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None/>
            </a:pPr>
            <a:r>
              <a:rPr lang="en-US" sz="3600"/>
              <a:t>     </a:t>
            </a:r>
            <a:endParaRPr i="1"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hysterotomy</a:t>
            </a:r>
            <a:endParaRPr/>
          </a:p>
        </p:txBody>
      </p: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Delivery of a </a:t>
            </a:r>
            <a:r>
              <a:rPr lang="en-US">
                <a:highlight>
                  <a:srgbClr val="CC0000"/>
                </a:highlight>
              </a:rPr>
              <a:t>viable foetus before 28 weeks gestation,</a:t>
            </a:r>
            <a:endParaRPr>
              <a:highlight>
                <a:srgbClr val="CC0000"/>
              </a:highlight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By this time the lower segment is not yet formed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history</a:t>
            </a:r>
            <a:endParaRPr/>
          </a:p>
        </p:txBody>
      </p: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304800" y="1981200"/>
            <a:ext cx="8534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b="0" lang="en-US"/>
              <a:t>The Roman law </a:t>
            </a:r>
            <a:r>
              <a:rPr b="0" i="1" lang="en-US"/>
              <a:t>Lex Regis</a:t>
            </a:r>
            <a:r>
              <a:rPr b="0" lang="en-US"/>
              <a:t>, dates from 600BC, required that infants be delivered abdominally after maternal death to facilitate separate burial;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b="0" lang="en-US"/>
              <a:t>this has been one of the proposal of the origin of the term.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b="0" lang="en-US"/>
              <a:t>The specific law was called the </a:t>
            </a:r>
            <a:r>
              <a:rPr b="0" i="1" lang="en-US"/>
              <a:t>Lex Cesare</a:t>
            </a:r>
            <a:r>
              <a:rPr b="0" lang="en-US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Laparotomy delivery</a:t>
            </a:r>
            <a:endParaRPr/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When the foetus is lying free in the abdominal cavity after uterine rupture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/>
              <a:t>In abdominal pregnancies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epidemiology</a:t>
            </a:r>
            <a:endParaRPr/>
          </a:p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The CS rates has been rising globally, the previous WHO recommended 15%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global rate is 185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Kenya ,</a:t>
            </a:r>
            <a:r>
              <a:rPr b="0" lang="en-US" u="sng">
                <a:latin typeface="Arial"/>
                <a:ea typeface="Arial"/>
                <a:cs typeface="Arial"/>
                <a:sym typeface="Arial"/>
              </a:rPr>
              <a:t>10% from KHDS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Local in KNH 46% Kenya KDHS 10%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MM per CS ranges from 6 per 100,000 to 22 per 100,000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RISK FACTORS</a:t>
            </a:r>
            <a:endParaRPr/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Repeat </a:t>
            </a:r>
            <a:r>
              <a:rPr lang="en-US" u="sng"/>
              <a:t>cesarean sections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 u="sng"/>
              <a:t>Decline in operative vaginal deliveries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 u="sng"/>
              <a:t>Medical conditions </a:t>
            </a:r>
            <a:r>
              <a:rPr lang="en-US"/>
              <a:t>in pregnancy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Decline in vaginal deliveries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AVA, VAMA??</a:t>
            </a:r>
            <a:endParaRPr/>
          </a:p>
        </p:txBody>
      </p:sp>
      <p:sp>
        <p:nvSpPr>
          <p:cNvPr id="125" name="Google Shape;125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 u="sng"/>
              <a:t>Peer pressure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CDMR?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Fear of litigations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?use of EFM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 u="sng"/>
              <a:t>Inexperience on Breech delivery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Char char="•"/>
            </a:pPr>
            <a:r>
              <a:rPr lang="en-US"/>
              <a:t>Small family size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228600" y="552450"/>
            <a:ext cx="8686800" cy="8001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Helvetica Neue"/>
              <a:buNone/>
            </a:pPr>
            <a:r>
              <a:rPr lang="en-US"/>
              <a:t>MONITORING OF LABOUR</a:t>
            </a:r>
            <a:endParaRPr/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 u="sng"/>
              <a:t>Partograph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 u="sng"/>
              <a:t>CTG</a:t>
            </a:r>
            <a:endParaRPr u="sng"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Helvetica Neue"/>
              <a:buChar char="•"/>
            </a:pPr>
            <a:r>
              <a:rPr lang="en-US" u="sng"/>
              <a:t>Intermmittent Auscultation</a:t>
            </a:r>
            <a:endParaRPr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FFFFFF"/>
      </a:dk1>
      <a:lt1>
        <a:srgbClr val="000000"/>
      </a:lt1>
      <a:dk2>
        <a:srgbClr val="FFFFFF"/>
      </a:dk2>
      <a:lt2>
        <a:srgbClr val="969696"/>
      </a:lt2>
      <a:accent1>
        <a:srgbClr val="333399"/>
      </a:accent1>
      <a:accent2>
        <a:srgbClr val="FFFF99"/>
      </a:accent2>
      <a:accent3>
        <a:srgbClr val="000000"/>
      </a:accent3>
      <a:accent4>
        <a:srgbClr val="333399"/>
      </a:accent4>
      <a:accent5>
        <a:srgbClr val="FFFF99"/>
      </a:accent5>
      <a:accent6>
        <a:srgbClr val="000000"/>
      </a:accent6>
      <a:hlink>
        <a:srgbClr val="CC0000"/>
      </a:hlink>
      <a:folHlink>
        <a:srgbClr val="00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2020-01-01T15:03:50Z</dcterms:created>
  <dc:creator>Microsoft Office User</dc:creator>
</cp:coreProperties>
</file>