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9" r:id="rId5"/>
    <p:sldMasterId id="2147483661" r:id="rId6"/>
    <p:sldMasterId id="2147483663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1" roundtripDataSignature="AMtx7mhFARHZ72o5xIU9ohChFvMt59g8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71" Type="http://customschemas.google.com/relationships/presentationmetadata" Target="metadata"/><Relationship Id="rId70" Type="http://schemas.openxmlformats.org/officeDocument/2006/relationships/slide" Target="slides/slide52.xml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62" Type="http://schemas.openxmlformats.org/officeDocument/2006/relationships/slide" Target="slides/slide44.xml"/><Relationship Id="rId61" Type="http://schemas.openxmlformats.org/officeDocument/2006/relationships/slide" Target="slides/slide43.xml"/><Relationship Id="rId20" Type="http://schemas.openxmlformats.org/officeDocument/2006/relationships/slide" Target="slides/slide2.xml"/><Relationship Id="rId64" Type="http://schemas.openxmlformats.org/officeDocument/2006/relationships/slide" Target="slides/slide46.xml"/><Relationship Id="rId63" Type="http://schemas.openxmlformats.org/officeDocument/2006/relationships/slide" Target="slides/slide45.xml"/><Relationship Id="rId22" Type="http://schemas.openxmlformats.org/officeDocument/2006/relationships/slide" Target="slides/slide4.xml"/><Relationship Id="rId66" Type="http://schemas.openxmlformats.org/officeDocument/2006/relationships/slide" Target="slides/slide48.xml"/><Relationship Id="rId21" Type="http://schemas.openxmlformats.org/officeDocument/2006/relationships/slide" Target="slides/slide3.xml"/><Relationship Id="rId65" Type="http://schemas.openxmlformats.org/officeDocument/2006/relationships/slide" Target="slides/slide47.xml"/><Relationship Id="rId24" Type="http://schemas.openxmlformats.org/officeDocument/2006/relationships/slide" Target="slides/slide6.xml"/><Relationship Id="rId68" Type="http://schemas.openxmlformats.org/officeDocument/2006/relationships/slide" Target="slides/slide50.xml"/><Relationship Id="rId23" Type="http://schemas.openxmlformats.org/officeDocument/2006/relationships/slide" Target="slides/slide5.xml"/><Relationship Id="rId67" Type="http://schemas.openxmlformats.org/officeDocument/2006/relationships/slide" Target="slides/slide49.xml"/><Relationship Id="rId60" Type="http://schemas.openxmlformats.org/officeDocument/2006/relationships/slide" Target="slides/slide42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69" Type="http://schemas.openxmlformats.org/officeDocument/2006/relationships/slide" Target="slides/slide51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schemas.openxmlformats.org/officeDocument/2006/relationships/slide" Target="slides/slide35.xml"/><Relationship Id="rId52" Type="http://schemas.openxmlformats.org/officeDocument/2006/relationships/slide" Target="slides/slide34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37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6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39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38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41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40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643" name="Google Shape;64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/>
        </p:txBody>
      </p:sp>
      <p:sp>
        <p:nvSpPr>
          <p:cNvPr id="55" name="Google Shape;55;p5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7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111" name="Google Shape;111;p67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112" name="Google Shape;112;p6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6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161" name="Google Shape;161;p5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9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76" name="Google Shape;176;p59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9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0"/>
          <p:cNvSpPr txBox="1"/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70"/>
          <p:cNvSpPr txBox="1"/>
          <p:nvPr>
            <p:ph idx="1" type="subTitle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606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1" name="Google Shape;201;p70"/>
          <p:cNvSpPr txBox="1"/>
          <p:nvPr>
            <p:ph idx="10" type="dt"/>
          </p:nvPr>
        </p:nvSpPr>
        <p:spPr>
          <a:xfrm>
            <a:off x="5870575" y="6557962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70"/>
          <p:cNvSpPr txBox="1"/>
          <p:nvPr>
            <p:ph idx="11" type="ftr"/>
          </p:nvPr>
        </p:nvSpPr>
        <p:spPr>
          <a:xfrm>
            <a:off x="2819400" y="6557962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70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2"/>
          <p:cNvSpPr txBox="1"/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2"/>
          <p:cNvSpPr txBox="1"/>
          <p:nvPr>
            <p:ph idx="1" type="body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16" name="Google Shape;216;p72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2"/>
          <p:cNvSpPr txBox="1"/>
          <p:nvPr>
            <p:ph idx="11" type="ftr"/>
          </p:nvPr>
        </p:nvSpPr>
        <p:spPr>
          <a:xfrm>
            <a:off x="1735137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72"/>
          <p:cNvSpPr txBox="1"/>
          <p:nvPr>
            <p:ph idx="12" type="sldNum"/>
          </p:nvPr>
        </p:nvSpPr>
        <p:spPr>
          <a:xfrm>
            <a:off x="6734175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4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74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31" name="Google Shape;231;p74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32" name="Google Shape;232;p74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74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7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6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76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7" name="Google Shape;247;p76"/>
          <p:cNvSpPr txBox="1"/>
          <p:nvPr>
            <p:ph idx="2" type="body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8" name="Google Shape;248;p76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49" name="Google Shape;249;p76"/>
          <p:cNvSpPr txBox="1"/>
          <p:nvPr>
            <p:ph idx="4" type="body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50" name="Google Shape;250;p76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76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7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8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78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78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7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0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80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8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2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82"/>
          <p:cNvSpPr txBox="1"/>
          <p:nvPr>
            <p:ph idx="1" type="body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92" name="Google Shape;292;p82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936" lvl="0" marL="457200" algn="l"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algn="l"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algn="l">
              <a:spcBef>
                <a:spcPts val="400"/>
              </a:spcBef>
              <a:spcAft>
                <a:spcPts val="0"/>
              </a:spcAft>
              <a:buSzPts val="1440"/>
              <a:buChar char="🞆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93" name="Google Shape;293;p82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82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61" name="Google Shape;61;p5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4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b="1" sz="3000">
                <a:solidFill>
                  <a:srgbClr val="FEF7F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84"/>
          <p:cNvSpPr txBox="1"/>
          <p:nvPr>
            <p:ph idx="1" type="body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indent="-289560" lvl="1" marL="91440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66700" lvl="2" marL="13716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74319" lvl="3" marL="1828800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68604" lvl="4" marL="2286000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07" name="Google Shape;307;p84"/>
          <p:cNvSpPr/>
          <p:nvPr>
            <p:ph idx="2" type="pic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8" name="Google Shape;308;p84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4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8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86"/>
          <p:cNvSpPr txBox="1"/>
          <p:nvPr>
            <p:ph idx="1" type="body"/>
          </p:nvPr>
        </p:nvSpPr>
        <p:spPr>
          <a:xfrm rot="5400000">
            <a:off x="1653381" y="413543"/>
            <a:ext cx="4846637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3" name="Google Shape;323;p86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86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8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8"/>
          <p:cNvSpPr txBox="1"/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88"/>
          <p:cNvSpPr txBox="1"/>
          <p:nvPr>
            <p:ph idx="1" type="body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8" name="Google Shape;338;p88"/>
          <p:cNvSpPr txBox="1"/>
          <p:nvPr>
            <p:ph idx="10" type="dt"/>
          </p:nvPr>
        </p:nvSpPr>
        <p:spPr>
          <a:xfrm>
            <a:off x="4243387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88"/>
          <p:cNvSpPr txBox="1"/>
          <p:nvPr>
            <p:ph idx="11" type="ftr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88"/>
          <p:cNvSpPr txBox="1"/>
          <p:nvPr>
            <p:ph idx="12" type="sldNum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0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0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67" name="Google Shape;67;p6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1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73" name="Google Shape;73;p6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Google Shape;79;p6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80" name="Google Shape;80;p6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2pPr>
            <a:lvl3pPr indent="-320039" lvl="2" marL="13716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indent="-304800" lvl="5" marL="27432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indent="-304800" lvl="6" marL="32004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indent="-304800" lvl="7" marL="36576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indent="-304800" lvl="8" marL="411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/>
        </p:txBody>
      </p:sp>
      <p:sp>
        <p:nvSpPr>
          <p:cNvPr id="86" name="Google Shape;86;p6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/>
        </p:txBody>
      </p:sp>
      <p:sp>
        <p:nvSpPr>
          <p:cNvPr id="87" name="Google Shape;87;p6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102" name="Google Shape;102;p6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/>
        </p:txBody>
      </p:sp>
      <p:sp>
        <p:nvSpPr>
          <p:cNvPr id="103" name="Google Shape;103;p6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9pPr>
          </a:lstStyle>
          <a:p/>
        </p:txBody>
      </p:sp>
      <p:sp>
        <p:nvSpPr>
          <p:cNvPr id="104" name="Google Shape;104;p6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/>
        </p:txBody>
      </p:sp>
      <p:sp>
        <p:nvSpPr>
          <p:cNvPr id="105" name="Google Shape;105;p6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1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theme" Target="../theme/theme4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1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1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3"/>
          <p:cNvGrpSpPr/>
          <p:nvPr/>
        </p:nvGrpSpPr>
        <p:grpSpPr>
          <a:xfrm>
            <a:off x="1587" y="0"/>
            <a:ext cx="9148762" cy="6851650"/>
            <a:chOff x="1" y="0"/>
            <a:chExt cx="5763" cy="4316"/>
          </a:xfrm>
        </p:grpSpPr>
        <p:sp>
          <p:nvSpPr>
            <p:cNvPr id="11" name="Google Shape;11;p53"/>
            <p:cNvSpPr/>
            <p:nvPr/>
          </p:nvSpPr>
          <p:spPr>
            <a:xfrm>
              <a:off x="5045" y="2626"/>
              <a:ext cx="719" cy="1690"/>
            </a:xfrm>
            <a:custGeom>
              <a:rect b="b" l="l" r="r" t="t"/>
              <a:pathLst>
                <a:path extrusionOk="0" h="1690" w="717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" name="Google Shape;12;p53"/>
            <p:cNvSpPr/>
            <p:nvPr/>
          </p:nvSpPr>
          <p:spPr>
            <a:xfrm>
              <a:off x="5386" y="3794"/>
              <a:ext cx="378" cy="522"/>
            </a:xfrm>
            <a:custGeom>
              <a:rect b="b" l="l" r="r" t="t"/>
              <a:pathLst>
                <a:path extrusionOk="0" h="522" w="377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" name="Google Shape;13;p53"/>
            <p:cNvSpPr/>
            <p:nvPr/>
          </p:nvSpPr>
          <p:spPr>
            <a:xfrm>
              <a:off x="5680" y="4214"/>
              <a:ext cx="84" cy="102"/>
            </a:xfrm>
            <a:custGeom>
              <a:rect b="b" l="l" r="r" t="t"/>
              <a:pathLst>
                <a:path extrusionOk="0" h="102" w="84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4" name="Google Shape;14;p53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" name="Google Shape;15;p53"/>
              <p:cNvSpPr/>
              <p:nvPr/>
            </p:nvSpPr>
            <p:spPr>
              <a:xfrm>
                <a:off x="2789" y="0"/>
                <a:ext cx="72" cy="4316"/>
              </a:xfrm>
              <a:custGeom>
                <a:rect b="b" l="l" r="r" t="t"/>
                <a:pathLst>
                  <a:path extrusionOk="0" h="4316" w="72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" name="Google Shape;16;p53"/>
              <p:cNvSpPr/>
              <p:nvPr/>
            </p:nvSpPr>
            <p:spPr>
              <a:xfrm>
                <a:off x="3089" y="0"/>
                <a:ext cx="174" cy="4316"/>
              </a:xfrm>
              <a:custGeom>
                <a:rect b="b" l="l" r="r" t="t"/>
                <a:pathLst>
                  <a:path extrusionOk="0" h="4316" w="174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Google Shape;17;p53"/>
              <p:cNvSpPr/>
              <p:nvPr/>
            </p:nvSpPr>
            <p:spPr>
              <a:xfrm>
                <a:off x="3358" y="0"/>
                <a:ext cx="337" cy="4316"/>
              </a:xfrm>
              <a:custGeom>
                <a:rect b="b" l="l" r="r" t="t"/>
                <a:pathLst>
                  <a:path extrusionOk="0" h="4316" w="335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Google Shape;18;p53"/>
              <p:cNvSpPr/>
              <p:nvPr/>
            </p:nvSpPr>
            <p:spPr>
              <a:xfrm>
                <a:off x="3676" y="0"/>
                <a:ext cx="427" cy="4316"/>
              </a:xfrm>
              <a:custGeom>
                <a:rect b="b" l="l" r="r" t="t"/>
                <a:pathLst>
                  <a:path extrusionOk="0" h="4316" w="425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Google Shape;19;p53"/>
              <p:cNvSpPr/>
              <p:nvPr/>
            </p:nvSpPr>
            <p:spPr>
              <a:xfrm>
                <a:off x="3946" y="0"/>
                <a:ext cx="558" cy="4316"/>
              </a:xfrm>
              <a:custGeom>
                <a:rect b="b" l="l" r="r" t="t"/>
                <a:pathLst>
                  <a:path extrusionOk="0" h="4316" w="55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Google Shape;20;p53"/>
              <p:cNvSpPr/>
              <p:nvPr/>
            </p:nvSpPr>
            <p:spPr>
              <a:xfrm>
                <a:off x="4246" y="0"/>
                <a:ext cx="690" cy="4316"/>
              </a:xfrm>
              <a:custGeom>
                <a:rect b="b" l="l" r="r" t="t"/>
                <a:pathLst>
                  <a:path extrusionOk="0" h="4316" w="688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Google Shape;21;p53"/>
              <p:cNvSpPr/>
              <p:nvPr/>
            </p:nvSpPr>
            <p:spPr>
              <a:xfrm>
                <a:off x="4522" y="0"/>
                <a:ext cx="864" cy="4316"/>
              </a:xfrm>
              <a:custGeom>
                <a:rect b="b" l="l" r="r" t="t"/>
                <a:pathLst>
                  <a:path extrusionOk="0" h="4316" w="861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Google Shape;22;p53"/>
              <p:cNvSpPr/>
              <p:nvPr/>
            </p:nvSpPr>
            <p:spPr>
              <a:xfrm>
                <a:off x="2399" y="0"/>
                <a:ext cx="150" cy="4316"/>
              </a:xfrm>
              <a:custGeom>
                <a:rect b="b" l="l" r="r" t="t"/>
                <a:pathLst>
                  <a:path extrusionOk="0" h="4316" w="149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Google Shape;23;p53"/>
              <p:cNvSpPr/>
              <p:nvPr/>
            </p:nvSpPr>
            <p:spPr>
              <a:xfrm>
                <a:off x="1967" y="0"/>
                <a:ext cx="300" cy="4316"/>
              </a:xfrm>
              <a:custGeom>
                <a:rect b="b" l="l" r="r" t="t"/>
                <a:pathLst>
                  <a:path extrusionOk="0" h="4316" w="299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" name="Google Shape;24;p53"/>
              <p:cNvSpPr/>
              <p:nvPr/>
            </p:nvSpPr>
            <p:spPr>
              <a:xfrm>
                <a:off x="1566" y="0"/>
                <a:ext cx="425" cy="4316"/>
              </a:xfrm>
              <a:custGeom>
                <a:rect b="b" l="l" r="r" t="t"/>
                <a:pathLst>
                  <a:path extrusionOk="0" h="4316" w="424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" name="Google Shape;25;p53"/>
              <p:cNvSpPr/>
              <p:nvPr/>
            </p:nvSpPr>
            <p:spPr>
              <a:xfrm>
                <a:off x="1128" y="0"/>
                <a:ext cx="575" cy="4316"/>
              </a:xfrm>
              <a:custGeom>
                <a:rect b="b" l="l" r="r" t="t"/>
                <a:pathLst>
                  <a:path extrusionOk="0" h="4316" w="574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" name="Google Shape;26;p53"/>
              <p:cNvSpPr/>
              <p:nvPr/>
            </p:nvSpPr>
            <p:spPr>
              <a:xfrm>
                <a:off x="702" y="0"/>
                <a:ext cx="737" cy="4316"/>
              </a:xfrm>
              <a:custGeom>
                <a:rect b="b" l="l" r="r" t="t"/>
                <a:pathLst>
                  <a:path extrusionOk="0" h="4316" w="735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" name="Google Shape;27;p53"/>
              <p:cNvSpPr/>
              <p:nvPr/>
            </p:nvSpPr>
            <p:spPr>
              <a:xfrm>
                <a:off x="288" y="0"/>
                <a:ext cx="840" cy="4316"/>
              </a:xfrm>
              <a:custGeom>
                <a:rect b="b" l="l" r="r" t="t"/>
                <a:pathLst>
                  <a:path extrusionOk="0" h="4316" w="837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8" name="Google Shape;28;p53"/>
            <p:cNvSpPr/>
            <p:nvPr/>
          </p:nvSpPr>
          <p:spPr>
            <a:xfrm>
              <a:off x="6" y="2901"/>
              <a:ext cx="606" cy="1415"/>
            </a:xfrm>
            <a:custGeom>
              <a:rect b="b" l="l" r="r" t="t"/>
              <a:pathLst>
                <a:path extrusionOk="0" h="1415" w="604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Google Shape;29;p53"/>
            <p:cNvSpPr/>
            <p:nvPr/>
          </p:nvSpPr>
          <p:spPr>
            <a:xfrm>
              <a:off x="6" y="3890"/>
              <a:ext cx="228" cy="426"/>
            </a:xfrm>
            <a:custGeom>
              <a:rect b="b" l="l" r="r" t="t"/>
              <a:pathLst>
                <a:path extrusionOk="0" h="426" w="227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Google Shape;30;p53"/>
            <p:cNvSpPr/>
            <p:nvPr/>
          </p:nvSpPr>
          <p:spPr>
            <a:xfrm>
              <a:off x="4776" y="0"/>
              <a:ext cx="984" cy="1786"/>
            </a:xfrm>
            <a:custGeom>
              <a:rect b="b" l="l" r="r" t="t"/>
              <a:pathLst>
                <a:path extrusionOk="0" h="1786" w="981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Google Shape;31;p53"/>
            <p:cNvSpPr/>
            <p:nvPr/>
          </p:nvSpPr>
          <p:spPr>
            <a:xfrm>
              <a:off x="5041" y="0"/>
              <a:ext cx="719" cy="845"/>
            </a:xfrm>
            <a:custGeom>
              <a:rect b="b" l="l" r="r" t="t"/>
              <a:pathLst>
                <a:path extrusionOk="0" h="845" w="717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32;p53"/>
            <p:cNvSpPr/>
            <p:nvPr/>
          </p:nvSpPr>
          <p:spPr>
            <a:xfrm>
              <a:off x="5352" y="0"/>
              <a:ext cx="408" cy="414"/>
            </a:xfrm>
            <a:custGeom>
              <a:rect b="b" l="l" r="r" t="t"/>
              <a:pathLst>
                <a:path extrusionOk="0" h="414" w="407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3;p53"/>
            <p:cNvSpPr/>
            <p:nvPr/>
          </p:nvSpPr>
          <p:spPr>
            <a:xfrm>
              <a:off x="6" y="0"/>
              <a:ext cx="858" cy="1409"/>
            </a:xfrm>
            <a:custGeom>
              <a:rect b="b" l="l" r="r" t="t"/>
              <a:pathLst>
                <a:path extrusionOk="0" h="1409" w="855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" name="Google Shape;34;p53"/>
            <p:cNvSpPr/>
            <p:nvPr/>
          </p:nvSpPr>
          <p:spPr>
            <a:xfrm>
              <a:off x="6" y="0"/>
              <a:ext cx="588" cy="599"/>
            </a:xfrm>
            <a:custGeom>
              <a:rect b="b" l="l" r="r" t="t"/>
              <a:pathLst>
                <a:path extrusionOk="0" h="599" w="586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" name="Google Shape;35;p53"/>
            <p:cNvSpPr/>
            <p:nvPr/>
          </p:nvSpPr>
          <p:spPr>
            <a:xfrm>
              <a:off x="6" y="0"/>
              <a:ext cx="270" cy="252"/>
            </a:xfrm>
            <a:custGeom>
              <a:rect b="b" l="l" r="r" t="t"/>
              <a:pathLst>
                <a:path extrusionOk="0" h="252" w="269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6" name="Google Shape;36;p53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" name="Google Shape;37;p53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" name="Google Shape;38;p53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39" name="Google Shape;39;p53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40" name="Google Shape;40;p53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" name="Google Shape;41;p53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" name="Google Shape;42;p53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" name="Google Shape;43;p53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" name="Google Shape;44;p53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45" name="Google Shape;45;p53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6" name="Google Shape;46;p53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7" name="Google Shape;47;p5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5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Google Shape;50;p5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79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269" name="Google Shape;269;p7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79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71" name="Google Shape;271;p7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2" name="Google Shape;272;p79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3" name="Google Shape;273;p79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4" name="Google Shape;274;p79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5" name="Google Shape;275;p7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81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282" name="Google Shape;282;p8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81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84" name="Google Shape;284;p8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5" name="Google Shape;285;p81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6" name="Google Shape;286;p81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7" name="Google Shape;287;p81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8" name="Google Shape;288;p8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3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127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83"/>
          <p:cNvSpPr txBox="1"/>
          <p:nvPr/>
        </p:nvSpPr>
        <p:spPr>
          <a:xfrm rot="-180000">
            <a:off x="596900" y="998537"/>
            <a:ext cx="4319587" cy="4313237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12700">
              <a:srgbClr val="80808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8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0" name="Google Shape;300;p83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1" name="Google Shape;301;p83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2" name="Google Shape;302;p83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3" name="Google Shape;303;p8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E7ED"/>
              </a:buClr>
              <a:buSzPts val="1100"/>
              <a:buFont typeface="Verdana"/>
              <a:buNone/>
              <a:defRPr b="0" i="0" sz="1100" u="none">
                <a:solidFill>
                  <a:srgbClr val="F4E7E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85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313" name="Google Shape;313;p8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85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15" name="Google Shape;315;p8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6" name="Google Shape;316;p85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7" name="Google Shape;317;p85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18" name="Google Shape;318;p85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19" name="Google Shape;319;p8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87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328" name="Google Shape;328;p8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87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30" name="Google Shape;330;p8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1" name="Google Shape;331;p87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2" name="Google Shape;332;p87"/>
          <p:cNvSpPr txBox="1"/>
          <p:nvPr>
            <p:ph idx="10" type="dt"/>
          </p:nvPr>
        </p:nvSpPr>
        <p:spPr>
          <a:xfrm>
            <a:off x="4243387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3" name="Google Shape;333;p87"/>
          <p:cNvSpPr txBox="1"/>
          <p:nvPr>
            <p:ph idx="11" type="ftr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4" name="Google Shape;334;p87"/>
          <p:cNvSpPr txBox="1"/>
          <p:nvPr>
            <p:ph idx="12" type="sldNum"/>
          </p:nvPr>
        </p:nvSpPr>
        <p:spPr>
          <a:xfrm>
            <a:off x="6254750" y="6553200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55"/>
          <p:cNvGrpSpPr/>
          <p:nvPr/>
        </p:nvGrpSpPr>
        <p:grpSpPr>
          <a:xfrm>
            <a:off x="0" y="0"/>
            <a:ext cx="9148762" cy="6851650"/>
            <a:chOff x="1" y="0"/>
            <a:chExt cx="5763" cy="4316"/>
          </a:xfrm>
        </p:grpSpPr>
        <p:sp>
          <p:nvSpPr>
            <p:cNvPr id="117" name="Google Shape;117;p55"/>
            <p:cNvSpPr/>
            <p:nvPr/>
          </p:nvSpPr>
          <p:spPr>
            <a:xfrm>
              <a:off x="5045" y="2626"/>
              <a:ext cx="719" cy="1690"/>
            </a:xfrm>
            <a:custGeom>
              <a:rect b="b" l="l" r="r" t="t"/>
              <a:pathLst>
                <a:path extrusionOk="0" h="1690" w="717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5386" y="3794"/>
              <a:ext cx="378" cy="522"/>
            </a:xfrm>
            <a:custGeom>
              <a:rect b="b" l="l" r="r" t="t"/>
              <a:pathLst>
                <a:path extrusionOk="0" h="522" w="377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5680" y="4214"/>
              <a:ext cx="84" cy="102"/>
            </a:xfrm>
            <a:custGeom>
              <a:rect b="b" l="l" r="r" t="t"/>
              <a:pathLst>
                <a:path extrusionOk="0" h="102" w="84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0" name="Google Shape;120;p55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1" name="Google Shape;121;p55"/>
              <p:cNvSpPr/>
              <p:nvPr/>
            </p:nvSpPr>
            <p:spPr>
              <a:xfrm>
                <a:off x="2789" y="0"/>
                <a:ext cx="72" cy="4316"/>
              </a:xfrm>
              <a:custGeom>
                <a:rect b="b" l="l" r="r" t="t"/>
                <a:pathLst>
                  <a:path extrusionOk="0" h="4316" w="72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2" name="Google Shape;122;p55"/>
              <p:cNvSpPr/>
              <p:nvPr/>
            </p:nvSpPr>
            <p:spPr>
              <a:xfrm>
                <a:off x="3089" y="0"/>
                <a:ext cx="174" cy="4316"/>
              </a:xfrm>
              <a:custGeom>
                <a:rect b="b" l="l" r="r" t="t"/>
                <a:pathLst>
                  <a:path extrusionOk="0" h="4316" w="174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3" name="Google Shape;123;p55"/>
              <p:cNvSpPr/>
              <p:nvPr/>
            </p:nvSpPr>
            <p:spPr>
              <a:xfrm>
                <a:off x="3358" y="0"/>
                <a:ext cx="337" cy="4316"/>
              </a:xfrm>
              <a:custGeom>
                <a:rect b="b" l="l" r="r" t="t"/>
                <a:pathLst>
                  <a:path extrusionOk="0" h="4316" w="335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4" name="Google Shape;124;p55"/>
              <p:cNvSpPr/>
              <p:nvPr/>
            </p:nvSpPr>
            <p:spPr>
              <a:xfrm>
                <a:off x="3676" y="0"/>
                <a:ext cx="427" cy="4316"/>
              </a:xfrm>
              <a:custGeom>
                <a:rect b="b" l="l" r="r" t="t"/>
                <a:pathLst>
                  <a:path extrusionOk="0" h="4316" w="425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5" name="Google Shape;125;p55"/>
              <p:cNvSpPr/>
              <p:nvPr/>
            </p:nvSpPr>
            <p:spPr>
              <a:xfrm>
                <a:off x="3946" y="0"/>
                <a:ext cx="558" cy="4316"/>
              </a:xfrm>
              <a:custGeom>
                <a:rect b="b" l="l" r="r" t="t"/>
                <a:pathLst>
                  <a:path extrusionOk="0" h="4316" w="55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6" name="Google Shape;126;p55"/>
              <p:cNvSpPr/>
              <p:nvPr/>
            </p:nvSpPr>
            <p:spPr>
              <a:xfrm>
                <a:off x="4246" y="0"/>
                <a:ext cx="690" cy="4316"/>
              </a:xfrm>
              <a:custGeom>
                <a:rect b="b" l="l" r="r" t="t"/>
                <a:pathLst>
                  <a:path extrusionOk="0" h="4316" w="688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7" name="Google Shape;127;p55"/>
              <p:cNvSpPr/>
              <p:nvPr/>
            </p:nvSpPr>
            <p:spPr>
              <a:xfrm>
                <a:off x="4522" y="0"/>
                <a:ext cx="864" cy="4316"/>
              </a:xfrm>
              <a:custGeom>
                <a:rect b="b" l="l" r="r" t="t"/>
                <a:pathLst>
                  <a:path extrusionOk="0" h="4316" w="861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8" name="Google Shape;128;p55"/>
              <p:cNvSpPr/>
              <p:nvPr/>
            </p:nvSpPr>
            <p:spPr>
              <a:xfrm>
                <a:off x="2399" y="0"/>
                <a:ext cx="150" cy="4316"/>
              </a:xfrm>
              <a:custGeom>
                <a:rect b="b" l="l" r="r" t="t"/>
                <a:pathLst>
                  <a:path extrusionOk="0" h="4316" w="149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9" name="Google Shape;129;p55"/>
              <p:cNvSpPr/>
              <p:nvPr/>
            </p:nvSpPr>
            <p:spPr>
              <a:xfrm>
                <a:off x="1967" y="0"/>
                <a:ext cx="300" cy="4316"/>
              </a:xfrm>
              <a:custGeom>
                <a:rect b="b" l="l" r="r" t="t"/>
                <a:pathLst>
                  <a:path extrusionOk="0" h="4316" w="299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0" name="Google Shape;130;p55"/>
              <p:cNvSpPr/>
              <p:nvPr/>
            </p:nvSpPr>
            <p:spPr>
              <a:xfrm>
                <a:off x="1566" y="0"/>
                <a:ext cx="425" cy="4316"/>
              </a:xfrm>
              <a:custGeom>
                <a:rect b="b" l="l" r="r" t="t"/>
                <a:pathLst>
                  <a:path extrusionOk="0" h="4316" w="424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1" name="Google Shape;131;p55"/>
              <p:cNvSpPr/>
              <p:nvPr/>
            </p:nvSpPr>
            <p:spPr>
              <a:xfrm>
                <a:off x="1128" y="0"/>
                <a:ext cx="575" cy="4316"/>
              </a:xfrm>
              <a:custGeom>
                <a:rect b="b" l="l" r="r" t="t"/>
                <a:pathLst>
                  <a:path extrusionOk="0" h="4316" w="574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2" name="Google Shape;132;p55"/>
              <p:cNvSpPr/>
              <p:nvPr/>
            </p:nvSpPr>
            <p:spPr>
              <a:xfrm>
                <a:off x="702" y="0"/>
                <a:ext cx="737" cy="4316"/>
              </a:xfrm>
              <a:custGeom>
                <a:rect b="b" l="l" r="r" t="t"/>
                <a:pathLst>
                  <a:path extrusionOk="0" h="4316" w="735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3" name="Google Shape;133;p55"/>
              <p:cNvSpPr/>
              <p:nvPr/>
            </p:nvSpPr>
            <p:spPr>
              <a:xfrm>
                <a:off x="288" y="0"/>
                <a:ext cx="840" cy="4316"/>
              </a:xfrm>
              <a:custGeom>
                <a:rect b="b" l="l" r="r" t="t"/>
                <a:pathLst>
                  <a:path extrusionOk="0" h="4316" w="837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0000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34" name="Google Shape;134;p55"/>
            <p:cNvSpPr/>
            <p:nvPr/>
          </p:nvSpPr>
          <p:spPr>
            <a:xfrm>
              <a:off x="6" y="2901"/>
              <a:ext cx="606" cy="1415"/>
            </a:xfrm>
            <a:custGeom>
              <a:rect b="b" l="l" r="r" t="t"/>
              <a:pathLst>
                <a:path extrusionOk="0" h="1415" w="604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5" name="Google Shape;135;p55"/>
            <p:cNvSpPr/>
            <p:nvPr/>
          </p:nvSpPr>
          <p:spPr>
            <a:xfrm>
              <a:off x="6" y="3890"/>
              <a:ext cx="228" cy="426"/>
            </a:xfrm>
            <a:custGeom>
              <a:rect b="b" l="l" r="r" t="t"/>
              <a:pathLst>
                <a:path extrusionOk="0" h="426" w="227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292F1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6" name="Google Shape;136;p55"/>
            <p:cNvSpPr/>
            <p:nvPr/>
          </p:nvSpPr>
          <p:spPr>
            <a:xfrm>
              <a:off x="4776" y="0"/>
              <a:ext cx="984" cy="1786"/>
            </a:xfrm>
            <a:custGeom>
              <a:rect b="b" l="l" r="r" t="t"/>
              <a:pathLst>
                <a:path extrusionOk="0" h="1786" w="981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7" name="Google Shape;137;p55"/>
            <p:cNvSpPr/>
            <p:nvPr/>
          </p:nvSpPr>
          <p:spPr>
            <a:xfrm>
              <a:off x="5041" y="0"/>
              <a:ext cx="719" cy="845"/>
            </a:xfrm>
            <a:custGeom>
              <a:rect b="b" l="l" r="r" t="t"/>
              <a:pathLst>
                <a:path extrusionOk="0" h="845" w="717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8" name="Google Shape;138;p55"/>
            <p:cNvSpPr/>
            <p:nvPr/>
          </p:nvSpPr>
          <p:spPr>
            <a:xfrm>
              <a:off x="5352" y="0"/>
              <a:ext cx="408" cy="414"/>
            </a:xfrm>
            <a:custGeom>
              <a:rect b="b" l="l" r="r" t="t"/>
              <a:pathLst>
                <a:path extrusionOk="0" h="414" w="407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9" name="Google Shape;139;p55"/>
            <p:cNvSpPr/>
            <p:nvPr/>
          </p:nvSpPr>
          <p:spPr>
            <a:xfrm>
              <a:off x="6" y="0"/>
              <a:ext cx="858" cy="1409"/>
            </a:xfrm>
            <a:custGeom>
              <a:rect b="b" l="l" r="r" t="t"/>
              <a:pathLst>
                <a:path extrusionOk="0" h="1409" w="855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0" name="Google Shape;140;p55"/>
            <p:cNvSpPr/>
            <p:nvPr/>
          </p:nvSpPr>
          <p:spPr>
            <a:xfrm>
              <a:off x="6" y="0"/>
              <a:ext cx="588" cy="599"/>
            </a:xfrm>
            <a:custGeom>
              <a:rect b="b" l="l" r="r" t="t"/>
              <a:pathLst>
                <a:path extrusionOk="0" h="599" w="586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1" name="Google Shape;141;p55"/>
            <p:cNvSpPr/>
            <p:nvPr/>
          </p:nvSpPr>
          <p:spPr>
            <a:xfrm>
              <a:off x="6" y="0"/>
              <a:ext cx="270" cy="252"/>
            </a:xfrm>
            <a:custGeom>
              <a:rect b="b" l="l" r="r" t="t"/>
              <a:pathLst>
                <a:path extrusionOk="0" h="252" w="269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42" name="Google Shape;142;p55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3" name="Google Shape;143;p55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" name="Google Shape;144;p55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45" name="Google Shape;145;p55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146" name="Google Shape;146;p55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7" name="Google Shape;147;p55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55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55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0" name="Google Shape;150;p55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151" name="Google Shape;151;p55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2" name="Google Shape;152;p55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53" name="Google Shape;153;p5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5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b="0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5" name="Google Shape;155;p5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6" name="Google Shape;156;p5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7" name="Google Shape;157;p5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b="0" i="0" sz="1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58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166" name="Google Shape;166;p5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58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68" name="Google Shape;168;p58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9" name="Google Shape;169;p58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Google Shape;170;p58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1" name="Google Shape;171;p58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2" name="Google Shape;172;p5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68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181" name="Google Shape;181;p6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68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83" name="Google Shape;183;p68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4" name="Google Shape;184;p68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5" name="Google Shape;185;p68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6" name="Google Shape;186;p68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7" name="Google Shape;187;p6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Arial"/>
              <a:buNone/>
              <a:defRPr b="0" i="0" sz="1100" u="none">
                <a:solidFill>
                  <a:srgbClr val="B13F9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9"/>
          <p:cNvGrpSpPr/>
          <p:nvPr/>
        </p:nvGrpSpPr>
        <p:grpSpPr>
          <a:xfrm>
            <a:off x="2654300" y="0"/>
            <a:ext cx="6489700" cy="6858000"/>
            <a:chOff x="1672" y="0"/>
            <a:chExt cx="4088" cy="4320"/>
          </a:xfrm>
        </p:grpSpPr>
        <p:pic>
          <p:nvPicPr>
            <p:cNvPr id="190" name="Google Shape;190;p6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672" y="0"/>
              <a:ext cx="4088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69"/>
            <p:cNvSpPr txBox="1"/>
            <p:nvPr/>
          </p:nvSpPr>
          <p:spPr>
            <a:xfrm>
              <a:off x="1680" y="0"/>
              <a:ext cx="4080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192" name="Google Shape;192;p69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93" name="Google Shape;193;p6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4" name="Google Shape;194;p69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Google Shape;195;p69"/>
          <p:cNvSpPr txBox="1"/>
          <p:nvPr>
            <p:ph idx="10" type="dt"/>
          </p:nvPr>
        </p:nvSpPr>
        <p:spPr>
          <a:xfrm>
            <a:off x="5870575" y="6557962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6" name="Google Shape;196;p69"/>
          <p:cNvSpPr txBox="1"/>
          <p:nvPr>
            <p:ph idx="11" type="ftr"/>
          </p:nvPr>
        </p:nvSpPr>
        <p:spPr>
          <a:xfrm>
            <a:off x="2819400" y="6557962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7" name="Google Shape;197;p69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  <a:defRPr b="0" i="0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71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206" name="Google Shape;206;p7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71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08" name="Google Shape;208;p7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9" name="Google Shape;209;p71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0" name="Google Shape;210;p71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1" name="Google Shape;211;p71"/>
          <p:cNvSpPr txBox="1"/>
          <p:nvPr>
            <p:ph idx="11" type="ftr"/>
          </p:nvPr>
        </p:nvSpPr>
        <p:spPr>
          <a:xfrm>
            <a:off x="1735137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2" name="Google Shape;212;p71"/>
          <p:cNvSpPr txBox="1"/>
          <p:nvPr>
            <p:ph idx="12" type="sldNum"/>
          </p:nvPr>
        </p:nvSpPr>
        <p:spPr>
          <a:xfrm>
            <a:off x="6734175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73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221" name="Google Shape;221;p7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73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3" name="Google Shape;223;p7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4" name="Google Shape;224;p73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5" name="Google Shape;225;p73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6" name="Google Shape;226;p73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7" name="Google Shape;227;p7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5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237" name="Google Shape;237;p7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75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39" name="Google Shape;239;p7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0" name="Google Shape;240;p75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1" name="Google Shape;241;p75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2" name="Google Shape;242;p75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3" name="Google Shape;243;p7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77"/>
          <p:cNvGrpSpPr/>
          <p:nvPr/>
        </p:nvGrpSpPr>
        <p:grpSpPr>
          <a:xfrm>
            <a:off x="8140700" y="0"/>
            <a:ext cx="1003300" cy="6858000"/>
            <a:chOff x="5128" y="0"/>
            <a:chExt cx="632" cy="4320"/>
          </a:xfrm>
        </p:grpSpPr>
        <p:pic>
          <p:nvPicPr>
            <p:cNvPr id="255" name="Google Shape;255;p7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8" y="0"/>
              <a:ext cx="632" cy="4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77"/>
            <p:cNvSpPr txBox="1"/>
            <p:nvPr/>
          </p:nvSpPr>
          <p:spPr>
            <a:xfrm>
              <a:off x="5136" y="0"/>
              <a:ext cx="624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57" name="Google Shape;257;p7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8" name="Google Shape;258;p77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9" name="Google Shape;259;p77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0" name="Google Shape;260;p77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1" name="Google Shape;261;p7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3F9A"/>
              </a:buClr>
              <a:buSzPts val="1100"/>
              <a:buFont typeface="Verdana"/>
              <a:buNone/>
              <a:defRPr b="0" i="0" sz="1100" u="none">
                <a:solidFill>
                  <a:srgbClr val="B13F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"/>
          <p:cNvSpPr txBox="1"/>
          <p:nvPr>
            <p:ph idx="1" type="body"/>
          </p:nvPr>
        </p:nvSpPr>
        <p:spPr>
          <a:xfrm>
            <a:off x="722312" y="290671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b="0" i="1" lang="en-US" sz="5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Maternal fetal medicine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Fetal Growth</a:t>
            </a:r>
            <a:endParaRPr/>
          </a:p>
        </p:txBody>
      </p:sp>
      <p:sp>
        <p:nvSpPr>
          <p:cNvPr id="400" name="Google Shape;400;p1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Normal fetal growth is determined by the genetically predetermined growth potential and further modulated by maternal, fetal, placental, and external factors.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Fetal growth restriction (FGR) is a failure to reach this potential </a:t>
            </a:r>
            <a:r>
              <a:rPr b="0" i="1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[intrauterine growth restriction]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"/>
          <p:cNvSpPr txBox="1"/>
          <p:nvPr>
            <p:ph idx="1" type="body"/>
          </p:nvPr>
        </p:nvSpPr>
        <p:spPr>
          <a:xfrm>
            <a:off x="457200" y="476250"/>
            <a:ext cx="8229600" cy="626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sz="3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Google Shape;406;p11"/>
          <p:cNvSpPr txBox="1"/>
          <p:nvPr/>
        </p:nvSpPr>
        <p:spPr>
          <a:xfrm>
            <a:off x="971550" y="2459037"/>
            <a:ext cx="77041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FOETAL GROWTH RESTRICTION (FGR)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"/>
          <p:cNvSpPr txBox="1"/>
          <p:nvPr>
            <p:ph idx="1" type="body"/>
          </p:nvPr>
        </p:nvSpPr>
        <p:spPr>
          <a:xfrm>
            <a:off x="457200" y="260350"/>
            <a:ext cx="8229600" cy="58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Fetal Growth Restriction</a:t>
            </a:r>
            <a:endParaRPr b="0" i="1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1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1920" lvl="0" marL="0" marR="0" rtl="0" algn="l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“Intrauterine growth restriction is one of the most common and complex problems in modern obstetrics. Diagnosis and management are complicated by the use of ambiguous terminology and a lack of uniform diagnostic criteria…… Size alone is not an indication of a complication. </a:t>
            </a:r>
            <a:endParaRPr/>
          </a:p>
          <a:p>
            <a:pPr indent="-121920" lvl="0" marL="0" marR="0" rtl="0" algn="l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 a result of this confusion, under intervention and over intervention can occur</a:t>
            </a: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.”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ACOG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 txBox="1"/>
          <p:nvPr>
            <p:ph type="title"/>
          </p:nvPr>
        </p:nvSpPr>
        <p:spPr>
          <a:xfrm>
            <a:off x="457200" y="277812"/>
            <a:ext cx="8229600" cy="9191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Population Vs Standard reference</a:t>
            </a:r>
            <a:endParaRPr/>
          </a:p>
        </p:txBody>
      </p:sp>
      <p:sp>
        <p:nvSpPr>
          <p:cNvPr id="417" name="Google Shape;417;p13"/>
          <p:cNvSpPr txBox="1"/>
          <p:nvPr>
            <p:ph idx="1" type="body"/>
          </p:nvPr>
        </p:nvSpPr>
        <p:spPr>
          <a:xfrm>
            <a:off x="457200" y="1600200"/>
            <a:ext cx="8229600" cy="5141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Use of a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population reference</a:t>
            </a: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will yield a relative fetal size in relation to the total population,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while a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standard</a:t>
            </a: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will assess a fetal size in comparison to normally-grown fetuses. Thus, a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standard</a:t>
            </a: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may have more clinical utility than a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population reference.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[different standards for different countries]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Noto Sans Symbols"/>
              <a:buChar char="■"/>
            </a:pPr>
            <a:r>
              <a:rPr b="0" i="0" lang="en-US" sz="36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balance of risks and the   need for the availability of services mean that the involvement of neonatologists in FGR management is vital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1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It is multidisciplinary.. Scenarios can be different inside vs. outside uterus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 Ideal Definition Of FGR</a:t>
            </a:r>
            <a:endParaRPr/>
          </a:p>
        </p:txBody>
      </p:sp>
      <p:sp>
        <p:nvSpPr>
          <p:cNvPr id="429" name="Google Shape;429;p15"/>
          <p:cNvSpPr txBox="1"/>
          <p:nvPr>
            <p:ph idx="1" type="body"/>
          </p:nvPr>
        </p:nvSpPr>
        <p:spPr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FGR should take into account the</a:t>
            </a:r>
            <a:endParaRPr/>
          </a:p>
          <a:p>
            <a:pPr indent="-106679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growth potential of the fetus,</a:t>
            </a:r>
            <a:endParaRPr/>
          </a:p>
          <a:p>
            <a:pPr indent="-106679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current fetal size, </a:t>
            </a:r>
            <a:r>
              <a:rPr b="0" i="1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[fetal fat padding]</a:t>
            </a:r>
            <a:endParaRPr/>
          </a:p>
          <a:p>
            <a:pPr indent="-106679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fetal and placental health, </a:t>
            </a:r>
            <a:endParaRPr/>
          </a:p>
          <a:p>
            <a:pPr indent="-106679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if available, fetal growth velocity</a:t>
            </a:r>
            <a:r>
              <a:rPr b="0" i="1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[not commonly done]</a:t>
            </a:r>
            <a:endParaRPr/>
          </a:p>
          <a:p>
            <a:pPr indent="-106679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You must determine the correct gestational age….. </a:t>
            </a:r>
            <a:r>
              <a:rPr b="0" i="1" lang="en-US" sz="28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Compare GA(know the methods) and fundal height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definitions</a:t>
            </a:r>
            <a:endParaRPr/>
          </a:p>
        </p:txBody>
      </p:sp>
      <p:sp>
        <p:nvSpPr>
          <p:cNvPr id="435" name="Google Shape;435;p1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Abnormal foetal growth is now defined according to  percentiles.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Previous terminologies :</a:t>
            </a:r>
            <a:endParaRPr/>
          </a:p>
          <a:p>
            <a:pPr indent="-1079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Intra uterine growth restricted pregnancy (IUGR) are in the 10</a:t>
            </a:r>
            <a:r>
              <a:rPr b="0" baseline="3000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percentile or below.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Large for gestational age are in the 90</a:t>
            </a:r>
            <a:r>
              <a:rPr b="0" baseline="3000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percentile or above.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new terminology fetal growth resuscitation(FGR)</a:t>
            </a:r>
            <a:endParaRPr/>
          </a:p>
          <a:p>
            <a:pPr indent="-236220" lvl="0" marL="342900" rtl="0" algn="l"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FGR</a:t>
            </a:r>
            <a:endParaRPr/>
          </a:p>
        </p:txBody>
      </p:sp>
      <p:sp>
        <p:nvSpPr>
          <p:cNvPr id="441" name="Google Shape;441;p1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Small for dates.- infants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Symmetrical 	FGR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[started before 28 weeks of gestation, brain is spared]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Asymmetrical 	FGR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[after 28 weeks, starts storing food in liver ie glycogen???]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FGR</a:t>
            </a:r>
            <a:endParaRPr/>
          </a:p>
        </p:txBody>
      </p:sp>
      <p:sp>
        <p:nvSpPr>
          <p:cNvPr id="447" name="Google Shape;447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Fetal growth restriction (FGR) is challenging because of the difficulties in reaching a definitive diagnosis of the cause and planning management.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FGR is associated not only with a marked increased risk in perinatal mortality and morbidity but also with long-term outcome risks.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endParaRPr/>
          </a:p>
        </p:txBody>
      </p:sp>
      <p:sp>
        <p:nvSpPr>
          <p:cNvPr id="453" name="Google Shape;453;p1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Altered weight distribution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Normally the brain is spared 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Dispropositionate foetal growth</a:t>
            </a:r>
            <a:endParaRPr/>
          </a:p>
        </p:txBody>
      </p:sp>
      <p:sp>
        <p:nvSpPr>
          <p:cNvPr id="351" name="Google Shape;351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1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Prof. Omondi-Ogutu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1" i="1" lang="en-US" sz="32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"/>
          <p:cNvSpPr txBox="1"/>
          <p:nvPr>
            <p:ph type="ctrTitle"/>
          </p:nvPr>
        </p:nvSpPr>
        <p:spPr>
          <a:xfrm>
            <a:off x="685800" y="260350"/>
            <a:ext cx="7772400" cy="19446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endParaRPr/>
          </a:p>
        </p:txBody>
      </p:sp>
      <p:sp>
        <p:nvSpPr>
          <p:cNvPr id="459" name="Google Shape;459;p20"/>
          <p:cNvSpPr txBox="1"/>
          <p:nvPr>
            <p:ph idx="1" type="subTitle"/>
          </p:nvPr>
        </p:nvSpPr>
        <p:spPr>
          <a:xfrm>
            <a:off x="1371600" y="2349500"/>
            <a:ext cx="6400800" cy="32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243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MATERNAL</a:t>
            </a:r>
            <a:endParaRPr/>
          </a:p>
          <a:p>
            <a:pPr indent="-392430" lvl="0" marL="5143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14350" lvl="0" marL="5143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FOETAL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Foetal</a:t>
            </a:r>
            <a:endParaRPr/>
          </a:p>
        </p:txBody>
      </p:sp>
      <p:sp>
        <p:nvSpPr>
          <p:cNvPr id="465" name="Google Shape;465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Aetiology-foetal</a:t>
            </a:r>
            <a:endParaRPr/>
          </a:p>
        </p:txBody>
      </p:sp>
      <p:sp>
        <p:nvSpPr>
          <p:cNvPr id="471" name="Google Shape;471;p2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Genetic disorders</a:t>
            </a:r>
            <a:endParaRPr/>
          </a:p>
          <a:p>
            <a:pPr indent="-22098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Congenital infections</a:t>
            </a:r>
            <a:endParaRPr/>
          </a:p>
          <a:p>
            <a:pPr indent="-22098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Placental disorders</a:t>
            </a:r>
            <a:endParaRPr/>
          </a:p>
          <a:p>
            <a:pPr indent="-22098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Multiple gestation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Genetic disorders</a:t>
            </a:r>
            <a:endParaRPr/>
          </a:p>
        </p:txBody>
      </p:sp>
      <p:sp>
        <p:nvSpPr>
          <p:cNvPr id="477" name="Google Shape;477;p23"/>
          <p:cNvSpPr txBox="1"/>
          <p:nvPr>
            <p:ph idx="1" type="body"/>
          </p:nvPr>
        </p:nvSpPr>
        <p:spPr>
          <a:xfrm>
            <a:off x="611187" y="1196975"/>
            <a:ext cx="8229600" cy="525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Responsible for 10-15% of cases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usually most end up in fetal death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Monosomy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Trisomy ,Downs syndrome,	Edwards, Trisomy 13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Turners syndrome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Achondroplasia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Osteogenic imperfect-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cognitive is spared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Infections</a:t>
            </a:r>
            <a:endParaRPr/>
          </a:p>
        </p:txBody>
      </p:sp>
      <p:sp>
        <p:nvSpPr>
          <p:cNvPr id="483" name="Google Shape;483;p24"/>
          <p:cNvSpPr txBox="1"/>
          <p:nvPr>
            <p:ph idx="1" type="body"/>
          </p:nvPr>
        </p:nvSpPr>
        <p:spPr>
          <a:xfrm>
            <a:off x="457200" y="1600200"/>
            <a:ext cx="8229600" cy="5068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Contributes to 5-10% of cases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CMV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Rubella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Toxoplasmosis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Herpes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HIV-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not such a big issue</a:t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Mostly affect CNS </a:t>
            </a:r>
            <a:endParaRPr b="0" i="1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1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Placental factors</a:t>
            </a:r>
            <a:endParaRPr/>
          </a:p>
        </p:txBody>
      </p:sp>
      <p:sp>
        <p:nvSpPr>
          <p:cNvPr id="489" name="Google Shape;489;p25"/>
          <p:cNvSpPr txBox="1"/>
          <p:nvPr>
            <p:ph idx="1" type="body"/>
          </p:nvPr>
        </p:nvSpPr>
        <p:spPr>
          <a:xfrm>
            <a:off x="323850" y="1628775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Placental infarction- Placental hypo perfusion </a:t>
            </a:r>
            <a:r>
              <a:rPr b="0" i="1" lang="en-US" sz="28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leads to compromised fetus [placental clots]</a:t>
            </a:r>
            <a:endParaRPr b="0" i="1" sz="28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Placenta preavia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Premature placental separation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Placental malformation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Circumvallate placentae</a:t>
            </a:r>
            <a:r>
              <a:rPr b="0" i="1" lang="en-US" sz="24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?? Point insertion is not there apparently??</a:t>
            </a:r>
            <a:endParaRPr b="0" i="1" sz="24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Twin to twin transfusion- </a:t>
            </a:r>
            <a:r>
              <a:rPr b="0" i="1" lang="en-US" sz="24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check on mx </a:t>
            </a:r>
            <a:endParaRPr b="0" i="1" sz="24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Placental haemangioma.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Multiple gestation</a:t>
            </a:r>
            <a:endParaRPr/>
          </a:p>
        </p:txBody>
      </p:sp>
      <p:sp>
        <p:nvSpPr>
          <p:cNvPr id="495" name="Google Shape;495;p2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Responsible for 20-30% of cases of FGR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Increased in Twin to Twin transfusion, 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maternal</a:t>
            </a:r>
            <a:endParaRPr/>
          </a:p>
        </p:txBody>
      </p:sp>
      <p:sp>
        <p:nvSpPr>
          <p:cNvPr id="501" name="Google Shape;50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Aetiology-maternal</a:t>
            </a:r>
            <a:endParaRPr/>
          </a:p>
        </p:txBody>
      </p:sp>
      <p:sp>
        <p:nvSpPr>
          <p:cNvPr id="507" name="Google Shape;507;p28"/>
          <p:cNvSpPr txBox="1"/>
          <p:nvPr>
            <p:ph idx="1" type="body"/>
          </p:nvPr>
        </p:nvSpPr>
        <p:spPr>
          <a:xfrm>
            <a:off x="457200" y="1600200"/>
            <a:ext cx="8229600" cy="5307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Maternal diseases:  Hypertension, anaemia, renal disease, malnutrition, metabolic disorders.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Compromise placental function </a:t>
            </a:r>
            <a:endParaRPr b="0" i="0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Substance abuse,  Drugs, alcohol, cigarettes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[nicotine]</a:t>
            </a: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heroin…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Small maternal stature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compare mum and baby size.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Sex of the foetus, males are 5% heavier than the females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Hypertension</a:t>
            </a:r>
            <a:endParaRPr/>
          </a:p>
        </p:txBody>
      </p:sp>
      <p:sp>
        <p:nvSpPr>
          <p:cNvPr id="513" name="Google Shape;513;p2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Effect on the placenta leads to the following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Reduced perfusion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Reduced oxygenation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3. Placental infarction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/>
          </a:p>
        </p:txBody>
      </p:sp>
      <p:sp>
        <p:nvSpPr>
          <p:cNvPr id="357" name="Google Shape;357;p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Historical aspects MFM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Definitions of terminologies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Types of disproposionate foetal growths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Aetiology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Influence on Maternal foetal morbidity and mortality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Some principles of management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Drugs</a:t>
            </a:r>
            <a:endParaRPr/>
          </a:p>
        </p:txBody>
      </p:sp>
      <p:sp>
        <p:nvSpPr>
          <p:cNvPr id="519" name="Google Shape;519;p3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Alcohol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Cigarette smoking- (critical 16 weeks.)…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some study that showed that u can smoke until 16 weeks and baby will still be okay…of course it was a lie…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Medications- like warfarin</a:t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Nutrition</a:t>
            </a:r>
            <a:endParaRPr/>
          </a:p>
        </p:txBody>
      </p:sp>
      <p:sp>
        <p:nvSpPr>
          <p:cNvPr id="525" name="Google Shape;525;p3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Malnutrition and malabsorption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Ulcerative colitis.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Pancreatitis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Intestinal parasites- </a:t>
            </a:r>
            <a:r>
              <a:rPr b="0" i="1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salads </a:t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Reduced nutrients to baby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Maternal feature</a:t>
            </a:r>
            <a:endParaRPr/>
          </a:p>
        </p:txBody>
      </p:sp>
      <p:sp>
        <p:nvSpPr>
          <p:cNvPr id="531" name="Google Shape;531;p3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Small stature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Ponderal index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PI =  </a:t>
            </a:r>
            <a:r>
              <a:rPr b="0" i="0" lang="en-US" sz="280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birth weight x 1000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      ( crow-heel length)3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PI at 28 wks. 1.8, increases by 02 every 4 wks. to 2.4 at 40 weeks.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None/>
            </a:pPr>
            <a:r>
              <a:rPr b="0" i="1" lang="en-US" sz="28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How increase in weights occurs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Sex</a:t>
            </a:r>
            <a:endParaRPr/>
          </a:p>
        </p:txBody>
      </p:sp>
      <p:sp>
        <p:nvSpPr>
          <p:cNvPr id="537" name="Google Shape;537;p3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Females are 5% smaller and 2% shorter than boys.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endParaRPr/>
          </a:p>
        </p:txBody>
      </p:sp>
      <p:sp>
        <p:nvSpPr>
          <p:cNvPr id="543" name="Google Shape;543;p3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History- accurate dating of the pregnancy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Investigations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Obstetric ultrasound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infections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Maternal serum AFP levels.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220" lvl="0" marL="342900" rtl="0" algn="l"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Complications</a:t>
            </a:r>
            <a:endParaRPr/>
          </a:p>
        </p:txBody>
      </p:sp>
      <p:sp>
        <p:nvSpPr>
          <p:cNvPr id="549" name="Google Shape;549;p3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Premature labour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 eclampsia-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non reassuring fetal status??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Meconium aspiration syndrome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Sepsis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Convulsions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Foetal demise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  <a:endParaRPr/>
          </a:p>
        </p:txBody>
      </p:sp>
      <p:sp>
        <p:nvSpPr>
          <p:cNvPr id="555" name="Google Shape;555;p3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Change in social behaviour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Malaria prophylaxisis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Balanced nutrition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Correction of anaemia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Treatment of identifiable maternal diseases.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</p:txBody>
      </p:sp>
      <p:sp>
        <p:nvSpPr>
          <p:cNvPr id="561" name="Google Shape;561;p3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Bed rest Is it beneficial?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Apparently doesn’t help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 of low dose Aspirin 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Regular ANC visits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apparently with corona back to 4 weeks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Caesarean delivery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8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Large for gestational age</a:t>
            </a:r>
            <a:endParaRPr/>
          </a:p>
        </p:txBody>
      </p:sp>
      <p:sp>
        <p:nvSpPr>
          <p:cNvPr id="567" name="Google Shape;567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sz="3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C:\Users\DR Omondi-Ogutu\Desktop\New-baby-boy-weight-11-pounds.jpg" id="574" name="Google Shape;5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476250"/>
            <a:ext cx="7920037" cy="5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terminology</a:t>
            </a:r>
            <a:endParaRPr/>
          </a:p>
        </p:txBody>
      </p:sp>
      <p:sp>
        <p:nvSpPr>
          <p:cNvPr id="363" name="Google Shape;363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Small for gestational age 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smaller than expected i.e. lesser than 10</a:t>
            </a:r>
            <a:r>
              <a:rPr b="0" baseline="3000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percentile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Large for gestational age 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i.e. greater than 90</a:t>
            </a:r>
            <a:r>
              <a:rPr b="0" baseline="3000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percentile</a:t>
            </a:r>
            <a:endParaRPr b="0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Both denotes a problem in the foetal growth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Need to understand the associated factors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etiological factors are many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endParaRPr/>
          </a:p>
        </p:txBody>
      </p:sp>
      <p:sp>
        <p:nvSpPr>
          <p:cNvPr id="580" name="Google Shape;580;p4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birth weight above the 90</a:t>
            </a:r>
            <a:r>
              <a:rPr b="0" baseline="3000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percentile of weight for any specific gestational age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Macrosomia, babies of birth weights of &gt;4500g.  Commonly due to hyperglycaemia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1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endParaRPr/>
          </a:p>
        </p:txBody>
      </p:sp>
      <p:sp>
        <p:nvSpPr>
          <p:cNvPr id="586" name="Google Shape;586;p4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Maternal</a:t>
            </a:r>
            <a:endParaRPr/>
          </a:p>
        </p:txBody>
      </p:sp>
      <p:sp>
        <p:nvSpPr>
          <p:cNvPr id="592" name="Google Shape;592;p4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Diabetes mostly gestational.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Obesity increases the prevalence by 3-4 fold </a:t>
            </a:r>
            <a:r>
              <a:rPr b="0" i="1" lang="en-US" sz="24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but not diabetic</a:t>
            </a:r>
            <a:endParaRPr b="0" i="0" sz="24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Postdatism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Multiparty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Advanced maternal age </a:t>
            </a:r>
            <a:r>
              <a:rPr b="0" i="1" lang="en-US" sz="2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[overprotect themselves and the over eat apparently]</a:t>
            </a: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Genetic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Previous Large for gestational age delivery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Large maternal stature. Height more important than the weight.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foetal</a:t>
            </a:r>
            <a:endParaRPr/>
          </a:p>
        </p:txBody>
      </p:sp>
      <p:sp>
        <p:nvSpPr>
          <p:cNvPr id="598" name="Google Shape;598;p4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Sex usually males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Genetic causes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Malformations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6220" lvl="0" marL="342900" rtl="0" algn="l"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4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complications</a:t>
            </a:r>
            <a:endParaRPr/>
          </a:p>
        </p:txBody>
      </p:sp>
      <p:sp>
        <p:nvSpPr>
          <p:cNvPr id="604" name="Google Shape;604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maternal</a:t>
            </a:r>
            <a:endParaRPr/>
          </a:p>
        </p:txBody>
      </p:sp>
      <p:sp>
        <p:nvSpPr>
          <p:cNvPr id="610" name="Google Shape;610;p4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Caesarean delivery-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CPD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Post partum haemorrhage-PPH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Shoulder dystocia -6-24%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Genital/Perineal injuries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Operative vaginal deliveries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Vacuum extraction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Forceps delivery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Destructive operations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foetal</a:t>
            </a:r>
            <a:endParaRPr/>
          </a:p>
        </p:txBody>
      </p:sp>
      <p:sp>
        <p:nvSpPr>
          <p:cNvPr id="616" name="Google Shape;616;p4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Still births/PeriNatalDeath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Shoulder dystocia/ foetal injuries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Congenital anomalies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Neonatal</a:t>
            </a:r>
            <a:endParaRPr/>
          </a:p>
        </p:txBody>
      </p:sp>
      <p:sp>
        <p:nvSpPr>
          <p:cNvPr id="622" name="Google Shape;622;p4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Hypoglycaemia- </a:t>
            </a:r>
            <a:r>
              <a:rPr b="0" i="1" lang="en-US" sz="3200" u="non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feed immediately as glucose can even be at 1</a:t>
            </a:r>
            <a:endParaRPr b="0" i="1" sz="3200" u="none">
              <a:solidFill>
                <a:srgbClr val="DD7E0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Birth trauma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Polcytheamia- </a:t>
            </a:r>
            <a:endParaRPr i="1">
              <a:solidFill>
                <a:srgbClr val="DD7E0E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Jaundice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infants</a:t>
            </a:r>
            <a:endParaRPr/>
          </a:p>
        </p:txBody>
      </p:sp>
      <p:sp>
        <p:nvSpPr>
          <p:cNvPr id="628" name="Google Shape;628;p4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09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Obesity</a:t>
            </a:r>
            <a:endParaRPr/>
          </a:p>
          <a:p>
            <a:pPr indent="-2209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Type II diabetes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9"/>
          <p:cNvSpPr txBox="1"/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Sknaht</a:t>
            </a:r>
            <a:br>
              <a:rPr b="0" i="0" lang="en-US" sz="54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thanks</a:t>
            </a:r>
            <a:endParaRPr/>
          </a:p>
        </p:txBody>
      </p:sp>
      <p:sp>
        <p:nvSpPr>
          <p:cNvPr id="634" name="Google Shape;634;p4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/>
          </a:p>
        </p:txBody>
      </p:sp>
      <p:sp>
        <p:nvSpPr>
          <p:cNvPr id="369" name="Google Shape;369;p5"/>
          <p:cNvSpPr txBox="1"/>
          <p:nvPr>
            <p:ph idx="1" type="body"/>
          </p:nvPr>
        </p:nvSpPr>
        <p:spPr>
          <a:xfrm>
            <a:off x="457200" y="1600200"/>
            <a:ext cx="8229600" cy="5068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history of perinatal </a:t>
            </a:r>
            <a:r>
              <a:rPr b="0" i="1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[7days] </a:t>
            </a: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medicine is long from the 18</a:t>
            </a:r>
            <a:r>
              <a:rPr b="0" baseline="3000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 </a:t>
            </a:r>
            <a:r>
              <a:rPr b="0" i="1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[nursing job]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Important landmarks are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 of oxygen in resuscitation of the Newborn at the turn of </a:t>
            </a:r>
            <a:r>
              <a:rPr b="0" i="0" lang="en-US" sz="36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20th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Development of the incubators </a:t>
            </a:r>
            <a:r>
              <a:rPr b="0" i="1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[vulnerable babies, controlled temp there is baby growth]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Establishment of specialities/ </a:t>
            </a:r>
            <a:r>
              <a:rPr b="0" i="1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perinataology [7days]/neonatology[28days]</a:t>
            </a:r>
            <a:r>
              <a:rPr b="0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/ MFM </a:t>
            </a:r>
            <a:r>
              <a:rPr b="0" i="1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[maternal fetal medicine]</a:t>
            </a:r>
            <a:endParaRPr b="0" i="0" sz="24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51459" lvl="0" marL="342900" rtl="0" algn="l"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Copa cabana </a:t>
            </a:r>
            <a:endParaRPr/>
          </a:p>
        </p:txBody>
      </p:sp>
      <p:pic>
        <p:nvPicPr>
          <p:cNvPr id="640" name="Google Shape;640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7637"/>
            <a:ext cx="9144000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 cap="none">
              <a:solidFill>
                <a:srgbClr val="FEF7F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7" name="Google Shape;647;p51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527" lvl="0" marL="2730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000b01c8828c$eaaba950$f800a8c0@admincdd5ae2e6" id="648" name="Google Shape;64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0"/>
            <a:ext cx="9144000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5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800"/>
            <a:ext cx="72390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R Omondi-Ogutu\Dropbox\Camera Uploads\2012-12-28 17.46.31.jpg" id="654" name="Google Shape;654;p5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557337"/>
            <a:ext cx="6983412" cy="530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Normality </a:t>
            </a:r>
            <a:endParaRPr/>
          </a:p>
        </p:txBody>
      </p:sp>
      <p:sp>
        <p:nvSpPr>
          <p:cNvPr id="375" name="Google Shape;375;p6"/>
          <p:cNvSpPr txBox="1"/>
          <p:nvPr>
            <p:ph idx="1" type="body"/>
          </p:nvPr>
        </p:nvSpPr>
        <p:spPr>
          <a:xfrm>
            <a:off x="457200" y="1628775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Defining normal and abnormal fetal growth has been a long-standing challenge in clinical practice and research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1" lang="en-US" sz="3200" u="none" cap="none" strike="noStrik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Set standards that conform to the norms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1" lang="en-US" sz="3200" u="none" cap="none" strike="noStrik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35 weeks approx. 2.5kg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1" lang="en-US" sz="3200" u="none" cap="none" strike="noStrik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After 35 weeks genetics plays a role on growth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is normal?</a:t>
            </a:r>
            <a:endParaRPr/>
          </a:p>
        </p:txBody>
      </p:sp>
      <p:sp>
        <p:nvSpPr>
          <p:cNvPr id="381" name="Google Shape;381;p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Normal fetal growth is a critical component of a healthy pregnancy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It influences the long-term health of the offspring. </a:t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b="0" i="1" lang="en-US" sz="3200" u="none" cap="none" strike="noStrike">
                <a:solidFill>
                  <a:srgbClr val="DD7E0E"/>
                </a:solidFill>
                <a:latin typeface="Verdana"/>
                <a:ea typeface="Verdana"/>
                <a:cs typeface="Verdana"/>
                <a:sym typeface="Verdana"/>
              </a:rPr>
              <a:t>Parameters such as-Fetal weight, mothers weight, normal fetal heart, basically normal ultrasound[biophysical profile]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normal fetal </a:t>
            </a:r>
            <a:endParaRPr/>
          </a:p>
        </p:txBody>
      </p:sp>
      <p:sp>
        <p:nvSpPr>
          <p:cNvPr id="387" name="Google Shape;387;p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Influenced significantly by </a:t>
            </a:r>
            <a:endParaRPr/>
          </a:p>
          <a:p>
            <a:pPr indent="-9144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race/ethnicity, eg </a:t>
            </a:r>
            <a:r>
              <a:rPr b="0" i="1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Asian community babies are smaller in size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Scandinavia have bigger baby </a:t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9144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Sex [</a:t>
            </a:r>
            <a:r>
              <a:rPr b="0" i="1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male 5% bigger than female]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parity, </a:t>
            </a:r>
            <a:endParaRPr/>
          </a:p>
          <a:p>
            <a:pPr indent="-9144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maternal size, </a:t>
            </a:r>
            <a:r>
              <a:rPr b="0" i="1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[small mum so small baby]</a:t>
            </a:r>
            <a:endParaRPr b="0" i="1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9144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genetic and physiological factors.</a:t>
            </a:r>
            <a:endParaRPr/>
          </a:p>
          <a:p>
            <a:pPr indent="-9144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Environmental factors</a:t>
            </a:r>
            <a:endParaRPr/>
          </a:p>
          <a:p>
            <a:pPr indent="-9144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Nutrition-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Determinants of foetal growth</a:t>
            </a:r>
            <a:endParaRPr/>
          </a:p>
        </p:txBody>
      </p:sp>
      <p:sp>
        <p:nvSpPr>
          <p:cNvPr id="394" name="Google Shape;394;p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fetal size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status of placental health measured by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maternal 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[chronic diseases, tumors, multiple gestation, operative procedure on uterus that is injurious]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/ genetics 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[familial history]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fetal Doppler velocimetry 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[fetal flow affected by poor placental bflow]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and biomarkers </a:t>
            </a:r>
            <a:r>
              <a:rPr b="0" i="1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[check for PreE]</a:t>
            </a: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b="0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Biophysical findings and genetics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7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4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8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6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9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lob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0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Glob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2007-03-27T18:54:37Z</dcterms:created>
  <dc:creator>omondi-ogutu</dc:creator>
</cp:coreProperties>
</file>