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>
      <p:cViewPr varScale="1">
        <p:scale>
          <a:sx n="84" d="100"/>
          <a:sy n="84" d="100"/>
        </p:scale>
        <p:origin x="168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7656E-04F6-4609-80E6-DB3EC344C1C3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0746-661C-47EF-AC67-58F642C97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9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0746-661C-47EF-AC67-58F642C975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9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1400175"/>
            <a:ext cx="3932853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0" y="0"/>
            <a:ext cx="7924800" cy="56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93" y="458724"/>
            <a:ext cx="71692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535428"/>
            <a:ext cx="8047355" cy="326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497" y="2479548"/>
            <a:ext cx="7021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Diabetes </a:t>
            </a:r>
            <a:r>
              <a:rPr spc="-5" dirty="0"/>
              <a:t>Mellitus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5141" y="3844035"/>
            <a:ext cx="4784090" cy="169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898989"/>
                </a:solidFill>
                <a:latin typeface="Calibri"/>
                <a:cs typeface="Calibri"/>
              </a:rPr>
              <a:t>Alfred </a:t>
            </a:r>
            <a:r>
              <a:rPr sz="2200" dirty="0">
                <a:solidFill>
                  <a:srgbClr val="898989"/>
                </a:solidFill>
                <a:latin typeface="Calibri"/>
                <a:cs typeface="Calibri"/>
              </a:rPr>
              <a:t>Osoti </a:t>
            </a:r>
            <a:r>
              <a:rPr sz="2200" spc="-5" dirty="0">
                <a:solidFill>
                  <a:srgbClr val="898989"/>
                </a:solidFill>
                <a:latin typeface="Calibri"/>
                <a:cs typeface="Calibri"/>
              </a:rPr>
              <a:t>(MBChB MMed MPH PhD)  </a:t>
            </a:r>
            <a:r>
              <a:rPr sz="2200" spc="-10" dirty="0">
                <a:solidFill>
                  <a:srgbClr val="898989"/>
                </a:solidFill>
                <a:latin typeface="Calibri"/>
                <a:cs typeface="Calibri"/>
              </a:rPr>
              <a:t>Department </a:t>
            </a:r>
            <a:r>
              <a:rPr sz="2200" dirty="0">
                <a:solidFill>
                  <a:srgbClr val="898989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898989"/>
                </a:solidFill>
                <a:latin typeface="Calibri"/>
                <a:cs typeface="Calibri"/>
              </a:rPr>
              <a:t>Obstetrics </a:t>
            </a:r>
            <a:r>
              <a:rPr sz="2200" spc="-5" dirty="0">
                <a:solidFill>
                  <a:srgbClr val="898989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898989"/>
                </a:solidFill>
                <a:latin typeface="Calibri"/>
                <a:cs typeface="Calibri"/>
              </a:rPr>
              <a:t>Gynecology  University </a:t>
            </a:r>
            <a:r>
              <a:rPr sz="2200" dirty="0">
                <a:solidFill>
                  <a:srgbClr val="898989"/>
                </a:solidFill>
                <a:latin typeface="Calibri"/>
                <a:cs typeface="Calibri"/>
              </a:rPr>
              <a:t>of</a:t>
            </a:r>
            <a:r>
              <a:rPr sz="22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898989"/>
                </a:solidFill>
                <a:latin typeface="Calibri"/>
                <a:cs typeface="Calibri"/>
              </a:rPr>
              <a:t>Nairobi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90"/>
              </a:lnSpc>
            </a:pPr>
            <a:r>
              <a:rPr sz="2200" spc="-5" dirty="0">
                <a:solidFill>
                  <a:srgbClr val="898989"/>
                </a:solidFill>
                <a:latin typeface="Calibri"/>
                <a:cs typeface="Calibri"/>
              </a:rPr>
              <a:t>MBChB </a:t>
            </a:r>
            <a:r>
              <a:rPr sz="2200" dirty="0">
                <a:solidFill>
                  <a:srgbClr val="898989"/>
                </a:solidFill>
                <a:latin typeface="Calibri"/>
                <a:cs typeface="Calibri"/>
              </a:rPr>
              <a:t>V</a:t>
            </a:r>
            <a:endParaRPr sz="2200">
              <a:latin typeface="Calibri"/>
              <a:cs typeface="Calibri"/>
            </a:endParaRPr>
          </a:p>
          <a:p>
            <a:pPr marL="1270" algn="ctr">
              <a:lnSpc>
                <a:spcPts val="2615"/>
              </a:lnSpc>
            </a:pPr>
            <a:r>
              <a:rPr sz="2200" spc="-10" dirty="0">
                <a:solidFill>
                  <a:srgbClr val="898989"/>
                </a:solidFill>
                <a:latin typeface="Calibri"/>
                <a:cs typeface="Calibri"/>
              </a:rPr>
              <a:t>October </a:t>
            </a:r>
            <a:r>
              <a:rPr sz="2200" spc="-5" dirty="0">
                <a:solidFill>
                  <a:srgbClr val="898989"/>
                </a:solidFill>
                <a:latin typeface="Calibri"/>
                <a:cs typeface="Calibri"/>
              </a:rPr>
              <a:t>2019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163" y="458724"/>
            <a:ext cx="6768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GDM-screening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369" y="1259332"/>
            <a:ext cx="8784590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1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Universal</a:t>
            </a:r>
            <a:r>
              <a:rPr sz="2200" spc="-10" dirty="0">
                <a:latin typeface="Calibri"/>
                <a:cs typeface="Calibri"/>
              </a:rPr>
              <a:t> vs </a:t>
            </a:r>
            <a:r>
              <a:rPr sz="2200" spc="-5" dirty="0">
                <a:latin typeface="Calibri"/>
                <a:cs typeface="Calibri"/>
              </a:rPr>
              <a:t>risk </a:t>
            </a:r>
            <a:r>
              <a:rPr sz="2200" spc="-15" dirty="0">
                <a:latin typeface="Calibri"/>
                <a:cs typeface="Calibri"/>
              </a:rPr>
              <a:t>factor-based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screening?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6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u="sng" spc="-10" dirty="0">
                <a:latin typeface="Calibri"/>
                <a:cs typeface="Calibri"/>
              </a:rPr>
              <a:t>Criteria </a:t>
            </a:r>
            <a:r>
              <a:rPr sz="2200" u="sng" spc="-15" dirty="0">
                <a:latin typeface="Calibri"/>
                <a:cs typeface="Calibri"/>
              </a:rPr>
              <a:t>for </a:t>
            </a:r>
            <a:r>
              <a:rPr sz="2200" u="sng" dirty="0">
                <a:latin typeface="Calibri"/>
                <a:cs typeface="Calibri"/>
              </a:rPr>
              <a:t>mass</a:t>
            </a:r>
            <a:r>
              <a:rPr sz="2200" u="sng" spc="10" dirty="0">
                <a:latin typeface="Calibri"/>
                <a:cs typeface="Calibri"/>
              </a:rPr>
              <a:t> </a:t>
            </a:r>
            <a:r>
              <a:rPr sz="2200" u="sng" spc="-10" dirty="0" smtClean="0">
                <a:latin typeface="Calibri"/>
                <a:cs typeface="Calibri"/>
              </a:rPr>
              <a:t>screening</a:t>
            </a:r>
            <a:r>
              <a:rPr lang="en-US" sz="2200" u="sng" spc="-10" dirty="0" smtClean="0">
                <a:latin typeface="Calibri"/>
                <a:cs typeface="Calibri"/>
              </a:rPr>
              <a:t> </a:t>
            </a:r>
            <a:r>
              <a:rPr lang="en-US" sz="2200" i="1" spc="-10" dirty="0" smtClean="0">
                <a:latin typeface="Calibri"/>
                <a:cs typeface="Calibri"/>
              </a:rPr>
              <a:t>relate to diabetes</a:t>
            </a:r>
            <a:endParaRPr sz="2200" dirty="0">
              <a:latin typeface="Calibri"/>
              <a:cs typeface="Calibri"/>
            </a:endParaRPr>
          </a:p>
          <a:p>
            <a:pPr marL="527050" marR="198755" indent="-514350">
              <a:lnSpc>
                <a:spcPct val="79100"/>
              </a:lnSpc>
              <a:spcBef>
                <a:spcPts val="6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condition sought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health </a:t>
            </a:r>
            <a:r>
              <a:rPr sz="2200" spc="-10" dirty="0">
                <a:latin typeface="Calibri"/>
                <a:cs typeface="Calibri"/>
              </a:rPr>
              <a:t>problem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individual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20" dirty="0">
                <a:latin typeface="Calibri"/>
                <a:cs typeface="Calibri"/>
              </a:rPr>
              <a:t>community.</a:t>
            </a:r>
            <a:endParaRPr sz="2200" dirty="0">
              <a:latin typeface="Calibri"/>
              <a:cs typeface="Calibri"/>
            </a:endParaRPr>
          </a:p>
          <a:p>
            <a:pPr marL="527050" marR="801370" indent="-514350">
              <a:lnSpc>
                <a:spcPct val="79100"/>
              </a:lnSpc>
              <a:spcBef>
                <a:spcPts val="530"/>
              </a:spcBef>
              <a:buFont typeface="Calibri"/>
              <a:buAutoNum type="arabicPeriod"/>
              <a:tabLst>
                <a:tab pos="589915" algn="l"/>
                <a:tab pos="590550" algn="l"/>
              </a:tabLst>
            </a:pPr>
            <a:r>
              <a:rPr dirty="0"/>
              <a:t>	</a:t>
            </a:r>
            <a:r>
              <a:rPr sz="2200" spc="-10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should be an </a:t>
            </a:r>
            <a:r>
              <a:rPr sz="2200" spc="-10" dirty="0">
                <a:latin typeface="Calibri"/>
                <a:cs typeface="Calibri"/>
              </a:rPr>
              <a:t>accepted treatment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useful intervention </a:t>
            </a:r>
            <a:r>
              <a:rPr sz="2200" spc="-15" dirty="0">
                <a:latin typeface="Calibri"/>
                <a:cs typeface="Calibri"/>
              </a:rPr>
              <a:t>for  </a:t>
            </a:r>
            <a:r>
              <a:rPr sz="2200" spc="-10" dirty="0">
                <a:latin typeface="Calibri"/>
                <a:cs typeface="Calibri"/>
              </a:rPr>
              <a:t>patients </a:t>
            </a:r>
            <a:r>
              <a:rPr sz="2200" spc="-5" dirty="0">
                <a:latin typeface="Calibri"/>
                <a:cs typeface="Calibri"/>
              </a:rPr>
              <a:t>with 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disease.</a:t>
            </a:r>
            <a:endParaRPr sz="2200" dirty="0">
              <a:latin typeface="Calibri"/>
              <a:cs typeface="Calibri"/>
            </a:endParaRPr>
          </a:p>
          <a:p>
            <a:pPr marL="590550" indent="-577850">
              <a:lnSpc>
                <a:spcPts val="2615"/>
              </a:lnSpc>
              <a:spcBef>
                <a:spcPts val="70"/>
              </a:spcBef>
              <a:buAutoNum type="arabicPeriod"/>
              <a:tabLst>
                <a:tab pos="589915" algn="l"/>
                <a:tab pos="59055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natural </a:t>
            </a:r>
            <a:r>
              <a:rPr sz="2200" spc="-10" dirty="0">
                <a:latin typeface="Calibri"/>
                <a:cs typeface="Calibri"/>
              </a:rPr>
              <a:t>history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disease should be </a:t>
            </a:r>
            <a:r>
              <a:rPr sz="2200" spc="-10" dirty="0">
                <a:latin typeface="Calibri"/>
                <a:cs typeface="Calibri"/>
              </a:rPr>
              <a:t>adequately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understood.</a:t>
            </a:r>
            <a:endParaRPr sz="2200" dirty="0">
              <a:latin typeface="Calibri"/>
              <a:cs typeface="Calibri"/>
            </a:endParaRPr>
          </a:p>
          <a:p>
            <a:pPr marL="590550" indent="-577850">
              <a:lnSpc>
                <a:spcPts val="2590"/>
              </a:lnSpc>
              <a:buAutoNum type="arabicPeriod"/>
              <a:tabLst>
                <a:tab pos="589915" algn="l"/>
                <a:tab pos="590550" algn="l"/>
              </a:tabLst>
            </a:pPr>
            <a:r>
              <a:rPr sz="2200" spc="-10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latent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early </a:t>
            </a:r>
            <a:r>
              <a:rPr sz="2200" spc="-10" dirty="0">
                <a:latin typeface="Calibri"/>
                <a:cs typeface="Calibri"/>
              </a:rPr>
              <a:t>symptomatic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stage.</a:t>
            </a:r>
            <a:endParaRPr sz="2200" dirty="0">
              <a:latin typeface="Calibri"/>
              <a:cs typeface="Calibri"/>
            </a:endParaRPr>
          </a:p>
          <a:p>
            <a:pPr marL="527050" indent="-514350">
              <a:lnSpc>
                <a:spcPts val="2615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2200" spc="-10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suitable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acceptable screening </a:t>
            </a:r>
            <a:r>
              <a:rPr sz="2200" spc="-15" dirty="0">
                <a:latin typeface="Calibri"/>
                <a:cs typeface="Calibri"/>
              </a:rPr>
              <a:t>test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examination.</a:t>
            </a:r>
            <a:endParaRPr sz="2200" dirty="0">
              <a:latin typeface="Calibri"/>
              <a:cs typeface="Calibri"/>
            </a:endParaRPr>
          </a:p>
          <a:p>
            <a:pPr marL="527050" indent="-514350">
              <a:lnSpc>
                <a:spcPts val="2615"/>
              </a:lnSpc>
              <a:spcBef>
                <a:spcPts val="7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200" spc="-10" dirty="0">
                <a:latin typeface="Calibri"/>
                <a:cs typeface="Calibri"/>
              </a:rPr>
              <a:t>Facilities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diagnosis and </a:t>
            </a:r>
            <a:r>
              <a:rPr sz="2200" spc="-10" dirty="0">
                <a:latin typeface="Calibri"/>
                <a:cs typeface="Calibri"/>
              </a:rPr>
              <a:t>treatment </a:t>
            </a:r>
            <a:r>
              <a:rPr sz="2200" spc="-5" dirty="0">
                <a:latin typeface="Calibri"/>
                <a:cs typeface="Calibri"/>
              </a:rPr>
              <a:t>should be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available.</a:t>
            </a:r>
            <a:endParaRPr sz="2200" dirty="0">
              <a:latin typeface="Calibri"/>
              <a:cs typeface="Calibri"/>
            </a:endParaRPr>
          </a:p>
          <a:p>
            <a:pPr marL="527050" indent="-514350">
              <a:lnSpc>
                <a:spcPts val="2615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2200" spc="-10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should be an </a:t>
            </a:r>
            <a:r>
              <a:rPr sz="2200" spc="-10" dirty="0">
                <a:latin typeface="Calibri"/>
                <a:cs typeface="Calibri"/>
              </a:rPr>
              <a:t>agreed </a:t>
            </a:r>
            <a:r>
              <a:rPr sz="2200" spc="-5" dirty="0">
                <a:latin typeface="Calibri"/>
                <a:cs typeface="Calibri"/>
              </a:rPr>
              <a:t>policy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whom </a:t>
            </a:r>
            <a:r>
              <a:rPr sz="2200" spc="-15" dirty="0">
                <a:latin typeface="Calibri"/>
                <a:cs typeface="Calibri"/>
              </a:rPr>
              <a:t>to treat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patients.</a:t>
            </a:r>
            <a:endParaRPr sz="2200" dirty="0">
              <a:latin typeface="Calibri"/>
              <a:cs typeface="Calibri"/>
            </a:endParaRPr>
          </a:p>
          <a:p>
            <a:pPr marL="527050" marR="692150" indent="-514350">
              <a:lnSpc>
                <a:spcPct val="79100"/>
              </a:lnSpc>
              <a:spcBef>
                <a:spcPts val="6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200" spc="-25" dirty="0">
                <a:latin typeface="Calibri"/>
                <a:cs typeface="Calibri"/>
              </a:rPr>
              <a:t>Treatment </a:t>
            </a:r>
            <a:r>
              <a:rPr sz="2200" spc="-15" dirty="0">
                <a:latin typeface="Calibri"/>
                <a:cs typeface="Calibri"/>
              </a:rPr>
              <a:t>started at </a:t>
            </a:r>
            <a:r>
              <a:rPr sz="2200" spc="-5" dirty="0">
                <a:latin typeface="Calibri"/>
                <a:cs typeface="Calibri"/>
              </a:rPr>
              <a:t>an early </a:t>
            </a:r>
            <a:r>
              <a:rPr sz="2200" spc="-20" dirty="0">
                <a:latin typeface="Calibri"/>
                <a:cs typeface="Calibri"/>
              </a:rPr>
              <a:t>stage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more benefit </a:t>
            </a:r>
            <a:r>
              <a:rPr sz="2200" spc="-5" dirty="0">
                <a:latin typeface="Calibri"/>
                <a:cs typeface="Calibri"/>
              </a:rPr>
              <a:t>than  </a:t>
            </a:r>
            <a:r>
              <a:rPr sz="2200" spc="-10" dirty="0">
                <a:latin typeface="Calibri"/>
                <a:cs typeface="Calibri"/>
              </a:rPr>
              <a:t>treatment </a:t>
            </a:r>
            <a:r>
              <a:rPr sz="2200" spc="-15" dirty="0">
                <a:latin typeface="Calibri"/>
                <a:cs typeface="Calibri"/>
              </a:rPr>
              <a:t>started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later.</a:t>
            </a:r>
            <a:endParaRPr sz="2200" dirty="0">
              <a:latin typeface="Calibri"/>
              <a:cs typeface="Calibri"/>
            </a:endParaRPr>
          </a:p>
          <a:p>
            <a:pPr marL="527050" marR="984250" indent="-514350">
              <a:lnSpc>
                <a:spcPts val="2110"/>
              </a:lnSpc>
              <a:spcBef>
                <a:spcPts val="459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cost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spc="-10" dirty="0">
                <a:latin typeface="Calibri"/>
                <a:cs typeface="Calibri"/>
              </a:rPr>
              <a:t>economically </a:t>
            </a:r>
            <a:r>
              <a:rPr sz="2200" spc="-5" dirty="0">
                <a:latin typeface="Calibri"/>
                <a:cs typeface="Calibri"/>
              </a:rPr>
              <a:t>balanced in </a:t>
            </a:r>
            <a:r>
              <a:rPr sz="2200" spc="-10" dirty="0">
                <a:latin typeface="Calibri"/>
                <a:cs typeface="Calibri"/>
              </a:rPr>
              <a:t>relation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possible  </a:t>
            </a:r>
            <a:r>
              <a:rPr sz="2200" spc="-15" dirty="0">
                <a:latin typeface="Calibri"/>
                <a:cs typeface="Calibri"/>
              </a:rPr>
              <a:t>expenditure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medical </a:t>
            </a:r>
            <a:r>
              <a:rPr sz="2200" spc="-20" dirty="0">
                <a:latin typeface="Calibri"/>
                <a:cs typeface="Calibri"/>
              </a:rPr>
              <a:t>care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whole.</a:t>
            </a:r>
            <a:endParaRPr sz="2200" dirty="0">
              <a:latin typeface="Calibri"/>
              <a:cs typeface="Calibri"/>
            </a:endParaRPr>
          </a:p>
          <a:p>
            <a:pPr marL="527050" marR="302260" indent="-514350">
              <a:lnSpc>
                <a:spcPct val="80000"/>
              </a:lnSpc>
              <a:spcBef>
                <a:spcPts val="600"/>
              </a:spcBef>
              <a:buFont typeface="Calibri"/>
              <a:buAutoNum type="arabicPeriod"/>
              <a:tabLst>
                <a:tab pos="589915" algn="l"/>
                <a:tab pos="590550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Case finding should be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continuing process </a:t>
            </a:r>
            <a:r>
              <a:rPr sz="2200" spc="-5" dirty="0">
                <a:latin typeface="Calibri"/>
                <a:cs typeface="Calibri"/>
              </a:rPr>
              <a:t>and not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once and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all  </a:t>
            </a:r>
            <a:r>
              <a:rPr sz="2200" spc="-10" dirty="0">
                <a:latin typeface="Calibri"/>
                <a:cs typeface="Calibri"/>
              </a:rPr>
              <a:t>project.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163" y="458724"/>
            <a:ext cx="6768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GDM-screening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diagnosis</a:t>
            </a:r>
          </a:p>
        </p:txBody>
      </p:sp>
      <p:sp>
        <p:nvSpPr>
          <p:cNvPr id="3" name="object 3"/>
          <p:cNvSpPr/>
          <p:nvPr/>
        </p:nvSpPr>
        <p:spPr>
          <a:xfrm>
            <a:off x="643882" y="6345279"/>
            <a:ext cx="4157979" cy="396875"/>
          </a:xfrm>
          <a:custGeom>
            <a:avLst/>
            <a:gdLst/>
            <a:ahLst/>
            <a:cxnLst/>
            <a:rect l="l" t="t" r="r" b="b"/>
            <a:pathLst>
              <a:path w="4157979" h="396875">
                <a:moveTo>
                  <a:pt x="0" y="0"/>
                </a:moveTo>
                <a:lnTo>
                  <a:pt x="4157533" y="0"/>
                </a:lnTo>
                <a:lnTo>
                  <a:pt x="4157533" y="396254"/>
                </a:lnTo>
                <a:lnTo>
                  <a:pt x="0" y="396254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1415" y="6345279"/>
            <a:ext cx="3462020" cy="396875"/>
          </a:xfrm>
          <a:custGeom>
            <a:avLst/>
            <a:gdLst/>
            <a:ahLst/>
            <a:cxnLst/>
            <a:rect l="l" t="t" r="r" b="b"/>
            <a:pathLst>
              <a:path w="3462020" h="396875">
                <a:moveTo>
                  <a:pt x="0" y="0"/>
                </a:moveTo>
                <a:lnTo>
                  <a:pt x="3461720" y="0"/>
                </a:lnTo>
                <a:lnTo>
                  <a:pt x="3461720" y="396254"/>
                </a:lnTo>
                <a:lnTo>
                  <a:pt x="0" y="396254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882" y="4150663"/>
            <a:ext cx="7619365" cy="0"/>
          </a:xfrm>
          <a:custGeom>
            <a:avLst/>
            <a:gdLst/>
            <a:ahLst/>
            <a:cxnLst/>
            <a:rect l="l" t="t" r="r" b="b"/>
            <a:pathLst>
              <a:path w="7619365">
                <a:moveTo>
                  <a:pt x="0" y="0"/>
                </a:moveTo>
                <a:lnTo>
                  <a:pt x="7619254" y="0"/>
                </a:lnTo>
              </a:path>
            </a:pathLst>
          </a:custGeom>
          <a:ln w="127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882" y="3449609"/>
            <a:ext cx="7619365" cy="0"/>
          </a:xfrm>
          <a:custGeom>
            <a:avLst/>
            <a:gdLst/>
            <a:ahLst/>
            <a:cxnLst/>
            <a:rect l="l" t="t" r="r" b="b"/>
            <a:pathLst>
              <a:path w="7619365">
                <a:moveTo>
                  <a:pt x="0" y="0"/>
                </a:moveTo>
                <a:lnTo>
                  <a:pt x="7619254" y="0"/>
                </a:lnTo>
              </a:path>
            </a:pathLst>
          </a:custGeom>
          <a:ln w="127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882" y="6741533"/>
            <a:ext cx="7619365" cy="0"/>
          </a:xfrm>
          <a:custGeom>
            <a:avLst/>
            <a:gdLst/>
            <a:ahLst/>
            <a:cxnLst/>
            <a:rect l="l" t="t" r="r" b="b"/>
            <a:pathLst>
              <a:path w="7619365">
                <a:moveTo>
                  <a:pt x="0" y="0"/>
                </a:moveTo>
                <a:lnTo>
                  <a:pt x="7619254" y="0"/>
                </a:lnTo>
              </a:path>
            </a:pathLst>
          </a:custGeom>
          <a:ln w="127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3240" y="1228852"/>
            <a:ext cx="7574915" cy="289566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b="1" dirty="0">
                <a:latin typeface="Arial"/>
                <a:cs typeface="Arial"/>
              </a:rPr>
              <a:t>Universal screening </a:t>
            </a:r>
            <a:r>
              <a:rPr sz="2800" dirty="0">
                <a:latin typeface="Arial"/>
                <a:cs typeface="Arial"/>
              </a:rPr>
              <a:t>@ 24-28 weeks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GA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i="1" spc="-5" dirty="0" smtClean="0">
                <a:latin typeface="Arial"/>
                <a:cs typeface="Arial"/>
              </a:rPr>
              <a:t>for all</a:t>
            </a:r>
            <a:endParaRPr dirty="0">
              <a:latin typeface="Arial"/>
              <a:cs typeface="Arial"/>
            </a:endParaRPr>
          </a:p>
          <a:p>
            <a:pPr marL="368300" marR="17780" indent="-342900">
              <a:lnSpc>
                <a:spcPct val="99600"/>
              </a:lnSpc>
              <a:spcBef>
                <a:spcPts val="76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b="1" dirty="0">
                <a:latin typeface="Arial"/>
                <a:cs typeface="Arial"/>
              </a:rPr>
              <a:t>Screen earlier </a:t>
            </a:r>
            <a:r>
              <a:rPr sz="2800" b="1" spc="-5" dirty="0">
                <a:latin typeface="Arial"/>
                <a:cs typeface="Arial"/>
              </a:rPr>
              <a:t>if risk </a:t>
            </a:r>
            <a:r>
              <a:rPr sz="2800" b="1" dirty="0">
                <a:latin typeface="Arial"/>
                <a:cs typeface="Arial"/>
              </a:rPr>
              <a:t>factors for GDM: </a:t>
            </a:r>
            <a:r>
              <a:rPr sz="2800" dirty="0">
                <a:latin typeface="Arial"/>
                <a:cs typeface="Arial"/>
              </a:rPr>
              <a:t>if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  diagnosed repeat @ 24-28 weeks/with  symptoms</a:t>
            </a:r>
          </a:p>
          <a:p>
            <a:pPr marL="211454" marR="1543050">
              <a:lnSpc>
                <a:spcPct val="100000"/>
              </a:lnSpc>
              <a:spcBef>
                <a:spcPts val="2745"/>
              </a:spcBef>
              <a:tabLst>
                <a:tab pos="4369435" algn="l"/>
              </a:tabLst>
            </a:pPr>
            <a:r>
              <a:rPr sz="2000" dirty="0">
                <a:latin typeface="Arial"/>
                <a:cs typeface="Arial"/>
              </a:rPr>
              <a:t>Previous </a:t>
            </a:r>
            <a:r>
              <a:rPr sz="2000" spc="-5" dirty="0">
                <a:latin typeface="Arial"/>
                <a:cs typeface="Arial"/>
              </a:rPr>
              <a:t>GDM,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impaired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glucose	</a:t>
            </a:r>
            <a:r>
              <a:rPr sz="2000" spc="-5" dirty="0">
                <a:latin typeface="Arial"/>
                <a:cs typeface="Arial"/>
              </a:rPr>
              <a:t>BMI </a:t>
            </a:r>
            <a:r>
              <a:rPr sz="2000" dirty="0">
                <a:latin typeface="Arial"/>
                <a:cs typeface="Arial"/>
              </a:rPr>
              <a:t>≥30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kg/m</a:t>
            </a:r>
            <a:r>
              <a:rPr sz="1950" spc="-7" baseline="25641" dirty="0">
                <a:latin typeface="Arial"/>
                <a:cs typeface="Arial"/>
              </a:rPr>
              <a:t>2  </a:t>
            </a:r>
            <a:r>
              <a:rPr sz="2000" spc="-5" dirty="0">
                <a:latin typeface="Arial"/>
                <a:cs typeface="Arial"/>
              </a:rPr>
              <a:t>metabolism,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glucosuria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3882" y="4157013"/>
            <a:ext cx="7619365" cy="334707"/>
          </a:xfrm>
          <a:prstGeom prst="rect">
            <a:avLst/>
          </a:prstGeom>
          <a:solidFill>
            <a:srgbClr val="9BBB59">
              <a:alpha val="19999"/>
            </a:srgbClr>
          </a:solidFill>
        </p:spPr>
        <p:txBody>
          <a:bodyPr vert="horz" wrap="square" lIns="0" tIns="266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0"/>
              </a:spcBef>
              <a:tabLst>
                <a:tab pos="4248785" algn="l"/>
              </a:tabLst>
            </a:pPr>
            <a:r>
              <a:rPr sz="2000" spc="-5" dirty="0">
                <a:latin typeface="Arial"/>
                <a:cs typeface="Arial"/>
              </a:rPr>
              <a:t>Prediabetes	</a:t>
            </a:r>
            <a:r>
              <a:rPr sz="2000" dirty="0">
                <a:latin typeface="Arial"/>
                <a:cs typeface="Arial"/>
              </a:rPr>
              <a:t>Polycystic ovarian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syndrome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621" y="4567428"/>
            <a:ext cx="33401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High risk population ( </a:t>
            </a:r>
            <a:r>
              <a:rPr sz="2000" spc="-5" dirty="0">
                <a:latin typeface="Arial"/>
                <a:cs typeface="Arial"/>
              </a:rPr>
              <a:t>e.g.  </a:t>
            </a:r>
            <a:r>
              <a:rPr sz="2000" dirty="0">
                <a:latin typeface="Arial"/>
                <a:cs typeface="Arial"/>
              </a:rPr>
              <a:t>Hispanic, </a:t>
            </a:r>
            <a:r>
              <a:rPr sz="2000" spc="-5" dirty="0">
                <a:latin typeface="Arial"/>
                <a:cs typeface="Arial"/>
              </a:rPr>
              <a:t>South </a:t>
            </a:r>
            <a:r>
              <a:rPr sz="2000" dirty="0">
                <a:latin typeface="Arial"/>
                <a:cs typeface="Arial"/>
              </a:rPr>
              <a:t>Asian,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Asian,  </a:t>
            </a:r>
            <a:r>
              <a:rPr sz="2000" spc="-5" dirty="0">
                <a:latin typeface="Arial"/>
                <a:cs typeface="Arial"/>
              </a:rPr>
              <a:t>African,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Arborigin)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0155" y="4567428"/>
            <a:ext cx="32391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00375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rr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ac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oso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	or  </a:t>
            </a:r>
            <a:r>
              <a:rPr sz="2000" dirty="0" err="1" smtClean="0">
                <a:latin typeface="Arial"/>
                <a:cs typeface="Arial"/>
              </a:rPr>
              <a:t>polyhydramnios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fundal height greater than GA</a:t>
            </a:r>
            <a:endParaRPr i="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882" y="5552771"/>
            <a:ext cx="7619365" cy="341119"/>
          </a:xfrm>
          <a:prstGeom prst="rect">
            <a:avLst/>
          </a:prstGeom>
          <a:solidFill>
            <a:srgbClr val="9BBB59">
              <a:alpha val="19999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  <a:tabLst>
                <a:tab pos="4248785" algn="l"/>
              </a:tabLst>
            </a:pPr>
            <a:r>
              <a:rPr sz="2000" dirty="0">
                <a:latin typeface="Arial"/>
                <a:cs typeface="Arial"/>
              </a:rPr>
              <a:t>Age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≥35</a:t>
            </a:r>
            <a:r>
              <a:rPr sz="2000" spc="-5" dirty="0">
                <a:latin typeface="Arial"/>
                <a:cs typeface="Arial"/>
              </a:rPr>
              <a:t> years</a:t>
            </a:r>
            <a:r>
              <a:rPr sz="2000" i="1" spc="-5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History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macrosomic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infant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620" y="5878067"/>
            <a:ext cx="7396669" cy="8178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000" dirty="0">
                <a:latin typeface="Arial"/>
                <a:cs typeface="Arial"/>
              </a:rPr>
              <a:t>Family </a:t>
            </a:r>
            <a:r>
              <a:rPr sz="2000" spc="-5" dirty="0">
                <a:latin typeface="Arial"/>
                <a:cs typeface="Arial"/>
              </a:rPr>
              <a:t>history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4170045" algn="l"/>
              </a:tabLst>
            </a:pPr>
            <a:r>
              <a:rPr sz="2000" spc="-5" dirty="0">
                <a:latin typeface="Arial"/>
                <a:cs typeface="Arial"/>
              </a:rPr>
              <a:t>Corticosteroid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i="1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Acanthosis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nigricans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197" y="458724"/>
            <a:ext cx="5216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GDM-other </a:t>
            </a:r>
            <a:r>
              <a:rPr dirty="0"/>
              <a:t>risk</a:t>
            </a:r>
            <a:r>
              <a:rPr spc="-55" dirty="0"/>
              <a:t> </a:t>
            </a:r>
            <a:r>
              <a:rPr spc="-30" dirty="0"/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1675"/>
            <a:ext cx="7828280" cy="49377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20" dirty="0">
                <a:latin typeface="Calibri"/>
                <a:cs typeface="Calibri"/>
              </a:rPr>
              <a:t>Recurrent </a:t>
            </a:r>
            <a:r>
              <a:rPr sz="3000" spc="-30" dirty="0">
                <a:latin typeface="Calibri"/>
                <a:cs typeface="Calibri"/>
              </a:rPr>
              <a:t>fetal</a:t>
            </a:r>
            <a:r>
              <a:rPr sz="3000" dirty="0">
                <a:latin typeface="Calibri"/>
                <a:cs typeface="Calibri"/>
              </a:rPr>
              <a:t> loss</a:t>
            </a:r>
          </a:p>
          <a:p>
            <a:pPr marL="527050" marR="5080" indent="-514350">
              <a:lnSpc>
                <a:spcPts val="2900"/>
              </a:lnSpc>
              <a:spcBef>
                <a:spcPts val="11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25" dirty="0">
                <a:latin typeface="Calibri"/>
                <a:cs typeface="Calibri"/>
              </a:rPr>
              <a:t>Persistent </a:t>
            </a:r>
            <a:r>
              <a:rPr sz="3000" spc="-10" dirty="0">
                <a:latin typeface="Calibri"/>
                <a:cs typeface="Calibri"/>
              </a:rPr>
              <a:t>glycosuria- </a:t>
            </a:r>
            <a:r>
              <a:rPr sz="3000" dirty="0">
                <a:latin typeface="Calibri"/>
                <a:cs typeface="Calibri"/>
              </a:rPr>
              <a:t>≥2+ on 1 </a:t>
            </a:r>
            <a:r>
              <a:rPr sz="3000" spc="-5" dirty="0">
                <a:latin typeface="Calibri"/>
                <a:cs typeface="Calibri"/>
              </a:rPr>
              <a:t>occasion </a:t>
            </a:r>
            <a:r>
              <a:rPr sz="3000" dirty="0">
                <a:latin typeface="Calibri"/>
                <a:cs typeface="Calibri"/>
              </a:rPr>
              <a:t>or ≥ 1+  on ≥ 2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occasions</a:t>
            </a:r>
            <a:endParaRPr sz="3000" dirty="0">
              <a:latin typeface="Calibri"/>
              <a:cs typeface="Calibri"/>
            </a:endParaRPr>
          </a:p>
          <a:p>
            <a:pPr marL="527050" marR="576580" indent="-514350">
              <a:lnSpc>
                <a:spcPts val="2900"/>
              </a:lnSpc>
              <a:spcBef>
                <a:spcPts val="70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dirty="0">
                <a:latin typeface="Calibri"/>
                <a:cs typeface="Calibri"/>
              </a:rPr>
              <a:t>Prior </a:t>
            </a:r>
            <a:r>
              <a:rPr sz="3000" spc="-10" dirty="0">
                <a:latin typeface="Calibri"/>
                <a:cs typeface="Calibri"/>
              </a:rPr>
              <a:t>stillbirth, unexplained </a:t>
            </a:r>
            <a:r>
              <a:rPr sz="3000" spc="-15" dirty="0">
                <a:latin typeface="Calibri"/>
                <a:cs typeface="Calibri"/>
              </a:rPr>
              <a:t>neonatal </a:t>
            </a:r>
            <a:r>
              <a:rPr sz="3000" spc="-10" dirty="0">
                <a:latin typeface="Calibri"/>
                <a:cs typeface="Calibri"/>
              </a:rPr>
              <a:t>death,  </a:t>
            </a:r>
            <a:r>
              <a:rPr sz="3000" spc="-15" dirty="0">
                <a:latin typeface="Calibri"/>
                <a:cs typeface="Calibri"/>
              </a:rPr>
              <a:t>congenital </a:t>
            </a:r>
            <a:r>
              <a:rPr sz="3000" spc="-10" dirty="0">
                <a:latin typeface="Calibri"/>
                <a:cs typeface="Calibri"/>
              </a:rPr>
              <a:t>malformations, </a:t>
            </a:r>
            <a:r>
              <a:rPr sz="3000" spc="-25" dirty="0">
                <a:latin typeface="Calibri"/>
                <a:cs typeface="Calibri"/>
              </a:rPr>
              <a:t>prematurity.</a:t>
            </a:r>
            <a:endParaRPr sz="30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10" dirty="0">
                <a:latin typeface="Calibri"/>
                <a:cs typeface="Calibri"/>
              </a:rPr>
              <a:t>History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pre-eclampsia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polyhydraminos</a:t>
            </a:r>
            <a:endParaRPr sz="30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3000" spc="-10" dirty="0">
                <a:latin typeface="Calibri"/>
                <a:cs typeface="Calibri"/>
              </a:rPr>
              <a:t>Chronic</a:t>
            </a:r>
            <a:r>
              <a:rPr sz="3000" spc="-15" dirty="0">
                <a:latin typeface="Calibri"/>
                <a:cs typeface="Calibri"/>
              </a:rPr>
              <a:t> hypertension</a:t>
            </a:r>
            <a:endParaRPr sz="30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3000" spc="-20" dirty="0">
                <a:latin typeface="Calibri"/>
                <a:cs typeface="Calibri"/>
              </a:rPr>
              <a:t>Recurrent severe </a:t>
            </a:r>
            <a:r>
              <a:rPr sz="3000" spc="-5" dirty="0">
                <a:latin typeface="Calibri"/>
                <a:cs typeface="Calibri"/>
              </a:rPr>
              <a:t>moniliasis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 smtClean="0">
                <a:latin typeface="Calibri"/>
                <a:cs typeface="Calibri"/>
              </a:rPr>
              <a:t>UTI</a:t>
            </a:r>
            <a:r>
              <a:rPr lang="en-US" sz="3000" spc="-5" dirty="0" smtClean="0">
                <a:latin typeface="Calibri"/>
                <a:cs typeface="Calibri"/>
              </a:rPr>
              <a:t> -</a:t>
            </a:r>
            <a:r>
              <a:rPr lang="en-US" sz="3000" i="1" spc="-5" dirty="0" smtClean="0">
                <a:latin typeface="Calibri"/>
                <a:cs typeface="Calibri"/>
              </a:rPr>
              <a:t>candidiasis</a:t>
            </a:r>
            <a:endParaRPr sz="3000" dirty="0">
              <a:latin typeface="Calibri"/>
              <a:cs typeface="Calibri"/>
            </a:endParaRPr>
          </a:p>
          <a:p>
            <a:pPr marL="527050" marR="134620" indent="-514350">
              <a:lnSpc>
                <a:spcPct val="78000"/>
              </a:lnSpc>
              <a:spcBef>
                <a:spcPts val="79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10" dirty="0">
                <a:latin typeface="Calibri"/>
                <a:cs typeface="Calibri"/>
              </a:rPr>
              <a:t>History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traumatic </a:t>
            </a:r>
            <a:r>
              <a:rPr sz="3000" spc="-10" dirty="0">
                <a:latin typeface="Calibri"/>
                <a:cs typeface="Calibri"/>
              </a:rPr>
              <a:t>delivery </a:t>
            </a:r>
            <a:r>
              <a:rPr sz="3000" spc="-5" dirty="0">
                <a:latin typeface="Calibri"/>
                <a:cs typeface="Calibri"/>
              </a:rPr>
              <a:t>with </a:t>
            </a:r>
            <a:r>
              <a:rPr sz="3000" spc="-10" dirty="0">
                <a:latin typeface="Calibri"/>
                <a:cs typeface="Calibri"/>
              </a:rPr>
              <a:t>neurological  disorder </a:t>
            </a:r>
            <a:r>
              <a:rPr sz="3000" spc="-5" dirty="0">
                <a:latin typeface="Calibri"/>
                <a:cs typeface="Calibri"/>
              </a:rPr>
              <a:t>in 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 smtClean="0">
                <a:latin typeface="Calibri"/>
                <a:cs typeface="Calibri"/>
              </a:rPr>
              <a:t>infant</a:t>
            </a:r>
            <a:r>
              <a:rPr lang="en-US" sz="3000" spc="-20" dirty="0" smtClean="0">
                <a:latin typeface="Calibri"/>
                <a:cs typeface="Calibri"/>
              </a:rPr>
              <a:t>-</a:t>
            </a:r>
            <a:r>
              <a:rPr lang="en-US" sz="3000" i="1" spc="-20" dirty="0" smtClean="0">
                <a:latin typeface="Calibri"/>
                <a:cs typeface="Calibri"/>
              </a:rPr>
              <a:t> </a:t>
            </a:r>
            <a:r>
              <a:rPr lang="en-US" sz="3000" i="1" spc="-20" dirty="0" smtClean="0">
                <a:solidFill>
                  <a:srgbClr val="00B0F0"/>
                </a:solidFill>
                <a:latin typeface="Calibri"/>
                <a:cs typeface="Calibri"/>
              </a:rPr>
              <a:t>suspect </a:t>
            </a:r>
            <a:r>
              <a:rPr lang="en-US" sz="3000" i="1" spc="-20" dirty="0" err="1" smtClean="0">
                <a:solidFill>
                  <a:srgbClr val="00B0F0"/>
                </a:solidFill>
                <a:latin typeface="Calibri"/>
                <a:cs typeface="Calibri"/>
              </a:rPr>
              <a:t>macrosomia</a:t>
            </a:r>
            <a:endParaRPr lang="en-US" sz="3000" i="1" spc="-20" dirty="0" smtClean="0">
              <a:solidFill>
                <a:srgbClr val="00B0F0"/>
              </a:solidFill>
              <a:latin typeface="Calibri"/>
              <a:cs typeface="Calibri"/>
            </a:endParaRPr>
          </a:p>
          <a:p>
            <a:pPr marL="12700" marR="134620">
              <a:lnSpc>
                <a:spcPct val="78000"/>
              </a:lnSpc>
              <a:spcBef>
                <a:spcPts val="795"/>
              </a:spcBef>
              <a:tabLst>
                <a:tab pos="526415" algn="l"/>
                <a:tab pos="527050" algn="l"/>
              </a:tabLst>
            </a:pPr>
            <a:r>
              <a:rPr lang="en-US" sz="3000" i="1" spc="-20" dirty="0" smtClean="0">
                <a:solidFill>
                  <a:srgbClr val="00B0F0"/>
                </a:solidFill>
                <a:latin typeface="Calibri"/>
                <a:cs typeface="Calibri"/>
              </a:rPr>
              <a:t>Forms basis for important +</a:t>
            </a:r>
            <a:r>
              <a:rPr lang="en-US" sz="3000" i="1" spc="-20" dirty="0" err="1" smtClean="0">
                <a:solidFill>
                  <a:srgbClr val="00B0F0"/>
                </a:solidFill>
                <a:latin typeface="Calibri"/>
                <a:cs typeface="Calibri"/>
              </a:rPr>
              <a:t>ves</a:t>
            </a:r>
            <a:r>
              <a:rPr lang="en-US" sz="3000" i="1" spc="-20" dirty="0" smtClean="0">
                <a:solidFill>
                  <a:srgbClr val="00B0F0"/>
                </a:solidFill>
                <a:latin typeface="Calibri"/>
                <a:cs typeface="Calibri"/>
              </a:rPr>
              <a:t> and –</a:t>
            </a:r>
            <a:r>
              <a:rPr lang="en-US" sz="3000" i="1" spc="-20" dirty="0" err="1" smtClean="0">
                <a:solidFill>
                  <a:srgbClr val="00B0F0"/>
                </a:solidFill>
                <a:latin typeface="Calibri"/>
                <a:cs typeface="Calibri"/>
              </a:rPr>
              <a:t>ves</a:t>
            </a:r>
            <a:r>
              <a:rPr lang="en-US" sz="3000" i="1" spc="-20" dirty="0" smtClean="0">
                <a:solidFill>
                  <a:srgbClr val="00B0F0"/>
                </a:solidFill>
                <a:latin typeface="Calibri"/>
                <a:cs typeface="Calibri"/>
              </a:rPr>
              <a:t> in </a:t>
            </a:r>
            <a:r>
              <a:rPr lang="en-US" sz="3000" i="1" spc="-20" dirty="0" err="1" smtClean="0">
                <a:solidFill>
                  <a:srgbClr val="00B0F0"/>
                </a:solidFill>
                <a:latin typeface="Calibri"/>
                <a:cs typeface="Calibri"/>
              </a:rPr>
              <a:t>Hx</a:t>
            </a:r>
            <a:endParaRPr sz="3000" i="1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545" y="458724"/>
            <a:ext cx="5751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Overt diabetes:</a:t>
            </a:r>
            <a:r>
              <a:rPr spc="-65" dirty="0"/>
              <a:t> </a:t>
            </a:r>
            <a:r>
              <a:rPr dirty="0"/>
              <a:t>diagnosis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77135"/>
              </p:ext>
            </p:extLst>
          </p:nvPr>
        </p:nvGraphicFramePr>
        <p:xfrm>
          <a:off x="450848" y="1593848"/>
          <a:ext cx="8230234" cy="5203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7545"/>
                <a:gridCol w="5012689"/>
              </a:tblGrid>
              <a:tr h="1010592">
                <a:tc>
                  <a:txBody>
                    <a:bodyPr/>
                    <a:lstStyle/>
                    <a:p>
                      <a:pPr marL="1097280">
                        <a:lnSpc>
                          <a:spcPts val="2785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ts val="278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Threshold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1010592">
                <a:tc>
                  <a:txBody>
                    <a:bodyPr/>
                    <a:lstStyle/>
                    <a:p>
                      <a:pPr marL="93345">
                        <a:lnSpc>
                          <a:spcPts val="2770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Fasting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plasma</a:t>
                      </a:r>
                      <a:r>
                        <a:rPr sz="24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glucose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77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≥7.0 mmol/L (126</a:t>
                      </a:r>
                      <a:r>
                        <a:rPr sz="24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mg/</a:t>
                      </a:r>
                      <a:r>
                        <a:rPr sz="2400" spc="10" dirty="0" err="1">
                          <a:latin typeface="Calibri"/>
                          <a:cs typeface="Calibri"/>
                        </a:rPr>
                        <a:t>dL</a:t>
                      </a:r>
                      <a:r>
                        <a:rPr sz="2400" spc="10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lang="en-US" sz="2400" spc="10" dirty="0" smtClean="0">
                          <a:latin typeface="Calibri"/>
                          <a:cs typeface="Calibri"/>
                        </a:rPr>
                        <a:t>- </a:t>
                      </a:r>
                      <a:r>
                        <a:rPr lang="en-US" sz="2400" i="1" spc="10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stop doing</a:t>
                      </a:r>
                      <a:r>
                        <a:rPr lang="en-US" sz="2400" i="1" spc="10" baseline="0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 other tests no need for other tests </a:t>
                      </a:r>
                      <a:endParaRPr sz="2400" i="1" dirty="0">
                        <a:solidFill>
                          <a:srgbClr val="00B0F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010592">
                <a:tc>
                  <a:txBody>
                    <a:bodyPr/>
                    <a:lstStyle/>
                    <a:p>
                      <a:pPr marL="93345">
                        <a:lnSpc>
                          <a:spcPts val="278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Hemoglobin</a:t>
                      </a:r>
                      <a:r>
                        <a:rPr sz="2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A1c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78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≥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6.5%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661248">
                <a:tc>
                  <a:txBody>
                    <a:bodyPr/>
                    <a:lstStyle/>
                    <a:p>
                      <a:pPr marL="93345">
                        <a:lnSpc>
                          <a:spcPts val="279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Random plasma</a:t>
                      </a:r>
                      <a:r>
                        <a:rPr sz="24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glucose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67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≥11.1 mmol/L (200 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mg/dL)</a:t>
                      </a:r>
                      <a:r>
                        <a:rPr sz="2400" spc="-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plus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2400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0" dirty="0" err="1" smtClean="0">
                          <a:latin typeface="Calibri"/>
                          <a:cs typeface="Calibri"/>
                        </a:rPr>
                        <a:t>onfirmation</a:t>
                      </a:r>
                      <a:endParaRPr lang="en-US" sz="2400" spc="-10" dirty="0" smtClean="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en-US" sz="2400" spc="-10" dirty="0" smtClean="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2400" b="0" i="1" spc="-10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Basically</a:t>
                      </a:r>
                      <a:r>
                        <a:rPr lang="en-US" sz="2400" b="0" i="1" spc="-10" baseline="0" dirty="0" smtClean="0">
                          <a:solidFill>
                            <a:srgbClr val="00B0F0"/>
                          </a:solidFill>
                          <a:latin typeface="Calibri"/>
                          <a:cs typeface="Calibri"/>
                        </a:rPr>
                        <a:t> no need for multiple test just one is need for diagnosis… just know cut offs</a:t>
                      </a:r>
                      <a:endParaRPr sz="2400" b="0" i="1" dirty="0">
                        <a:solidFill>
                          <a:srgbClr val="00B0F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662" y="217932"/>
            <a:ext cx="76828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GDM Diagnosis: </a:t>
            </a:r>
            <a:r>
              <a:rPr b="1" spc="-60" dirty="0">
                <a:latin typeface="Calibri"/>
                <a:cs typeface="Calibri"/>
              </a:rPr>
              <a:t>Two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Approaches</a:t>
            </a:r>
          </a:p>
        </p:txBody>
      </p:sp>
      <p:sp>
        <p:nvSpPr>
          <p:cNvPr id="3" name="object 3"/>
          <p:cNvSpPr/>
          <p:nvPr/>
        </p:nvSpPr>
        <p:spPr>
          <a:xfrm>
            <a:off x="522922" y="1063079"/>
            <a:ext cx="4013835" cy="510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5969" y="1100401"/>
            <a:ext cx="3981140" cy="4998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1964" y="6272276"/>
            <a:ext cx="794067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125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b="1" spc="-15" dirty="0">
                <a:latin typeface="Calibri"/>
                <a:cs typeface="Calibri"/>
              </a:rPr>
              <a:t>Unrestricted </a:t>
            </a:r>
            <a:r>
              <a:rPr sz="1800" b="1" spc="-10" dirty="0">
                <a:latin typeface="Calibri"/>
                <a:cs typeface="Calibri"/>
              </a:rPr>
              <a:t>diet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unlimited </a:t>
            </a:r>
            <a:r>
              <a:rPr sz="1800" b="1" spc="-15" dirty="0">
                <a:latin typeface="Calibri"/>
                <a:cs typeface="Calibri"/>
              </a:rPr>
              <a:t>physical </a:t>
            </a:r>
            <a:r>
              <a:rPr sz="1800" b="1" spc="-5" dirty="0">
                <a:latin typeface="Calibri"/>
                <a:cs typeface="Calibri"/>
              </a:rPr>
              <a:t>activity </a:t>
            </a:r>
            <a:r>
              <a:rPr sz="1800" b="1" spc="-10" dirty="0">
                <a:latin typeface="Calibri"/>
                <a:cs typeface="Calibri"/>
              </a:rPr>
              <a:t>at least </a:t>
            </a:r>
            <a:r>
              <a:rPr sz="1800" b="1" dirty="0">
                <a:latin typeface="Calibri"/>
                <a:cs typeface="Calibri"/>
              </a:rPr>
              <a:t>3 </a:t>
            </a:r>
            <a:r>
              <a:rPr sz="1800" b="1" spc="-15" dirty="0">
                <a:latin typeface="Calibri"/>
                <a:cs typeface="Calibri"/>
              </a:rPr>
              <a:t>days </a:t>
            </a:r>
            <a:r>
              <a:rPr sz="1800" b="1" spc="-5" dirty="0">
                <a:latin typeface="Calibri"/>
                <a:cs typeface="Calibri"/>
              </a:rPr>
              <a:t>prior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OGTT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25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patient </a:t>
            </a:r>
            <a:r>
              <a:rPr sz="1800" b="1" spc="-5" dirty="0">
                <a:latin typeface="Calibri"/>
                <a:cs typeface="Calibri"/>
              </a:rPr>
              <a:t>should </a:t>
            </a:r>
            <a:r>
              <a:rPr sz="1800" b="1" spc="-15" dirty="0">
                <a:latin typeface="Calibri"/>
                <a:cs typeface="Calibri"/>
              </a:rPr>
              <a:t>fast </a:t>
            </a:r>
            <a:r>
              <a:rPr sz="1800" b="1" spc="-10" dirty="0">
                <a:latin typeface="Calibri"/>
                <a:cs typeface="Calibri"/>
              </a:rPr>
              <a:t>for </a:t>
            </a:r>
            <a:r>
              <a:rPr sz="1800" b="1" dirty="0">
                <a:latin typeface="Calibri"/>
                <a:cs typeface="Calibri"/>
              </a:rPr>
              <a:t>8 </a:t>
            </a:r>
            <a:r>
              <a:rPr sz="1800" b="1" spc="-10" dirty="0">
                <a:latin typeface="Calibri"/>
                <a:cs typeface="Calibri"/>
              </a:rPr>
              <a:t>hours </a:t>
            </a:r>
            <a:r>
              <a:rPr sz="1800" b="1" spc="-15" dirty="0">
                <a:latin typeface="Calibri"/>
                <a:cs typeface="Calibri"/>
              </a:rPr>
              <a:t>before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40" dirty="0">
                <a:latin typeface="Calibri"/>
                <a:cs typeface="Calibri"/>
              </a:rPr>
              <a:t>OGTT, </a:t>
            </a:r>
            <a:r>
              <a:rPr sz="1800" b="1" spc="-5" dirty="0">
                <a:latin typeface="Calibri"/>
                <a:cs typeface="Calibri"/>
              </a:rPr>
              <a:t>no </a:t>
            </a:r>
            <a:r>
              <a:rPr sz="1800" b="1" spc="-10" dirty="0">
                <a:latin typeface="Calibri"/>
                <a:cs typeface="Calibri"/>
              </a:rPr>
              <a:t>fasting </a:t>
            </a:r>
            <a:r>
              <a:rPr sz="1800" b="1" spc="-15" dirty="0">
                <a:latin typeface="Calibri"/>
                <a:cs typeface="Calibri"/>
              </a:rPr>
              <a:t>before </a:t>
            </a: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609600"/>
            <a:ext cx="8047355" cy="3323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B0F0"/>
                </a:solidFill>
              </a:rPr>
              <a:t>Preferred approach </a:t>
            </a:r>
            <a:r>
              <a:rPr lang="en-GB" i="1" dirty="0" err="1" smtClean="0">
                <a:solidFill>
                  <a:srgbClr val="00B0F0"/>
                </a:solidFill>
              </a:rPr>
              <a:t>adv</a:t>
            </a:r>
            <a:r>
              <a:rPr lang="en-GB" i="1" dirty="0" smtClean="0">
                <a:solidFill>
                  <a:srgbClr val="00B0F0"/>
                </a:solidFill>
              </a:rPr>
              <a:t> is that no requirement for fasting required… something </a:t>
            </a:r>
            <a:r>
              <a:rPr lang="en-GB" i="1" dirty="0" err="1" smtClean="0">
                <a:solidFill>
                  <a:srgbClr val="00B0F0"/>
                </a:solidFill>
              </a:rPr>
              <a:t>osulivan</a:t>
            </a:r>
            <a:r>
              <a:rPr lang="en-GB" i="1" dirty="0" smtClean="0">
                <a:solidFill>
                  <a:srgbClr val="00B0F0"/>
                </a:solidFill>
              </a:rPr>
              <a:t>????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B0F0"/>
                </a:solidFill>
              </a:rPr>
              <a:t>Alternative is gold standard but requires fasting and may be lost to follow up.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85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510" y="458724"/>
            <a:ext cx="60566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Effect </a:t>
            </a:r>
            <a:r>
              <a:rPr dirty="0"/>
              <a:t>of DM on</a:t>
            </a:r>
            <a:r>
              <a:rPr spc="30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302" y="1553971"/>
            <a:ext cx="7719695" cy="456727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Pre-eclampsia: </a:t>
            </a:r>
            <a:r>
              <a:rPr sz="2400" spc="-5" dirty="0">
                <a:latin typeface="Calibri"/>
                <a:cs typeface="Calibri"/>
              </a:rPr>
              <a:t>10-25% of all </a:t>
            </a:r>
            <a:r>
              <a:rPr sz="2400" spc="-10" dirty="0">
                <a:latin typeface="Calibri"/>
                <a:cs typeface="Calibri"/>
              </a:rPr>
              <a:t>pregnant women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GDM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620"/>
              </a:lnSpc>
              <a:spcBef>
                <a:spcPts val="520"/>
              </a:spcBef>
              <a:buFont typeface="Wingdings 2"/>
              <a:buChar char=""/>
              <a:tabLst>
                <a:tab pos="423545" algn="l"/>
                <a:tab pos="424180" algn="l"/>
              </a:tabLst>
            </a:pPr>
            <a:r>
              <a:rPr sz="2400" dirty="0"/>
              <a:t>	</a:t>
            </a:r>
            <a:r>
              <a:rPr sz="2400" b="1" spc="-10" dirty="0">
                <a:latin typeface="Calibri"/>
                <a:cs typeface="Calibri"/>
              </a:rPr>
              <a:t>Infections: </a:t>
            </a:r>
            <a:r>
              <a:rPr sz="2400" spc="-5" dirty="0">
                <a:latin typeface="Calibri"/>
                <a:cs typeface="Calibri"/>
              </a:rPr>
              <a:t>chorioamnionitis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postpartum endometritis,  </a:t>
            </a:r>
            <a:r>
              <a:rPr sz="2400" spc="-10" dirty="0">
                <a:latin typeface="Calibri"/>
                <a:cs typeface="Calibri"/>
              </a:rPr>
              <a:t>wound infection, vaginal </a:t>
            </a:r>
            <a:r>
              <a:rPr sz="2400" spc="-5" dirty="0">
                <a:latin typeface="Calibri"/>
                <a:cs typeface="Calibri"/>
              </a:rPr>
              <a:t>candidiasis,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UTI</a:t>
            </a:r>
            <a:r>
              <a:rPr lang="en-US" sz="2400" dirty="0" smtClean="0">
                <a:latin typeface="Calibri"/>
                <a:cs typeface="Calibri"/>
              </a:rPr>
              <a:t> –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i="1" dirty="0" smtClean="0">
                <a:solidFill>
                  <a:srgbClr val="00B0F0"/>
                </a:solidFill>
                <a:latin typeface="Calibri"/>
                <a:cs typeface="Calibri"/>
              </a:rPr>
              <a:t>due to low immunity so consequence is that higher dose of antibiotics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423545" indent="-411480">
              <a:lnSpc>
                <a:spcPct val="100000"/>
              </a:lnSpc>
              <a:spcBef>
                <a:spcPts val="265"/>
              </a:spcBef>
              <a:buFont typeface="Wingdings 2"/>
              <a:buChar char=""/>
              <a:tabLst>
                <a:tab pos="423545" algn="l"/>
                <a:tab pos="424180" algn="l"/>
              </a:tabLst>
            </a:pPr>
            <a:r>
              <a:rPr sz="2400" b="1" spc="-5" dirty="0">
                <a:latin typeface="Calibri"/>
                <a:cs typeface="Calibri"/>
              </a:rPr>
              <a:t>PPH: </a:t>
            </a:r>
            <a:r>
              <a:rPr sz="2400" spc="-10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uterine </a:t>
            </a:r>
            <a:r>
              <a:rPr sz="2400" spc="-10" dirty="0">
                <a:latin typeface="Calibri"/>
                <a:cs typeface="Calibri"/>
              </a:rPr>
              <a:t>distension/polyhydramnios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etc</a:t>
            </a:r>
            <a:endParaRPr sz="2400" dirty="0">
              <a:latin typeface="Calibri"/>
              <a:cs typeface="Calibri"/>
            </a:endParaRPr>
          </a:p>
          <a:p>
            <a:pPr marL="355600" marR="304800" indent="-342900">
              <a:lnSpc>
                <a:spcPts val="2520"/>
              </a:lnSpc>
              <a:spcBef>
                <a:spcPts val="695"/>
              </a:spcBef>
              <a:buFont typeface="Wingdings 2"/>
              <a:buChar char=""/>
              <a:tabLst>
                <a:tab pos="423545" algn="l"/>
                <a:tab pos="424180" algn="l"/>
              </a:tabLst>
            </a:pPr>
            <a:r>
              <a:rPr sz="2400" dirty="0"/>
              <a:t>	</a:t>
            </a:r>
            <a:r>
              <a:rPr sz="2400" b="1" spc="-5" dirty="0">
                <a:latin typeface="Calibri"/>
                <a:cs typeface="Calibri"/>
              </a:rPr>
              <a:t>Cesarean section and </a:t>
            </a:r>
            <a:r>
              <a:rPr sz="2400" b="1" spc="-10" dirty="0">
                <a:latin typeface="Calibri"/>
                <a:cs typeface="Calibri"/>
              </a:rPr>
              <a:t>vaginal </a:t>
            </a:r>
            <a:r>
              <a:rPr sz="2400" b="1" spc="-15" dirty="0">
                <a:latin typeface="Calibri"/>
                <a:cs typeface="Calibri"/>
              </a:rPr>
              <a:t>operative </a:t>
            </a:r>
            <a:r>
              <a:rPr sz="2400" b="1" spc="-5" dirty="0">
                <a:latin typeface="Calibri"/>
                <a:cs typeface="Calibri"/>
              </a:rPr>
              <a:t>deliveries, birth  injuries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spc="-20" dirty="0">
                <a:latin typeface="Calibri"/>
                <a:cs typeface="Calibri"/>
              </a:rPr>
              <a:t>fetal </a:t>
            </a:r>
            <a:r>
              <a:rPr sz="2400" spc="-10" dirty="0">
                <a:latin typeface="Calibri"/>
                <a:cs typeface="Calibri"/>
              </a:rPr>
              <a:t>macrosmia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CPD</a:t>
            </a:r>
            <a:endParaRPr sz="2400" dirty="0">
              <a:latin typeface="Calibri"/>
              <a:cs typeface="Calibri"/>
            </a:endParaRPr>
          </a:p>
          <a:p>
            <a:pPr marL="423545" indent="-41148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423545" algn="l"/>
                <a:tab pos="424180" algn="l"/>
              </a:tabLst>
            </a:pPr>
            <a:r>
              <a:rPr sz="2400" spc="-20" dirty="0">
                <a:latin typeface="Calibri"/>
                <a:cs typeface="Calibri"/>
              </a:rPr>
              <a:t>Weight</a:t>
            </a:r>
            <a:r>
              <a:rPr sz="2400" spc="-15" dirty="0">
                <a:latin typeface="Calibri"/>
                <a:cs typeface="Calibri"/>
              </a:rPr>
              <a:t> gain</a:t>
            </a:r>
            <a:endParaRPr sz="2400" dirty="0">
              <a:latin typeface="Calibri"/>
              <a:cs typeface="Calibri"/>
            </a:endParaRPr>
          </a:p>
          <a:p>
            <a:pPr marL="423545" indent="-411480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423545" algn="l"/>
                <a:tab pos="424180" algn="l"/>
              </a:tabLst>
            </a:pPr>
            <a:r>
              <a:rPr sz="2400" spc="-5" dirty="0">
                <a:latin typeface="Calibri"/>
                <a:cs typeface="Calibri"/>
              </a:rPr>
              <a:t>Hypertension</a:t>
            </a:r>
            <a:endParaRPr sz="2400" dirty="0">
              <a:latin typeface="Calibri"/>
              <a:cs typeface="Calibri"/>
            </a:endParaRPr>
          </a:p>
          <a:p>
            <a:pPr marL="423545" indent="-411480">
              <a:lnSpc>
                <a:spcPct val="100000"/>
              </a:lnSpc>
              <a:spcBef>
                <a:spcPts val="335"/>
              </a:spcBef>
              <a:buFont typeface="Wingdings 2"/>
              <a:buChar char=""/>
              <a:tabLst>
                <a:tab pos="423545" algn="l"/>
                <a:tab pos="424180" algn="l"/>
              </a:tabLst>
            </a:pPr>
            <a:r>
              <a:rPr sz="2400" spc="-5" dirty="0">
                <a:latin typeface="Calibri"/>
                <a:cs typeface="Calibri"/>
              </a:rPr>
              <a:t>Miscarriages</a:t>
            </a:r>
            <a:endParaRPr sz="2400" dirty="0">
              <a:latin typeface="Calibri"/>
              <a:cs typeface="Calibri"/>
            </a:endParaRPr>
          </a:p>
          <a:p>
            <a:pPr marL="355600" marR="852169" indent="-342900">
              <a:lnSpc>
                <a:spcPts val="2590"/>
              </a:lnSpc>
              <a:spcBef>
                <a:spcPts val="54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Long </a:t>
            </a:r>
            <a:r>
              <a:rPr sz="2400" spc="-10" dirty="0">
                <a:latin typeface="Calibri"/>
                <a:cs typeface="Calibri"/>
              </a:rPr>
              <a:t>term </a:t>
            </a:r>
            <a:r>
              <a:rPr sz="2400" spc="-5" dirty="0">
                <a:latin typeface="Calibri"/>
                <a:cs typeface="Calibri"/>
              </a:rPr>
              <a:t>risk of type-2 diabetes mellitus, </a:t>
            </a:r>
            <a:r>
              <a:rPr sz="2400" spc="-10" dirty="0">
                <a:latin typeface="Calibri"/>
                <a:cs typeface="Calibri"/>
              </a:rPr>
              <a:t>metabolic  </a:t>
            </a:r>
            <a:r>
              <a:rPr sz="2400" spc="-15" dirty="0">
                <a:latin typeface="Calibri"/>
                <a:cs typeface="Calibri"/>
              </a:rPr>
              <a:t>syndrome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CVD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510" y="458724"/>
            <a:ext cx="60566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Effect </a:t>
            </a:r>
            <a:r>
              <a:rPr dirty="0"/>
              <a:t>of DM on</a:t>
            </a:r>
            <a:r>
              <a:rPr spc="30" dirty="0"/>
              <a:t> </a:t>
            </a:r>
            <a:r>
              <a:rPr spc="-10" dirty="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302" y="1511445"/>
            <a:ext cx="8016240" cy="43669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Perinatal </a:t>
            </a:r>
            <a:r>
              <a:rPr sz="3200" dirty="0">
                <a:latin typeface="Calibri"/>
                <a:cs typeface="Calibri"/>
              </a:rPr>
              <a:t>Morbidity 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Mortality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Fetal</a:t>
            </a:r>
            <a:r>
              <a:rPr sz="2800" spc="-5" dirty="0">
                <a:latin typeface="Calibri"/>
                <a:cs typeface="Calibri"/>
              </a:rPr>
              <a:t> Death/Stillbirth</a:t>
            </a:r>
            <a:endParaRPr sz="2800" dirty="0">
              <a:latin typeface="Calibri"/>
              <a:cs typeface="Calibri"/>
            </a:endParaRPr>
          </a:p>
          <a:p>
            <a:pPr marL="1155700" marR="772160" lvl="2" indent="-228600">
              <a:lnSpc>
                <a:spcPct val="100400"/>
              </a:lnSpc>
              <a:spcBef>
                <a:spcPts val="630"/>
              </a:spcBef>
              <a:buFont typeface="Arial"/>
              <a:buChar char="•"/>
              <a:tabLst>
                <a:tab pos="1155700" algn="l"/>
                <a:tab pos="6353175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ue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u="sng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u="sng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u="sng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u="sng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u="sng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u="sng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u="sng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u="sng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u="sng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u="sng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u="sng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u="sng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u="sng" dirty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2400" u="sng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u="sng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u="sng" dirty="0">
                <a:solidFill>
                  <a:srgbClr val="FF0000"/>
                </a:solidFill>
                <a:latin typeface="Calibri"/>
                <a:cs typeface="Calibri"/>
              </a:rPr>
              <a:t>rine </a:t>
            </a:r>
            <a:r>
              <a:rPr sz="2400" u="sng" spc="-45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u="sng" dirty="0" smtClean="0">
                <a:solidFill>
                  <a:srgbClr val="FF0000"/>
                </a:solidFill>
                <a:latin typeface="Calibri"/>
                <a:cs typeface="Calibri"/>
              </a:rPr>
              <a:t>yp</a:t>
            </a:r>
            <a:r>
              <a:rPr sz="2400" u="sng" spc="-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u="sng" spc="-5" dirty="0" smtClean="0">
                <a:solidFill>
                  <a:srgbClr val="FF0000"/>
                </a:solidFill>
                <a:latin typeface="Calibri"/>
                <a:cs typeface="Calibri"/>
              </a:rPr>
              <a:t>xia</a:t>
            </a:r>
            <a:r>
              <a:rPr lang="en-US" sz="2400" u="sng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pPr marL="1612900" marR="772160" lvl="3" indent="-228600">
              <a:lnSpc>
                <a:spcPct val="100400"/>
              </a:lnSpc>
              <a:spcBef>
                <a:spcPts val="630"/>
              </a:spcBef>
              <a:buFont typeface="Arial"/>
              <a:buChar char="•"/>
              <a:tabLst>
                <a:tab pos="1155700" algn="l"/>
                <a:tab pos="6353175" algn="l"/>
              </a:tabLst>
            </a:pPr>
            <a:r>
              <a:rPr sz="2400" spc="5" dirty="0" smtClean="0">
                <a:latin typeface="Calibri"/>
                <a:cs typeface="Calibri"/>
              </a:rPr>
              <a:t>f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a</a:t>
            </a:r>
            <a:r>
              <a:rPr sz="2400" spc="-5" dirty="0" smtClean="0">
                <a:latin typeface="Calibri"/>
                <a:cs typeface="Calibri"/>
              </a:rPr>
              <a:t>l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r</a:t>
            </a:r>
            <a:r>
              <a:rPr sz="2400" spc="5" dirty="0" smtClean="0">
                <a:latin typeface="Calibri"/>
                <a:cs typeface="Calibri"/>
              </a:rPr>
              <a:t>ed  </a:t>
            </a:r>
            <a:r>
              <a:rPr sz="2400" spc="-20" dirty="0">
                <a:latin typeface="Calibri"/>
                <a:cs typeface="Calibri"/>
              </a:rPr>
              <a:t>oxygen </a:t>
            </a:r>
            <a:r>
              <a:rPr sz="2400" spc="-5" dirty="0">
                <a:latin typeface="Calibri"/>
                <a:cs typeface="Calibri"/>
              </a:rPr>
              <a:t>release </a:t>
            </a:r>
            <a:r>
              <a:rPr sz="2400" spc="-10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RBC or </a:t>
            </a:r>
            <a:r>
              <a:rPr sz="2400" spc="-10" dirty="0">
                <a:latin typeface="Calibri"/>
                <a:cs typeface="Calibri"/>
              </a:rPr>
              <a:t>altered </a:t>
            </a:r>
            <a:r>
              <a:rPr sz="2400" spc="-5" dirty="0">
                <a:latin typeface="Calibri"/>
                <a:cs typeface="Calibri"/>
              </a:rPr>
              <a:t>uterine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placental </a:t>
            </a:r>
            <a:r>
              <a:rPr sz="2400" spc="-5" dirty="0">
                <a:latin typeface="Calibri"/>
                <a:cs typeface="Calibri"/>
              </a:rPr>
              <a:t>blood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flow</a:t>
            </a:r>
            <a:endParaRPr sz="2400" dirty="0">
              <a:latin typeface="Calibri"/>
              <a:cs typeface="Calibri"/>
            </a:endParaRPr>
          </a:p>
          <a:p>
            <a:pPr marL="1612900" marR="476884" lvl="3" indent="-228600">
              <a:lnSpc>
                <a:spcPct val="1008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20" dirty="0">
                <a:latin typeface="Calibri"/>
                <a:cs typeface="Calibri"/>
              </a:rPr>
              <a:t>Fetal </a:t>
            </a:r>
            <a:r>
              <a:rPr sz="2400" spc="-5" dirty="0">
                <a:latin typeface="Calibri"/>
                <a:cs typeface="Calibri"/>
              </a:rPr>
              <a:t>hyperinsulinemia </a:t>
            </a:r>
            <a:r>
              <a:rPr sz="2400" spc="-10" dirty="0">
                <a:latin typeface="Calibri"/>
                <a:cs typeface="Calibri"/>
              </a:rPr>
              <a:t>increase </a:t>
            </a:r>
            <a:r>
              <a:rPr sz="2400" spc="-20" dirty="0">
                <a:latin typeface="Calibri"/>
                <a:cs typeface="Calibri"/>
              </a:rPr>
              <a:t>fetal </a:t>
            </a:r>
            <a:r>
              <a:rPr sz="2400" spc="-10" dirty="0">
                <a:latin typeface="Calibri"/>
                <a:cs typeface="Calibri"/>
              </a:rPr>
              <a:t>metabolic </a:t>
            </a:r>
            <a:r>
              <a:rPr sz="2400" spc="-30" dirty="0">
                <a:latin typeface="Calibri"/>
                <a:cs typeface="Calibri"/>
              </a:rPr>
              <a:t>rate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oxygen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</a:t>
            </a:r>
            <a:endParaRPr sz="2400" dirty="0">
              <a:latin typeface="Calibri"/>
              <a:cs typeface="Calibri"/>
            </a:endParaRPr>
          </a:p>
          <a:p>
            <a:pPr marL="1612900" marR="5080" lvl="3" indent="-228600">
              <a:lnSpc>
                <a:spcPct val="100400"/>
              </a:lnSpc>
              <a:spcBef>
                <a:spcPts val="515"/>
              </a:spcBef>
              <a:buFont typeface="Arial"/>
              <a:buChar char="•"/>
              <a:tabLst>
                <a:tab pos="1155700" algn="l"/>
                <a:tab pos="1758314" algn="l"/>
              </a:tabLst>
            </a:pPr>
            <a:r>
              <a:rPr sz="2400" spc="-10" dirty="0">
                <a:latin typeface="Calibri"/>
                <a:cs typeface="Calibri"/>
              </a:rPr>
              <a:t>Maternal hyperglycemia, </a:t>
            </a:r>
            <a:r>
              <a:rPr sz="2400" spc="-15" dirty="0">
                <a:latin typeface="Calibri"/>
                <a:cs typeface="Calibri"/>
              </a:rPr>
              <a:t>ketoacidosis, </a:t>
            </a:r>
            <a:r>
              <a:rPr sz="2400" spc="-5" dirty="0">
                <a:latin typeface="Calibri"/>
                <a:cs typeface="Calibri"/>
              </a:rPr>
              <a:t>preeclampsia,  </a:t>
            </a:r>
            <a:r>
              <a:rPr sz="2400" dirty="0" smtClean="0">
                <a:latin typeface="Calibri"/>
                <a:cs typeface="Calibri"/>
              </a:rPr>
              <a:t>and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spc="-25" dirty="0" err="1" smtClean="0">
                <a:latin typeface="Calibri"/>
                <a:cs typeface="Calibri"/>
              </a:rPr>
              <a:t>vasculopathy</a:t>
            </a:r>
            <a:r>
              <a:rPr sz="2400" spc="-2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also </a:t>
            </a:r>
            <a:r>
              <a:rPr sz="2400" spc="-10" dirty="0">
                <a:latin typeface="Calibri"/>
                <a:cs typeface="Calibri"/>
              </a:rPr>
              <a:t>reduce placental </a:t>
            </a:r>
            <a:r>
              <a:rPr sz="2400" spc="-5" dirty="0">
                <a:latin typeface="Calibri"/>
                <a:cs typeface="Calibri"/>
              </a:rPr>
              <a:t>blood flow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fetal</a:t>
            </a:r>
            <a:r>
              <a:rPr sz="2400" spc="-15" dirty="0">
                <a:latin typeface="Calibri"/>
                <a:cs typeface="Calibri"/>
              </a:rPr>
              <a:t> oxygenation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5403"/>
            <a:ext cx="62090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b="1" dirty="0" smtClean="0"/>
              <a:t>Congenital</a:t>
            </a:r>
            <a:r>
              <a:rPr lang="en-GB" sz="3200" b="1" spc="95" dirty="0" smtClean="0"/>
              <a:t> </a:t>
            </a:r>
            <a:r>
              <a:rPr lang="en-GB" sz="3200" b="1" dirty="0" smtClean="0"/>
              <a:t>Malformations</a:t>
            </a:r>
            <a:endParaRPr lang="en-GB"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0443"/>
            <a:ext cx="7760334" cy="45085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Increased </a:t>
            </a:r>
            <a:r>
              <a:rPr sz="3000" spc="-15" dirty="0">
                <a:latin typeface="Calibri"/>
                <a:cs typeface="Calibri"/>
              </a:rPr>
              <a:t>6-10-fold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Affects </a:t>
            </a:r>
            <a:r>
              <a:rPr sz="3000" spc="-10" dirty="0">
                <a:latin typeface="Calibri"/>
                <a:cs typeface="Calibri"/>
              </a:rPr>
              <a:t>most </a:t>
            </a:r>
            <a:r>
              <a:rPr sz="3000" spc="-20" dirty="0">
                <a:latin typeface="Calibri"/>
                <a:cs typeface="Calibri"/>
              </a:rPr>
              <a:t>organ </a:t>
            </a:r>
            <a:r>
              <a:rPr sz="3000" spc="-25" dirty="0">
                <a:latin typeface="Calibri"/>
                <a:cs typeface="Calibri"/>
              </a:rPr>
              <a:t>systems </a:t>
            </a:r>
            <a:r>
              <a:rPr sz="3000" spc="-5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must </a:t>
            </a:r>
            <a:r>
              <a:rPr sz="3000" spc="-5" dirty="0">
                <a:latin typeface="Calibri"/>
                <a:cs typeface="Calibri"/>
              </a:rPr>
              <a:t>act </a:t>
            </a:r>
            <a:r>
              <a:rPr sz="3000" spc="-25" dirty="0">
                <a:latin typeface="Calibri"/>
                <a:cs typeface="Calibri"/>
              </a:rPr>
              <a:t>before  </a:t>
            </a:r>
            <a:r>
              <a:rPr sz="3000" spc="-15" dirty="0">
                <a:latin typeface="Calibri"/>
                <a:cs typeface="Calibri"/>
              </a:rPr>
              <a:t>week seven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20" dirty="0">
                <a:latin typeface="Calibri"/>
                <a:cs typeface="Calibri"/>
              </a:rPr>
              <a:t>gestation </a:t>
            </a:r>
            <a:r>
              <a:rPr sz="3000" spc="-5" dirty="0">
                <a:latin typeface="Calibri"/>
                <a:cs typeface="Calibri"/>
              </a:rPr>
              <a:t>especially in type </a:t>
            </a:r>
            <a:r>
              <a:rPr sz="3000" dirty="0">
                <a:latin typeface="Calibri"/>
                <a:cs typeface="Calibri"/>
              </a:rPr>
              <a:t>1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DM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Due</a:t>
            </a:r>
            <a:r>
              <a:rPr sz="3000" spc="-20" dirty="0">
                <a:latin typeface="Calibri"/>
                <a:cs typeface="Calibri"/>
              </a:rPr>
              <a:t> to</a:t>
            </a:r>
            <a:endParaRPr sz="3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Hyperglycemia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20" dirty="0">
                <a:latin typeface="Calibri"/>
                <a:cs typeface="Calibri"/>
              </a:rPr>
              <a:t>Ketone </a:t>
            </a:r>
            <a:r>
              <a:rPr sz="2600" spc="-5" dirty="0">
                <a:latin typeface="Calibri"/>
                <a:cs typeface="Calibri"/>
              </a:rPr>
              <a:t>body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excess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Somatomedin </a:t>
            </a:r>
            <a:r>
              <a:rPr sz="2600" spc="-5" dirty="0">
                <a:latin typeface="Calibri"/>
                <a:cs typeface="Calibri"/>
              </a:rPr>
              <a:t>inhibition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Arachidonic </a:t>
            </a:r>
            <a:r>
              <a:rPr sz="2600" dirty="0">
                <a:latin typeface="Calibri"/>
                <a:cs typeface="Calibri"/>
              </a:rPr>
              <a:t>acid </a:t>
            </a:r>
            <a:r>
              <a:rPr sz="2600" spc="-10" dirty="0">
                <a:latin typeface="Calibri"/>
                <a:cs typeface="Calibri"/>
              </a:rPr>
              <a:t>deficiency</a:t>
            </a:r>
            <a:endParaRPr sz="2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Free </a:t>
            </a:r>
            <a:r>
              <a:rPr sz="2600" spc="-25" dirty="0">
                <a:latin typeface="Calibri"/>
                <a:cs typeface="Calibri"/>
              </a:rPr>
              <a:t>oxygen </a:t>
            </a:r>
            <a:r>
              <a:rPr sz="2600" spc="-15" dirty="0">
                <a:latin typeface="Calibri"/>
                <a:cs typeface="Calibri"/>
              </a:rPr>
              <a:t>radical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excess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234" y="6235957"/>
            <a:ext cx="8686800" cy="528955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400" b="1" spc="-5" dirty="0">
                <a:latin typeface="Arial Narrow"/>
                <a:cs typeface="Arial Narrow"/>
              </a:rPr>
              <a:t>Poor glycemic control </a:t>
            </a:r>
            <a:r>
              <a:rPr sz="2400" b="1" dirty="0">
                <a:latin typeface="Arial Narrow"/>
                <a:cs typeface="Arial Narrow"/>
              </a:rPr>
              <a:t>at </a:t>
            </a:r>
            <a:r>
              <a:rPr sz="2400" b="1" spc="-5" dirty="0">
                <a:latin typeface="Arial Narrow"/>
                <a:cs typeface="Arial Narrow"/>
              </a:rPr>
              <a:t>time of conception: risk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factor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565403"/>
            <a:ext cx="4344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Congenital</a:t>
            </a:r>
            <a:r>
              <a:rPr sz="3200" spc="95" dirty="0"/>
              <a:t> </a:t>
            </a:r>
            <a:r>
              <a:rPr sz="3200" dirty="0"/>
              <a:t>malformations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32635"/>
            <a:ext cx="7581900" cy="42926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marR="5080" indent="-342900">
              <a:lnSpc>
                <a:spcPct val="79000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Cardiac (most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common): </a:t>
            </a:r>
            <a:r>
              <a:rPr sz="3000" spc="-10" dirty="0">
                <a:latin typeface="Calibri"/>
                <a:cs typeface="Calibri"/>
              </a:rPr>
              <a:t>transposition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20" dirty="0">
                <a:latin typeface="Calibri"/>
                <a:cs typeface="Calibri"/>
              </a:rPr>
              <a:t>great  </a:t>
            </a:r>
            <a:r>
              <a:rPr sz="3000" spc="-10" dirty="0">
                <a:latin typeface="Calibri"/>
                <a:cs typeface="Calibri"/>
              </a:rPr>
              <a:t>vessels, </a:t>
            </a:r>
            <a:r>
              <a:rPr sz="3000" spc="-25" dirty="0">
                <a:latin typeface="Calibri"/>
                <a:cs typeface="Calibri"/>
              </a:rPr>
              <a:t>Ventricular </a:t>
            </a:r>
            <a:r>
              <a:rPr sz="3000" spc="-15" dirty="0">
                <a:latin typeface="Calibri"/>
                <a:cs typeface="Calibri"/>
              </a:rPr>
              <a:t>septal </a:t>
            </a:r>
            <a:r>
              <a:rPr sz="3000" spc="-25" dirty="0">
                <a:latin typeface="Calibri"/>
                <a:cs typeface="Calibri"/>
              </a:rPr>
              <a:t>defect, </a:t>
            </a:r>
            <a:r>
              <a:rPr sz="3000" spc="-15" dirty="0">
                <a:latin typeface="Calibri"/>
                <a:cs typeface="Calibri"/>
              </a:rPr>
              <a:t>Atrial septal  </a:t>
            </a:r>
            <a:r>
              <a:rPr sz="3000" spc="-25" dirty="0">
                <a:latin typeface="Calibri"/>
                <a:cs typeface="Calibri"/>
              </a:rPr>
              <a:t>defect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ts val="3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Central </a:t>
            </a:r>
            <a:r>
              <a:rPr sz="3000" spc="-5" dirty="0">
                <a:latin typeface="Calibri"/>
                <a:cs typeface="Calibri"/>
              </a:rPr>
              <a:t>nervous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system</a:t>
            </a:r>
            <a:endParaRPr sz="3000" dirty="0">
              <a:latin typeface="Calibri"/>
              <a:cs typeface="Calibri"/>
            </a:endParaRPr>
          </a:p>
          <a:p>
            <a:pPr marL="755650" lvl="1" indent="-285750">
              <a:lnSpc>
                <a:spcPts val="3115"/>
              </a:lnSpc>
              <a:buFont typeface="Arial"/>
              <a:buChar char="–"/>
              <a:tabLst>
                <a:tab pos="755650" algn="l"/>
              </a:tabLst>
            </a:pPr>
            <a:r>
              <a:rPr sz="2600" spc="-5" dirty="0">
                <a:latin typeface="Calibri"/>
                <a:cs typeface="Calibri"/>
              </a:rPr>
              <a:t>NTD-spina bifida, </a:t>
            </a:r>
            <a:r>
              <a:rPr sz="2600" spc="-20" dirty="0">
                <a:latin typeface="Calibri"/>
                <a:cs typeface="Calibri"/>
              </a:rPr>
              <a:t>Anencephaly,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hydrocephalus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spcBef>
                <a:spcPts val="9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sacral agenesis/caudal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dysplasia-characteristic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ts val="3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Genitourinary </a:t>
            </a:r>
            <a:r>
              <a:rPr sz="3000" spc="-15" dirty="0">
                <a:latin typeface="Calibri"/>
                <a:cs typeface="Calibri"/>
              </a:rPr>
              <a:t>tract: </a:t>
            </a:r>
            <a:r>
              <a:rPr sz="3000" spc="-20" dirty="0">
                <a:latin typeface="Calibri"/>
                <a:cs typeface="Calibri"/>
              </a:rPr>
              <a:t>ureteric</a:t>
            </a:r>
            <a:r>
              <a:rPr sz="3000" spc="-10" dirty="0">
                <a:latin typeface="Calibri"/>
                <a:cs typeface="Calibri"/>
              </a:rPr>
              <a:t> duplication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Gastrointestinal: anorectal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atresia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Renal </a:t>
            </a:r>
            <a:r>
              <a:rPr sz="3000" spc="-10" dirty="0">
                <a:latin typeface="Calibri"/>
                <a:cs typeface="Calibri"/>
              </a:rPr>
              <a:t>agenesis, </a:t>
            </a:r>
            <a:r>
              <a:rPr sz="3000" spc="-15" dirty="0">
                <a:latin typeface="Calibri"/>
                <a:cs typeface="Calibri"/>
              </a:rPr>
              <a:t>Duplex </a:t>
            </a:r>
            <a:r>
              <a:rPr sz="3000" spc="-25" dirty="0">
                <a:latin typeface="Calibri"/>
                <a:cs typeface="Calibri"/>
              </a:rPr>
              <a:t>ureters, </a:t>
            </a:r>
            <a:r>
              <a:rPr sz="3000" spc="-15" dirty="0">
                <a:latin typeface="Calibri"/>
                <a:cs typeface="Calibri"/>
              </a:rPr>
              <a:t>Cystic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Kidney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Situs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inversus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786" y="458724"/>
            <a:ext cx="2395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8" y="1532635"/>
            <a:ext cx="7880984" cy="4976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Define </a:t>
            </a:r>
            <a:r>
              <a:rPr sz="3000" spc="-5" dirty="0">
                <a:latin typeface="Calibri"/>
                <a:cs typeface="Calibri"/>
              </a:rPr>
              <a:t>and classify </a:t>
            </a:r>
            <a:r>
              <a:rPr sz="3000" dirty="0">
                <a:latin typeface="Calibri"/>
                <a:cs typeface="Calibri"/>
              </a:rPr>
              <a:t>DM </a:t>
            </a: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pregnancy</a:t>
            </a:r>
            <a:endParaRPr sz="3000" dirty="0">
              <a:latin typeface="Calibri"/>
              <a:cs typeface="Calibri"/>
            </a:endParaRPr>
          </a:p>
          <a:p>
            <a:pPr marL="355600" marR="167005" indent="-342900">
              <a:lnSpc>
                <a:spcPct val="7730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Understand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25" dirty="0">
                <a:latin typeface="Calibri"/>
                <a:cs typeface="Calibri"/>
              </a:rPr>
              <a:t>pathophysiology, </a:t>
            </a:r>
            <a:r>
              <a:rPr sz="3000" spc="-10" dirty="0">
                <a:latin typeface="Calibri"/>
                <a:cs typeface="Calibri"/>
              </a:rPr>
              <a:t>screening </a:t>
            </a:r>
            <a:r>
              <a:rPr sz="3000" spc="-5" dirty="0">
                <a:latin typeface="Calibri"/>
                <a:cs typeface="Calibri"/>
              </a:rPr>
              <a:t>and  diagnosis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GDM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Describe the </a:t>
            </a:r>
            <a:r>
              <a:rPr sz="3000" spc="-10" dirty="0">
                <a:latin typeface="Calibri"/>
                <a:cs typeface="Calibri"/>
              </a:rPr>
              <a:t>management </a:t>
            </a:r>
            <a:r>
              <a:rPr sz="3000" dirty="0">
                <a:latin typeface="Calibri"/>
                <a:cs typeface="Calibri"/>
              </a:rPr>
              <a:t>of DM </a:t>
            </a: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 smtClean="0">
                <a:latin typeface="Calibri"/>
                <a:cs typeface="Calibri"/>
              </a:rPr>
              <a:t>pregnancy</a:t>
            </a:r>
            <a:r>
              <a:rPr lang="en-US" sz="3000" spc="-10" dirty="0" smtClean="0">
                <a:latin typeface="Calibri"/>
                <a:cs typeface="Calibri"/>
              </a:rPr>
              <a:t>-</a:t>
            </a:r>
            <a:r>
              <a:rPr lang="en-US" sz="3000" i="1" spc="-10" dirty="0" smtClean="0">
                <a:solidFill>
                  <a:srgbClr val="FF0000"/>
                </a:solidFill>
                <a:latin typeface="Calibri"/>
                <a:cs typeface="Calibri"/>
              </a:rPr>
              <a:t>essays written like this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spcBef>
                <a:spcPts val="11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Preconception</a:t>
            </a:r>
            <a:endParaRPr sz="2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55650" lvl="1" indent="-285750">
              <a:lnSpc>
                <a:spcPts val="3095"/>
              </a:lnSpc>
              <a:buFont typeface="Arial"/>
              <a:buChar char="–"/>
              <a:tabLst>
                <a:tab pos="755650" algn="l"/>
              </a:tabLst>
            </a:pP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Antenatal</a:t>
            </a:r>
            <a:endParaRPr sz="2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55650" lvl="1" indent="-285750">
              <a:lnSpc>
                <a:spcPts val="3095"/>
              </a:lnSpc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Intrapartum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including newborn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care</a:t>
            </a:r>
            <a:endParaRPr sz="2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55015" marR="102870" lvl="1" indent="-285750">
              <a:lnSpc>
                <a:spcPct val="80000"/>
              </a:lnSpc>
              <a:spcBef>
                <a:spcPts val="61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Postpartum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including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contraception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subsequent  preconception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care</a:t>
            </a:r>
            <a:endParaRPr sz="2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ts val="290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Briefly </a:t>
            </a:r>
            <a:r>
              <a:rPr sz="3000" spc="-5" dirty="0">
                <a:latin typeface="Calibri"/>
                <a:cs typeface="Calibri"/>
              </a:rPr>
              <a:t>outline </a:t>
            </a:r>
            <a:r>
              <a:rPr sz="3000" spc="-10" dirty="0">
                <a:latin typeface="Calibri"/>
                <a:cs typeface="Calibri"/>
              </a:rPr>
              <a:t>complications </a:t>
            </a:r>
            <a:r>
              <a:rPr sz="3000" dirty="0">
                <a:latin typeface="Calibri"/>
                <a:cs typeface="Calibri"/>
              </a:rPr>
              <a:t>of DM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pregnancy  </a:t>
            </a:r>
            <a:r>
              <a:rPr sz="3000" spc="-5" dirty="0">
                <a:latin typeface="Calibri"/>
                <a:cs typeface="Calibri"/>
              </a:rPr>
              <a:t>and their</a:t>
            </a:r>
            <a:r>
              <a:rPr sz="3000" spc="-10" dirty="0">
                <a:latin typeface="Calibri"/>
                <a:cs typeface="Calibri"/>
              </a:rPr>
              <a:t> management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614" y="235203"/>
            <a:ext cx="575310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828040">
              <a:lnSpc>
                <a:spcPct val="101400"/>
              </a:lnSpc>
              <a:spcBef>
                <a:spcPts val="50"/>
              </a:spcBef>
            </a:pPr>
            <a:r>
              <a:rPr sz="2800" spc="-5" dirty="0"/>
              <a:t>Caudal </a:t>
            </a:r>
            <a:r>
              <a:rPr sz="2800" spc="-15" dirty="0"/>
              <a:t>regression syndrome  </a:t>
            </a:r>
            <a:r>
              <a:rPr sz="2800" spc="-5" dirty="0"/>
              <a:t>(abnormal </a:t>
            </a:r>
            <a:r>
              <a:rPr sz="2800" spc="-15" dirty="0"/>
              <a:t>development </a:t>
            </a:r>
            <a:r>
              <a:rPr sz="2800" spc="-5" dirty="0"/>
              <a:t>of </a:t>
            </a:r>
            <a:r>
              <a:rPr sz="2800" spc="-15" dirty="0"/>
              <a:t>lower</a:t>
            </a:r>
            <a:r>
              <a:rPr sz="2800" spc="5" dirty="0"/>
              <a:t> </a:t>
            </a:r>
            <a:r>
              <a:rPr sz="2800" spc="-5" dirty="0"/>
              <a:t>spine)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777271" y="1400173"/>
            <a:ext cx="3985727" cy="5257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552" y="458724"/>
            <a:ext cx="28460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Macrosomia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111"/>
            <a:ext cx="32321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Pedersen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hypothesis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950211"/>
            <a:ext cx="356806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98450" marR="5080" indent="-285750">
              <a:lnSpc>
                <a:spcPts val="2300"/>
              </a:lnSpc>
              <a:spcBef>
                <a:spcPts val="660"/>
              </a:spcBef>
              <a:tabLst>
                <a:tab pos="366395" algn="l"/>
              </a:tabLst>
            </a:pPr>
            <a:r>
              <a:rPr sz="2400" dirty="0">
                <a:latin typeface="Arial"/>
                <a:cs typeface="Arial"/>
              </a:rPr>
              <a:t>–		</a:t>
            </a:r>
            <a:r>
              <a:rPr sz="2400" spc="-10" dirty="0">
                <a:latin typeface="Calibri"/>
                <a:cs typeface="Calibri"/>
              </a:rPr>
              <a:t>maternal hyperglycemia  </a:t>
            </a:r>
            <a:r>
              <a:rPr sz="2400" spc="-5" dirty="0">
                <a:latin typeface="Calibri"/>
                <a:cs typeface="Calibri"/>
              </a:rPr>
              <a:t>Increased </a:t>
            </a:r>
            <a:r>
              <a:rPr sz="2400" spc="-25" dirty="0">
                <a:latin typeface="Calibri"/>
                <a:cs typeface="Calibri"/>
              </a:rPr>
              <a:t>fetal </a:t>
            </a:r>
            <a:r>
              <a:rPr sz="2400" spc="-5" dirty="0">
                <a:latin typeface="Calibri"/>
                <a:cs typeface="Calibri"/>
              </a:rPr>
              <a:t>β-cell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6202" y="1950211"/>
            <a:ext cx="2439670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3975" marR="5080" indent="-41910">
              <a:lnSpc>
                <a:spcPts val="2300"/>
              </a:lnSpc>
              <a:spcBef>
                <a:spcPts val="660"/>
              </a:spcBef>
            </a:pPr>
            <a:r>
              <a:rPr sz="2400" spc="-20" dirty="0">
                <a:latin typeface="Calibri"/>
                <a:cs typeface="Calibri"/>
              </a:rPr>
              <a:t>fetal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hyperglycemia  </a:t>
            </a:r>
            <a:r>
              <a:rPr sz="2400" spc="-5" dirty="0">
                <a:latin typeface="Calibri"/>
                <a:cs typeface="Calibri"/>
              </a:rPr>
              <a:t>hyperinsulinemia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35940" y="2535428"/>
            <a:ext cx="8047355" cy="3695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22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excessive </a:t>
            </a:r>
            <a:r>
              <a:rPr spc="-25" dirty="0"/>
              <a:t>fetal</a:t>
            </a:r>
            <a:r>
              <a:rPr spc="-5" dirty="0"/>
              <a:t> </a:t>
            </a:r>
            <a:r>
              <a:rPr spc="-15" dirty="0"/>
              <a:t>growth</a:t>
            </a:r>
          </a:p>
          <a:p>
            <a:pPr marL="355600" marR="310515" indent="-342900">
              <a:lnSpc>
                <a:spcPct val="793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/>
              <a:t>GDM </a:t>
            </a:r>
            <a:r>
              <a:rPr sz="2700" spc="-15" dirty="0"/>
              <a:t>results </a:t>
            </a:r>
            <a:r>
              <a:rPr sz="2700" dirty="0"/>
              <a:t>in </a:t>
            </a:r>
            <a:r>
              <a:rPr sz="2700" spc="-20" dirty="0"/>
              <a:t>elevated </a:t>
            </a:r>
            <a:r>
              <a:rPr sz="2700" spc="-5" dirty="0"/>
              <a:t>lipids </a:t>
            </a:r>
            <a:r>
              <a:rPr sz="2700" spc="-10" dirty="0"/>
              <a:t>and </a:t>
            </a:r>
            <a:r>
              <a:rPr sz="2700" spc="-5" dirty="0"/>
              <a:t>amino acids which  </a:t>
            </a:r>
            <a:r>
              <a:rPr sz="2700" spc="-15" dirty="0"/>
              <a:t>stimulates </a:t>
            </a:r>
            <a:r>
              <a:rPr sz="2700" spc="-5" dirty="0"/>
              <a:t>the </a:t>
            </a:r>
            <a:r>
              <a:rPr sz="2700" spc="-30" dirty="0"/>
              <a:t>fetal </a:t>
            </a:r>
            <a:r>
              <a:rPr sz="2700" spc="-15" dirty="0"/>
              <a:t>pancreatic </a:t>
            </a:r>
            <a:r>
              <a:rPr sz="2700" dirty="0"/>
              <a:t>β </a:t>
            </a:r>
            <a:r>
              <a:rPr sz="2700" spc="-5" dirty="0"/>
              <a:t>cells and </a:t>
            </a:r>
            <a:r>
              <a:rPr sz="2700" spc="-15" dirty="0"/>
              <a:t>placenta </a:t>
            </a:r>
            <a:r>
              <a:rPr sz="2700" spc="-20" dirty="0"/>
              <a:t>to  </a:t>
            </a:r>
            <a:r>
              <a:rPr sz="2700" spc="-15" dirty="0"/>
              <a:t>release </a:t>
            </a:r>
            <a:r>
              <a:rPr sz="2700" spc="-5" dirty="0"/>
              <a:t>insulin </a:t>
            </a:r>
            <a:r>
              <a:rPr sz="2700" spc="-10" dirty="0"/>
              <a:t>and </a:t>
            </a:r>
            <a:r>
              <a:rPr sz="2700" spc="-5" dirty="0"/>
              <a:t>other </a:t>
            </a:r>
            <a:r>
              <a:rPr sz="2700" spc="-15" dirty="0"/>
              <a:t>growth </a:t>
            </a:r>
            <a:r>
              <a:rPr sz="2700" spc="-25" dirty="0"/>
              <a:t>factors </a:t>
            </a:r>
            <a:r>
              <a:rPr sz="2700" spc="-10" dirty="0"/>
              <a:t>hence  </a:t>
            </a:r>
            <a:r>
              <a:rPr sz="2700" spc="-20" dirty="0"/>
              <a:t>excessive </a:t>
            </a:r>
            <a:r>
              <a:rPr sz="2700" spc="-30" dirty="0"/>
              <a:t>fetal</a:t>
            </a:r>
            <a:r>
              <a:rPr sz="2700" spc="15" dirty="0"/>
              <a:t> </a:t>
            </a:r>
            <a:r>
              <a:rPr sz="2700" spc="-15" dirty="0"/>
              <a:t>growth</a:t>
            </a:r>
            <a:endParaRPr sz="2700" dirty="0"/>
          </a:p>
          <a:p>
            <a:pPr marL="355600" marR="5080" indent="-342900">
              <a:lnSpc>
                <a:spcPts val="262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/>
              <a:t>Characterized </a:t>
            </a:r>
            <a:r>
              <a:rPr sz="2700" spc="-10" dirty="0"/>
              <a:t>by increased </a:t>
            </a:r>
            <a:r>
              <a:rPr sz="2700" spc="-30" dirty="0"/>
              <a:t>fat </a:t>
            </a:r>
            <a:r>
              <a:rPr sz="2700" spc="-5" dirty="0"/>
              <a:t>mass </a:t>
            </a:r>
            <a:r>
              <a:rPr sz="2700" spc="-15" dirty="0"/>
              <a:t>compared </a:t>
            </a:r>
            <a:r>
              <a:rPr sz="2700" spc="-5" dirty="0"/>
              <a:t>with </a:t>
            </a:r>
            <a:r>
              <a:rPr sz="2700" spc="-50" dirty="0"/>
              <a:t>fat-  </a:t>
            </a:r>
            <a:r>
              <a:rPr sz="2700" spc="-15" dirty="0"/>
              <a:t>free</a:t>
            </a:r>
            <a:r>
              <a:rPr sz="2700" spc="-10" dirty="0"/>
              <a:t> mass.</a:t>
            </a:r>
            <a:endParaRPr sz="2700" dirty="0"/>
          </a:p>
          <a:p>
            <a:pPr marL="355600" marR="350520" indent="-342900">
              <a:lnSpc>
                <a:spcPts val="259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/>
              <a:t>Disproportionate, </a:t>
            </a:r>
            <a:r>
              <a:rPr sz="2700" spc="-15" dirty="0"/>
              <a:t>larger </a:t>
            </a:r>
            <a:r>
              <a:rPr sz="2700" spc="-20" dirty="0"/>
              <a:t>chest-to-head </a:t>
            </a:r>
            <a:r>
              <a:rPr sz="2700" spc="-10" dirty="0"/>
              <a:t>and </a:t>
            </a:r>
            <a:r>
              <a:rPr sz="2700" spc="-15" dirty="0"/>
              <a:t>shoulder-  </a:t>
            </a:r>
            <a:r>
              <a:rPr sz="2700" spc="-10" dirty="0"/>
              <a:t>to-head </a:t>
            </a:r>
            <a:r>
              <a:rPr sz="2700" spc="-20" dirty="0"/>
              <a:t>ratios </a:t>
            </a:r>
            <a:r>
              <a:rPr sz="2700" spc="-15" dirty="0"/>
              <a:t>compared </a:t>
            </a:r>
            <a:r>
              <a:rPr sz="2700" spc="-5" dirty="0"/>
              <a:t>with</a:t>
            </a:r>
            <a:r>
              <a:rPr sz="2700" spc="15" dirty="0"/>
              <a:t> </a:t>
            </a:r>
            <a:r>
              <a:rPr sz="2700" spc="-5" dirty="0" err="1" smtClean="0"/>
              <a:t>normoglycemic</a:t>
            </a:r>
            <a:endParaRPr lang="en-US" sz="2700" spc="-5" dirty="0" smtClean="0"/>
          </a:p>
          <a:p>
            <a:pPr marL="12700" marR="350520">
              <a:lnSpc>
                <a:spcPts val="2590"/>
              </a:lnSpc>
              <a:spcBef>
                <a:spcPts val="590"/>
              </a:spcBef>
              <a:tabLst>
                <a:tab pos="354965" algn="l"/>
                <a:tab pos="355600" algn="l"/>
              </a:tabLst>
            </a:pPr>
            <a:r>
              <a:rPr lang="en-US" sz="2700" i="1" dirty="0" smtClean="0">
                <a:solidFill>
                  <a:srgbClr val="00B0F0"/>
                </a:solidFill>
              </a:rPr>
              <a:t>Risk for shoulder dystocia</a:t>
            </a:r>
            <a:endParaRPr sz="2700" i="1" dirty="0">
              <a:solidFill>
                <a:srgbClr val="00B0F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40935" y="2130551"/>
            <a:ext cx="838200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3327" y="2205629"/>
            <a:ext cx="640715" cy="118110"/>
          </a:xfrm>
          <a:custGeom>
            <a:avLst/>
            <a:gdLst/>
            <a:ahLst/>
            <a:cxnLst/>
            <a:rect l="l" t="t" r="r" b="b"/>
            <a:pathLst>
              <a:path w="640714" h="118110">
                <a:moveTo>
                  <a:pt x="539156" y="0"/>
                </a:moveTo>
                <a:lnTo>
                  <a:pt x="531380" y="2047"/>
                </a:lnTo>
                <a:lnTo>
                  <a:pt x="524311" y="14164"/>
                </a:lnTo>
                <a:lnTo>
                  <a:pt x="526359" y="21940"/>
                </a:lnTo>
                <a:lnTo>
                  <a:pt x="568039" y="46254"/>
                </a:lnTo>
                <a:lnTo>
                  <a:pt x="615016" y="46254"/>
                </a:lnTo>
                <a:lnTo>
                  <a:pt x="615016" y="71654"/>
                </a:lnTo>
                <a:lnTo>
                  <a:pt x="568039" y="71654"/>
                </a:lnTo>
                <a:lnTo>
                  <a:pt x="526359" y="95968"/>
                </a:lnTo>
                <a:lnTo>
                  <a:pt x="524311" y="103745"/>
                </a:lnTo>
                <a:lnTo>
                  <a:pt x="531380" y="115862"/>
                </a:lnTo>
                <a:lnTo>
                  <a:pt x="539156" y="117908"/>
                </a:lnTo>
                <a:lnTo>
                  <a:pt x="618449" y="71654"/>
                </a:lnTo>
                <a:lnTo>
                  <a:pt x="615016" y="71654"/>
                </a:lnTo>
                <a:lnTo>
                  <a:pt x="618451" y="71653"/>
                </a:lnTo>
                <a:lnTo>
                  <a:pt x="640220" y="58954"/>
                </a:lnTo>
                <a:lnTo>
                  <a:pt x="539156" y="0"/>
                </a:lnTo>
                <a:close/>
              </a:path>
              <a:path w="640714" h="118110">
                <a:moveTo>
                  <a:pt x="589811" y="58954"/>
                </a:moveTo>
                <a:lnTo>
                  <a:pt x="568040" y="71654"/>
                </a:lnTo>
                <a:lnTo>
                  <a:pt x="615016" y="71654"/>
                </a:lnTo>
                <a:lnTo>
                  <a:pt x="615016" y="69924"/>
                </a:lnTo>
                <a:lnTo>
                  <a:pt x="608617" y="69924"/>
                </a:lnTo>
                <a:lnTo>
                  <a:pt x="589811" y="58954"/>
                </a:lnTo>
                <a:close/>
              </a:path>
              <a:path w="640714" h="118110">
                <a:moveTo>
                  <a:pt x="0" y="46253"/>
                </a:moveTo>
                <a:lnTo>
                  <a:pt x="0" y="71653"/>
                </a:lnTo>
                <a:lnTo>
                  <a:pt x="568042" y="71653"/>
                </a:lnTo>
                <a:lnTo>
                  <a:pt x="589811" y="58954"/>
                </a:lnTo>
                <a:lnTo>
                  <a:pt x="568039" y="46254"/>
                </a:lnTo>
                <a:lnTo>
                  <a:pt x="0" y="46253"/>
                </a:lnTo>
                <a:close/>
              </a:path>
              <a:path w="640714" h="118110">
                <a:moveTo>
                  <a:pt x="608617" y="47984"/>
                </a:moveTo>
                <a:lnTo>
                  <a:pt x="589811" y="58954"/>
                </a:lnTo>
                <a:lnTo>
                  <a:pt x="608617" y="69924"/>
                </a:lnTo>
                <a:lnTo>
                  <a:pt x="608617" y="47984"/>
                </a:lnTo>
                <a:close/>
              </a:path>
              <a:path w="640714" h="118110">
                <a:moveTo>
                  <a:pt x="615016" y="47984"/>
                </a:moveTo>
                <a:lnTo>
                  <a:pt x="608617" y="47984"/>
                </a:lnTo>
                <a:lnTo>
                  <a:pt x="608617" y="69924"/>
                </a:lnTo>
                <a:lnTo>
                  <a:pt x="615016" y="69924"/>
                </a:lnTo>
                <a:lnTo>
                  <a:pt x="615016" y="47984"/>
                </a:lnTo>
                <a:close/>
              </a:path>
              <a:path w="640714" h="118110">
                <a:moveTo>
                  <a:pt x="568039" y="46254"/>
                </a:moveTo>
                <a:lnTo>
                  <a:pt x="589811" y="58954"/>
                </a:lnTo>
                <a:lnTo>
                  <a:pt x="608617" y="47984"/>
                </a:lnTo>
                <a:lnTo>
                  <a:pt x="615016" y="47984"/>
                </a:lnTo>
                <a:lnTo>
                  <a:pt x="615016" y="46254"/>
                </a:lnTo>
                <a:lnTo>
                  <a:pt x="568039" y="46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3960" y="2676144"/>
            <a:ext cx="835152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419" y="2752105"/>
            <a:ext cx="640715" cy="118110"/>
          </a:xfrm>
          <a:custGeom>
            <a:avLst/>
            <a:gdLst/>
            <a:ahLst/>
            <a:cxnLst/>
            <a:rect l="l" t="t" r="r" b="b"/>
            <a:pathLst>
              <a:path w="640714" h="118110">
                <a:moveTo>
                  <a:pt x="539156" y="0"/>
                </a:moveTo>
                <a:lnTo>
                  <a:pt x="531379" y="2045"/>
                </a:lnTo>
                <a:lnTo>
                  <a:pt x="524312" y="14163"/>
                </a:lnTo>
                <a:lnTo>
                  <a:pt x="526358" y="21939"/>
                </a:lnTo>
                <a:lnTo>
                  <a:pt x="568039" y="46253"/>
                </a:lnTo>
                <a:lnTo>
                  <a:pt x="615015" y="46253"/>
                </a:lnTo>
                <a:lnTo>
                  <a:pt x="615015" y="71653"/>
                </a:lnTo>
                <a:lnTo>
                  <a:pt x="568039" y="71653"/>
                </a:lnTo>
                <a:lnTo>
                  <a:pt x="526358" y="95967"/>
                </a:lnTo>
                <a:lnTo>
                  <a:pt x="524312" y="103743"/>
                </a:lnTo>
                <a:lnTo>
                  <a:pt x="531379" y="115860"/>
                </a:lnTo>
                <a:lnTo>
                  <a:pt x="539156" y="117908"/>
                </a:lnTo>
                <a:lnTo>
                  <a:pt x="618450" y="71653"/>
                </a:lnTo>
                <a:lnTo>
                  <a:pt x="615015" y="71653"/>
                </a:lnTo>
                <a:lnTo>
                  <a:pt x="618452" y="71652"/>
                </a:lnTo>
                <a:lnTo>
                  <a:pt x="640221" y="58953"/>
                </a:lnTo>
                <a:lnTo>
                  <a:pt x="539156" y="0"/>
                </a:lnTo>
                <a:close/>
              </a:path>
              <a:path w="640714" h="118110">
                <a:moveTo>
                  <a:pt x="589810" y="58953"/>
                </a:moveTo>
                <a:lnTo>
                  <a:pt x="568040" y="71653"/>
                </a:lnTo>
                <a:lnTo>
                  <a:pt x="615015" y="71653"/>
                </a:lnTo>
                <a:lnTo>
                  <a:pt x="615015" y="69923"/>
                </a:lnTo>
                <a:lnTo>
                  <a:pt x="608616" y="69923"/>
                </a:lnTo>
                <a:lnTo>
                  <a:pt x="589810" y="58953"/>
                </a:lnTo>
                <a:close/>
              </a:path>
              <a:path w="640714" h="118110">
                <a:moveTo>
                  <a:pt x="0" y="46252"/>
                </a:moveTo>
                <a:lnTo>
                  <a:pt x="0" y="71652"/>
                </a:lnTo>
                <a:lnTo>
                  <a:pt x="568042" y="71652"/>
                </a:lnTo>
                <a:lnTo>
                  <a:pt x="589810" y="58953"/>
                </a:lnTo>
                <a:lnTo>
                  <a:pt x="568039" y="46253"/>
                </a:lnTo>
                <a:lnTo>
                  <a:pt x="0" y="46252"/>
                </a:lnTo>
                <a:close/>
              </a:path>
              <a:path w="640714" h="118110">
                <a:moveTo>
                  <a:pt x="608617" y="47983"/>
                </a:moveTo>
                <a:lnTo>
                  <a:pt x="589810" y="58953"/>
                </a:lnTo>
                <a:lnTo>
                  <a:pt x="608616" y="69923"/>
                </a:lnTo>
                <a:lnTo>
                  <a:pt x="608617" y="47983"/>
                </a:lnTo>
                <a:close/>
              </a:path>
              <a:path w="640714" h="118110">
                <a:moveTo>
                  <a:pt x="615015" y="47983"/>
                </a:moveTo>
                <a:lnTo>
                  <a:pt x="608617" y="47983"/>
                </a:lnTo>
                <a:lnTo>
                  <a:pt x="608616" y="69923"/>
                </a:lnTo>
                <a:lnTo>
                  <a:pt x="615015" y="69923"/>
                </a:lnTo>
                <a:lnTo>
                  <a:pt x="615015" y="47983"/>
                </a:lnTo>
                <a:close/>
              </a:path>
              <a:path w="640714" h="118110">
                <a:moveTo>
                  <a:pt x="568039" y="46253"/>
                </a:moveTo>
                <a:lnTo>
                  <a:pt x="589811" y="58953"/>
                </a:lnTo>
                <a:lnTo>
                  <a:pt x="608617" y="47983"/>
                </a:lnTo>
                <a:lnTo>
                  <a:pt x="615015" y="47983"/>
                </a:lnTo>
                <a:lnTo>
                  <a:pt x="615015" y="46253"/>
                </a:lnTo>
                <a:lnTo>
                  <a:pt x="568039" y="46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9328" y="2423160"/>
            <a:ext cx="835151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0042" y="2498134"/>
            <a:ext cx="640715" cy="118110"/>
          </a:xfrm>
          <a:custGeom>
            <a:avLst/>
            <a:gdLst/>
            <a:ahLst/>
            <a:cxnLst/>
            <a:rect l="l" t="t" r="r" b="b"/>
            <a:pathLst>
              <a:path w="640714" h="118110">
                <a:moveTo>
                  <a:pt x="539156" y="0"/>
                </a:moveTo>
                <a:lnTo>
                  <a:pt x="531380" y="2047"/>
                </a:lnTo>
                <a:lnTo>
                  <a:pt x="524311" y="14164"/>
                </a:lnTo>
                <a:lnTo>
                  <a:pt x="526357" y="21940"/>
                </a:lnTo>
                <a:lnTo>
                  <a:pt x="568039" y="46254"/>
                </a:lnTo>
                <a:lnTo>
                  <a:pt x="615015" y="46254"/>
                </a:lnTo>
                <a:lnTo>
                  <a:pt x="615015" y="71654"/>
                </a:lnTo>
                <a:lnTo>
                  <a:pt x="568039" y="71654"/>
                </a:lnTo>
                <a:lnTo>
                  <a:pt x="526357" y="95968"/>
                </a:lnTo>
                <a:lnTo>
                  <a:pt x="524311" y="103745"/>
                </a:lnTo>
                <a:lnTo>
                  <a:pt x="531379" y="115862"/>
                </a:lnTo>
                <a:lnTo>
                  <a:pt x="539156" y="117908"/>
                </a:lnTo>
                <a:lnTo>
                  <a:pt x="618449" y="71654"/>
                </a:lnTo>
                <a:lnTo>
                  <a:pt x="615015" y="71654"/>
                </a:lnTo>
                <a:lnTo>
                  <a:pt x="618451" y="71653"/>
                </a:lnTo>
                <a:lnTo>
                  <a:pt x="640220" y="58954"/>
                </a:lnTo>
                <a:lnTo>
                  <a:pt x="539156" y="0"/>
                </a:lnTo>
                <a:close/>
              </a:path>
              <a:path w="640714" h="118110">
                <a:moveTo>
                  <a:pt x="589810" y="58954"/>
                </a:moveTo>
                <a:lnTo>
                  <a:pt x="568039" y="71654"/>
                </a:lnTo>
                <a:lnTo>
                  <a:pt x="615015" y="71654"/>
                </a:lnTo>
                <a:lnTo>
                  <a:pt x="615015" y="69924"/>
                </a:lnTo>
                <a:lnTo>
                  <a:pt x="608617" y="69924"/>
                </a:lnTo>
                <a:lnTo>
                  <a:pt x="589810" y="58954"/>
                </a:lnTo>
                <a:close/>
              </a:path>
              <a:path w="640714" h="118110">
                <a:moveTo>
                  <a:pt x="0" y="46253"/>
                </a:moveTo>
                <a:lnTo>
                  <a:pt x="0" y="71653"/>
                </a:lnTo>
                <a:lnTo>
                  <a:pt x="568041" y="71653"/>
                </a:lnTo>
                <a:lnTo>
                  <a:pt x="589810" y="58954"/>
                </a:lnTo>
                <a:lnTo>
                  <a:pt x="568039" y="46254"/>
                </a:lnTo>
                <a:lnTo>
                  <a:pt x="0" y="46253"/>
                </a:lnTo>
                <a:close/>
              </a:path>
              <a:path w="640714" h="118110">
                <a:moveTo>
                  <a:pt x="608617" y="47984"/>
                </a:moveTo>
                <a:lnTo>
                  <a:pt x="589810" y="58954"/>
                </a:lnTo>
                <a:lnTo>
                  <a:pt x="608617" y="69924"/>
                </a:lnTo>
                <a:lnTo>
                  <a:pt x="608617" y="47984"/>
                </a:lnTo>
                <a:close/>
              </a:path>
              <a:path w="640714" h="118110">
                <a:moveTo>
                  <a:pt x="615015" y="47984"/>
                </a:moveTo>
                <a:lnTo>
                  <a:pt x="608617" y="47984"/>
                </a:lnTo>
                <a:lnTo>
                  <a:pt x="608617" y="69924"/>
                </a:lnTo>
                <a:lnTo>
                  <a:pt x="615015" y="69924"/>
                </a:lnTo>
                <a:lnTo>
                  <a:pt x="615015" y="47984"/>
                </a:lnTo>
                <a:close/>
              </a:path>
              <a:path w="640714" h="118110">
                <a:moveTo>
                  <a:pt x="568039" y="46254"/>
                </a:moveTo>
                <a:lnTo>
                  <a:pt x="589810" y="58954"/>
                </a:lnTo>
                <a:lnTo>
                  <a:pt x="608617" y="47984"/>
                </a:lnTo>
                <a:lnTo>
                  <a:pt x="615015" y="47984"/>
                </a:lnTo>
                <a:lnTo>
                  <a:pt x="615015" y="46254"/>
                </a:lnTo>
                <a:lnTo>
                  <a:pt x="568039" y="46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6680" y="2130551"/>
            <a:ext cx="835151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6742" y="2205629"/>
            <a:ext cx="640715" cy="118110"/>
          </a:xfrm>
          <a:custGeom>
            <a:avLst/>
            <a:gdLst/>
            <a:ahLst/>
            <a:cxnLst/>
            <a:rect l="l" t="t" r="r" b="b"/>
            <a:pathLst>
              <a:path w="640715" h="118110">
                <a:moveTo>
                  <a:pt x="539156" y="0"/>
                </a:moveTo>
                <a:lnTo>
                  <a:pt x="531380" y="2047"/>
                </a:lnTo>
                <a:lnTo>
                  <a:pt x="524311" y="14164"/>
                </a:lnTo>
                <a:lnTo>
                  <a:pt x="526357" y="21940"/>
                </a:lnTo>
                <a:lnTo>
                  <a:pt x="568039" y="46254"/>
                </a:lnTo>
                <a:lnTo>
                  <a:pt x="615015" y="46254"/>
                </a:lnTo>
                <a:lnTo>
                  <a:pt x="615015" y="71654"/>
                </a:lnTo>
                <a:lnTo>
                  <a:pt x="568039" y="71654"/>
                </a:lnTo>
                <a:lnTo>
                  <a:pt x="526357" y="95968"/>
                </a:lnTo>
                <a:lnTo>
                  <a:pt x="524311" y="103745"/>
                </a:lnTo>
                <a:lnTo>
                  <a:pt x="531379" y="115862"/>
                </a:lnTo>
                <a:lnTo>
                  <a:pt x="539156" y="117908"/>
                </a:lnTo>
                <a:lnTo>
                  <a:pt x="618449" y="71654"/>
                </a:lnTo>
                <a:lnTo>
                  <a:pt x="615015" y="71654"/>
                </a:lnTo>
                <a:lnTo>
                  <a:pt x="618451" y="71653"/>
                </a:lnTo>
                <a:lnTo>
                  <a:pt x="640220" y="58954"/>
                </a:lnTo>
                <a:lnTo>
                  <a:pt x="539156" y="0"/>
                </a:lnTo>
                <a:close/>
              </a:path>
              <a:path w="640715" h="118110">
                <a:moveTo>
                  <a:pt x="589810" y="58954"/>
                </a:moveTo>
                <a:lnTo>
                  <a:pt x="568039" y="71654"/>
                </a:lnTo>
                <a:lnTo>
                  <a:pt x="615015" y="71654"/>
                </a:lnTo>
                <a:lnTo>
                  <a:pt x="615015" y="69924"/>
                </a:lnTo>
                <a:lnTo>
                  <a:pt x="608617" y="69924"/>
                </a:lnTo>
                <a:lnTo>
                  <a:pt x="589810" y="58954"/>
                </a:lnTo>
                <a:close/>
              </a:path>
              <a:path w="640715" h="118110">
                <a:moveTo>
                  <a:pt x="0" y="46253"/>
                </a:moveTo>
                <a:lnTo>
                  <a:pt x="0" y="71653"/>
                </a:lnTo>
                <a:lnTo>
                  <a:pt x="568041" y="71653"/>
                </a:lnTo>
                <a:lnTo>
                  <a:pt x="589810" y="58954"/>
                </a:lnTo>
                <a:lnTo>
                  <a:pt x="568039" y="46254"/>
                </a:lnTo>
                <a:lnTo>
                  <a:pt x="0" y="46253"/>
                </a:lnTo>
                <a:close/>
              </a:path>
              <a:path w="640715" h="118110">
                <a:moveTo>
                  <a:pt x="608617" y="47984"/>
                </a:moveTo>
                <a:lnTo>
                  <a:pt x="589810" y="58954"/>
                </a:lnTo>
                <a:lnTo>
                  <a:pt x="608617" y="69924"/>
                </a:lnTo>
                <a:lnTo>
                  <a:pt x="608617" y="47984"/>
                </a:lnTo>
                <a:close/>
              </a:path>
              <a:path w="640715" h="118110">
                <a:moveTo>
                  <a:pt x="615015" y="47984"/>
                </a:moveTo>
                <a:lnTo>
                  <a:pt x="608617" y="47984"/>
                </a:lnTo>
                <a:lnTo>
                  <a:pt x="608617" y="69924"/>
                </a:lnTo>
                <a:lnTo>
                  <a:pt x="615015" y="69924"/>
                </a:lnTo>
                <a:lnTo>
                  <a:pt x="615015" y="47984"/>
                </a:lnTo>
                <a:close/>
              </a:path>
              <a:path w="640715" h="118110">
                <a:moveTo>
                  <a:pt x="568039" y="46254"/>
                </a:moveTo>
                <a:lnTo>
                  <a:pt x="589810" y="58954"/>
                </a:lnTo>
                <a:lnTo>
                  <a:pt x="608617" y="47984"/>
                </a:lnTo>
                <a:lnTo>
                  <a:pt x="615015" y="47984"/>
                </a:lnTo>
                <a:lnTo>
                  <a:pt x="615015" y="46254"/>
                </a:lnTo>
                <a:lnTo>
                  <a:pt x="568039" y="46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56" y="354075"/>
            <a:ext cx="8197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70" dirty="0"/>
              <a:t>Two </a:t>
            </a:r>
            <a:r>
              <a:rPr sz="4000" spc="-10" dirty="0"/>
              <a:t>Extremes </a:t>
            </a:r>
            <a:r>
              <a:rPr sz="4000" dirty="0"/>
              <a:t>Of </a:t>
            </a:r>
            <a:r>
              <a:rPr sz="4000" spc="-15" dirty="0"/>
              <a:t>Growth</a:t>
            </a:r>
            <a:r>
              <a:rPr sz="4000" spc="10" dirty="0"/>
              <a:t> </a:t>
            </a:r>
            <a:r>
              <a:rPr sz="4000" spc="-5" dirty="0"/>
              <a:t>Abnormalities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28601" y="1295400"/>
            <a:ext cx="8330706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864" y="6013196"/>
            <a:ext cx="7026909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b="1" spc="-5" dirty="0">
                <a:latin typeface="Garamond"/>
                <a:cs typeface="Garamond"/>
              </a:rPr>
              <a:t>17 </a:t>
            </a:r>
            <a:r>
              <a:rPr sz="1800" b="1" dirty="0">
                <a:latin typeface="Garamond"/>
                <a:cs typeface="Garamond"/>
              </a:rPr>
              <a:t>pound/ </a:t>
            </a:r>
            <a:r>
              <a:rPr sz="1800" b="1" spc="-5" dirty="0">
                <a:latin typeface="Garamond"/>
                <a:cs typeface="Garamond"/>
              </a:rPr>
              <a:t>7.7 </a:t>
            </a:r>
            <a:r>
              <a:rPr sz="1800" b="1" spc="-10" dirty="0">
                <a:latin typeface="Garamond"/>
                <a:cs typeface="Garamond"/>
              </a:rPr>
              <a:t>KG baby </a:t>
            </a:r>
            <a:r>
              <a:rPr sz="1800" b="1" spc="20" dirty="0">
                <a:latin typeface="Garamond"/>
                <a:cs typeface="Garamond"/>
              </a:rPr>
              <a:t>born </a:t>
            </a:r>
            <a:r>
              <a:rPr sz="1800" b="1" dirty="0">
                <a:latin typeface="Garamond"/>
                <a:cs typeface="Garamond"/>
              </a:rPr>
              <a:t>to Brazilian </a:t>
            </a:r>
            <a:r>
              <a:rPr sz="1800" b="1" spc="-5" dirty="0">
                <a:latin typeface="Garamond"/>
                <a:cs typeface="Garamond"/>
              </a:rPr>
              <a:t>diabetic</a:t>
            </a:r>
            <a:r>
              <a:rPr sz="1800" b="1" spc="4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mother</a:t>
            </a:r>
            <a:endParaRPr sz="1800">
              <a:latin typeface="Garamond"/>
              <a:cs typeface="Garamond"/>
            </a:endParaRPr>
          </a:p>
          <a:p>
            <a:pPr marL="4905375">
              <a:lnSpc>
                <a:spcPts val="1810"/>
              </a:lnSpc>
            </a:pPr>
            <a:r>
              <a:rPr sz="1800" spc="-5" dirty="0">
                <a:solidFill>
                  <a:srgbClr val="0000FF"/>
                </a:solidFill>
                <a:latin typeface="Garamond"/>
                <a:cs typeface="Garamond"/>
              </a:rPr>
              <a:t>MSNBC News</a:t>
            </a:r>
            <a:r>
              <a:rPr sz="1800" spc="-3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Garamond"/>
                <a:cs typeface="Garamond"/>
              </a:rPr>
              <a:t>Services</a:t>
            </a:r>
            <a:endParaRPr sz="1800">
              <a:latin typeface="Garamond"/>
              <a:cs typeface="Garamond"/>
            </a:endParaRPr>
          </a:p>
          <a:p>
            <a:pPr marL="4905375">
              <a:lnSpc>
                <a:spcPts val="2135"/>
              </a:lnSpc>
            </a:pPr>
            <a:r>
              <a:rPr sz="1800" spc="-20" dirty="0">
                <a:solidFill>
                  <a:srgbClr val="0000FF"/>
                </a:solidFill>
                <a:latin typeface="Garamond"/>
                <a:cs typeface="Garamond"/>
              </a:rPr>
              <a:t>Jan. </a:t>
            </a:r>
            <a:r>
              <a:rPr sz="1800" dirty="0">
                <a:solidFill>
                  <a:srgbClr val="0000FF"/>
                </a:solidFill>
                <a:latin typeface="Garamond"/>
                <a:cs typeface="Garamond"/>
              </a:rPr>
              <a:t>24,</a:t>
            </a:r>
            <a:r>
              <a:rPr sz="1800" spc="2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sz="1800" dirty="0">
                <a:solidFill>
                  <a:srgbClr val="0000FF"/>
                </a:solidFill>
                <a:latin typeface="Garamond"/>
                <a:cs typeface="Garamond"/>
              </a:rPr>
              <a:t>2005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638" y="458724"/>
            <a:ext cx="1976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</a:t>
            </a:r>
            <a:r>
              <a:rPr spc="10" dirty="0"/>
              <a:t>o</a:t>
            </a:r>
            <a:r>
              <a:rPr dirty="0"/>
              <a:t>n</a:t>
            </a:r>
            <a:r>
              <a:rPr spc="-40" dirty="0"/>
              <a:t>a</a:t>
            </a:r>
            <a:r>
              <a:rPr spc="-5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015"/>
            <a:ext cx="7931784" cy="469590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Hypoglycemia</a:t>
            </a:r>
            <a:endParaRPr sz="2700" dirty="0">
              <a:latin typeface="Calibri"/>
              <a:cs typeface="Calibri"/>
            </a:endParaRPr>
          </a:p>
          <a:p>
            <a:pPr marL="755650" marR="156845" lvl="1" indent="-285750">
              <a:lnSpc>
                <a:spcPts val="2500"/>
              </a:lnSpc>
              <a:spcBef>
                <a:spcPts val="750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&lt; </a:t>
            </a:r>
            <a:r>
              <a:rPr sz="2400" spc="-5" dirty="0">
                <a:latin typeface="Calibri"/>
                <a:cs typeface="Calibri"/>
              </a:rPr>
              <a:t>35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40 </a:t>
            </a:r>
            <a:r>
              <a:rPr sz="2400" spc="10" dirty="0">
                <a:latin typeface="Calibri"/>
                <a:cs typeface="Calibri"/>
              </a:rPr>
              <a:t>mg/dL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12 </a:t>
            </a:r>
            <a:r>
              <a:rPr sz="2400" spc="-10" dirty="0">
                <a:latin typeface="Calibri"/>
                <a:cs typeface="Calibri"/>
              </a:rPr>
              <a:t>hours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life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byproduct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 hyperinsulinemia,</a:t>
            </a:r>
            <a:r>
              <a:rPr sz="2400" spc="-5" dirty="0">
                <a:latin typeface="Calibri"/>
                <a:cs typeface="Calibri"/>
              </a:rPr>
              <a:t> in </a:t>
            </a:r>
            <a:r>
              <a:rPr sz="2400" dirty="0">
                <a:latin typeface="Calibri"/>
                <a:cs typeface="Calibri"/>
              </a:rPr>
              <a:t>up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50% of </a:t>
            </a:r>
            <a:r>
              <a:rPr sz="2400" spc="-10" dirty="0">
                <a:latin typeface="Calibri"/>
                <a:cs typeface="Calibri"/>
              </a:rPr>
              <a:t>macrosomic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newborns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Respiratory </a:t>
            </a:r>
            <a:r>
              <a:rPr sz="2700" spc="-15" dirty="0">
                <a:latin typeface="Calibri"/>
                <a:cs typeface="Calibri"/>
              </a:rPr>
              <a:t>Distress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Syndrome</a:t>
            </a:r>
            <a:endParaRPr sz="27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7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0" dirty="0">
                <a:latin typeface="Calibri"/>
                <a:cs typeface="Calibri"/>
              </a:rPr>
              <a:t>hyperglycemia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hyperinsulinemia</a:t>
            </a:r>
            <a:endParaRPr sz="24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90300"/>
              </a:lnSpc>
              <a:spcBef>
                <a:spcPts val="49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insulin </a:t>
            </a:r>
            <a:r>
              <a:rPr sz="2400" spc="-10" dirty="0">
                <a:latin typeface="Calibri"/>
                <a:cs typeface="Calibri"/>
              </a:rPr>
              <a:t>blocks cortisol </a:t>
            </a:r>
            <a:r>
              <a:rPr sz="2400" spc="-5" dirty="0">
                <a:latin typeface="Calibri"/>
                <a:cs typeface="Calibri"/>
              </a:rPr>
              <a:t>action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spc="-10" dirty="0">
                <a:latin typeface="Calibri"/>
                <a:cs typeface="Calibri"/>
              </a:rPr>
              <a:t>fibroblast  by </a:t>
            </a:r>
            <a:r>
              <a:rPr sz="2400" spc="-5" dirty="0">
                <a:latin typeface="Calibri"/>
                <a:cs typeface="Calibri"/>
              </a:rPr>
              <a:t>reducing the </a:t>
            </a:r>
            <a:r>
              <a:rPr sz="2400" spc="-10" dirty="0">
                <a:latin typeface="Calibri"/>
                <a:cs typeface="Calibri"/>
              </a:rPr>
              <a:t>production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fibroblast-pneumocyte  factor </a:t>
            </a:r>
            <a:r>
              <a:rPr sz="2400" spc="-5" dirty="0">
                <a:latin typeface="Calibri"/>
                <a:cs typeface="Calibri"/>
              </a:rPr>
              <a:t>which acts on type II cells </a:t>
            </a:r>
            <a:r>
              <a:rPr sz="2400" spc="-15" dirty="0">
                <a:latin typeface="Calibri"/>
                <a:cs typeface="Calibri"/>
              </a:rPr>
              <a:t>to stimulate </a:t>
            </a:r>
            <a:r>
              <a:rPr sz="2400" spc="-5" dirty="0">
                <a:latin typeface="Calibri"/>
                <a:cs typeface="Calibri"/>
              </a:rPr>
              <a:t>phospholipid  </a:t>
            </a:r>
            <a:r>
              <a:rPr sz="2400" spc="-10" dirty="0">
                <a:latin typeface="Calibri"/>
                <a:cs typeface="Calibri"/>
              </a:rPr>
              <a:t>synthesis</a:t>
            </a:r>
            <a:endParaRPr sz="2400" dirty="0">
              <a:latin typeface="Calibri"/>
              <a:cs typeface="Calibri"/>
            </a:endParaRPr>
          </a:p>
          <a:p>
            <a:pPr marL="355600" marR="486409" indent="-342900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Others: Neonatal </a:t>
            </a:r>
            <a:r>
              <a:rPr sz="2700" spc="-10" dirty="0" err="1" smtClean="0">
                <a:latin typeface="Calibri"/>
                <a:cs typeface="Calibri"/>
              </a:rPr>
              <a:t>hypocalcemia</a:t>
            </a:r>
            <a:r>
              <a:rPr lang="en-US" sz="2700" spc="-10" dirty="0" smtClean="0">
                <a:latin typeface="Calibri"/>
                <a:cs typeface="Calibri"/>
              </a:rPr>
              <a:t> </a:t>
            </a:r>
            <a:r>
              <a:rPr lang="en-US" sz="20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apparently due to hyperglycemia???</a:t>
            </a:r>
            <a:r>
              <a:rPr sz="2700" spc="-10" dirty="0" smtClean="0">
                <a:solidFill>
                  <a:srgbClr val="00B0F0"/>
                </a:solidFill>
                <a:latin typeface="Calibri"/>
                <a:cs typeface="Calibri"/>
              </a:rPr>
              <a:t>, </a:t>
            </a:r>
            <a:r>
              <a:rPr sz="2700" spc="-10" dirty="0">
                <a:latin typeface="Calibri"/>
                <a:cs typeface="Calibri"/>
              </a:rPr>
              <a:t>hypomagnesia,  hyperbilirubinemia, </a:t>
            </a:r>
            <a:r>
              <a:rPr sz="2700" spc="-5" dirty="0">
                <a:latin typeface="Calibri"/>
                <a:cs typeface="Calibri"/>
              </a:rPr>
              <a:t>polycythemia, </a:t>
            </a:r>
            <a:r>
              <a:rPr sz="2700" spc="-20" dirty="0">
                <a:latin typeface="Calibri"/>
                <a:cs typeface="Calibri"/>
              </a:rPr>
              <a:t>cardiomyopathy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506" y="458724"/>
            <a:ext cx="7389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Effects </a:t>
            </a:r>
            <a:r>
              <a:rPr dirty="0"/>
              <a:t>of </a:t>
            </a:r>
            <a:r>
              <a:rPr spc="-10" dirty="0"/>
              <a:t>pregnancy </a:t>
            </a:r>
            <a:r>
              <a:rPr dirty="0"/>
              <a:t>on</a:t>
            </a:r>
            <a:r>
              <a:rPr spc="10" dirty="0"/>
              <a:t> </a:t>
            </a:r>
            <a:r>
              <a:rPr spc="-10" dirty="0"/>
              <a:t>diabetes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8196"/>
            <a:ext cx="7398384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spc="-5" dirty="0">
                <a:latin typeface="Calibri"/>
                <a:cs typeface="Calibri"/>
              </a:rPr>
              <a:t>insulin </a:t>
            </a:r>
            <a:r>
              <a:rPr sz="2600" spc="-15" dirty="0">
                <a:latin typeface="Calibri"/>
                <a:cs typeface="Calibri"/>
              </a:rPr>
              <a:t>required to </a:t>
            </a:r>
            <a:r>
              <a:rPr sz="2600" spc="-10" dirty="0">
                <a:latin typeface="Calibri"/>
                <a:cs typeface="Calibri"/>
              </a:rPr>
              <a:t>achieve metabolic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5" dirty="0" smtClean="0">
                <a:latin typeface="Calibri"/>
                <a:cs typeface="Calibri"/>
              </a:rPr>
              <a:t>control</a:t>
            </a:r>
            <a:r>
              <a:rPr lang="en-US" sz="2600" spc="-15" dirty="0" smtClean="0">
                <a:latin typeface="Calibri"/>
                <a:cs typeface="Calibri"/>
              </a:rPr>
              <a:t>-</a:t>
            </a:r>
            <a:r>
              <a:rPr lang="en-US" sz="2600" i="1" spc="-15" dirty="0" smtClean="0">
                <a:latin typeface="Calibri"/>
                <a:cs typeface="Calibri"/>
              </a:rPr>
              <a:t> </a:t>
            </a:r>
            <a:r>
              <a:rPr lang="en-US" sz="24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common in 3</a:t>
            </a:r>
            <a:r>
              <a:rPr lang="en-US" sz="2400" i="1" spc="-15" baseline="30000" dirty="0" smtClean="0">
                <a:solidFill>
                  <a:srgbClr val="00B0F0"/>
                </a:solidFill>
                <a:latin typeface="Calibri"/>
                <a:cs typeface="Calibri"/>
              </a:rPr>
              <a:t>rd</a:t>
            </a:r>
            <a:r>
              <a:rPr lang="en-US" sz="24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 trimester</a:t>
            </a: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Progression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maternal complications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Wingdings 2"/>
              <a:buChar char=""/>
              <a:tabLst>
                <a:tab pos="755650" algn="l"/>
              </a:tabLst>
            </a:pPr>
            <a:r>
              <a:rPr sz="2600" spc="-15" dirty="0">
                <a:latin typeface="Calibri"/>
                <a:cs typeface="Calibri"/>
              </a:rPr>
              <a:t>Retinopathy: </a:t>
            </a:r>
            <a:r>
              <a:rPr sz="2600" spc="-5" dirty="0">
                <a:latin typeface="Calibri"/>
                <a:cs typeface="Calibri"/>
              </a:rPr>
              <a:t>esp. </a:t>
            </a:r>
            <a:r>
              <a:rPr sz="2600" spc="-15" dirty="0">
                <a:latin typeface="Calibri"/>
                <a:cs typeface="Calibri"/>
              </a:rPr>
              <a:t>severe </a:t>
            </a:r>
            <a:r>
              <a:rPr sz="2600" spc="-20" dirty="0">
                <a:latin typeface="Calibri"/>
                <a:cs typeface="Calibri"/>
              </a:rPr>
              <a:t>proliferative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retinopathy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60"/>
              </a:spcBef>
              <a:buFont typeface="Wingdings 2"/>
              <a:buChar char=""/>
              <a:tabLst>
                <a:tab pos="755650" algn="l"/>
              </a:tabLst>
            </a:pPr>
            <a:r>
              <a:rPr sz="2600" spc="-15" dirty="0">
                <a:latin typeface="Calibri"/>
                <a:cs typeface="Calibri"/>
              </a:rPr>
              <a:t>Nephropathy: </a:t>
            </a:r>
            <a:r>
              <a:rPr sz="2600" spc="-5" dirty="0">
                <a:latin typeface="Calibri"/>
                <a:cs typeface="Calibri"/>
              </a:rPr>
              <a:t>especially </a:t>
            </a:r>
            <a:r>
              <a:rPr sz="2600" dirty="0">
                <a:latin typeface="Calibri"/>
                <a:cs typeface="Calibri"/>
              </a:rPr>
              <a:t>if </a:t>
            </a:r>
            <a:r>
              <a:rPr sz="2600" spc="-10" dirty="0">
                <a:latin typeface="Calibri"/>
                <a:cs typeface="Calibri"/>
              </a:rPr>
              <a:t>renal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failure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High risk of </a:t>
            </a:r>
            <a:r>
              <a:rPr sz="2600" spc="-10" dirty="0">
                <a:latin typeface="Calibri"/>
                <a:cs typeface="Calibri"/>
              </a:rPr>
              <a:t>maternal death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post </a:t>
            </a:r>
            <a:r>
              <a:rPr sz="2600" dirty="0">
                <a:latin typeface="Calibri"/>
                <a:cs typeface="Calibri"/>
              </a:rPr>
              <a:t>MI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patients</a:t>
            </a:r>
            <a:endParaRPr sz="2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 2"/>
              <a:buChar char=""/>
            </a:pPr>
            <a:endParaRPr sz="3150" dirty="0">
              <a:latin typeface="Times New Roman"/>
              <a:cs typeface="Times New Roman"/>
            </a:endParaRPr>
          </a:p>
          <a:p>
            <a:pPr marL="429895" indent="-417830">
              <a:lnSpc>
                <a:spcPct val="100000"/>
              </a:lnSpc>
              <a:buFont typeface="Wingdings 2"/>
              <a:buChar char=""/>
              <a:tabLst>
                <a:tab pos="429895" algn="l"/>
                <a:tab pos="430530" algn="l"/>
              </a:tabLst>
            </a:pPr>
            <a:r>
              <a:rPr sz="2600" spc="-10" dirty="0">
                <a:latin typeface="Calibri"/>
                <a:cs typeface="Calibri"/>
              </a:rPr>
              <a:t>Increased </a:t>
            </a:r>
            <a:r>
              <a:rPr sz="2600" dirty="0">
                <a:latin typeface="Calibri"/>
                <a:cs typeface="Calibri"/>
              </a:rPr>
              <a:t>risk of </a:t>
            </a:r>
            <a:r>
              <a:rPr sz="2600" spc="-10" dirty="0">
                <a:latin typeface="Calibri"/>
                <a:cs typeface="Calibri"/>
              </a:rPr>
              <a:t>coronary </a:t>
            </a:r>
            <a:r>
              <a:rPr sz="2600" spc="-5" dirty="0">
                <a:latin typeface="Calibri"/>
                <a:cs typeface="Calibri"/>
              </a:rPr>
              <a:t>artery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disease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 2"/>
              <a:buChar char=""/>
            </a:pPr>
            <a:endParaRPr sz="3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Cardiomyopathy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Treatment Type </a:t>
            </a:r>
            <a:r>
              <a:rPr dirty="0"/>
              <a:t>1 or </a:t>
            </a:r>
            <a:r>
              <a:rPr spc="-50" dirty="0"/>
              <a:t>Type </a:t>
            </a:r>
            <a:r>
              <a:rPr dirty="0"/>
              <a:t>2</a:t>
            </a:r>
            <a:r>
              <a:rPr spc="120" dirty="0"/>
              <a:t> </a:t>
            </a:r>
            <a:r>
              <a:rPr dirty="0"/>
              <a:t>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635"/>
            <a:ext cx="7884795" cy="428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alibri"/>
                <a:cs typeface="Calibri"/>
              </a:rPr>
              <a:t>Goal</a:t>
            </a:r>
            <a:r>
              <a:rPr sz="3000" spc="-5" dirty="0">
                <a:latin typeface="Calibri"/>
                <a:cs typeface="Calibri"/>
              </a:rPr>
              <a:t>: 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prevent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adverse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outcomes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ts val="3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Multidisciplinary </a:t>
            </a:r>
            <a:r>
              <a:rPr sz="3000" spc="-10" dirty="0">
                <a:latin typeface="Calibri"/>
                <a:cs typeface="Calibri"/>
              </a:rPr>
              <a:t>approach</a:t>
            </a:r>
            <a:endParaRPr sz="30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80000"/>
              </a:lnSpc>
              <a:spcBef>
                <a:spcPts val="62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Diet </a:t>
            </a:r>
            <a:r>
              <a:rPr sz="2600" spc="-15" dirty="0">
                <a:latin typeface="Calibri"/>
                <a:cs typeface="Calibri"/>
              </a:rPr>
              <a:t>therapy: </a:t>
            </a:r>
            <a:r>
              <a:rPr sz="2600" spc="-10" dirty="0">
                <a:latin typeface="Calibri"/>
                <a:cs typeface="Calibri"/>
              </a:rPr>
              <a:t>40%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60% </a:t>
            </a:r>
            <a:r>
              <a:rPr sz="2600" spc="-20" dirty="0">
                <a:latin typeface="Calibri"/>
                <a:cs typeface="Calibri"/>
              </a:rPr>
              <a:t>carbohydrate, </a:t>
            </a:r>
            <a:r>
              <a:rPr sz="2600" spc="-10" dirty="0">
                <a:latin typeface="Calibri"/>
                <a:cs typeface="Calibri"/>
              </a:rPr>
              <a:t>20% </a:t>
            </a:r>
            <a:r>
              <a:rPr sz="2600" spc="-15" dirty="0">
                <a:latin typeface="Calibri"/>
                <a:cs typeface="Calibri"/>
              </a:rPr>
              <a:t>protein, 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30%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40% </a:t>
            </a:r>
            <a:r>
              <a:rPr sz="2600" spc="-30" dirty="0">
                <a:latin typeface="Calibri"/>
                <a:cs typeface="Calibri"/>
              </a:rPr>
              <a:t>fat </a:t>
            </a:r>
            <a:r>
              <a:rPr sz="2600" dirty="0">
                <a:latin typeface="Calibri"/>
                <a:cs typeface="Calibri"/>
              </a:rPr>
              <a:t>with &lt; </a:t>
            </a:r>
            <a:r>
              <a:rPr sz="2600" spc="-10" dirty="0">
                <a:latin typeface="Calibri"/>
                <a:cs typeface="Calibri"/>
              </a:rPr>
              <a:t>10% </a:t>
            </a:r>
            <a:r>
              <a:rPr sz="2600" spc="-15" dirty="0">
                <a:latin typeface="Calibri"/>
                <a:cs typeface="Calibri"/>
              </a:rPr>
              <a:t>saturated </a:t>
            </a:r>
            <a:r>
              <a:rPr sz="2600" spc="-20" dirty="0">
                <a:latin typeface="Calibri"/>
                <a:cs typeface="Calibri"/>
              </a:rPr>
              <a:t>fats, </a:t>
            </a:r>
            <a:r>
              <a:rPr sz="2600" spc="-5" dirty="0">
                <a:latin typeface="Calibri"/>
                <a:cs typeface="Calibri"/>
              </a:rPr>
              <a:t>up </a:t>
            </a:r>
            <a:r>
              <a:rPr sz="2600" spc="-15" dirty="0">
                <a:latin typeface="Calibri"/>
                <a:cs typeface="Calibri"/>
              </a:rPr>
              <a:t>to  </a:t>
            </a:r>
            <a:r>
              <a:rPr sz="2600" spc="-10" dirty="0">
                <a:latin typeface="Calibri"/>
                <a:cs typeface="Calibri"/>
              </a:rPr>
              <a:t>10% </a:t>
            </a:r>
            <a:r>
              <a:rPr sz="2600" spc="-15" dirty="0">
                <a:latin typeface="Calibri"/>
                <a:cs typeface="Calibri"/>
              </a:rPr>
              <a:t>polyunsaturated </a:t>
            </a:r>
            <a:r>
              <a:rPr sz="2600" spc="-25" dirty="0">
                <a:latin typeface="Calibri"/>
                <a:cs typeface="Calibri"/>
              </a:rPr>
              <a:t>fatty </a:t>
            </a:r>
            <a:r>
              <a:rPr sz="2600" spc="-5" dirty="0">
                <a:latin typeface="Calibri"/>
                <a:cs typeface="Calibri"/>
              </a:rPr>
              <a:t>acids, and the </a:t>
            </a:r>
            <a:r>
              <a:rPr sz="2600" spc="-10" dirty="0">
                <a:latin typeface="Calibri"/>
                <a:cs typeface="Calibri"/>
              </a:rPr>
              <a:t>remainder  </a:t>
            </a:r>
            <a:r>
              <a:rPr sz="2600" spc="-15" dirty="0">
                <a:latin typeface="Calibri"/>
                <a:cs typeface="Calibri"/>
              </a:rPr>
              <a:t>from monosaturated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sources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ts val="3105"/>
              </a:lnSpc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Medications</a:t>
            </a:r>
            <a:endParaRPr sz="2600" dirty="0">
              <a:latin typeface="Calibri"/>
              <a:cs typeface="Calibri"/>
            </a:endParaRPr>
          </a:p>
          <a:p>
            <a:pPr marL="1155065" marR="237490" lvl="2" indent="-228600">
              <a:lnSpc>
                <a:spcPct val="79500"/>
              </a:lnSpc>
              <a:spcBef>
                <a:spcPts val="5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0" dirty="0">
                <a:latin typeface="Calibri"/>
                <a:cs typeface="Calibri"/>
              </a:rPr>
              <a:t>Insulin-stimulate physiologic insulin requirements by  </a:t>
            </a:r>
            <a:r>
              <a:rPr sz="2200" spc="-15" dirty="0">
                <a:latin typeface="Calibri"/>
                <a:cs typeface="Calibri"/>
              </a:rPr>
              <a:t>providing </a:t>
            </a:r>
            <a:r>
              <a:rPr sz="2200" spc="-5" dirty="0">
                <a:latin typeface="Calibri"/>
                <a:cs typeface="Calibri"/>
              </a:rPr>
              <a:t>basal and </a:t>
            </a:r>
            <a:r>
              <a:rPr sz="2200" spc="-15" dirty="0">
                <a:latin typeface="Calibri"/>
                <a:cs typeface="Calibri"/>
              </a:rPr>
              <a:t>prandial </a:t>
            </a:r>
            <a:r>
              <a:rPr sz="2200" spc="-5" dirty="0">
                <a:latin typeface="Calibri"/>
                <a:cs typeface="Calibri"/>
              </a:rPr>
              <a:t>insulin 2-4 daily injections </a:t>
            </a:r>
            <a:r>
              <a:rPr sz="2200" dirty="0">
                <a:latin typeface="Calibri"/>
                <a:cs typeface="Calibri"/>
              </a:rPr>
              <a:t>or  </a:t>
            </a:r>
            <a:r>
              <a:rPr sz="2200" spc="-10" dirty="0">
                <a:latin typeface="Calibri"/>
                <a:cs typeface="Calibri"/>
              </a:rPr>
              <a:t>continuous insulin infusion </a:t>
            </a:r>
            <a:r>
              <a:rPr sz="2200" spc="-5" dirty="0">
                <a:latin typeface="Calibri"/>
                <a:cs typeface="Calibri"/>
              </a:rPr>
              <a:t>(pump </a:t>
            </a:r>
            <a:r>
              <a:rPr sz="2200" spc="-10" dirty="0">
                <a:latin typeface="Calibri"/>
                <a:cs typeface="Calibri"/>
              </a:rPr>
              <a:t>therapy)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(CSII)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ts val="2620"/>
              </a:lnSpc>
              <a:spcBef>
                <a:spcPts val="7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0" dirty="0">
                <a:latin typeface="Calibri"/>
                <a:cs typeface="Calibri"/>
              </a:rPr>
              <a:t>Metformin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3100"/>
              </a:lnSpc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Self-blood </a:t>
            </a:r>
            <a:r>
              <a:rPr sz="2600" spc="-5" dirty="0">
                <a:latin typeface="Calibri"/>
                <a:cs typeface="Calibri"/>
              </a:rPr>
              <a:t>glucose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monitoring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Treatment Type </a:t>
            </a:r>
            <a:r>
              <a:rPr dirty="0"/>
              <a:t>1 or </a:t>
            </a:r>
            <a:r>
              <a:rPr spc="-50" dirty="0"/>
              <a:t>Type </a:t>
            </a:r>
            <a:r>
              <a:rPr dirty="0"/>
              <a:t>2</a:t>
            </a:r>
            <a:r>
              <a:rPr spc="120" dirty="0"/>
              <a:t> </a:t>
            </a:r>
            <a:r>
              <a:rPr dirty="0"/>
              <a:t>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015"/>
            <a:ext cx="8040370" cy="450366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Screen </a:t>
            </a:r>
            <a:r>
              <a:rPr sz="2700" b="1" dirty="0">
                <a:latin typeface="Calibri"/>
                <a:cs typeface="Calibri"/>
              </a:rPr>
              <a:t>and </a:t>
            </a:r>
            <a:r>
              <a:rPr sz="2700" b="1" spc="-10" dirty="0">
                <a:latin typeface="Calibri"/>
                <a:cs typeface="Calibri"/>
              </a:rPr>
              <a:t>manage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complications</a:t>
            </a:r>
            <a:endParaRPr sz="2700" dirty="0">
              <a:latin typeface="Calibri"/>
              <a:cs typeface="Calibri"/>
            </a:endParaRPr>
          </a:p>
          <a:p>
            <a:pPr marL="755650" marR="465455" lvl="1" indent="-285750" algn="just">
              <a:lnSpc>
                <a:spcPct val="887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Retinopathy: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Ophthalmologist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consult- </a:t>
            </a:r>
            <a:r>
              <a:rPr sz="2400" spc="-5" dirty="0">
                <a:latin typeface="Calibri"/>
                <a:cs typeface="Calibri"/>
              </a:rPr>
              <a:t>fundoscopy </a:t>
            </a:r>
            <a:r>
              <a:rPr sz="2400" spc="-15" dirty="0">
                <a:latin typeface="Calibri"/>
                <a:cs typeface="Calibri"/>
              </a:rPr>
              <a:t>to  evaluate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diabetic </a:t>
            </a:r>
            <a:r>
              <a:rPr sz="2400" spc="-15" dirty="0">
                <a:latin typeface="Calibri"/>
                <a:cs typeface="Calibri"/>
              </a:rPr>
              <a:t>retinopathy at </a:t>
            </a:r>
            <a:r>
              <a:rPr sz="2400" spc="-5" dirty="0">
                <a:latin typeface="Calibri"/>
                <a:cs typeface="Calibri"/>
              </a:rPr>
              <a:t>baseline </a:t>
            </a:r>
            <a:r>
              <a:rPr sz="2400" dirty="0">
                <a:latin typeface="Calibri"/>
                <a:cs typeface="Calibri"/>
              </a:rPr>
              <a:t>and each  </a:t>
            </a:r>
            <a:r>
              <a:rPr sz="2400" spc="-10" dirty="0">
                <a:latin typeface="Calibri"/>
                <a:cs typeface="Calibri"/>
              </a:rPr>
              <a:t>trimester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more </a:t>
            </a:r>
            <a:r>
              <a:rPr sz="2400" spc="-10" dirty="0">
                <a:latin typeface="Calibri"/>
                <a:cs typeface="Calibri"/>
              </a:rPr>
              <a:t>frequently </a:t>
            </a: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retinopathy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detected.</a:t>
            </a:r>
            <a:endParaRPr sz="24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90300"/>
              </a:lnSpc>
              <a:spcBef>
                <a:spcPts val="590"/>
              </a:spcBef>
              <a:buFont typeface="Arial"/>
              <a:buChar char="–"/>
              <a:tabLst>
                <a:tab pos="755650" algn="l"/>
                <a:tab pos="7231380" algn="l"/>
              </a:tabLst>
            </a:pPr>
            <a:r>
              <a:rPr sz="2400" spc="-10" dirty="0">
                <a:latin typeface="Calibri"/>
                <a:cs typeface="Calibri"/>
              </a:rPr>
              <a:t>Nephropathy: </a:t>
            </a:r>
            <a:r>
              <a:rPr sz="2400" spc="-5" dirty="0">
                <a:latin typeface="Calibri"/>
                <a:cs typeface="Calibri"/>
              </a:rPr>
              <a:t>Baseline </a:t>
            </a:r>
            <a:r>
              <a:rPr sz="2400" spc="-10" dirty="0">
                <a:latin typeface="Calibri"/>
                <a:cs typeface="Calibri"/>
              </a:rPr>
              <a:t>renal </a:t>
            </a:r>
            <a:r>
              <a:rPr sz="2400" spc="-5" dirty="0">
                <a:latin typeface="Calibri"/>
                <a:cs typeface="Calibri"/>
              </a:rPr>
              <a:t>function </a:t>
            </a:r>
            <a:r>
              <a:rPr sz="2400" spc="-10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 24-hour urine  </a:t>
            </a:r>
            <a:r>
              <a:rPr sz="2400" spc="-10" dirty="0">
                <a:latin typeface="Calibri"/>
                <a:cs typeface="Calibri"/>
              </a:rPr>
              <a:t>creatinine clearance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protein. </a:t>
            </a:r>
            <a:r>
              <a:rPr sz="2400" spc="-25" dirty="0">
                <a:latin typeface="Calibri"/>
                <a:cs typeface="Calibri"/>
              </a:rPr>
              <a:t>Refer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lang="en-US" sz="2400" i="1" spc="65" dirty="0" smtClean="0">
                <a:latin typeface="Calibri"/>
                <a:cs typeface="Calibri"/>
              </a:rPr>
              <a:t>to nephrologist </a:t>
            </a:r>
            <a:r>
              <a:rPr sz="2400" spc="-5" dirty="0" smtClean="0">
                <a:latin typeface="Calibri"/>
                <a:cs typeface="Calibri"/>
              </a:rPr>
              <a:t>if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creatinine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≥ </a:t>
            </a:r>
            <a:r>
              <a:rPr sz="2400" spc="-5" dirty="0">
                <a:latin typeface="Calibri"/>
                <a:cs typeface="Calibri"/>
              </a:rPr>
              <a:t>120  </a:t>
            </a:r>
            <a:r>
              <a:rPr sz="2400" spc="-10" dirty="0">
                <a:latin typeface="Calibri"/>
                <a:cs typeface="Calibri"/>
              </a:rPr>
              <a:t>micromol/litre,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urinary </a:t>
            </a:r>
            <a:r>
              <a:rPr sz="2400" spc="-5" dirty="0">
                <a:latin typeface="Calibri"/>
                <a:cs typeface="Calibri"/>
              </a:rPr>
              <a:t>albumin:creatinine </a:t>
            </a:r>
            <a:r>
              <a:rPr sz="2400" spc="-20" dirty="0">
                <a:latin typeface="Calibri"/>
                <a:cs typeface="Calibri"/>
              </a:rPr>
              <a:t>ratio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5" dirty="0">
                <a:latin typeface="Calibri"/>
                <a:cs typeface="Calibri"/>
              </a:rPr>
              <a:t>30  </a:t>
            </a:r>
            <a:r>
              <a:rPr sz="2400" spc="5" dirty="0">
                <a:latin typeface="Calibri"/>
                <a:cs typeface="Calibri"/>
              </a:rPr>
              <a:t>mg/mmol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estimated </a:t>
            </a:r>
            <a:r>
              <a:rPr sz="2400" spc="-5" dirty="0">
                <a:latin typeface="Calibri"/>
                <a:cs typeface="Calibri"/>
              </a:rPr>
              <a:t>GFR </a:t>
            </a:r>
            <a:r>
              <a:rPr sz="2400" dirty="0">
                <a:latin typeface="Calibri"/>
                <a:cs typeface="Calibri"/>
              </a:rPr>
              <a:t>&lt; </a:t>
            </a:r>
            <a:r>
              <a:rPr sz="2400" spc="-5" dirty="0">
                <a:latin typeface="Calibri"/>
                <a:cs typeface="Calibri"/>
              </a:rPr>
              <a:t>45 ml/min/1.73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m2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TSH-thyroid </a:t>
            </a:r>
            <a:r>
              <a:rPr sz="2400" spc="-10" dirty="0">
                <a:latin typeface="Calibri"/>
                <a:cs typeface="Calibri"/>
              </a:rPr>
              <a:t>dysfunction </a:t>
            </a:r>
            <a:r>
              <a:rPr sz="2400" spc="-5" dirty="0">
                <a:latin typeface="Calibri"/>
                <a:cs typeface="Calibri"/>
              </a:rPr>
              <a:t>in type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DM is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40%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5" dirty="0">
                <a:latin typeface="Calibri"/>
                <a:cs typeface="Calibri"/>
              </a:rPr>
              <a:t>Vasculopathy- EKG,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Echocardiogram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Urine </a:t>
            </a:r>
            <a:r>
              <a:rPr sz="2400" spc="-10" dirty="0" smtClean="0">
                <a:latin typeface="Calibri"/>
                <a:cs typeface="Calibri"/>
              </a:rPr>
              <a:t>culture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Treatment Type </a:t>
            </a:r>
            <a:r>
              <a:rPr dirty="0"/>
              <a:t>1 or </a:t>
            </a:r>
            <a:r>
              <a:rPr spc="-50" dirty="0"/>
              <a:t>Type </a:t>
            </a:r>
            <a:r>
              <a:rPr dirty="0"/>
              <a:t>2</a:t>
            </a:r>
            <a:r>
              <a:rPr spc="120" dirty="0"/>
              <a:t> </a:t>
            </a:r>
            <a:r>
              <a:rPr dirty="0"/>
              <a:t>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635"/>
            <a:ext cx="7952105" cy="529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59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Preconception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care</a:t>
            </a:r>
            <a:endParaRPr sz="3000" b="1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80000"/>
              </a:lnSpc>
              <a:spcBef>
                <a:spcPts val="62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Need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preconception </a:t>
            </a:r>
            <a:r>
              <a:rPr sz="2600" spc="-15" dirty="0">
                <a:latin typeface="Calibri"/>
                <a:cs typeface="Calibri"/>
              </a:rPr>
              <a:t>care, </a:t>
            </a:r>
            <a:r>
              <a:rPr sz="2600" spc="-10" dirty="0">
                <a:latin typeface="Calibri"/>
                <a:cs typeface="Calibri"/>
              </a:rPr>
              <a:t>education </a:t>
            </a:r>
            <a:r>
              <a:rPr sz="2600" spc="-5" dirty="0">
                <a:latin typeface="Calibri"/>
                <a:cs typeface="Calibri"/>
              </a:rPr>
              <a:t>and advice </a:t>
            </a:r>
            <a:r>
              <a:rPr sz="2600" spc="-10" dirty="0">
                <a:latin typeface="Calibri"/>
                <a:cs typeface="Calibri"/>
              </a:rPr>
              <a:t>at  </a:t>
            </a:r>
            <a:r>
              <a:rPr sz="2600" spc="-5" dirty="0">
                <a:latin typeface="Calibri"/>
                <a:cs typeface="Calibri"/>
              </a:rPr>
              <a:t>initiation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5" dirty="0">
                <a:latin typeface="Calibri"/>
                <a:cs typeface="Calibri"/>
              </a:rPr>
              <a:t>before </a:t>
            </a:r>
            <a:r>
              <a:rPr sz="2600" spc="-10" dirty="0">
                <a:latin typeface="Calibri"/>
                <a:cs typeface="Calibri"/>
              </a:rPr>
              <a:t>discontinuing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contraception</a:t>
            </a:r>
            <a:endParaRPr sz="2600" dirty="0">
              <a:latin typeface="Calibri"/>
              <a:cs typeface="Calibri"/>
            </a:endParaRPr>
          </a:p>
          <a:p>
            <a:pPr marL="755650" marR="184150" lvl="1" indent="-285750">
              <a:lnSpc>
                <a:spcPts val="25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5" dirty="0">
                <a:latin typeface="Calibri"/>
                <a:cs typeface="Calibri"/>
              </a:rPr>
              <a:t>HbA1c below 48 mmol/mol (6.5%), </a:t>
            </a:r>
            <a:r>
              <a:rPr sz="2600" dirty="0">
                <a:latin typeface="Calibri"/>
                <a:cs typeface="Calibri"/>
              </a:rPr>
              <a:t>if </a:t>
            </a:r>
            <a:r>
              <a:rPr sz="2600" spc="-5" dirty="0">
                <a:latin typeface="Calibri"/>
                <a:cs typeface="Calibri"/>
              </a:rPr>
              <a:t>&gt;86 mmol/mol  (10%) </a:t>
            </a:r>
            <a:r>
              <a:rPr sz="2600" spc="-15" dirty="0">
                <a:latin typeface="Calibri"/>
                <a:cs typeface="Calibri"/>
              </a:rPr>
              <a:t>avoid</a:t>
            </a:r>
            <a:r>
              <a:rPr sz="2600" spc="-10" dirty="0">
                <a:latin typeface="Calibri"/>
                <a:cs typeface="Calibri"/>
              </a:rPr>
              <a:t> conception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spcBef>
                <a:spcPts val="1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Self-monitoring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blood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glucose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ts val="3095"/>
              </a:lnSpc>
              <a:buFont typeface="Arial"/>
              <a:buChar char="–"/>
              <a:tabLst>
                <a:tab pos="755650" algn="l"/>
              </a:tabLst>
            </a:pPr>
            <a:r>
              <a:rPr sz="2600" spc="-75" dirty="0">
                <a:latin typeface="Calibri"/>
                <a:cs typeface="Calibri"/>
              </a:rPr>
              <a:t>Test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ketonaemia</a:t>
            </a:r>
            <a:endParaRPr sz="2600" dirty="0">
              <a:latin typeface="Calibri"/>
              <a:cs typeface="Calibri"/>
            </a:endParaRPr>
          </a:p>
          <a:p>
            <a:pPr marL="755650" marR="97155" lvl="1" indent="-285750">
              <a:lnSpc>
                <a:spcPct val="80000"/>
              </a:lnSpc>
              <a:spcBef>
                <a:spcPts val="61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Metformin can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5" dirty="0">
                <a:latin typeface="Calibri"/>
                <a:cs typeface="Calibri"/>
              </a:rPr>
              <a:t>adjunct </a:t>
            </a:r>
            <a:r>
              <a:rPr sz="2600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alternative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insulin  </a:t>
            </a:r>
            <a:r>
              <a:rPr sz="2600" dirty="0">
                <a:latin typeface="Calibri"/>
                <a:cs typeface="Calibri"/>
              </a:rPr>
              <a:t>if </a:t>
            </a:r>
            <a:r>
              <a:rPr sz="2600" spc="-10" dirty="0">
                <a:latin typeface="Calibri"/>
                <a:cs typeface="Calibri"/>
              </a:rPr>
              <a:t>benefits </a:t>
            </a:r>
            <a:r>
              <a:rPr sz="2600" spc="-5" dirty="0">
                <a:latin typeface="Calibri"/>
                <a:cs typeface="Calibri"/>
              </a:rPr>
              <a:t>outweigh the </a:t>
            </a:r>
            <a:r>
              <a:rPr sz="2600" spc="-10" dirty="0">
                <a:latin typeface="Calibri"/>
                <a:cs typeface="Calibri"/>
              </a:rPr>
              <a:t>potential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harm</a:t>
            </a:r>
          </a:p>
          <a:p>
            <a:pPr marL="755650" marR="351155" lvl="1" indent="-285750">
              <a:lnSpc>
                <a:spcPts val="2520"/>
              </a:lnSpc>
              <a:spcBef>
                <a:spcPts val="65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5" dirty="0">
                <a:latin typeface="Calibri"/>
                <a:cs typeface="Calibri"/>
              </a:rPr>
              <a:t>Stop: other OHAs, </a:t>
            </a:r>
            <a:r>
              <a:rPr sz="2600" spc="-10" dirty="0">
                <a:latin typeface="Calibri"/>
                <a:cs typeface="Calibri"/>
              </a:rPr>
              <a:t>ACE inhibitors </a:t>
            </a:r>
            <a:r>
              <a:rPr sz="2600" spc="-5" dirty="0">
                <a:latin typeface="Calibri"/>
                <a:cs typeface="Calibri"/>
              </a:rPr>
              <a:t>and angiotensin-II  </a:t>
            </a:r>
            <a:r>
              <a:rPr sz="2600" spc="-15" dirty="0">
                <a:latin typeface="Calibri"/>
                <a:cs typeface="Calibri"/>
              </a:rPr>
              <a:t>receptor antagonists,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 smtClean="0">
                <a:latin typeface="Calibri"/>
                <a:cs typeface="Calibri"/>
              </a:rPr>
              <a:t>Statins</a:t>
            </a:r>
            <a:endParaRPr lang="en-US" sz="2600" spc="-10" dirty="0" smtClean="0">
              <a:latin typeface="Calibri"/>
              <a:cs typeface="Calibri"/>
            </a:endParaRPr>
          </a:p>
          <a:p>
            <a:pPr marL="755650" marR="351155" lvl="1" indent="-285750">
              <a:lnSpc>
                <a:spcPts val="2520"/>
              </a:lnSpc>
              <a:spcBef>
                <a:spcPts val="655"/>
              </a:spcBef>
              <a:buFont typeface="Arial"/>
              <a:buChar char="–"/>
              <a:tabLst>
                <a:tab pos="755650" algn="l"/>
              </a:tabLst>
            </a:pPr>
            <a:endParaRPr lang="en-US" sz="2600" spc="-10" dirty="0">
              <a:latin typeface="Calibri"/>
              <a:cs typeface="Calibri"/>
            </a:endParaRPr>
          </a:p>
          <a:p>
            <a:pPr marL="755650" marR="351155" lvl="1" indent="-285750">
              <a:lnSpc>
                <a:spcPts val="2520"/>
              </a:lnSpc>
              <a:spcBef>
                <a:spcPts val="655"/>
              </a:spcBef>
              <a:buFont typeface="Arial"/>
              <a:buChar char="–"/>
              <a:tabLst>
                <a:tab pos="755650" algn="l"/>
              </a:tabLst>
            </a:pPr>
            <a:r>
              <a:rPr lang="en-US" sz="26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Use methyldopa or </a:t>
            </a:r>
            <a:r>
              <a:rPr lang="en-US" sz="2600" i="1" spc="-10" dirty="0" err="1" smtClean="0">
                <a:solidFill>
                  <a:srgbClr val="00B0F0"/>
                </a:solidFill>
                <a:latin typeface="Calibri"/>
                <a:cs typeface="Calibri"/>
              </a:rPr>
              <a:t>nifedipine</a:t>
            </a:r>
            <a:r>
              <a:rPr lang="en-US" sz="26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 add hydralazine if the other 2 don’t work.</a:t>
            </a:r>
            <a:endParaRPr sz="2600" i="1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558" y="458724"/>
            <a:ext cx="4521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Management:</a:t>
            </a:r>
            <a:r>
              <a:rPr spc="-75" dirty="0"/>
              <a:t> </a:t>
            </a:r>
            <a:r>
              <a:rPr dirty="0"/>
              <a:t>GDM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035"/>
            <a:ext cx="8007350" cy="4467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1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Counseling-education/monitoring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6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Self-monitoring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blood </a:t>
            </a:r>
            <a:r>
              <a:rPr sz="2200" spc="-10" dirty="0">
                <a:latin typeface="Calibri"/>
                <a:cs typeface="Calibri"/>
              </a:rPr>
              <a:t>glucose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targets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630"/>
              </a:lnSpc>
              <a:spcBef>
                <a:spcPts val="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Diet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60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Exercise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6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Medicines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metformin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targets </a:t>
            </a:r>
            <a:r>
              <a:rPr sz="2000" spc="-5" dirty="0">
                <a:latin typeface="Calibri"/>
                <a:cs typeface="Calibri"/>
              </a:rPr>
              <a:t>not met using diet and </a:t>
            </a:r>
            <a:r>
              <a:rPr sz="2000" spc="-15" dirty="0">
                <a:latin typeface="Calibri"/>
                <a:cs typeface="Calibri"/>
              </a:rPr>
              <a:t>exercise </a:t>
            </a:r>
            <a:r>
              <a:rPr sz="2000" spc="-5" dirty="0">
                <a:latin typeface="Calibri"/>
                <a:cs typeface="Calibri"/>
              </a:rPr>
              <a:t>within </a:t>
            </a:r>
            <a:r>
              <a:rPr sz="2000" dirty="0">
                <a:latin typeface="Calibri"/>
                <a:cs typeface="Calibri"/>
              </a:rPr>
              <a:t>1–2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weeks</a:t>
            </a:r>
            <a:endParaRPr sz="2000" dirty="0">
              <a:latin typeface="Calibri"/>
              <a:cs typeface="Calibri"/>
            </a:endParaRPr>
          </a:p>
          <a:p>
            <a:pPr marL="755650" marR="798830" lvl="1" indent="-285750">
              <a:lnSpc>
                <a:spcPct val="79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Insulin </a:t>
            </a:r>
            <a:r>
              <a:rPr sz="2000" spc="-10" dirty="0">
                <a:latin typeface="Calibri"/>
                <a:cs typeface="Calibri"/>
              </a:rPr>
              <a:t>instead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metformin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metformin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contraindicated </a:t>
            </a:r>
            <a:r>
              <a:rPr sz="2000" spc="-5" dirty="0">
                <a:latin typeface="Calibri"/>
                <a:cs typeface="Calibri"/>
              </a:rPr>
              <a:t>or  unacceptable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Add </a:t>
            </a:r>
            <a:r>
              <a:rPr sz="2000" spc="-5" dirty="0">
                <a:latin typeface="Calibri"/>
                <a:cs typeface="Calibri"/>
              </a:rPr>
              <a:t>insulin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diet, </a:t>
            </a:r>
            <a:r>
              <a:rPr sz="2000" spc="-15" dirty="0">
                <a:latin typeface="Calibri"/>
                <a:cs typeface="Calibri"/>
              </a:rPr>
              <a:t>exercise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metformin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targets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</a:t>
            </a:r>
            <a:endParaRPr sz="20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81500"/>
              </a:lnSpc>
              <a:spcBef>
                <a:spcPts val="44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Immediate insulin,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or without </a:t>
            </a:r>
            <a:r>
              <a:rPr sz="2000" spc="-10" dirty="0">
                <a:latin typeface="Calibri"/>
                <a:cs typeface="Calibri"/>
              </a:rPr>
              <a:t>metformin </a:t>
            </a:r>
            <a:r>
              <a:rPr sz="2000" spc="-5" dirty="0">
                <a:latin typeface="Calibri"/>
                <a:cs typeface="Calibri"/>
              </a:rPr>
              <a:t>and diet and </a:t>
            </a:r>
            <a:r>
              <a:rPr sz="2000" spc="-15" dirty="0">
                <a:latin typeface="Calibri"/>
                <a:cs typeface="Calibri"/>
              </a:rPr>
              <a:t>exercise, </a:t>
            </a:r>
            <a:r>
              <a:rPr sz="2000" dirty="0">
                <a:latin typeface="Calibri"/>
                <a:cs typeface="Calibri"/>
              </a:rPr>
              <a:t>if  </a:t>
            </a:r>
            <a:r>
              <a:rPr sz="2000" b="1" spc="-5" dirty="0">
                <a:latin typeface="Calibri"/>
                <a:cs typeface="Calibri"/>
              </a:rPr>
              <a:t>FPG </a:t>
            </a:r>
            <a:r>
              <a:rPr sz="2000" b="1" dirty="0">
                <a:latin typeface="Calibri"/>
                <a:cs typeface="Calibri"/>
              </a:rPr>
              <a:t>≥ </a:t>
            </a:r>
            <a:r>
              <a:rPr sz="2000" b="1" spc="-5" dirty="0">
                <a:latin typeface="Calibri"/>
                <a:cs typeface="Calibri"/>
              </a:rPr>
              <a:t>7.0 </a:t>
            </a:r>
            <a:r>
              <a:rPr sz="2000" b="1" spc="-10" dirty="0">
                <a:latin typeface="Calibri"/>
                <a:cs typeface="Calibri"/>
              </a:rPr>
              <a:t>mmol/litre at </a:t>
            </a:r>
            <a:r>
              <a:rPr sz="2000" b="1" spc="-5" dirty="0">
                <a:latin typeface="Calibri"/>
                <a:cs typeface="Calibri"/>
              </a:rPr>
              <a:t>diagnosis OR FPG 6.0- 6.9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have  </a:t>
            </a:r>
            <a:r>
              <a:rPr sz="2000" spc="-5" dirty="0">
                <a:latin typeface="Calibri"/>
                <a:cs typeface="Calibri"/>
              </a:rPr>
              <a:t>complications </a:t>
            </a:r>
            <a:r>
              <a:rPr sz="2000" dirty="0">
                <a:latin typeface="Calibri"/>
                <a:cs typeface="Calibri"/>
              </a:rPr>
              <a:t>eg </a:t>
            </a:r>
            <a:r>
              <a:rPr sz="2000" spc="-5" dirty="0">
                <a:latin typeface="Calibri"/>
                <a:cs typeface="Calibri"/>
              </a:rPr>
              <a:t>macrosomia or </a:t>
            </a:r>
            <a:r>
              <a:rPr sz="2000" spc="-15" dirty="0">
                <a:latin typeface="Calibri"/>
                <a:cs typeface="Calibri"/>
              </a:rPr>
              <a:t>polyhydramnios</a:t>
            </a:r>
            <a:endParaRPr sz="2000" dirty="0">
              <a:latin typeface="Calibri"/>
              <a:cs typeface="Calibri"/>
            </a:endParaRPr>
          </a:p>
          <a:p>
            <a:pPr marL="755650" marR="401320" lvl="1" indent="-285750">
              <a:lnSpc>
                <a:spcPct val="79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Glibenclamide: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targets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not achieved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metformin, </a:t>
            </a:r>
            <a:r>
              <a:rPr sz="2000" spc="-5" dirty="0">
                <a:latin typeface="Calibri"/>
                <a:cs typeface="Calibri"/>
              </a:rPr>
              <a:t>decline  insulin </a:t>
            </a:r>
            <a:r>
              <a:rPr sz="2000" spc="-10" dirty="0">
                <a:latin typeface="Calibri"/>
                <a:cs typeface="Calibri"/>
              </a:rPr>
              <a:t>therapy </a:t>
            </a:r>
            <a:r>
              <a:rPr sz="2000" spc="-5" dirty="0">
                <a:latin typeface="Calibri"/>
                <a:cs typeface="Calibri"/>
              </a:rPr>
              <a:t>or cannot </a:t>
            </a:r>
            <a:r>
              <a:rPr sz="2000" spc="-15" dirty="0">
                <a:latin typeface="Calibri"/>
                <a:cs typeface="Calibri"/>
              </a:rPr>
              <a:t>tolerate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metformin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r>
              <a:rPr lang="en-US" sz="2000" spc="-10" dirty="0" smtClean="0">
                <a:latin typeface="Calibri"/>
                <a:cs typeface="Calibri"/>
              </a:rPr>
              <a:t> </a:t>
            </a:r>
            <a:r>
              <a:rPr lang="en-US" sz="20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Prolonged hypoglycemia is a consequence</a:t>
            </a:r>
            <a:endParaRPr sz="20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895" y="458724"/>
            <a:ext cx="3950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Diabetes</a:t>
            </a:r>
            <a:r>
              <a:rPr spc="-50" dirty="0"/>
              <a:t> </a:t>
            </a:r>
            <a:r>
              <a:rPr spc="-5" dirty="0"/>
              <a:t>mellitus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43905"/>
            <a:ext cx="7808595" cy="3883499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DM</a:t>
            </a:r>
            <a:endParaRPr sz="3200" dirty="0">
              <a:latin typeface="Calibri"/>
              <a:cs typeface="Calibri"/>
            </a:endParaRPr>
          </a:p>
          <a:p>
            <a:pPr marL="755650" marR="5080" indent="-285750">
              <a:lnSpc>
                <a:spcPct val="98800"/>
              </a:lnSpc>
              <a:spcBef>
                <a:spcPts val="1000"/>
              </a:spcBef>
              <a:tabLst>
                <a:tab pos="4015104" algn="l"/>
              </a:tabLst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Chronic metabolic condition </a:t>
            </a:r>
            <a:r>
              <a:rPr sz="2400" spc="-15" dirty="0">
                <a:latin typeface="Calibri"/>
                <a:cs typeface="Calibri"/>
              </a:rPr>
              <a:t>characterized </a:t>
            </a:r>
            <a:r>
              <a:rPr sz="2400" spc="-10" dirty="0">
                <a:latin typeface="Calibri"/>
                <a:cs typeface="Calibri"/>
              </a:rPr>
              <a:t>by absolute </a:t>
            </a:r>
            <a:r>
              <a:rPr sz="2400" spc="-5" dirty="0">
                <a:latin typeface="Calibri"/>
                <a:cs typeface="Calibri"/>
              </a:rPr>
              <a:t>or  </a:t>
            </a:r>
            <a:r>
              <a:rPr sz="2400" spc="-15" dirty="0">
                <a:latin typeface="Calibri"/>
                <a:cs typeface="Calibri"/>
              </a:rPr>
              <a:t>relative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insulin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deficiency	</a:t>
            </a:r>
            <a:r>
              <a:rPr sz="2400" spc="-10" dirty="0">
                <a:latin typeface="Calibri"/>
                <a:cs typeface="Calibri"/>
              </a:rPr>
              <a:t>resulting </a:t>
            </a:r>
            <a:r>
              <a:rPr sz="2400" spc="-5" dirty="0">
                <a:latin typeface="Calibri"/>
                <a:cs typeface="Calibri"/>
              </a:rPr>
              <a:t>in increased </a:t>
            </a:r>
            <a:r>
              <a:rPr sz="2400" spc="-10" dirty="0">
                <a:latin typeface="Calibri"/>
                <a:cs typeface="Calibri"/>
              </a:rPr>
              <a:t>glucose  </a:t>
            </a:r>
            <a:r>
              <a:rPr sz="2400" spc="-15" dirty="0" smtClean="0">
                <a:latin typeface="Calibri"/>
                <a:cs typeface="Calibri"/>
              </a:rPr>
              <a:t>concentration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lang="en-US" sz="24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etiology + outcome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spc="-35" dirty="0">
                <a:latin typeface="Calibri"/>
                <a:cs typeface="Calibri"/>
              </a:rPr>
              <a:t>Type </a:t>
            </a:r>
            <a:r>
              <a:rPr sz="2600" i="1" dirty="0">
                <a:latin typeface="Calibri"/>
                <a:cs typeface="Calibri"/>
              </a:rPr>
              <a:t>1 : </a:t>
            </a:r>
            <a:r>
              <a:rPr sz="2600" spc="-15" dirty="0">
                <a:latin typeface="Calibri"/>
                <a:cs typeface="Calibri"/>
              </a:rPr>
              <a:t>characterized </a:t>
            </a:r>
            <a:r>
              <a:rPr sz="2600" spc="-10" dirty="0">
                <a:latin typeface="Calibri"/>
                <a:cs typeface="Calibri"/>
              </a:rPr>
              <a:t>by absolute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insulin</a:t>
            </a:r>
            <a:r>
              <a:rPr sz="2600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deficiency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 dirty="0">
              <a:latin typeface="Times New Roman"/>
              <a:cs typeface="Times New Roman"/>
            </a:endParaRPr>
          </a:p>
          <a:p>
            <a:pPr marL="355600" marR="621665" indent="-342900">
              <a:lnSpc>
                <a:spcPts val="31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libri"/>
                <a:cs typeface="Calibri"/>
              </a:rPr>
              <a:t>Type </a:t>
            </a:r>
            <a:r>
              <a:rPr sz="2600" spc="-5" dirty="0">
                <a:latin typeface="Calibri"/>
                <a:cs typeface="Calibri"/>
              </a:rPr>
              <a:t>2: </a:t>
            </a:r>
            <a:r>
              <a:rPr sz="2600" spc="-15" dirty="0">
                <a:latin typeface="Calibri"/>
                <a:cs typeface="Calibri"/>
              </a:rPr>
              <a:t>characterized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defective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insulin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secretion, 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insulin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resistance,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increased glucose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production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046" y="458724"/>
            <a:ext cx="3325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Antenatal</a:t>
            </a:r>
            <a:r>
              <a:rPr spc="-35" dirty="0"/>
              <a:t> </a:t>
            </a:r>
            <a:r>
              <a:rPr spc="-25" dirty="0"/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319"/>
            <a:ext cx="7753350" cy="392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Other aspects of </a:t>
            </a:r>
            <a:r>
              <a:rPr sz="2500" spc="-10" dirty="0">
                <a:latin typeface="Calibri"/>
                <a:cs typeface="Calibri"/>
              </a:rPr>
              <a:t>routine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 smtClean="0">
                <a:latin typeface="Calibri"/>
                <a:cs typeface="Calibri"/>
              </a:rPr>
              <a:t>care</a:t>
            </a:r>
            <a:r>
              <a:rPr lang="en-US" sz="2500" spc="-15" dirty="0" smtClean="0">
                <a:latin typeface="Calibri"/>
                <a:cs typeface="Calibri"/>
              </a:rPr>
              <a:t> must continue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Follow </a:t>
            </a:r>
            <a:r>
              <a:rPr sz="2500" spc="-5" dirty="0">
                <a:latin typeface="Calibri"/>
                <a:cs typeface="Calibri"/>
              </a:rPr>
              <a:t>up-one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two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weekly</a:t>
            </a:r>
            <a:endParaRPr sz="2500" dirty="0">
              <a:latin typeface="Calibri"/>
              <a:cs typeface="Calibri"/>
            </a:endParaRPr>
          </a:p>
          <a:p>
            <a:pPr marL="355600" marR="16256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65" dirty="0">
                <a:latin typeface="Calibri"/>
                <a:cs typeface="Calibri"/>
              </a:rPr>
              <a:t>Test </a:t>
            </a:r>
            <a:r>
              <a:rPr sz="2500" spc="-10" dirty="0">
                <a:latin typeface="Calibri"/>
                <a:cs typeface="Calibri"/>
              </a:rPr>
              <a:t>fasting, </a:t>
            </a:r>
            <a:r>
              <a:rPr sz="2500" spc="-5" dirty="0">
                <a:latin typeface="Calibri"/>
                <a:cs typeface="Calibri"/>
              </a:rPr>
              <a:t>pre-meal, </a:t>
            </a:r>
            <a:r>
              <a:rPr sz="2500" spc="-10" dirty="0">
                <a:latin typeface="Calibri"/>
                <a:cs typeface="Calibri"/>
              </a:rPr>
              <a:t>1&amp;2-hour </a:t>
            </a:r>
            <a:r>
              <a:rPr sz="2500" spc="-15" dirty="0">
                <a:latin typeface="Calibri"/>
                <a:cs typeface="Calibri"/>
              </a:rPr>
              <a:t>post-meal </a:t>
            </a:r>
            <a:r>
              <a:rPr sz="2500" spc="-5" dirty="0">
                <a:latin typeface="Calibri"/>
                <a:cs typeface="Calibri"/>
              </a:rPr>
              <a:t>and bedtime  blood </a:t>
            </a:r>
            <a:r>
              <a:rPr sz="2500" spc="-10" dirty="0">
                <a:latin typeface="Calibri"/>
                <a:cs typeface="Calibri"/>
              </a:rPr>
              <a:t>glucose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levels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ts val="2995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Adhere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20" dirty="0">
                <a:latin typeface="Calibri"/>
                <a:cs typeface="Calibri"/>
              </a:rPr>
              <a:t>target </a:t>
            </a:r>
            <a:r>
              <a:rPr sz="2500" spc="-5" dirty="0">
                <a:latin typeface="Calibri"/>
                <a:cs typeface="Calibri"/>
              </a:rPr>
              <a:t>blood </a:t>
            </a:r>
            <a:r>
              <a:rPr sz="2500" spc="-10" dirty="0">
                <a:latin typeface="Calibri"/>
                <a:cs typeface="Calibri"/>
              </a:rPr>
              <a:t>levels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GDM</a:t>
            </a:r>
            <a:endParaRPr sz="25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5" dirty="0">
                <a:latin typeface="Calibri"/>
                <a:cs typeface="Calibri"/>
              </a:rPr>
              <a:t>fasting: </a:t>
            </a:r>
            <a:r>
              <a:rPr sz="2200" spc="-5" dirty="0">
                <a:latin typeface="Calibri"/>
                <a:cs typeface="Calibri"/>
              </a:rPr>
              <a:t>5.3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mmol/l</a:t>
            </a:r>
          </a:p>
          <a:p>
            <a:pPr marL="755650" lvl="1" indent="-285750">
              <a:lnSpc>
                <a:spcPts val="2615"/>
              </a:lnSpc>
              <a:spcBef>
                <a:spcPts val="7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hour </a:t>
            </a:r>
            <a:r>
              <a:rPr sz="2200" spc="-10" dirty="0">
                <a:latin typeface="Calibri"/>
                <a:cs typeface="Calibri"/>
              </a:rPr>
              <a:t>after </a:t>
            </a:r>
            <a:r>
              <a:rPr sz="2200" spc="-5" dirty="0">
                <a:latin typeface="Calibri"/>
                <a:cs typeface="Calibri"/>
              </a:rPr>
              <a:t>meals: 7.8 mmol/litre</a:t>
            </a:r>
            <a:r>
              <a:rPr sz="2200" dirty="0">
                <a:latin typeface="Calibri"/>
                <a:cs typeface="Calibri"/>
              </a:rPr>
              <a:t> or</a:t>
            </a:r>
          </a:p>
          <a:p>
            <a:pPr marL="755650" lvl="1" indent="-285750">
              <a:lnSpc>
                <a:spcPts val="26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dirty="0">
                <a:latin typeface="Calibri"/>
                <a:cs typeface="Calibri"/>
              </a:rPr>
              <a:t>2 </a:t>
            </a:r>
            <a:r>
              <a:rPr sz="2200" spc="-15" dirty="0">
                <a:latin typeface="Calibri"/>
                <a:cs typeface="Calibri"/>
              </a:rPr>
              <a:t>hours </a:t>
            </a:r>
            <a:r>
              <a:rPr sz="2200" spc="-10" dirty="0">
                <a:latin typeface="Calibri"/>
                <a:cs typeface="Calibri"/>
              </a:rPr>
              <a:t>after </a:t>
            </a:r>
            <a:r>
              <a:rPr sz="2200" spc="-5" dirty="0">
                <a:latin typeface="Calibri"/>
                <a:cs typeface="Calibri"/>
              </a:rPr>
              <a:t>meals: 6.4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mmol/litre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Administer </a:t>
            </a:r>
            <a:r>
              <a:rPr sz="2500" spc="-5" dirty="0">
                <a:latin typeface="Calibri"/>
                <a:cs typeface="Calibri"/>
              </a:rPr>
              <a:t>insulin </a:t>
            </a:r>
            <a:r>
              <a:rPr sz="2500" spc="-15" dirty="0">
                <a:latin typeface="Calibri"/>
                <a:cs typeface="Calibri"/>
              </a:rPr>
              <a:t>preparations </a:t>
            </a:r>
            <a:r>
              <a:rPr sz="2500" dirty="0">
                <a:latin typeface="Calibri"/>
                <a:cs typeface="Calibri"/>
              </a:rPr>
              <a:t>if </a:t>
            </a:r>
            <a:r>
              <a:rPr sz="2500" spc="-10" dirty="0">
                <a:latin typeface="Calibri"/>
                <a:cs typeface="Calibri"/>
              </a:rPr>
              <a:t>indicated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20" dirty="0">
                <a:latin typeface="Calibri"/>
                <a:cs typeface="Calibri"/>
              </a:rPr>
              <a:t>watch </a:t>
            </a:r>
            <a:r>
              <a:rPr sz="2500" spc="-25" dirty="0">
                <a:latin typeface="Calibri"/>
                <a:cs typeface="Calibri"/>
              </a:rPr>
              <a:t>for  </a:t>
            </a:r>
            <a:r>
              <a:rPr sz="2500" spc="-10" dirty="0" smtClean="0">
                <a:latin typeface="Calibri"/>
                <a:cs typeface="Calibri"/>
              </a:rPr>
              <a:t>hypoglycemia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esp</a:t>
            </a:r>
            <a:r>
              <a:rPr lang="en-US" sz="2500" spc="-10" dirty="0" smtClean="0">
                <a:latin typeface="Calibri"/>
                <a:cs typeface="Calibri"/>
              </a:rPr>
              <a:t> 1</a:t>
            </a:r>
            <a:r>
              <a:rPr lang="en-US" sz="2500" spc="-10" baseline="30000" dirty="0" smtClean="0">
                <a:latin typeface="Calibri"/>
                <a:cs typeface="Calibri"/>
              </a:rPr>
              <a:t>st</a:t>
            </a:r>
            <a:r>
              <a:rPr lang="en-US" sz="2500" spc="-10" dirty="0" smtClean="0">
                <a:latin typeface="Calibri"/>
                <a:cs typeface="Calibri"/>
              </a:rPr>
              <a:t> trimester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Offer </a:t>
            </a:r>
            <a:r>
              <a:rPr sz="2500" spc="-10" dirty="0">
                <a:latin typeface="Calibri"/>
                <a:cs typeface="Calibri"/>
              </a:rPr>
              <a:t>continuous glucose monitoring </a:t>
            </a:r>
            <a:r>
              <a:rPr sz="2500" dirty="0">
                <a:latin typeface="Calibri"/>
                <a:cs typeface="Calibri"/>
              </a:rPr>
              <a:t>if </a:t>
            </a:r>
            <a:r>
              <a:rPr sz="2500" spc="-5" dirty="0">
                <a:latin typeface="Calibri"/>
                <a:cs typeface="Calibri"/>
              </a:rPr>
              <a:t>poorly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controlled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3970" y="186435"/>
            <a:ext cx="3016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Antenatal</a:t>
            </a:r>
            <a:r>
              <a:rPr sz="4000" spc="-80" dirty="0"/>
              <a:t> </a:t>
            </a:r>
            <a:r>
              <a:rPr sz="4000" spc="-25" dirty="0"/>
              <a:t>care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70735"/>
            <a:ext cx="8012430" cy="521104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marR="1045210" indent="-342900">
              <a:lnSpc>
                <a:spcPts val="2880"/>
              </a:lnSpc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5" dirty="0">
                <a:latin typeface="Calibri"/>
                <a:cs typeface="Calibri"/>
              </a:rPr>
              <a:t>Evaluate </a:t>
            </a:r>
            <a:r>
              <a:rPr sz="2700" spc="-20" dirty="0">
                <a:latin typeface="Calibri"/>
                <a:cs typeface="Calibri"/>
              </a:rPr>
              <a:t>for ketonemia </a:t>
            </a:r>
            <a:r>
              <a:rPr sz="2700" dirty="0">
                <a:latin typeface="Calibri"/>
                <a:cs typeface="Calibri"/>
              </a:rPr>
              <a:t>if </a:t>
            </a:r>
            <a:r>
              <a:rPr sz="2700" spc="-15" dirty="0">
                <a:latin typeface="Calibri"/>
                <a:cs typeface="Calibri"/>
              </a:rPr>
              <a:t>available, </a:t>
            </a:r>
            <a:r>
              <a:rPr sz="2700" spc="-35" dirty="0">
                <a:latin typeface="Calibri"/>
                <a:cs typeface="Calibri"/>
              </a:rPr>
              <a:t>retinopathy,  </a:t>
            </a:r>
            <a:r>
              <a:rPr sz="2700" spc="-20" dirty="0">
                <a:latin typeface="Calibri"/>
                <a:cs typeface="Calibri"/>
              </a:rPr>
              <a:t>nephropathy-if </a:t>
            </a:r>
            <a:r>
              <a:rPr sz="2700" spc="-15" dirty="0">
                <a:latin typeface="Calibri"/>
                <a:cs typeface="Calibri"/>
              </a:rPr>
              <a:t>proteinuria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&gt;5g/litre,</a:t>
            </a: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Consider </a:t>
            </a:r>
            <a:r>
              <a:rPr sz="2700" spc="-10" dirty="0">
                <a:latin typeface="Calibri"/>
                <a:cs typeface="Calibri"/>
              </a:rPr>
              <a:t>peripartum DVT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prophylaxis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Preeclampsia </a:t>
            </a:r>
            <a:r>
              <a:rPr sz="2700" spc="-15" dirty="0">
                <a:latin typeface="Calibri"/>
                <a:cs typeface="Calibri"/>
              </a:rPr>
              <a:t>prevention </a:t>
            </a:r>
            <a:r>
              <a:rPr lang="en-US" sz="2700" spc="-15" dirty="0" smtClean="0">
                <a:solidFill>
                  <a:srgbClr val="00B0F0"/>
                </a:solidFill>
                <a:latin typeface="Calibri"/>
                <a:cs typeface="Calibri"/>
              </a:rPr>
              <a:t>- </a:t>
            </a:r>
            <a:r>
              <a:rPr lang="en-US" sz="24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low dose aspirin but stop at 36 weeks, calcium at 12 weeks that will low </a:t>
            </a:r>
            <a:r>
              <a:rPr lang="en-US" sz="2400" i="1" spc="-15" dirty="0" err="1" smtClean="0">
                <a:solidFill>
                  <a:srgbClr val="00B0F0"/>
                </a:solidFill>
                <a:latin typeface="Calibri"/>
                <a:cs typeface="Calibri"/>
              </a:rPr>
              <a:t>bp</a:t>
            </a:r>
            <a:endParaRPr sz="2400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 smtClean="0">
                <a:latin typeface="Calibri"/>
                <a:cs typeface="Calibri"/>
              </a:rPr>
              <a:t>Ultrasound</a:t>
            </a:r>
            <a:r>
              <a:rPr lang="en-US" sz="2400" spc="-10" dirty="0" smtClean="0">
                <a:solidFill>
                  <a:srgbClr val="00B0F0"/>
                </a:solidFill>
                <a:latin typeface="Calibri"/>
                <a:cs typeface="Calibri"/>
              </a:rPr>
              <a:t>- </a:t>
            </a:r>
            <a:r>
              <a:rPr lang="en-US" sz="24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indicate for what you need it for?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7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0" dirty="0">
                <a:latin typeface="Calibri"/>
                <a:cs typeface="Calibri"/>
              </a:rPr>
              <a:t>Dating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scan</a:t>
            </a:r>
            <a:endParaRPr sz="2400" dirty="0">
              <a:latin typeface="Calibri"/>
              <a:cs typeface="Calibri"/>
            </a:endParaRPr>
          </a:p>
          <a:p>
            <a:pPr marL="755650" marR="71755" lvl="1" indent="-285750">
              <a:lnSpc>
                <a:spcPts val="2590"/>
              </a:lnSpc>
              <a:spcBef>
                <a:spcPts val="54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Anomaly </a:t>
            </a:r>
            <a:r>
              <a:rPr sz="2400" spc="-10" dirty="0">
                <a:latin typeface="Calibri"/>
                <a:cs typeface="Calibri"/>
              </a:rPr>
              <a:t>scan </a:t>
            </a:r>
            <a:r>
              <a:rPr sz="2400" spc="-5" dirty="0">
                <a:latin typeface="Calibri"/>
                <a:cs typeface="Calibri"/>
              </a:rPr>
              <a:t>CNS, </a:t>
            </a:r>
            <a:r>
              <a:rPr sz="2400" spc="-20" dirty="0">
                <a:latin typeface="Calibri"/>
                <a:cs typeface="Calibri"/>
              </a:rPr>
              <a:t>fetal </a:t>
            </a:r>
            <a:r>
              <a:rPr sz="2400" dirty="0">
                <a:latin typeface="Calibri"/>
                <a:cs typeface="Calibri"/>
              </a:rPr>
              <a:t>heart </a:t>
            </a:r>
            <a:r>
              <a:rPr sz="2400" spc="-5" dirty="0">
                <a:latin typeface="Calibri"/>
                <a:cs typeface="Calibri"/>
              </a:rPr>
              <a:t>(4 </a:t>
            </a:r>
            <a:r>
              <a:rPr sz="2400" spc="-10" dirty="0">
                <a:latin typeface="Calibri"/>
                <a:cs typeface="Calibri"/>
              </a:rPr>
              <a:t>chambers, </a:t>
            </a:r>
            <a:r>
              <a:rPr sz="2400" spc="-5" dirty="0">
                <a:latin typeface="Calibri"/>
                <a:cs typeface="Calibri"/>
              </a:rPr>
              <a:t>outflow </a:t>
            </a:r>
            <a:r>
              <a:rPr sz="2400" spc="-15" dirty="0">
                <a:latin typeface="Calibri"/>
                <a:cs typeface="Calibri"/>
              </a:rPr>
              <a:t>tracts  </a:t>
            </a:r>
            <a:r>
              <a:rPr sz="2400" dirty="0">
                <a:latin typeface="Calibri"/>
                <a:cs typeface="Calibri"/>
              </a:rPr>
              <a:t>and 3 </a:t>
            </a:r>
            <a:r>
              <a:rPr sz="2400" spc="-5" dirty="0">
                <a:latin typeface="Calibri"/>
                <a:cs typeface="Calibri"/>
              </a:rPr>
              <a:t>vessels),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lang="en-US" sz="2400" spc="-15" dirty="0" smtClean="0">
                <a:latin typeface="Calibri"/>
                <a:cs typeface="Calibri"/>
              </a:rPr>
              <a:t>18 to </a:t>
            </a:r>
            <a:r>
              <a:rPr sz="2400" spc="-5" dirty="0" smtClean="0">
                <a:latin typeface="Calibri"/>
                <a:cs typeface="Calibri"/>
              </a:rPr>
              <a:t>20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weeks</a:t>
            </a:r>
            <a:endParaRPr sz="2400" dirty="0">
              <a:latin typeface="Calibri"/>
              <a:cs typeface="Calibri"/>
            </a:endParaRPr>
          </a:p>
          <a:p>
            <a:pPr marL="755650" marR="98425" lvl="1" indent="-285750">
              <a:lnSpc>
                <a:spcPts val="2590"/>
              </a:lnSpc>
              <a:spcBef>
                <a:spcPts val="62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Growth </a:t>
            </a:r>
            <a:r>
              <a:rPr sz="2400" spc="-10" dirty="0">
                <a:latin typeface="Calibri"/>
                <a:cs typeface="Calibri"/>
              </a:rPr>
              <a:t>scan </a:t>
            </a:r>
            <a:r>
              <a:rPr sz="2400" spc="-5" dirty="0">
                <a:latin typeface="Calibri"/>
                <a:cs typeface="Calibri"/>
              </a:rPr>
              <a:t>every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weeks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28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36 </a:t>
            </a:r>
            <a:r>
              <a:rPr sz="2400" spc="-10" dirty="0">
                <a:latin typeface="Calibri"/>
                <a:cs typeface="Calibri"/>
              </a:rPr>
              <a:t>weeks </a:t>
            </a:r>
            <a:r>
              <a:rPr sz="2400" spc="-5" dirty="0">
                <a:latin typeface="Calibri"/>
                <a:cs typeface="Calibri"/>
              </a:rPr>
              <a:t>including  </a:t>
            </a:r>
            <a:r>
              <a:rPr sz="2400" spc="-25" dirty="0">
                <a:latin typeface="Calibri"/>
                <a:cs typeface="Calibri"/>
              </a:rPr>
              <a:t>AFV/EFW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Additional </a:t>
            </a:r>
            <a:r>
              <a:rPr sz="2400" spc="-15" dirty="0">
                <a:latin typeface="Calibri"/>
                <a:cs typeface="Calibri"/>
              </a:rPr>
              <a:t>tests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indicated: </a:t>
            </a:r>
            <a:r>
              <a:rPr sz="2400" spc="-10" dirty="0" smtClean="0">
                <a:latin typeface="Calibri"/>
                <a:cs typeface="Calibri"/>
              </a:rPr>
              <a:t>NST</a:t>
            </a:r>
            <a:r>
              <a:rPr lang="en-US" sz="2400" spc="-10" dirty="0" smtClean="0">
                <a:latin typeface="Calibri"/>
                <a:cs typeface="Calibri"/>
              </a:rPr>
              <a:t>,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BPP</a:t>
            </a:r>
            <a:r>
              <a:rPr lang="en-US" sz="2400" spc="-5" dirty="0" smtClean="0">
                <a:latin typeface="Calibri"/>
                <a:cs typeface="Calibri"/>
              </a:rPr>
              <a:t>,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Doppler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velocimetry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1977" y="458724"/>
            <a:ext cx="18808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D</a:t>
            </a:r>
            <a:r>
              <a:rPr spc="-5" dirty="0"/>
              <a:t>e</a:t>
            </a:r>
            <a:r>
              <a:rPr dirty="0"/>
              <a:t>li</a:t>
            </a:r>
            <a:r>
              <a:rPr spc="-50" dirty="0"/>
              <a:t>v</a:t>
            </a:r>
            <a:r>
              <a:rPr spc="-5" dirty="0"/>
              <a:t>e</a:t>
            </a:r>
            <a:r>
              <a:rPr spc="25" dirty="0"/>
              <a:t>r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035"/>
            <a:ext cx="7842884" cy="470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1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Timing and mode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individualized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6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37+0 </a:t>
            </a:r>
            <a:r>
              <a:rPr sz="2200" spc="-10" dirty="0">
                <a:latin typeface="Calibri"/>
                <a:cs typeface="Calibri"/>
              </a:rPr>
              <a:t>weeks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38+6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weeks</a:t>
            </a:r>
            <a:endParaRPr sz="22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79000"/>
              </a:lnSpc>
              <a:spcBef>
                <a:spcPts val="56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induction of </a:t>
            </a:r>
            <a:r>
              <a:rPr sz="2000" spc="-30" dirty="0">
                <a:latin typeface="Calibri"/>
                <a:cs typeface="Calibri"/>
              </a:rPr>
              <a:t>labour, </a:t>
            </a:r>
            <a:r>
              <a:rPr sz="2000" spc="-5" dirty="0">
                <a:latin typeface="Calibri"/>
                <a:cs typeface="Calibri"/>
              </a:rPr>
              <a:t>or CS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indicated </a:t>
            </a:r>
            <a:r>
              <a:rPr sz="2000" spc="-5" dirty="0">
                <a:latin typeface="Calibri"/>
                <a:cs typeface="Calibri"/>
              </a:rPr>
              <a:t>due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complications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type </a:t>
            </a:r>
            <a:r>
              <a:rPr sz="2000" dirty="0">
                <a:latin typeface="Calibri"/>
                <a:cs typeface="Calibri"/>
              </a:rPr>
              <a:t>1 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5" dirty="0">
                <a:latin typeface="Calibri"/>
                <a:cs typeface="Calibri"/>
              </a:rPr>
              <a:t>DM; </a:t>
            </a:r>
            <a:r>
              <a:rPr sz="2000" dirty="0">
                <a:latin typeface="Calibri"/>
                <a:cs typeface="Calibri"/>
              </a:rPr>
              <a:t>otherwise </a:t>
            </a:r>
            <a:r>
              <a:rPr sz="2000" spc="-10" dirty="0">
                <a:latin typeface="Calibri"/>
                <a:cs typeface="Calibri"/>
              </a:rPr>
              <a:t>await spontaneous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labour.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62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38 </a:t>
            </a:r>
            <a:r>
              <a:rPr sz="2200" spc="-10" dirty="0">
                <a:latin typeface="Calibri"/>
                <a:cs typeface="Calibri"/>
              </a:rPr>
              <a:t>weeks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37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Begin antepartum </a:t>
            </a:r>
            <a:r>
              <a:rPr sz="2000" spc="-20" dirty="0">
                <a:latin typeface="Calibri"/>
                <a:cs typeface="Calibri"/>
              </a:rPr>
              <a:t>fetal </a:t>
            </a:r>
            <a:r>
              <a:rPr sz="2000" spc="-10" dirty="0">
                <a:latin typeface="Calibri"/>
                <a:cs typeface="Calibri"/>
              </a:rPr>
              <a:t>testing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delivered</a:t>
            </a:r>
            <a:r>
              <a:rPr lang="en-US" sz="2000" spc="-10" dirty="0" smtClean="0">
                <a:latin typeface="Calibri"/>
                <a:cs typeface="Calibri"/>
              </a:rPr>
              <a:t> </a:t>
            </a:r>
            <a:r>
              <a:rPr lang="en-US" sz="20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as babies </a:t>
            </a:r>
            <a:r>
              <a:rPr lang="en-US" i="1" spc="-10" dirty="0" smtClean="0">
                <a:solidFill>
                  <a:srgbClr val="00B0F0"/>
                </a:solidFill>
                <a:latin typeface="Calibri"/>
                <a:cs typeface="Calibri"/>
              </a:rPr>
              <a:t>are lost commonly at this stage due to chronic fetal hypoxia</a:t>
            </a:r>
            <a:endParaRPr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39 </a:t>
            </a:r>
            <a:r>
              <a:rPr sz="2200" spc="-10" dirty="0" smtClean="0">
                <a:latin typeface="Calibri"/>
                <a:cs typeface="Calibri"/>
              </a:rPr>
              <a:t>weeks</a:t>
            </a:r>
            <a:r>
              <a:rPr lang="en-US" sz="2200" spc="-10" dirty="0" smtClean="0">
                <a:solidFill>
                  <a:srgbClr val="00B0F0"/>
                </a:solidFill>
                <a:latin typeface="Calibri"/>
                <a:cs typeface="Calibri"/>
              </a:rPr>
              <a:t>- </a:t>
            </a:r>
            <a:r>
              <a:rPr lang="en-US" sz="22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best time to deliver</a:t>
            </a:r>
            <a:endParaRPr sz="2200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40" dirty="0">
                <a:latin typeface="Calibri"/>
                <a:cs typeface="Calibri"/>
              </a:rPr>
              <a:t>Tests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0" dirty="0">
                <a:latin typeface="Calibri"/>
                <a:cs typeface="Calibri"/>
              </a:rPr>
              <a:t>fetal </a:t>
            </a:r>
            <a:r>
              <a:rPr sz="2000" spc="-5" dirty="0">
                <a:latin typeface="Calibri"/>
                <a:cs typeface="Calibri"/>
              </a:rPr>
              <a:t>wellbeing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delivered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ts val="239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Deliver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spc="-5" dirty="0">
                <a:latin typeface="Calibri"/>
                <a:cs typeface="Calibri"/>
              </a:rPr>
              <a:t>41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weeks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6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Delivery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37+0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weeks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38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If metabolic or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other maternal or </a:t>
            </a:r>
            <a:r>
              <a:rPr sz="2000" spc="-20" dirty="0">
                <a:latin typeface="Calibri"/>
                <a:cs typeface="Calibri"/>
              </a:rPr>
              <a:t>fetal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complication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 smtClean="0">
                <a:latin typeface="Calibri"/>
                <a:cs typeface="Calibri"/>
              </a:rPr>
              <a:t>Anesthesia</a:t>
            </a:r>
            <a:r>
              <a:rPr lang="en-US" sz="2200" spc="-5" dirty="0" smtClean="0">
                <a:latin typeface="Calibri"/>
                <a:cs typeface="Calibri"/>
              </a:rPr>
              <a:t> </a:t>
            </a:r>
            <a:r>
              <a:rPr lang="en-US" sz="2200" i="1" spc="-5" dirty="0" smtClean="0">
                <a:solidFill>
                  <a:srgbClr val="00B0F0"/>
                </a:solidFill>
                <a:latin typeface="Calibri"/>
                <a:cs typeface="Calibri"/>
              </a:rPr>
              <a:t>for </a:t>
            </a:r>
            <a:r>
              <a:rPr lang="en-US" sz="2200" i="1" spc="-5" dirty="0" err="1" smtClean="0">
                <a:solidFill>
                  <a:srgbClr val="00B0F0"/>
                </a:solidFill>
                <a:latin typeface="Calibri"/>
                <a:cs typeface="Calibri"/>
              </a:rPr>
              <a:t>cs</a:t>
            </a:r>
            <a:endParaRPr sz="2200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755650" marR="227329" lvl="1" indent="-285750">
              <a:lnSpc>
                <a:spcPct val="79000"/>
              </a:lnSpc>
              <a:spcBef>
                <a:spcPts val="56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If GA-monitor blood glucose every 30 minutes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induction until  delivery 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consciousness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672" y="458724"/>
            <a:ext cx="7266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Intrapartum </a:t>
            </a:r>
            <a:r>
              <a:rPr spc="-5" dirty="0"/>
              <a:t>glucose</a:t>
            </a:r>
            <a:r>
              <a:rPr spc="-30" dirty="0"/>
              <a:t> </a:t>
            </a:r>
            <a:r>
              <a:rPr spc="-5" dirty="0"/>
              <a:t>monitoring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445"/>
            <a:ext cx="7864475" cy="26790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Hourly </a:t>
            </a:r>
            <a:r>
              <a:rPr sz="3200" spc="-5" dirty="0">
                <a:latin typeface="Calibri"/>
                <a:cs typeface="Calibri"/>
              </a:rPr>
              <a:t>blood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sugars</a:t>
            </a:r>
            <a:r>
              <a:rPr lang="en-US" sz="3200" spc="-20" dirty="0" smtClean="0">
                <a:latin typeface="Calibri"/>
                <a:cs typeface="Calibri"/>
              </a:rPr>
              <a:t> </a:t>
            </a:r>
            <a:r>
              <a:rPr lang="en-US" sz="3200" i="1" spc="-20" dirty="0" smtClean="0">
                <a:solidFill>
                  <a:srgbClr val="00B0F0"/>
                </a:solidFill>
                <a:latin typeface="Calibri"/>
                <a:cs typeface="Calibri"/>
              </a:rPr>
              <a:t>while in </a:t>
            </a:r>
            <a:r>
              <a:rPr lang="en-US" sz="3200" i="1" spc="-20" dirty="0" err="1" smtClean="0">
                <a:solidFill>
                  <a:srgbClr val="00B0F0"/>
                </a:solidFill>
                <a:latin typeface="Calibri"/>
                <a:cs typeface="Calibri"/>
              </a:rPr>
              <a:t>labour</a:t>
            </a:r>
            <a:endParaRPr sz="3200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latin typeface="Arial"/>
                <a:cs typeface="Arial"/>
              </a:rPr>
              <a:t>– </a:t>
            </a:r>
            <a:r>
              <a:rPr sz="2800" spc="-10" dirty="0">
                <a:latin typeface="Calibri"/>
                <a:cs typeface="Calibri"/>
              </a:rPr>
              <a:t>maintained </a:t>
            </a:r>
            <a:r>
              <a:rPr sz="2800" spc="-15" dirty="0">
                <a:latin typeface="Calibri"/>
                <a:cs typeface="Calibri"/>
              </a:rPr>
              <a:t>between </a:t>
            </a:r>
            <a:r>
              <a:rPr sz="2800" dirty="0">
                <a:latin typeface="Calibri"/>
                <a:cs typeface="Calibri"/>
              </a:rPr>
              <a:t>4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7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mmol/litre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299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Intravenous </a:t>
            </a:r>
            <a:r>
              <a:rPr sz="3200" spc="-15" dirty="0">
                <a:latin typeface="Calibri"/>
                <a:cs typeface="Calibri"/>
              </a:rPr>
              <a:t>dextrose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insulin infusion  especially </a:t>
            </a:r>
            <a:r>
              <a:rPr sz="3200" dirty="0">
                <a:latin typeface="Calibri"/>
                <a:cs typeface="Calibri"/>
              </a:rPr>
              <a:t>if plasma </a:t>
            </a:r>
            <a:r>
              <a:rPr sz="3200" spc="-5" dirty="0">
                <a:latin typeface="Calibri"/>
                <a:cs typeface="Calibri"/>
              </a:rPr>
              <a:t>glucose </a:t>
            </a:r>
            <a:r>
              <a:rPr sz="3200" dirty="0">
                <a:latin typeface="Calibri"/>
                <a:cs typeface="Calibri"/>
              </a:rPr>
              <a:t>is not </a:t>
            </a:r>
            <a:r>
              <a:rPr sz="3200" spc="-10" dirty="0">
                <a:latin typeface="Calibri"/>
                <a:cs typeface="Calibri"/>
              </a:rPr>
              <a:t>maintained  between </a:t>
            </a:r>
            <a:r>
              <a:rPr sz="3200" dirty="0">
                <a:latin typeface="Calibri"/>
                <a:cs typeface="Calibri"/>
              </a:rPr>
              <a:t>4 and 7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mmol/litre.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147" y="458724"/>
            <a:ext cx="3232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Newborn</a:t>
            </a:r>
            <a:r>
              <a:rPr spc="-70" dirty="0"/>
              <a:t> </a:t>
            </a:r>
            <a:r>
              <a:rPr spc="-25" dirty="0"/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284"/>
            <a:ext cx="7647940" cy="423776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Observation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&gt; 24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hours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Routine </a:t>
            </a:r>
            <a:r>
              <a:rPr sz="3200" dirty="0">
                <a:latin typeface="Calibri"/>
                <a:cs typeface="Calibri"/>
              </a:rPr>
              <a:t>blood </a:t>
            </a:r>
            <a:r>
              <a:rPr sz="3200" spc="-5" dirty="0">
                <a:latin typeface="Calibri"/>
                <a:cs typeface="Calibri"/>
              </a:rPr>
              <a:t>glucose </a:t>
            </a:r>
            <a:r>
              <a:rPr sz="3200" dirty="0">
                <a:latin typeface="Calibri"/>
                <a:cs typeface="Calibri"/>
              </a:rPr>
              <a:t>2–4 </a:t>
            </a:r>
            <a:r>
              <a:rPr sz="3200" spc="-15" dirty="0">
                <a:latin typeface="Calibri"/>
                <a:cs typeface="Calibri"/>
              </a:rPr>
              <a:t>hours after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birth.</a:t>
            </a: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Evaluate </a:t>
            </a:r>
            <a:r>
              <a:rPr sz="3200" dirty="0">
                <a:latin typeface="Calibri"/>
                <a:cs typeface="Calibri"/>
              </a:rPr>
              <a:t>and manage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complications</a:t>
            </a:r>
            <a:endParaRPr sz="3200" dirty="0">
              <a:latin typeface="Calibri"/>
              <a:cs typeface="Calibri"/>
            </a:endParaRPr>
          </a:p>
          <a:p>
            <a:pPr marL="755650" marR="793115" indent="-285750">
              <a:lnSpc>
                <a:spcPct val="101400"/>
              </a:lnSpc>
              <a:spcBef>
                <a:spcPts val="615"/>
              </a:spcBef>
            </a:pPr>
            <a:r>
              <a:rPr sz="2800" dirty="0">
                <a:latin typeface="Arial"/>
                <a:cs typeface="Arial"/>
              </a:rPr>
              <a:t>– </a:t>
            </a:r>
            <a:r>
              <a:rPr sz="2800" spc="-10" dirty="0" err="1" smtClean="0">
                <a:latin typeface="Calibri"/>
                <a:cs typeface="Calibri"/>
              </a:rPr>
              <a:t>polycythaemia</a:t>
            </a:r>
            <a:r>
              <a:rPr lang="en-US" sz="2800" spc="-10" dirty="0" smtClean="0">
                <a:latin typeface="Calibri"/>
                <a:cs typeface="Calibri"/>
              </a:rPr>
              <a:t> </a:t>
            </a:r>
            <a:r>
              <a:rPr lang="en-US" sz="28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lead to jaundice</a:t>
            </a:r>
            <a:r>
              <a:rPr sz="2800" spc="-10" dirty="0" smtClean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hyperbilirubinaemia,  hypocalcaemia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hypomagnesaemia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 smtClean="0">
                <a:latin typeface="Calibri"/>
                <a:cs typeface="Calibri"/>
              </a:rPr>
              <a:t>Echocardiogram</a:t>
            </a:r>
            <a:r>
              <a:rPr lang="en-US" sz="2800" spc="-15" dirty="0" smtClean="0">
                <a:solidFill>
                  <a:srgbClr val="00B0F0"/>
                </a:solidFill>
                <a:latin typeface="Calibri"/>
                <a:cs typeface="Calibri"/>
              </a:rPr>
              <a:t>-</a:t>
            </a:r>
            <a:r>
              <a:rPr lang="en-US" sz="28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pick up cardiac lesions that may be missed</a:t>
            </a:r>
            <a:endParaRPr sz="28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195" y="458724"/>
            <a:ext cx="3226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Postnatal</a:t>
            </a:r>
            <a:r>
              <a:rPr spc="-80" dirty="0"/>
              <a:t> </a:t>
            </a:r>
            <a:r>
              <a:rPr spc="-25" dirty="0"/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1430"/>
            <a:ext cx="8303260" cy="43802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Blood glucose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control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Risk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hypoglycemia</a:t>
            </a:r>
            <a:r>
              <a:rPr lang="en-US" sz="2800" spc="-15" dirty="0" smtClean="0">
                <a:latin typeface="Calibri"/>
                <a:cs typeface="Calibri"/>
              </a:rPr>
              <a:t>- </a:t>
            </a:r>
            <a:r>
              <a:rPr lang="en-US" sz="28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as placenta isn’t there</a:t>
            </a:r>
            <a:endParaRPr sz="2800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Medicines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Stop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medications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GDM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Decreased </a:t>
            </a:r>
            <a:r>
              <a:rPr sz="2800" spc="-5" dirty="0">
                <a:latin typeface="Calibri"/>
                <a:cs typeface="Calibri"/>
              </a:rPr>
              <a:t>insulin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requirements</a:t>
            </a:r>
            <a:endParaRPr sz="2800" dirty="0">
              <a:latin typeface="Calibri"/>
              <a:cs typeface="Calibri"/>
            </a:endParaRPr>
          </a:p>
          <a:p>
            <a:pPr marL="755650" marR="5080" lvl="1" indent="-285750">
              <a:lnSpc>
                <a:spcPts val="3000"/>
              </a:lnSpc>
              <a:spcBef>
                <a:spcPts val="73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Administer </a:t>
            </a:r>
            <a:r>
              <a:rPr sz="2800" spc="-5" dirty="0">
                <a:latin typeface="Calibri"/>
                <a:cs typeface="Calibri"/>
              </a:rPr>
              <a:t>one half of the </a:t>
            </a:r>
            <a:r>
              <a:rPr sz="2800" spc="-10" dirty="0">
                <a:latin typeface="Calibri"/>
                <a:cs typeface="Calibri"/>
              </a:rPr>
              <a:t>pre-delivery </a:t>
            </a:r>
            <a:r>
              <a:rPr sz="2800" spc="-5" dirty="0">
                <a:latin typeface="Calibri"/>
                <a:cs typeface="Calibri"/>
              </a:rPr>
              <a:t>dose  </a:t>
            </a: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spc="-10" dirty="0">
                <a:latin typeface="Calibri"/>
                <a:cs typeface="Calibri"/>
              </a:rPr>
              <a:t>resuming regular </a:t>
            </a:r>
            <a:r>
              <a:rPr sz="2800" spc="-20" dirty="0">
                <a:latin typeface="Calibri"/>
                <a:cs typeface="Calibri"/>
              </a:rPr>
              <a:t>food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intake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Breastfeeding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5" dirty="0">
                <a:latin typeface="Calibri"/>
                <a:cs typeface="Calibri"/>
              </a:rPr>
              <a:t>Early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initiation</a:t>
            </a:r>
            <a:r>
              <a:rPr lang="en-US" sz="2800" spc="-10" dirty="0" smtClean="0">
                <a:latin typeface="Calibri"/>
                <a:cs typeface="Calibri"/>
              </a:rPr>
              <a:t> </a:t>
            </a:r>
            <a:r>
              <a:rPr lang="en-US" sz="2800" i="1" spc="-10" dirty="0" smtClean="0">
                <a:solidFill>
                  <a:srgbClr val="00B0F0"/>
                </a:solidFill>
                <a:latin typeface="Calibri"/>
                <a:cs typeface="Calibri"/>
              </a:rPr>
              <a:t>may help with glucose control</a:t>
            </a:r>
            <a:endParaRPr sz="2800" i="1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195" y="458724"/>
            <a:ext cx="3226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Postnatal</a:t>
            </a:r>
            <a:r>
              <a:rPr spc="-80" dirty="0"/>
              <a:t> </a:t>
            </a:r>
            <a:r>
              <a:rPr spc="-25" dirty="0"/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660" y="1544319"/>
            <a:ext cx="8533130" cy="445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99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Preexisting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DM</a:t>
            </a:r>
            <a:endParaRPr sz="25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25" dirty="0">
                <a:latin typeface="Calibri"/>
                <a:cs typeface="Calibri"/>
              </a:rPr>
              <a:t>Refer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medical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care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15"/>
              </a:lnSpc>
              <a:spcBef>
                <a:spcPts val="7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Contraception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preconception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advice</a:t>
            </a:r>
            <a:endParaRPr sz="2200" dirty="0">
              <a:latin typeface="Calibri"/>
              <a:cs typeface="Calibri"/>
            </a:endParaRPr>
          </a:p>
          <a:p>
            <a:pPr marL="755650" marR="128905" lvl="1" indent="-285750">
              <a:lnSpc>
                <a:spcPts val="2110"/>
              </a:lnSpc>
              <a:spcBef>
                <a:spcPts val="48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20" dirty="0">
                <a:latin typeface="Calibri"/>
                <a:cs typeface="Calibri"/>
              </a:rPr>
              <a:t>Avoid </a:t>
            </a:r>
            <a:r>
              <a:rPr sz="2200" spc="-15" dirty="0">
                <a:latin typeface="Calibri"/>
                <a:cs typeface="Calibri"/>
              </a:rPr>
              <a:t>hormonal-DMPA, </a:t>
            </a:r>
            <a:r>
              <a:rPr sz="2200" spc="-5" dirty="0">
                <a:latin typeface="Calibri"/>
                <a:cs typeface="Calibri"/>
              </a:rPr>
              <a:t>COC in long </a:t>
            </a:r>
            <a:r>
              <a:rPr sz="2200" spc="-15" dirty="0">
                <a:latin typeface="Calibri"/>
                <a:cs typeface="Calibri"/>
              </a:rPr>
              <a:t>standing </a:t>
            </a:r>
            <a:r>
              <a:rPr sz="2200" spc="-10" dirty="0">
                <a:latin typeface="Calibri"/>
                <a:cs typeface="Calibri"/>
              </a:rPr>
              <a:t>diabetes due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risk </a:t>
            </a:r>
            <a:r>
              <a:rPr sz="220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thromboembolism 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atherosclerosis</a:t>
            </a:r>
            <a:r>
              <a:rPr lang="en-US" sz="2200" spc="-10" dirty="0" smtClean="0">
                <a:latin typeface="Calibri"/>
                <a:cs typeface="Calibri"/>
              </a:rPr>
              <a:t>- </a:t>
            </a:r>
            <a:r>
              <a:rPr lang="en-US" sz="2200" i="1" spc="-10" dirty="0" smtClean="0">
                <a:latin typeface="Calibri"/>
                <a:cs typeface="Calibri"/>
              </a:rPr>
              <a:t>avoid the pills 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1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5" dirty="0">
                <a:latin typeface="Calibri"/>
                <a:cs typeface="Calibri"/>
              </a:rPr>
              <a:t>Encourage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LARC</a:t>
            </a:r>
            <a:r>
              <a:rPr lang="en-US" sz="2200" spc="-5" dirty="0" smtClean="0">
                <a:latin typeface="Calibri"/>
                <a:cs typeface="Calibri"/>
              </a:rPr>
              <a:t>- </a:t>
            </a:r>
            <a:r>
              <a:rPr lang="en-US" sz="2200" i="1" spc="-5" dirty="0" smtClean="0">
                <a:latin typeface="Calibri"/>
                <a:cs typeface="Calibri"/>
              </a:rPr>
              <a:t>long acting reversible contraceptives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995"/>
              </a:lnSpc>
              <a:spcBef>
                <a:spcPts val="2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GDM</a:t>
            </a:r>
            <a:endParaRPr sz="2500" dirty="0">
              <a:latin typeface="Calibri"/>
              <a:cs typeface="Calibri"/>
            </a:endParaRPr>
          </a:p>
          <a:p>
            <a:pPr marL="755650" marR="589280" lvl="1" indent="-285750">
              <a:lnSpc>
                <a:spcPts val="211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Counseling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hyperglycemia, future pregnancies, lifestyle-diet,  </a:t>
            </a:r>
            <a:r>
              <a:rPr sz="2200" spc="-20" dirty="0">
                <a:latin typeface="Calibri"/>
                <a:cs typeface="Calibri"/>
              </a:rPr>
              <a:t>exercise,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weight</a:t>
            </a:r>
            <a:r>
              <a:rPr lang="en-US" sz="2200" spc="-10" dirty="0" smtClean="0">
                <a:latin typeface="Calibri"/>
                <a:cs typeface="Calibri"/>
              </a:rPr>
              <a:t>- </a:t>
            </a:r>
            <a:r>
              <a:rPr lang="en-US" sz="2200" i="1" spc="-10" dirty="0" smtClean="0">
                <a:latin typeface="Calibri"/>
                <a:cs typeface="Calibri"/>
              </a:rPr>
              <a:t>comprehensive approach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1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dirty="0">
                <a:latin typeface="Calibri"/>
                <a:cs typeface="Calibri"/>
              </a:rPr>
              <a:t>FPG </a:t>
            </a:r>
            <a:r>
              <a:rPr sz="2200" spc="-5" dirty="0">
                <a:latin typeface="Calibri"/>
                <a:cs typeface="Calibri"/>
              </a:rPr>
              <a:t>6–13 </a:t>
            </a:r>
            <a:r>
              <a:rPr sz="2200" spc="-10" dirty="0">
                <a:latin typeface="Calibri"/>
                <a:cs typeface="Calibri"/>
              </a:rPr>
              <a:t>weeks </a:t>
            </a:r>
            <a:r>
              <a:rPr sz="2200" dirty="0">
                <a:latin typeface="Calibri"/>
                <a:cs typeface="Calibri"/>
              </a:rPr>
              <a:t>/ </a:t>
            </a:r>
            <a:r>
              <a:rPr sz="2200" spc="-5" dirty="0">
                <a:latin typeface="Calibri"/>
                <a:cs typeface="Calibri"/>
              </a:rPr>
              <a:t>HbA1c </a:t>
            </a:r>
            <a:r>
              <a:rPr sz="2200" spc="-10" dirty="0">
                <a:latin typeface="Calibri"/>
                <a:cs typeface="Calibri"/>
              </a:rPr>
              <a:t>after </a:t>
            </a:r>
            <a:r>
              <a:rPr sz="2200" spc="-5" dirty="0">
                <a:latin typeface="Calibri"/>
                <a:cs typeface="Calibri"/>
              </a:rPr>
              <a:t>13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weeks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ts val="2135"/>
              </a:lnSpc>
              <a:spcBef>
                <a:spcPts val="6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latin typeface="Calibri"/>
                <a:cs typeface="Calibri"/>
              </a:rPr>
              <a:t>FPG </a:t>
            </a:r>
            <a:r>
              <a:rPr sz="1800" dirty="0">
                <a:latin typeface="Calibri"/>
                <a:cs typeface="Calibri"/>
              </a:rPr>
              <a:t>&lt;6 or HbA1c &lt;39 </a:t>
            </a:r>
            <a:r>
              <a:rPr sz="1800" spc="-5" dirty="0">
                <a:latin typeface="Calibri"/>
                <a:cs typeface="Calibri"/>
              </a:rPr>
              <a:t>mmol/mol (5.7%):normal 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15" dirty="0">
                <a:latin typeface="Calibri"/>
                <a:cs typeface="Calibri"/>
              </a:rPr>
              <a:t>moderate </a:t>
            </a:r>
            <a:r>
              <a:rPr sz="1800" spc="-5" dirty="0">
                <a:latin typeface="Calibri"/>
                <a:cs typeface="Calibri"/>
              </a:rPr>
              <a:t>risk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type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DM</a:t>
            </a:r>
          </a:p>
          <a:p>
            <a:pPr marL="1155700" lvl="2" indent="-228600">
              <a:lnSpc>
                <a:spcPts val="21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latin typeface="Calibri"/>
                <a:cs typeface="Calibri"/>
              </a:rPr>
              <a:t>FPG 6.0-6.9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5" dirty="0">
                <a:latin typeface="Calibri"/>
                <a:cs typeface="Calibri"/>
              </a:rPr>
              <a:t>HbA1c 39-47 mmol/mol (5.7%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6.4%): </a:t>
            </a:r>
            <a:r>
              <a:rPr sz="1800" dirty="0">
                <a:latin typeface="Calibri"/>
                <a:cs typeface="Calibri"/>
              </a:rPr>
              <a:t>high </a:t>
            </a:r>
            <a:r>
              <a:rPr sz="1800" spc="-5" dirty="0">
                <a:latin typeface="Calibri"/>
                <a:cs typeface="Calibri"/>
              </a:rPr>
              <a:t>risk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type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DM</a:t>
            </a:r>
          </a:p>
          <a:p>
            <a:pPr marL="1155700" lvl="2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latin typeface="Calibri"/>
                <a:cs typeface="Calibri"/>
              </a:rPr>
              <a:t>FPG </a:t>
            </a:r>
            <a:r>
              <a:rPr sz="1800" dirty="0">
                <a:latin typeface="Calibri"/>
                <a:cs typeface="Calibri"/>
              </a:rPr>
              <a:t>≥ 7 HbA1c ≥ 48 </a:t>
            </a:r>
            <a:r>
              <a:rPr sz="1800" spc="-5" dirty="0">
                <a:latin typeface="Calibri"/>
                <a:cs typeface="Calibri"/>
              </a:rPr>
              <a:t>mmol/mol (6.5%)- </a:t>
            </a:r>
            <a:r>
              <a:rPr sz="1800" spc="-15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type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779" y="458724"/>
            <a:ext cx="3777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 </a:t>
            </a:r>
            <a:r>
              <a:rPr spc="-60" dirty="0"/>
              <a:t>key</a:t>
            </a:r>
            <a:r>
              <a:rPr spc="-65" dirty="0"/>
              <a:t> </a:t>
            </a:r>
            <a:r>
              <a:rPr spc="-10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445"/>
            <a:ext cx="7590155" cy="16421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Preterm </a:t>
            </a:r>
            <a:r>
              <a:rPr sz="3200" dirty="0">
                <a:latin typeface="Calibri"/>
                <a:cs typeface="Calibri"/>
              </a:rPr>
              <a:t>labour in </a:t>
            </a:r>
            <a:r>
              <a:rPr sz="3200" spc="-10" dirty="0">
                <a:latin typeface="Calibri"/>
                <a:cs typeface="Calibri"/>
              </a:rPr>
              <a:t>women </a:t>
            </a:r>
            <a:r>
              <a:rPr sz="3200" spc="-5" dirty="0">
                <a:latin typeface="Calibri"/>
                <a:cs typeface="Calibri"/>
              </a:rPr>
              <a:t>with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diabetes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Use </a:t>
            </a:r>
            <a:r>
              <a:rPr sz="2800" spc="-20" dirty="0">
                <a:latin typeface="Calibri"/>
                <a:cs typeface="Calibri"/>
              </a:rPr>
              <a:t>steroids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give </a:t>
            </a:r>
            <a:r>
              <a:rPr sz="2800" spc="-5" dirty="0">
                <a:latin typeface="Calibri"/>
                <a:cs typeface="Calibri"/>
              </a:rPr>
              <a:t>additional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insulin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4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Do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dirty="0">
                <a:latin typeface="Calibri"/>
                <a:cs typeface="Calibri"/>
              </a:rPr>
              <a:t>use </a:t>
            </a:r>
            <a:r>
              <a:rPr sz="2800" spc="-15" dirty="0">
                <a:latin typeface="Calibri"/>
                <a:cs typeface="Calibri"/>
              </a:rPr>
              <a:t>betamimetic </a:t>
            </a:r>
            <a:r>
              <a:rPr sz="2800" spc="-5" dirty="0">
                <a:latin typeface="Calibri"/>
                <a:cs typeface="Calibri"/>
              </a:rPr>
              <a:t>medicines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tocolysis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419" y="186435"/>
            <a:ext cx="7010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6420" marR="5080" indent="-1824355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Treatment </a:t>
            </a:r>
            <a:r>
              <a:rPr sz="4000" spc="-5" dirty="0"/>
              <a:t>blood </a:t>
            </a:r>
            <a:r>
              <a:rPr sz="4000" spc="-10" dirty="0"/>
              <a:t>glucose goals </a:t>
            </a:r>
            <a:r>
              <a:rPr sz="4000" spc="-30" dirty="0"/>
              <a:t>for  </a:t>
            </a:r>
            <a:r>
              <a:rPr sz="4000" spc="-40" dirty="0"/>
              <a:t>Types </a:t>
            </a:r>
            <a:r>
              <a:rPr sz="4000" dirty="0"/>
              <a:t>1 or 2</a:t>
            </a:r>
            <a:r>
              <a:rPr sz="4000" spc="-10" dirty="0"/>
              <a:t> </a:t>
            </a:r>
            <a:r>
              <a:rPr sz="4000" dirty="0"/>
              <a:t>DM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7044" y="1903476"/>
            <a:ext cx="3787140" cy="188213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b="1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spc="-20" dirty="0">
                <a:latin typeface="Calibri"/>
                <a:cs typeface="Calibri"/>
              </a:rPr>
              <a:t>Before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breakfast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160"/>
              </a:spcBef>
            </a:pPr>
            <a:r>
              <a:rPr sz="2000" spc="-20" dirty="0">
                <a:latin typeface="Calibri"/>
                <a:cs typeface="Calibri"/>
              </a:rPr>
              <a:t>Before </a:t>
            </a:r>
            <a:r>
              <a:rPr sz="2000" spc="-5" dirty="0">
                <a:latin typeface="Calibri"/>
                <a:cs typeface="Calibri"/>
              </a:rPr>
              <a:t>lunch, </a:t>
            </a:r>
            <a:r>
              <a:rPr sz="2000" spc="-35" dirty="0">
                <a:latin typeface="Calibri"/>
                <a:cs typeface="Calibri"/>
              </a:rPr>
              <a:t>supper, </a:t>
            </a:r>
            <a:r>
              <a:rPr sz="2000" spc="-5" dirty="0">
                <a:latin typeface="Calibri"/>
                <a:cs typeface="Calibri"/>
              </a:rPr>
              <a:t>bedtime </a:t>
            </a:r>
            <a:r>
              <a:rPr sz="2000" dirty="0">
                <a:latin typeface="Calibri"/>
                <a:cs typeface="Calibri"/>
              </a:rPr>
              <a:t>snack  </a:t>
            </a:r>
            <a:r>
              <a:rPr sz="2000" spc="-55" dirty="0">
                <a:latin typeface="Calibri"/>
                <a:cs typeface="Calibri"/>
              </a:rPr>
              <a:t>Two </a:t>
            </a:r>
            <a:r>
              <a:rPr sz="2000" spc="-10" dirty="0">
                <a:latin typeface="Calibri"/>
                <a:cs typeface="Calibri"/>
              </a:rPr>
              <a:t>hours </a:t>
            </a: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latin typeface="Calibri"/>
                <a:cs typeface="Calibri"/>
              </a:rPr>
              <a:t>2 am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9763" y="1903476"/>
            <a:ext cx="2595245" cy="188213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b="1" spc="-15" dirty="0">
                <a:latin typeface="Calibri"/>
                <a:cs typeface="Calibri"/>
              </a:rPr>
              <a:t>GLUCOSE </a:t>
            </a:r>
            <a:r>
              <a:rPr sz="2000" b="1" spc="-5" dirty="0">
                <a:latin typeface="Calibri"/>
                <a:cs typeface="Calibri"/>
              </a:rPr>
              <a:t>LEVEL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(mg/dL)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spc="-5" dirty="0">
                <a:latin typeface="Calibri"/>
                <a:cs typeface="Calibri"/>
              </a:rPr>
              <a:t>60-90 (3.3-5.0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mmol/L)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spc="-5" dirty="0">
                <a:latin typeface="Calibri"/>
                <a:cs typeface="Calibri"/>
              </a:rPr>
              <a:t>60-105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(3.3-5.8mmol/L)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000" spc="-10" dirty="0">
                <a:latin typeface="Calibri"/>
                <a:cs typeface="Calibri"/>
              </a:rPr>
              <a:t>≤120 </a:t>
            </a:r>
            <a:r>
              <a:rPr sz="2000" spc="-5" dirty="0">
                <a:latin typeface="Calibri"/>
                <a:cs typeface="Calibri"/>
              </a:rPr>
              <a:t>(≤6.6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mmol/L)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spc="-5" dirty="0">
                <a:latin typeface="Calibri"/>
                <a:cs typeface="Calibri"/>
              </a:rPr>
              <a:t>&gt;60 (&gt;3.3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mmol/L)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362950" cy="54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407" y="458724"/>
            <a:ext cx="69507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DM in</a:t>
            </a:r>
            <a:r>
              <a:rPr spc="-60" dirty="0"/>
              <a:t> </a:t>
            </a:r>
            <a:r>
              <a:rPr spc="-10" dirty="0"/>
              <a:t>pregnancy-classification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89250" y="1600200"/>
            <a:ext cx="4430395" cy="457200"/>
          </a:xfrm>
          <a:custGeom>
            <a:avLst/>
            <a:gdLst/>
            <a:ahLst/>
            <a:cxnLst/>
            <a:rect l="l" t="t" r="r" b="b"/>
            <a:pathLst>
              <a:path w="4430395" h="457200">
                <a:moveTo>
                  <a:pt x="0" y="0"/>
                </a:moveTo>
                <a:lnTo>
                  <a:pt x="4429861" y="0"/>
                </a:lnTo>
                <a:lnTo>
                  <a:pt x="4429861" y="457168"/>
                </a:lnTo>
                <a:lnTo>
                  <a:pt x="0" y="45716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9113" y="1600200"/>
            <a:ext cx="4243705" cy="457200"/>
          </a:xfrm>
          <a:custGeom>
            <a:avLst/>
            <a:gdLst/>
            <a:ahLst/>
            <a:cxnLst/>
            <a:rect l="l" t="t" r="r" b="b"/>
            <a:pathLst>
              <a:path w="4243705" h="457200">
                <a:moveTo>
                  <a:pt x="0" y="0"/>
                </a:moveTo>
                <a:lnTo>
                  <a:pt x="4243252" y="0"/>
                </a:lnTo>
                <a:lnTo>
                  <a:pt x="4243252" y="457168"/>
                </a:lnTo>
                <a:lnTo>
                  <a:pt x="0" y="45716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489" y="2057368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639" y="0"/>
                </a:lnTo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250" y="1595437"/>
            <a:ext cx="0" cy="2326005"/>
          </a:xfrm>
          <a:custGeom>
            <a:avLst/>
            <a:gdLst/>
            <a:ahLst/>
            <a:cxnLst/>
            <a:rect l="l" t="t" r="r" b="b"/>
            <a:pathLst>
              <a:path h="2326004">
                <a:moveTo>
                  <a:pt x="0" y="0"/>
                </a:moveTo>
                <a:lnTo>
                  <a:pt x="0" y="2325940"/>
                </a:lnTo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2366" y="1595437"/>
            <a:ext cx="0" cy="2326005"/>
          </a:xfrm>
          <a:custGeom>
            <a:avLst/>
            <a:gdLst/>
            <a:ahLst/>
            <a:cxnLst/>
            <a:rect l="l" t="t" r="r" b="b"/>
            <a:pathLst>
              <a:path h="2326004">
                <a:moveTo>
                  <a:pt x="0" y="0"/>
                </a:moveTo>
                <a:lnTo>
                  <a:pt x="0" y="2325940"/>
                </a:lnTo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489" y="160020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639" y="0"/>
                </a:lnTo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489" y="3916615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639" y="0"/>
                </a:lnTo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252" y="4180117"/>
            <a:ext cx="8673465" cy="2677795"/>
          </a:xfrm>
          <a:custGeom>
            <a:avLst/>
            <a:gdLst/>
            <a:ahLst/>
            <a:cxnLst/>
            <a:rect l="l" t="t" r="r" b="b"/>
            <a:pathLst>
              <a:path w="8673465" h="2677795">
                <a:moveTo>
                  <a:pt x="0" y="0"/>
                </a:moveTo>
                <a:lnTo>
                  <a:pt x="8673114" y="0"/>
                </a:lnTo>
                <a:lnTo>
                  <a:pt x="8673114" y="2677656"/>
                </a:lnTo>
                <a:lnTo>
                  <a:pt x="0" y="26776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991" y="1529588"/>
            <a:ext cx="8506460" cy="52986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268605" algn="r">
              <a:lnSpc>
                <a:spcPct val="100000"/>
              </a:lnSpc>
              <a:spcBef>
                <a:spcPts val="820"/>
              </a:spcBef>
              <a:tabLst>
                <a:tab pos="4064635" algn="l"/>
              </a:tabLst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Pregestational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diabetes	Gestational diabetes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(GDM)</a:t>
            </a:r>
            <a:endParaRPr sz="2400" dirty="0">
              <a:latin typeface="Calibri"/>
              <a:cs typeface="Calibri"/>
            </a:endParaRPr>
          </a:p>
          <a:p>
            <a:pPr marR="304800" algn="r">
              <a:lnSpc>
                <a:spcPct val="100000"/>
              </a:lnSpc>
              <a:spcBef>
                <a:spcPts val="720"/>
              </a:spcBef>
              <a:tabLst>
                <a:tab pos="4737100" algn="l"/>
              </a:tabLst>
            </a:pPr>
            <a:r>
              <a:rPr sz="3600" spc="-15" baseline="2314" dirty="0">
                <a:latin typeface="Calibri"/>
                <a:cs typeface="Calibri"/>
              </a:rPr>
              <a:t>Pregnancy </a:t>
            </a:r>
            <a:r>
              <a:rPr sz="3600" baseline="2314" dirty="0">
                <a:latin typeface="Calibri"/>
                <a:cs typeface="Calibri"/>
              </a:rPr>
              <a:t>in</a:t>
            </a:r>
            <a:r>
              <a:rPr sz="3600" spc="22" baseline="2314" dirty="0">
                <a:latin typeface="Calibri"/>
                <a:cs typeface="Calibri"/>
              </a:rPr>
              <a:t> </a:t>
            </a:r>
            <a:r>
              <a:rPr sz="3600" spc="-15" baseline="2314" dirty="0">
                <a:latin typeface="Calibri"/>
                <a:cs typeface="Calibri"/>
              </a:rPr>
              <a:t>pre-existing</a:t>
            </a:r>
            <a:r>
              <a:rPr sz="3600" spc="-7" baseline="2314" dirty="0">
                <a:latin typeface="Calibri"/>
                <a:cs typeface="Calibri"/>
              </a:rPr>
              <a:t> DM	</a:t>
            </a:r>
            <a:r>
              <a:rPr sz="2400" spc="-5" dirty="0">
                <a:latin typeface="Calibri"/>
                <a:cs typeface="Calibri"/>
              </a:rPr>
              <a:t>DM diagnosed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pregnancy</a:t>
            </a:r>
            <a:endParaRPr sz="2400" dirty="0">
              <a:latin typeface="Calibri"/>
              <a:cs typeface="Calibri"/>
            </a:endParaRPr>
          </a:p>
          <a:p>
            <a:pPr marL="1340485" indent="-342900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1339850" algn="l"/>
                <a:tab pos="1340485" algn="l"/>
              </a:tabLst>
            </a:pPr>
            <a:r>
              <a:rPr sz="2400" spc="-30" dirty="0">
                <a:latin typeface="Calibri"/>
                <a:cs typeface="Calibri"/>
              </a:rPr>
              <a:t>Type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diabetes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340485" indent="-342900">
              <a:lnSpc>
                <a:spcPct val="100000"/>
              </a:lnSpc>
              <a:buFont typeface="Arial"/>
              <a:buChar char="•"/>
              <a:tabLst>
                <a:tab pos="1339850" algn="l"/>
                <a:tab pos="1340485" algn="l"/>
              </a:tabLst>
            </a:pPr>
            <a:r>
              <a:rPr sz="2400" spc="-30" dirty="0">
                <a:latin typeface="Calibri"/>
                <a:cs typeface="Calibri"/>
              </a:rPr>
              <a:t>Type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diabetes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About 4.2 </a:t>
            </a:r>
            <a:r>
              <a:rPr sz="2400" dirty="0">
                <a:latin typeface="Calibri"/>
                <a:cs typeface="Calibri"/>
              </a:rPr>
              <a:t>% </a:t>
            </a:r>
            <a:r>
              <a:rPr sz="2400" spc="-5" dirty="0">
                <a:latin typeface="Calibri"/>
                <a:cs typeface="Calibri"/>
              </a:rPr>
              <a:t>of American </a:t>
            </a:r>
            <a:r>
              <a:rPr sz="2400" spc="-10" dirty="0">
                <a:latin typeface="Calibri"/>
                <a:cs typeface="Calibri"/>
              </a:rPr>
              <a:t>women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DM 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pregnancy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GDM</a:t>
            </a:r>
            <a:endParaRPr sz="24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100800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20" dirty="0">
                <a:latin typeface="Calibri"/>
                <a:cs typeface="Calibri"/>
              </a:rPr>
              <a:t>Carbohydrate </a:t>
            </a:r>
            <a:r>
              <a:rPr sz="2000" spc="-15" dirty="0">
                <a:latin typeface="Calibri"/>
                <a:cs typeface="Calibri"/>
              </a:rPr>
              <a:t>intolerance </a:t>
            </a:r>
            <a:r>
              <a:rPr sz="2000" spc="-5" dirty="0">
                <a:latin typeface="Calibri"/>
                <a:cs typeface="Calibri"/>
              </a:rPr>
              <a:t>of varying severity with onset or </a:t>
            </a:r>
            <a:r>
              <a:rPr sz="2000" spc="-15" dirty="0">
                <a:latin typeface="Calibri"/>
                <a:cs typeface="Calibri"/>
              </a:rPr>
              <a:t>first  </a:t>
            </a:r>
            <a:r>
              <a:rPr sz="2000" spc="-10" dirty="0">
                <a:latin typeface="Calibri"/>
                <a:cs typeface="Calibri"/>
              </a:rPr>
              <a:t>recognition </a:t>
            </a:r>
            <a:r>
              <a:rPr sz="2000" dirty="0">
                <a:latin typeface="Calibri"/>
                <a:cs typeface="Calibri"/>
              </a:rPr>
              <a:t>during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pregnancy</a:t>
            </a:r>
            <a:r>
              <a:rPr sz="2000" spc="-20" dirty="0" smtClean="0">
                <a:latin typeface="Calibri"/>
                <a:cs typeface="Calibri"/>
              </a:rPr>
              <a:t>.</a:t>
            </a:r>
            <a:r>
              <a:rPr lang="en-US" sz="2000" spc="-20" dirty="0" smtClean="0">
                <a:latin typeface="Calibri"/>
                <a:cs typeface="Calibri"/>
              </a:rPr>
              <a:t> </a:t>
            </a:r>
            <a:r>
              <a:rPr lang="en-US" sz="2000" i="1" spc="-20" dirty="0" smtClean="0">
                <a:solidFill>
                  <a:srgbClr val="00B0F0"/>
                </a:solidFill>
                <a:latin typeface="Calibri"/>
                <a:cs typeface="Calibri"/>
              </a:rPr>
              <a:t>From </a:t>
            </a:r>
            <a:r>
              <a:rPr lang="en-US" sz="2000" i="1" spc="-20" dirty="0" err="1" smtClean="0">
                <a:solidFill>
                  <a:srgbClr val="00B0F0"/>
                </a:solidFill>
                <a:latin typeface="Calibri"/>
                <a:cs typeface="Calibri"/>
              </a:rPr>
              <a:t>hx</a:t>
            </a:r>
            <a:r>
              <a:rPr lang="en-US" sz="2000" i="1" spc="-20" dirty="0" smtClean="0">
                <a:solidFill>
                  <a:srgbClr val="00B0F0"/>
                </a:solidFill>
                <a:latin typeface="Calibri"/>
                <a:cs typeface="Calibri"/>
              </a:rPr>
              <a:t> it maybe  preexisting but dx at pregnancy</a:t>
            </a:r>
            <a:endParaRPr sz="20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755650" lvl="1" indent="-285750">
              <a:lnSpc>
                <a:spcPts val="2845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Comprises 90% of pregnancies </a:t>
            </a:r>
            <a:r>
              <a:rPr sz="2000" spc="-15" dirty="0">
                <a:latin typeface="Calibri"/>
                <a:cs typeface="Calibri"/>
              </a:rPr>
              <a:t>complicated </a:t>
            </a:r>
            <a:r>
              <a:rPr sz="2000" spc="-10" dirty="0">
                <a:latin typeface="Calibri"/>
                <a:cs typeface="Calibri"/>
              </a:rPr>
              <a:t>by</a:t>
            </a:r>
            <a:r>
              <a:rPr sz="2000" spc="-5" dirty="0">
                <a:latin typeface="Calibri"/>
                <a:cs typeface="Calibri"/>
              </a:rPr>
              <a:t> DM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ts val="2845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15" dirty="0">
                <a:latin typeface="Calibri"/>
                <a:cs typeface="Calibri"/>
              </a:rPr>
              <a:t>Affects </a:t>
            </a:r>
            <a:r>
              <a:rPr sz="2000" spc="-5" dirty="0">
                <a:latin typeface="Calibri"/>
                <a:cs typeface="Calibri"/>
              </a:rPr>
              <a:t>1%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14% of pregnancies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000" spc="-15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than 50% of GDM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30" dirty="0">
                <a:latin typeface="Calibri"/>
                <a:cs typeface="Calibri"/>
              </a:rPr>
              <a:t>Type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10" dirty="0">
                <a:latin typeface="Calibri"/>
                <a:cs typeface="Calibri"/>
              </a:rPr>
              <a:t>diabetes </a:t>
            </a:r>
            <a:r>
              <a:rPr sz="2000" spc="-5" dirty="0">
                <a:latin typeface="Calibri"/>
                <a:cs typeface="Calibri"/>
              </a:rPr>
              <a:t>in 20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4" y="381000"/>
            <a:ext cx="8429625" cy="59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9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660045" cy="56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6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53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6391275" cy="30575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295400"/>
            <a:ext cx="8047355" cy="450710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5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815" y="491235"/>
            <a:ext cx="7777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DM </a:t>
            </a:r>
            <a:r>
              <a:rPr sz="4000" spc="-5" dirty="0"/>
              <a:t>in </a:t>
            </a:r>
            <a:r>
              <a:rPr sz="4000" spc="-10" dirty="0"/>
              <a:t>pregnancy: </a:t>
            </a:r>
            <a:r>
              <a:rPr sz="4000" spc="-15" dirty="0"/>
              <a:t>White</a:t>
            </a:r>
            <a:r>
              <a:rPr sz="4000" spc="-25" dirty="0"/>
              <a:t> </a:t>
            </a:r>
            <a:r>
              <a:rPr sz="4000" spc="-15" dirty="0"/>
              <a:t>classification</a:t>
            </a:r>
            <a:endParaRPr sz="4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54774"/>
              </p:ext>
            </p:extLst>
          </p:nvPr>
        </p:nvGraphicFramePr>
        <p:xfrm>
          <a:off x="766202" y="1595437"/>
          <a:ext cx="8086723" cy="4569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585"/>
                <a:gridCol w="1684654"/>
                <a:gridCol w="1620519"/>
                <a:gridCol w="2447925"/>
                <a:gridCol w="1590040"/>
              </a:tblGrid>
              <a:tr h="424533">
                <a:tc gridSpan="5">
                  <a:txBody>
                    <a:bodyPr/>
                    <a:lstStyle/>
                    <a:p>
                      <a:pPr marR="1304290" algn="ctr">
                        <a:lnSpc>
                          <a:spcPts val="1380"/>
                        </a:lnSpc>
                      </a:pPr>
                      <a:r>
                        <a:rPr sz="1200" spc="-5" dirty="0"/>
                        <a:t>Plasma Glucose</a:t>
                      </a:r>
                      <a:r>
                        <a:rPr sz="1200" spc="-135" dirty="0"/>
                        <a:t> </a:t>
                      </a:r>
                      <a:r>
                        <a:rPr sz="1200" spc="-10" dirty="0"/>
                        <a:t>Level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0245">
                <a:tc>
                  <a:txBody>
                    <a:bodyPr/>
                    <a:lstStyle/>
                    <a:p>
                      <a:pPr marL="93980">
                        <a:lnSpc>
                          <a:spcPts val="1305"/>
                        </a:lnSpc>
                      </a:pPr>
                      <a:r>
                        <a:rPr sz="1200" spc="-5" dirty="0"/>
                        <a:t>Class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05"/>
                        </a:lnSpc>
                      </a:pPr>
                      <a:r>
                        <a:rPr sz="1200" spc="-5" dirty="0"/>
                        <a:t>Onset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05"/>
                        </a:lnSpc>
                      </a:pPr>
                      <a:r>
                        <a:rPr sz="1200" spc="-10" dirty="0"/>
                        <a:t>Fasting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05"/>
                        </a:lnSpc>
                      </a:pPr>
                      <a:r>
                        <a:rPr sz="1200" dirty="0"/>
                        <a:t>2-Hour</a:t>
                      </a:r>
                      <a:r>
                        <a:rPr sz="1200" spc="-125" dirty="0"/>
                        <a:t> </a:t>
                      </a:r>
                      <a:r>
                        <a:rPr sz="1200" spc="-10" dirty="0"/>
                        <a:t>Postprandial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05"/>
                        </a:lnSpc>
                      </a:pPr>
                      <a:r>
                        <a:rPr sz="1200" spc="-5" dirty="0"/>
                        <a:t>Therapy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35"/>
                        </a:lnSpc>
                      </a:pPr>
                      <a:r>
                        <a:rPr sz="1200" dirty="0" smtClean="0"/>
                        <a:t>A</a:t>
                      </a:r>
                      <a:r>
                        <a:rPr sz="900" dirty="0" smtClean="0"/>
                        <a:t>1</a:t>
                      </a:r>
                      <a:r>
                        <a:rPr lang="en-US" sz="900" dirty="0" smtClean="0"/>
                        <a:t> 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35"/>
                        </a:lnSpc>
                      </a:pPr>
                      <a:r>
                        <a:rPr sz="1200" spc="-10" dirty="0"/>
                        <a:t>Gestational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35"/>
                        </a:lnSpc>
                      </a:pPr>
                      <a:r>
                        <a:rPr sz="1200" dirty="0"/>
                        <a:t>&lt; 105</a:t>
                      </a:r>
                      <a:r>
                        <a:rPr sz="1200" spc="-75" dirty="0"/>
                        <a:t> </a:t>
                      </a:r>
                      <a:r>
                        <a:rPr sz="1200" dirty="0"/>
                        <a:t>mg/dL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35"/>
                        </a:lnSpc>
                      </a:pPr>
                      <a:r>
                        <a:rPr sz="1200" dirty="0"/>
                        <a:t>&lt; 120</a:t>
                      </a:r>
                      <a:r>
                        <a:rPr sz="1200" spc="-70" dirty="0"/>
                        <a:t> </a:t>
                      </a:r>
                      <a:r>
                        <a:rPr sz="1200" spc="5" dirty="0"/>
                        <a:t>mg/dL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35"/>
                        </a:lnSpc>
                      </a:pPr>
                      <a:r>
                        <a:rPr sz="1200" spc="-5" dirty="0"/>
                        <a:t>Diet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35"/>
                        </a:lnSpc>
                      </a:pPr>
                      <a:r>
                        <a:rPr sz="1200" dirty="0"/>
                        <a:t>A</a:t>
                      </a:r>
                      <a:r>
                        <a:rPr sz="900" dirty="0"/>
                        <a:t>2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35"/>
                        </a:lnSpc>
                      </a:pPr>
                      <a:r>
                        <a:rPr sz="1200" spc="-10" dirty="0"/>
                        <a:t>Gestational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35"/>
                        </a:lnSpc>
                      </a:pPr>
                      <a:r>
                        <a:rPr sz="1200" dirty="0"/>
                        <a:t>&gt; 105</a:t>
                      </a:r>
                      <a:r>
                        <a:rPr sz="1200" spc="-75" dirty="0"/>
                        <a:t> </a:t>
                      </a:r>
                      <a:r>
                        <a:rPr sz="1200" dirty="0"/>
                        <a:t>mg/dL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35"/>
                        </a:lnSpc>
                      </a:pPr>
                      <a:r>
                        <a:rPr sz="1200" dirty="0"/>
                        <a:t>&gt; 120</a:t>
                      </a:r>
                      <a:r>
                        <a:rPr sz="1200" spc="-70" dirty="0"/>
                        <a:t> </a:t>
                      </a:r>
                      <a:r>
                        <a:rPr sz="1200" dirty="0"/>
                        <a:t>mg/dL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35"/>
                        </a:lnSpc>
                      </a:pPr>
                      <a:r>
                        <a:rPr sz="1200" spc="-5" dirty="0"/>
                        <a:t>Insulin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30"/>
                        </a:lnSpc>
                      </a:pPr>
                      <a:r>
                        <a:rPr sz="1200" spc="-5" dirty="0"/>
                        <a:t>Class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30"/>
                        </a:lnSpc>
                      </a:pPr>
                      <a:r>
                        <a:rPr sz="1200" spc="-5" dirty="0"/>
                        <a:t>Age </a:t>
                      </a:r>
                      <a:r>
                        <a:rPr sz="1200" dirty="0"/>
                        <a:t>of </a:t>
                      </a:r>
                      <a:r>
                        <a:rPr sz="1200" spc="-5" dirty="0"/>
                        <a:t>Onset</a:t>
                      </a:r>
                      <a:r>
                        <a:rPr sz="1200" spc="-130" dirty="0"/>
                        <a:t> </a:t>
                      </a:r>
                      <a:r>
                        <a:rPr sz="1200" spc="-5" dirty="0"/>
                        <a:t>(yr)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30"/>
                        </a:lnSpc>
                      </a:pPr>
                      <a:r>
                        <a:rPr sz="1200" spc="-10" dirty="0"/>
                        <a:t>Duration</a:t>
                      </a:r>
                      <a:r>
                        <a:rPr sz="1200" spc="-70" dirty="0"/>
                        <a:t> </a:t>
                      </a:r>
                      <a:r>
                        <a:rPr sz="1200" spc="-5" dirty="0"/>
                        <a:t>(yr)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30"/>
                        </a:lnSpc>
                      </a:pPr>
                      <a:r>
                        <a:rPr sz="1200" spc="-15" dirty="0"/>
                        <a:t>Vascular</a:t>
                      </a:r>
                      <a:r>
                        <a:rPr sz="1200" spc="-105" dirty="0"/>
                        <a:t> </a:t>
                      </a:r>
                      <a:r>
                        <a:rPr sz="1200" spc="-5" dirty="0"/>
                        <a:t>Disease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30"/>
                        </a:lnSpc>
                      </a:pPr>
                      <a:r>
                        <a:rPr sz="1200" spc="-5" dirty="0"/>
                        <a:t>Therapy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50"/>
                        </a:lnSpc>
                      </a:pPr>
                      <a:r>
                        <a:rPr sz="1200" dirty="0"/>
                        <a:t>B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50"/>
                        </a:lnSpc>
                      </a:pPr>
                      <a:r>
                        <a:rPr sz="1200" spc="-5" dirty="0"/>
                        <a:t>Over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50"/>
                        </a:lnSpc>
                      </a:pPr>
                      <a:r>
                        <a:rPr sz="1200" dirty="0"/>
                        <a:t>&lt;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10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50"/>
                        </a:lnSpc>
                      </a:pPr>
                      <a:r>
                        <a:rPr sz="1200" spc="-5" dirty="0"/>
                        <a:t>None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50"/>
                        </a:lnSpc>
                      </a:pPr>
                      <a:r>
                        <a:rPr sz="1200" spc="-5" dirty="0"/>
                        <a:t>Insulin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45"/>
                        </a:lnSpc>
                      </a:pPr>
                      <a:r>
                        <a:rPr sz="1200" dirty="0"/>
                        <a:t>C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45"/>
                        </a:lnSpc>
                      </a:pPr>
                      <a:r>
                        <a:rPr sz="1200" dirty="0"/>
                        <a:t>10 </a:t>
                      </a:r>
                      <a:r>
                        <a:rPr sz="1200" spc="-10" dirty="0"/>
                        <a:t>to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19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45"/>
                        </a:lnSpc>
                      </a:pPr>
                      <a:r>
                        <a:rPr sz="1200" dirty="0"/>
                        <a:t>10 </a:t>
                      </a:r>
                      <a:r>
                        <a:rPr sz="1200" spc="-10" dirty="0"/>
                        <a:t>to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19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45"/>
                        </a:lnSpc>
                      </a:pPr>
                      <a:r>
                        <a:rPr sz="1200" spc="-5" dirty="0"/>
                        <a:t>None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45"/>
                        </a:lnSpc>
                      </a:pPr>
                      <a:r>
                        <a:rPr sz="1200" spc="-5" dirty="0"/>
                        <a:t>Insulin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40"/>
                        </a:lnSpc>
                      </a:pPr>
                      <a:r>
                        <a:rPr sz="1200" dirty="0"/>
                        <a:t>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40"/>
                        </a:lnSpc>
                      </a:pPr>
                      <a:r>
                        <a:rPr sz="1200" spc="-15" dirty="0"/>
                        <a:t>Before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10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40"/>
                        </a:lnSpc>
                      </a:pPr>
                      <a:r>
                        <a:rPr sz="1200" dirty="0"/>
                        <a:t>&gt;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40"/>
                        </a:lnSpc>
                      </a:pPr>
                      <a:r>
                        <a:rPr sz="1200" spc="-5" dirty="0"/>
                        <a:t>Benign</a:t>
                      </a:r>
                      <a:r>
                        <a:rPr sz="1200" spc="-114" dirty="0"/>
                        <a:t> </a:t>
                      </a:r>
                      <a:r>
                        <a:rPr sz="1200" spc="-10" dirty="0"/>
                        <a:t>retinopathy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40"/>
                        </a:lnSpc>
                      </a:pPr>
                      <a:r>
                        <a:rPr sz="1200" spc="-5" dirty="0"/>
                        <a:t>Insulin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40"/>
                        </a:lnSpc>
                      </a:pPr>
                      <a:r>
                        <a:rPr sz="1200" dirty="0"/>
                        <a:t>F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40"/>
                        </a:lnSpc>
                      </a:pPr>
                      <a:r>
                        <a:rPr sz="1200" spc="-10" dirty="0"/>
                        <a:t>Any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40"/>
                        </a:lnSpc>
                      </a:pPr>
                      <a:r>
                        <a:rPr sz="1200" spc="-10" dirty="0"/>
                        <a:t>Any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40"/>
                        </a:lnSpc>
                      </a:pPr>
                      <a:r>
                        <a:rPr sz="1200" spc="-10" dirty="0"/>
                        <a:t>Nephropathy</a:t>
                      </a:r>
                      <a:r>
                        <a:rPr sz="900" spc="-15" baseline="27777" dirty="0"/>
                        <a:t>a</a:t>
                      </a:r>
                      <a:endParaRPr sz="900" baseline="27777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40"/>
                        </a:lnSpc>
                      </a:pPr>
                      <a:r>
                        <a:rPr sz="1200" spc="-5" dirty="0"/>
                        <a:t>Insulin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35"/>
                        </a:lnSpc>
                      </a:pPr>
                      <a:r>
                        <a:rPr sz="1200" dirty="0"/>
                        <a:t>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35"/>
                        </a:lnSpc>
                      </a:pPr>
                      <a:r>
                        <a:rPr sz="1200" spc="-10" dirty="0"/>
                        <a:t>Any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35"/>
                        </a:lnSpc>
                      </a:pPr>
                      <a:r>
                        <a:rPr sz="1200" spc="-10" dirty="0"/>
                        <a:t>Any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35"/>
                        </a:lnSpc>
                      </a:pPr>
                      <a:r>
                        <a:rPr sz="1200" spc="-15" dirty="0"/>
                        <a:t>Proliferative</a:t>
                      </a:r>
                      <a:r>
                        <a:rPr sz="1200" spc="-130" dirty="0"/>
                        <a:t> </a:t>
                      </a:r>
                      <a:r>
                        <a:rPr sz="1200" spc="-10" dirty="0"/>
                        <a:t>retinopathy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35"/>
                        </a:lnSpc>
                      </a:pPr>
                      <a:r>
                        <a:rPr sz="1200" spc="-5" dirty="0"/>
                        <a:t>Insulin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5008">
                <a:tc>
                  <a:txBody>
                    <a:bodyPr/>
                    <a:lstStyle/>
                    <a:p>
                      <a:pPr marL="93980">
                        <a:lnSpc>
                          <a:spcPts val="1330"/>
                        </a:lnSpc>
                      </a:pPr>
                      <a:r>
                        <a:rPr sz="1200" dirty="0"/>
                        <a:t>H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330"/>
                        </a:lnSpc>
                      </a:pPr>
                      <a:r>
                        <a:rPr sz="1200" spc="-10" dirty="0"/>
                        <a:t>Any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330"/>
                        </a:lnSpc>
                      </a:pPr>
                      <a:r>
                        <a:rPr sz="1200" spc="-10" dirty="0"/>
                        <a:t>Any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330"/>
                        </a:lnSpc>
                      </a:pPr>
                      <a:r>
                        <a:rPr sz="1200" spc="-5" dirty="0"/>
                        <a:t>Heart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330"/>
                        </a:lnSpc>
                      </a:pPr>
                      <a:r>
                        <a:rPr sz="1200" spc="-5" dirty="0"/>
                        <a:t>Insulin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26251" y="6186932"/>
            <a:ext cx="864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23148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diagnosed during pregnancy: </a:t>
            </a:r>
            <a:r>
              <a:rPr sz="1800" spc="-10" dirty="0">
                <a:latin typeface="Calibri"/>
                <a:cs typeface="Calibri"/>
              </a:rPr>
              <a:t>proteinuria </a:t>
            </a:r>
            <a:r>
              <a:rPr sz="1800" dirty="0">
                <a:latin typeface="Calibri"/>
                <a:cs typeface="Calibri"/>
              </a:rPr>
              <a:t>≥ </a:t>
            </a:r>
            <a:r>
              <a:rPr sz="1800" spc="-5" dirty="0">
                <a:latin typeface="Calibri"/>
                <a:cs typeface="Calibri"/>
              </a:rPr>
              <a:t>500 </a:t>
            </a:r>
            <a:r>
              <a:rPr sz="1800" spc="10" dirty="0">
                <a:latin typeface="Calibri"/>
                <a:cs typeface="Calibri"/>
              </a:rPr>
              <a:t>mg/24 </a:t>
            </a:r>
            <a:r>
              <a:rPr sz="1800" dirty="0">
                <a:latin typeface="Calibri"/>
                <a:cs typeface="Calibri"/>
              </a:rPr>
              <a:t>hr </a:t>
            </a:r>
            <a:r>
              <a:rPr sz="1800" spc="-15" dirty="0">
                <a:latin typeface="Calibri"/>
                <a:cs typeface="Calibri"/>
              </a:rPr>
              <a:t>before </a:t>
            </a:r>
            <a:r>
              <a:rPr sz="1800" dirty="0">
                <a:latin typeface="Calibri"/>
                <a:cs typeface="Calibri"/>
              </a:rPr>
              <a:t>20 </a:t>
            </a:r>
            <a:r>
              <a:rPr sz="1800" spc="-10" dirty="0">
                <a:latin typeface="Calibri"/>
                <a:cs typeface="Calibri"/>
              </a:rPr>
              <a:t>weeks’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gestation.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766" y="532891"/>
            <a:ext cx="754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DM </a:t>
            </a:r>
            <a:r>
              <a:rPr sz="3600" dirty="0"/>
              <a:t>in </a:t>
            </a:r>
            <a:r>
              <a:rPr sz="3600" spc="-15" dirty="0"/>
              <a:t>pregnancy-proposed</a:t>
            </a:r>
            <a:r>
              <a:rPr sz="3600" spc="-50" dirty="0"/>
              <a:t> </a:t>
            </a:r>
            <a:r>
              <a:rPr sz="3600" spc="-10" dirty="0"/>
              <a:t>classification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44319"/>
            <a:ext cx="7870190" cy="2085186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27050" marR="5080" indent="-514350">
              <a:lnSpc>
                <a:spcPts val="2400"/>
              </a:lnSpc>
              <a:spcBef>
                <a:spcPts val="6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500" b="1" spc="-10" dirty="0">
                <a:latin typeface="Calibri"/>
                <a:cs typeface="Calibri"/>
              </a:rPr>
              <a:t>Gestational</a:t>
            </a:r>
            <a:r>
              <a:rPr sz="2500" spc="-10" dirty="0">
                <a:latin typeface="Calibri"/>
                <a:cs typeface="Calibri"/>
              </a:rPr>
              <a:t>: diabetes </a:t>
            </a:r>
            <a:r>
              <a:rPr sz="2500" spc="-5" dirty="0">
                <a:latin typeface="Calibri"/>
                <a:cs typeface="Calibri"/>
              </a:rPr>
              <a:t>diagnosed during </a:t>
            </a:r>
            <a:r>
              <a:rPr sz="2500" spc="-10" dirty="0">
                <a:latin typeface="Calibri"/>
                <a:cs typeface="Calibri"/>
              </a:rPr>
              <a:t>pregnancy that </a:t>
            </a:r>
            <a:r>
              <a:rPr sz="2500" dirty="0">
                <a:latin typeface="Calibri"/>
                <a:cs typeface="Calibri"/>
              </a:rPr>
              <a:t>is  </a:t>
            </a:r>
            <a:r>
              <a:rPr sz="2500" spc="-5" dirty="0">
                <a:latin typeface="Calibri"/>
                <a:cs typeface="Calibri"/>
              </a:rPr>
              <a:t>not </a:t>
            </a:r>
            <a:r>
              <a:rPr sz="2500" dirty="0">
                <a:latin typeface="Calibri"/>
                <a:cs typeface="Calibri"/>
              </a:rPr>
              <a:t>clearly </a:t>
            </a:r>
            <a:r>
              <a:rPr sz="2500" spc="-10" dirty="0">
                <a:latin typeface="Calibri"/>
                <a:cs typeface="Calibri"/>
              </a:rPr>
              <a:t>overt </a:t>
            </a:r>
            <a:r>
              <a:rPr sz="2500" dirty="0">
                <a:latin typeface="Calibri"/>
                <a:cs typeface="Calibri"/>
              </a:rPr>
              <a:t>(type 1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dirty="0">
                <a:latin typeface="Calibri"/>
                <a:cs typeface="Calibri"/>
              </a:rPr>
              <a:t>type </a:t>
            </a:r>
            <a:r>
              <a:rPr sz="2500" spc="-5" dirty="0">
                <a:latin typeface="Calibri"/>
                <a:cs typeface="Calibri"/>
              </a:rPr>
              <a:t>2)</a:t>
            </a:r>
            <a:r>
              <a:rPr sz="2500" spc="-30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diabetes</a:t>
            </a:r>
            <a:endParaRPr sz="2500" dirty="0">
              <a:latin typeface="Calibri"/>
              <a:cs typeface="Calibri"/>
            </a:endParaRPr>
          </a:p>
          <a:p>
            <a:pPr marL="527050" marR="739140" indent="-514350">
              <a:lnSpc>
                <a:spcPts val="2400"/>
              </a:lnSpc>
              <a:spcBef>
                <a:spcPts val="600"/>
              </a:spcBef>
              <a:buAutoNum type="arabicPeriod"/>
              <a:tabLst>
                <a:tab pos="526415" algn="l"/>
                <a:tab pos="527050" algn="l"/>
                <a:tab pos="4189729" algn="l"/>
              </a:tabLst>
            </a:pPr>
            <a:r>
              <a:rPr sz="2500" b="1" spc="-25" dirty="0">
                <a:latin typeface="Calibri"/>
                <a:cs typeface="Calibri"/>
              </a:rPr>
              <a:t>Type </a:t>
            </a:r>
            <a:r>
              <a:rPr sz="2500" b="1" dirty="0">
                <a:latin typeface="Calibri"/>
                <a:cs typeface="Calibri"/>
              </a:rPr>
              <a:t>1 : </a:t>
            </a:r>
            <a:r>
              <a:rPr sz="2500" b="1" spc="-10" dirty="0">
                <a:latin typeface="Calibri"/>
                <a:cs typeface="Calibri"/>
              </a:rPr>
              <a:t>Diabetes resulting from </a:t>
            </a: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β-cell destruction</a:t>
            </a:r>
            <a:r>
              <a:rPr sz="2500" b="1" spc="-10" dirty="0">
                <a:latin typeface="Calibri"/>
                <a:cs typeface="Calibri"/>
              </a:rPr>
              <a:t>,  </a:t>
            </a:r>
            <a:r>
              <a:rPr sz="2500" b="1" spc="-5" dirty="0">
                <a:latin typeface="Calibri"/>
                <a:cs typeface="Calibri"/>
              </a:rPr>
              <a:t>usually leading</a:t>
            </a:r>
            <a:r>
              <a:rPr sz="2500" b="1" spc="2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to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absolute	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insulin</a:t>
            </a: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deficiency</a:t>
            </a:r>
            <a:endParaRPr sz="2500" dirty="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83615" algn="l"/>
                <a:tab pos="984250" algn="l"/>
              </a:tabLst>
            </a:pPr>
            <a:r>
              <a:rPr sz="2200" spc="-5" dirty="0">
                <a:latin typeface="Calibri"/>
                <a:cs typeface="Calibri"/>
              </a:rPr>
              <a:t>Without </a:t>
            </a:r>
            <a:r>
              <a:rPr sz="2200" spc="-10" dirty="0">
                <a:latin typeface="Calibri"/>
                <a:cs typeface="Calibri"/>
              </a:rPr>
              <a:t>vascular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complications</a:t>
            </a:r>
            <a:endParaRPr sz="2200" dirty="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5"/>
              </a:spcBef>
              <a:buAutoNum type="arabicPeriod"/>
              <a:tabLst>
                <a:tab pos="983615" algn="l"/>
                <a:tab pos="984250" algn="l"/>
              </a:tabLst>
            </a:pP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vascular complications </a:t>
            </a:r>
            <a:r>
              <a:rPr sz="2200" spc="-5" dirty="0">
                <a:latin typeface="Calibri"/>
                <a:cs typeface="Calibri"/>
              </a:rPr>
              <a:t>(specify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which</a:t>
            </a:r>
            <a:r>
              <a:rPr sz="2200" spc="-10" dirty="0" smtClean="0">
                <a:latin typeface="Calibri"/>
                <a:cs typeface="Calibri"/>
              </a:rPr>
              <a:t>)</a:t>
            </a:r>
            <a:r>
              <a:rPr lang="en-US" sz="2200" spc="-10" dirty="0" smtClean="0">
                <a:latin typeface="Calibri"/>
                <a:cs typeface="Calibri"/>
              </a:rPr>
              <a:t>, </a:t>
            </a:r>
            <a:r>
              <a:rPr lang="en-US" sz="2000" i="1" spc="-10" dirty="0" smtClean="0">
                <a:latin typeface="Calibri"/>
                <a:cs typeface="Calibri"/>
              </a:rPr>
              <a:t>which one specify</a:t>
            </a:r>
            <a:endParaRPr sz="2000" i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89527"/>
            <a:ext cx="2705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Calibri"/>
                <a:cs typeface="Calibri"/>
              </a:rPr>
              <a:t>3.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289" y="3589527"/>
            <a:ext cx="751268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latin typeface="Calibri"/>
                <a:cs typeface="Calibri"/>
              </a:rPr>
              <a:t>Type </a:t>
            </a:r>
            <a:r>
              <a:rPr sz="2500" b="1" spc="-5" dirty="0">
                <a:latin typeface="Calibri"/>
                <a:cs typeface="Calibri"/>
              </a:rPr>
              <a:t>2: </a:t>
            </a:r>
            <a:r>
              <a:rPr sz="2500" b="1" spc="-10" dirty="0">
                <a:latin typeface="Calibri"/>
                <a:cs typeface="Calibri"/>
              </a:rPr>
              <a:t>Diabetes from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inadequate insulin </a:t>
            </a: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secretion</a:t>
            </a:r>
            <a:r>
              <a:rPr sz="2500" b="1" spc="-1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in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the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94327"/>
            <a:ext cx="7958455" cy="176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>
              <a:lnSpc>
                <a:spcPts val="2995"/>
              </a:lnSpc>
              <a:spcBef>
                <a:spcPts val="100"/>
              </a:spcBef>
            </a:pPr>
            <a:r>
              <a:rPr sz="2500" b="1" spc="-15" dirty="0">
                <a:latin typeface="Calibri"/>
                <a:cs typeface="Calibri"/>
              </a:rPr>
              <a:t>face </a:t>
            </a:r>
            <a:r>
              <a:rPr sz="2500" b="1" dirty="0">
                <a:latin typeface="Calibri"/>
                <a:cs typeface="Calibri"/>
              </a:rPr>
              <a:t>of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increased insulin</a:t>
            </a:r>
            <a:r>
              <a:rPr sz="25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resistance</a:t>
            </a:r>
            <a:endParaRPr sz="2500" dirty="0">
              <a:latin typeface="Calibri"/>
              <a:cs typeface="Calibri"/>
            </a:endParaRPr>
          </a:p>
          <a:p>
            <a:pPr marL="984250" indent="-514350">
              <a:lnSpc>
                <a:spcPts val="2620"/>
              </a:lnSpc>
              <a:buAutoNum type="arabicPeriod"/>
              <a:tabLst>
                <a:tab pos="983615" algn="l"/>
                <a:tab pos="984250" algn="l"/>
              </a:tabLst>
            </a:pPr>
            <a:r>
              <a:rPr sz="2200" spc="-5" dirty="0">
                <a:latin typeface="Calibri"/>
                <a:cs typeface="Calibri"/>
              </a:rPr>
              <a:t>Without </a:t>
            </a:r>
            <a:r>
              <a:rPr sz="2200" spc="-10" dirty="0">
                <a:latin typeface="Calibri"/>
                <a:cs typeface="Calibri"/>
              </a:rPr>
              <a:t>vascular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complications</a:t>
            </a:r>
            <a:endParaRPr sz="2200" dirty="0">
              <a:latin typeface="Calibri"/>
              <a:cs typeface="Calibri"/>
            </a:endParaRPr>
          </a:p>
          <a:p>
            <a:pPr marL="984250" indent="-514350">
              <a:lnSpc>
                <a:spcPts val="2630"/>
              </a:lnSpc>
              <a:buAutoNum type="arabicPeriod"/>
              <a:tabLst>
                <a:tab pos="983615" algn="l"/>
                <a:tab pos="984250" algn="l"/>
              </a:tabLst>
            </a:pP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vascular complications </a:t>
            </a:r>
            <a:r>
              <a:rPr sz="2200" spc="-5" dirty="0">
                <a:latin typeface="Calibri"/>
                <a:cs typeface="Calibri"/>
              </a:rPr>
              <a:t>(specify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which)</a:t>
            </a:r>
            <a:endParaRPr sz="2200" dirty="0">
              <a:latin typeface="Calibri"/>
              <a:cs typeface="Calibri"/>
            </a:endParaRPr>
          </a:p>
          <a:p>
            <a:pPr marL="527050" marR="5080" indent="-514350">
              <a:lnSpc>
                <a:spcPts val="2400"/>
              </a:lnSpc>
              <a:spcBef>
                <a:spcPts val="640"/>
              </a:spcBef>
              <a:tabLst>
                <a:tab pos="526415" algn="l"/>
              </a:tabLst>
            </a:pPr>
            <a:r>
              <a:rPr sz="2500" b="1" spc="-5" dirty="0">
                <a:latin typeface="Calibri"/>
                <a:cs typeface="Calibri"/>
              </a:rPr>
              <a:t>4.	Other types </a:t>
            </a:r>
            <a:r>
              <a:rPr sz="2500" dirty="0">
                <a:latin typeface="Calibri"/>
                <a:cs typeface="Calibri"/>
              </a:rPr>
              <a:t>: </a:t>
            </a:r>
            <a:r>
              <a:rPr sz="2500" spc="-5" dirty="0">
                <a:latin typeface="Calibri"/>
                <a:cs typeface="Calibri"/>
              </a:rPr>
              <a:t>genetic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5" dirty="0">
                <a:latin typeface="Calibri"/>
                <a:cs typeface="Calibri"/>
              </a:rPr>
              <a:t>origin, </a:t>
            </a:r>
            <a:r>
              <a:rPr sz="2500" spc="-10" dirty="0">
                <a:latin typeface="Calibri"/>
                <a:cs typeface="Calibri"/>
              </a:rPr>
              <a:t>associated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10" dirty="0">
                <a:latin typeface="Calibri"/>
                <a:cs typeface="Calibri"/>
              </a:rPr>
              <a:t>pancreatic  </a:t>
            </a:r>
            <a:r>
              <a:rPr sz="2500" spc="-5" dirty="0">
                <a:latin typeface="Calibri"/>
                <a:cs typeface="Calibri"/>
              </a:rPr>
              <a:t>disease, drug-induced, or chemically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induced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0833" y="6491732"/>
            <a:ext cx="2886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American Diabetes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569" y="458724"/>
            <a:ext cx="50965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GDM-Pathophysiology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11"/>
            <a:ext cx="8150860" cy="5148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Glucose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Metabolism</a:t>
            </a:r>
            <a:endParaRPr sz="2200" dirty="0">
              <a:latin typeface="Calibri"/>
              <a:cs typeface="Calibri"/>
            </a:endParaRPr>
          </a:p>
          <a:p>
            <a:pPr marL="755650" marR="548005" indent="-285750">
              <a:lnSpc>
                <a:spcPct val="79500"/>
              </a:lnSpc>
              <a:spcBef>
                <a:spcPts val="51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Normal </a:t>
            </a:r>
            <a:r>
              <a:rPr sz="2200" spc="-10" dirty="0">
                <a:latin typeface="Calibri"/>
                <a:cs typeface="Calibri"/>
              </a:rPr>
              <a:t>pregnancy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“diabetogenic </a:t>
            </a:r>
            <a:r>
              <a:rPr sz="2200" spc="-20" dirty="0">
                <a:latin typeface="Calibri"/>
                <a:cs typeface="Calibri"/>
              </a:rPr>
              <a:t>state” </a:t>
            </a:r>
            <a:r>
              <a:rPr sz="2200" spc="-10" dirty="0">
                <a:latin typeface="Calibri"/>
                <a:cs typeface="Calibri"/>
              </a:rPr>
              <a:t>because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15" dirty="0">
                <a:latin typeface="Calibri"/>
                <a:cs typeface="Calibri"/>
              </a:rPr>
              <a:t>progressive </a:t>
            </a:r>
            <a:r>
              <a:rPr sz="2200" spc="-10" dirty="0">
                <a:latin typeface="Calibri"/>
                <a:cs typeface="Calibri"/>
              </a:rPr>
              <a:t>increase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postprandial </a:t>
            </a:r>
            <a:r>
              <a:rPr sz="2200" spc="-10" dirty="0">
                <a:latin typeface="Calibri"/>
                <a:cs typeface="Calibri"/>
              </a:rPr>
              <a:t>glucose levels and  associated increased </a:t>
            </a:r>
            <a:r>
              <a:rPr sz="2200" spc="-5" dirty="0">
                <a:latin typeface="Calibri"/>
                <a:cs typeface="Calibri"/>
              </a:rPr>
              <a:t>insulin </a:t>
            </a:r>
            <a:r>
              <a:rPr sz="2200" spc="-10" dirty="0">
                <a:latin typeface="Calibri"/>
                <a:cs typeface="Calibri"/>
              </a:rPr>
              <a:t>response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late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gestation</a:t>
            </a:r>
            <a:r>
              <a:rPr sz="2200" spc="-15" dirty="0" smtClean="0">
                <a:latin typeface="Calibri"/>
                <a:cs typeface="Calibri"/>
              </a:rPr>
              <a:t>.</a:t>
            </a:r>
            <a:endParaRPr lang="en-US" sz="2200" spc="-15" dirty="0" smtClean="0">
              <a:latin typeface="Calibri"/>
              <a:cs typeface="Calibri"/>
            </a:endParaRPr>
          </a:p>
          <a:p>
            <a:pPr marL="755650" marR="548005" indent="-285750">
              <a:lnSpc>
                <a:spcPct val="79500"/>
              </a:lnSpc>
              <a:spcBef>
                <a:spcPts val="51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i="1" spc="-15" dirty="0" smtClean="0">
                <a:latin typeface="Calibri"/>
                <a:cs typeface="Calibri"/>
              </a:rPr>
              <a:t>As pregnancy progresses increase on glucose levels</a:t>
            </a:r>
            <a:endParaRPr sz="2000" i="1" dirty="0" smtClean="0">
              <a:latin typeface="Calibri"/>
              <a:cs typeface="Calibri"/>
            </a:endParaRPr>
          </a:p>
          <a:p>
            <a:pPr marL="755650" indent="-285750">
              <a:lnSpc>
                <a:spcPts val="2620"/>
              </a:lnSpc>
              <a:spcBef>
                <a:spcPts val="5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u="sng" spc="-10" dirty="0" smtClean="0">
                <a:latin typeface="Calibri"/>
                <a:cs typeface="Calibri"/>
              </a:rPr>
              <a:t>However </a:t>
            </a:r>
            <a:r>
              <a:rPr sz="2200" u="sng" spc="-5" dirty="0" smtClean="0">
                <a:latin typeface="Calibri"/>
                <a:cs typeface="Calibri"/>
              </a:rPr>
              <a:t>in early</a:t>
            </a:r>
            <a:r>
              <a:rPr sz="2200" u="sng" spc="5" dirty="0" smtClean="0">
                <a:latin typeface="Calibri"/>
                <a:cs typeface="Calibri"/>
              </a:rPr>
              <a:t> </a:t>
            </a:r>
            <a:r>
              <a:rPr sz="2200" u="sng" spc="-15" dirty="0" smtClean="0">
                <a:latin typeface="Calibri"/>
                <a:cs typeface="Calibri"/>
              </a:rPr>
              <a:t>gestation</a:t>
            </a:r>
            <a:r>
              <a:rPr lang="en-US" sz="2200" u="sng" spc="-15" dirty="0" smtClean="0">
                <a:latin typeface="Calibri"/>
                <a:cs typeface="Calibri"/>
              </a:rPr>
              <a:t>- </a:t>
            </a:r>
            <a:r>
              <a:rPr lang="en-US" sz="2200" i="1" spc="-15" dirty="0" err="1" smtClean="0">
                <a:solidFill>
                  <a:srgbClr val="00B0F0"/>
                </a:solidFill>
                <a:latin typeface="Calibri"/>
                <a:cs typeface="Calibri"/>
              </a:rPr>
              <a:t>pts</a:t>
            </a:r>
            <a:r>
              <a:rPr lang="en-US" sz="22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 who are </a:t>
            </a:r>
            <a:r>
              <a:rPr lang="en-US" sz="2200" i="1" spc="-15" dirty="0" err="1" smtClean="0">
                <a:solidFill>
                  <a:srgbClr val="00B0F0"/>
                </a:solidFill>
                <a:latin typeface="Calibri"/>
                <a:cs typeface="Calibri"/>
              </a:rPr>
              <a:t>pregdm</a:t>
            </a:r>
            <a:r>
              <a:rPr lang="en-US" sz="2200" i="1" spc="-15" dirty="0" smtClean="0">
                <a:solidFill>
                  <a:srgbClr val="00B0F0"/>
                </a:solidFill>
                <a:latin typeface="Calibri"/>
                <a:cs typeface="Calibri"/>
              </a:rPr>
              <a:t> follow them</a:t>
            </a:r>
            <a:endParaRPr sz="2200" i="1" dirty="0" smtClean="0">
              <a:solidFill>
                <a:srgbClr val="00B0F0"/>
              </a:solidFill>
              <a:latin typeface="Calibri"/>
              <a:cs typeface="Calibri"/>
            </a:endParaRPr>
          </a:p>
          <a:p>
            <a:pPr marL="1155065" marR="5080" lvl="1" indent="-228600">
              <a:lnSpc>
                <a:spcPts val="2020"/>
              </a:lnSpc>
              <a:spcBef>
                <a:spcPts val="3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 smtClean="0">
                <a:latin typeface="Calibri"/>
                <a:cs typeface="Calibri"/>
              </a:rPr>
              <a:t>anabolic </a:t>
            </a:r>
            <a:r>
              <a:rPr sz="2000" spc="-15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characterized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increase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maternal </a:t>
            </a:r>
            <a:r>
              <a:rPr sz="2000" spc="-20" dirty="0">
                <a:latin typeface="Calibri"/>
                <a:cs typeface="Calibri"/>
              </a:rPr>
              <a:t>fat </a:t>
            </a:r>
            <a:r>
              <a:rPr sz="2000" spc="-15" dirty="0">
                <a:latin typeface="Calibri"/>
                <a:cs typeface="Calibri"/>
              </a:rPr>
              <a:t>stores  </a:t>
            </a:r>
            <a:r>
              <a:rPr sz="2000" spc="-5" dirty="0">
                <a:latin typeface="Calibri"/>
                <a:cs typeface="Calibri"/>
              </a:rPr>
              <a:t>and decrease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free </a:t>
            </a:r>
            <a:r>
              <a:rPr sz="2000" spc="-15" dirty="0">
                <a:latin typeface="Calibri"/>
                <a:cs typeface="Calibri"/>
              </a:rPr>
              <a:t>fatty </a:t>
            </a:r>
            <a:r>
              <a:rPr sz="2000" dirty="0">
                <a:latin typeface="Calibri"/>
                <a:cs typeface="Calibri"/>
              </a:rPr>
              <a:t>acid </a:t>
            </a:r>
            <a:r>
              <a:rPr sz="2000" spc="-20" dirty="0">
                <a:latin typeface="Calibri"/>
                <a:cs typeface="Calibri"/>
              </a:rPr>
              <a:t>(FFA)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concentration</a:t>
            </a:r>
            <a:endParaRPr sz="2000" dirty="0">
              <a:latin typeface="Calibri"/>
              <a:cs typeface="Calibri"/>
            </a:endParaRPr>
          </a:p>
          <a:p>
            <a:pPr marL="1155700" lvl="1" indent="-228600">
              <a:lnSpc>
                <a:spcPts val="239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decreases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maternal </a:t>
            </a:r>
            <a:r>
              <a:rPr sz="2000" spc="-15" dirty="0">
                <a:latin typeface="Calibri"/>
                <a:cs typeface="Calibri"/>
              </a:rPr>
              <a:t>exogenous </a:t>
            </a:r>
            <a:r>
              <a:rPr sz="2000" spc="-5" dirty="0">
                <a:latin typeface="Calibri"/>
                <a:cs typeface="Calibri"/>
              </a:rPr>
              <a:t>insulin </a:t>
            </a:r>
            <a:r>
              <a:rPr sz="2000" spc="-10" dirty="0">
                <a:latin typeface="Calibri"/>
                <a:cs typeface="Calibri"/>
              </a:rPr>
              <a:t>requirements </a:t>
            </a:r>
            <a:r>
              <a:rPr sz="2000" spc="-15" dirty="0">
                <a:latin typeface="Calibri"/>
                <a:cs typeface="Calibri"/>
              </a:rPr>
              <a:t>likely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endParaRPr sz="2000" dirty="0">
              <a:latin typeface="Calibri"/>
              <a:cs typeface="Calibri"/>
            </a:endParaRPr>
          </a:p>
          <a:p>
            <a:pPr marL="1612900" lvl="2" indent="-229235">
              <a:lnSpc>
                <a:spcPct val="100000"/>
              </a:lnSpc>
              <a:buFont typeface="Arial"/>
              <a:buChar char="–"/>
              <a:tabLst>
                <a:tab pos="1612900" algn="l"/>
              </a:tabLst>
            </a:pPr>
            <a:r>
              <a:rPr sz="2000" spc="-5" dirty="0">
                <a:latin typeface="Calibri"/>
                <a:cs typeface="Calibri"/>
              </a:rPr>
              <a:t>increased insulin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sensitivity</a:t>
            </a:r>
          </a:p>
          <a:p>
            <a:pPr marL="1612265" marR="115570" lvl="2" indent="-228600">
              <a:lnSpc>
                <a:spcPct val="79000"/>
              </a:lnSpc>
              <a:spcBef>
                <a:spcPts val="500"/>
              </a:spcBef>
              <a:buFont typeface="Arial"/>
              <a:buChar char="–"/>
              <a:tabLst>
                <a:tab pos="1612900" algn="l"/>
              </a:tabLst>
            </a:pPr>
            <a:r>
              <a:rPr sz="2000" spc="-5" dirty="0">
                <a:latin typeface="Calibri"/>
                <a:cs typeface="Calibri"/>
              </a:rPr>
              <a:t>decreased </a:t>
            </a:r>
            <a:r>
              <a:rPr sz="2000" spc="-15" dirty="0">
                <a:latin typeface="Calibri"/>
                <a:cs typeface="Calibri"/>
              </a:rPr>
              <a:t>substrate </a:t>
            </a:r>
            <a:r>
              <a:rPr sz="2000" spc="-10" dirty="0">
                <a:latin typeface="Calibri"/>
                <a:cs typeface="Calibri"/>
              </a:rPr>
              <a:t>availability </a:t>
            </a:r>
            <a:r>
              <a:rPr sz="2000" spc="-5" dirty="0">
                <a:latin typeface="Calibri"/>
                <a:cs typeface="Calibri"/>
              </a:rPr>
              <a:t>secondary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factors </a:t>
            </a:r>
            <a:r>
              <a:rPr sz="2000" dirty="0">
                <a:latin typeface="Calibri"/>
                <a:cs typeface="Calibri"/>
              </a:rPr>
              <a:t>such as  </a:t>
            </a:r>
            <a:r>
              <a:rPr sz="2000" spc="-5" dirty="0" smtClean="0">
                <a:latin typeface="Calibri"/>
                <a:cs typeface="Calibri"/>
              </a:rPr>
              <a:t>nausea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i="1" spc="-5" dirty="0" smtClean="0">
                <a:latin typeface="Calibri"/>
                <a:cs typeface="Calibri"/>
              </a:rPr>
              <a:t>and vomiting</a:t>
            </a:r>
            <a:endParaRPr sz="2000" dirty="0">
              <a:latin typeface="Calibri"/>
              <a:cs typeface="Calibri"/>
            </a:endParaRPr>
          </a:p>
          <a:p>
            <a:pPr marL="1612900" lvl="2" indent="-229235">
              <a:lnSpc>
                <a:spcPct val="100000"/>
              </a:lnSpc>
              <a:buFont typeface="Arial"/>
              <a:buChar char="–"/>
              <a:tabLst>
                <a:tab pos="16129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fetus </a:t>
            </a:r>
            <a:r>
              <a:rPr sz="2000" dirty="0">
                <a:latin typeface="Calibri"/>
                <a:cs typeface="Calibri"/>
              </a:rPr>
              <a:t>acting as a </a:t>
            </a:r>
            <a:r>
              <a:rPr sz="2000" spc="-5" dirty="0">
                <a:latin typeface="Calibri"/>
                <a:cs typeface="Calibri"/>
              </a:rPr>
              <a:t>glucose </a:t>
            </a:r>
            <a:r>
              <a:rPr sz="2000" dirty="0">
                <a:latin typeface="Calibri"/>
                <a:cs typeface="Calibri"/>
              </a:rPr>
              <a:t>sink - </a:t>
            </a:r>
            <a:r>
              <a:rPr sz="2000" spc="-10" dirty="0">
                <a:latin typeface="Calibri"/>
                <a:cs typeface="Calibri"/>
              </a:rPr>
              <a:t>continuous </a:t>
            </a:r>
            <a:r>
              <a:rPr sz="2000" spc="-20" dirty="0">
                <a:latin typeface="Calibri"/>
                <a:cs typeface="Calibri"/>
              </a:rPr>
              <a:t>fetal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draw</a:t>
            </a:r>
            <a:r>
              <a:rPr lang="en-US" sz="2000" spc="-15" dirty="0" smtClean="0">
                <a:latin typeface="Calibri"/>
                <a:cs typeface="Calibri"/>
              </a:rPr>
              <a:t> of glucose</a:t>
            </a:r>
            <a:endParaRPr sz="2000" dirty="0">
              <a:latin typeface="Calibri"/>
              <a:cs typeface="Calibri"/>
            </a:endParaRPr>
          </a:p>
          <a:p>
            <a:pPr marL="1612900" lvl="2" indent="-229235">
              <a:lnSpc>
                <a:spcPct val="100000"/>
              </a:lnSpc>
              <a:buFont typeface="Arial"/>
              <a:buChar char="–"/>
              <a:tabLst>
                <a:tab pos="1612900" algn="l"/>
              </a:tabLst>
            </a:pPr>
            <a:r>
              <a:rPr sz="2000" spc="-5" dirty="0">
                <a:latin typeface="Calibri"/>
                <a:cs typeface="Calibri"/>
              </a:rPr>
              <a:t>enhanced maternal insulin </a:t>
            </a:r>
            <a:r>
              <a:rPr sz="2000" spc="-5" dirty="0" smtClean="0">
                <a:latin typeface="Calibri"/>
                <a:cs typeface="Calibri"/>
              </a:rPr>
              <a:t>secretion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1612900" lvl="2" indent="-229235">
              <a:lnSpc>
                <a:spcPct val="100000"/>
              </a:lnSpc>
              <a:buFont typeface="Arial"/>
              <a:buChar char="–"/>
              <a:tabLst>
                <a:tab pos="1612900" algn="l"/>
              </a:tabLst>
            </a:pPr>
            <a:r>
              <a:rPr sz="2000" spc="-5" dirty="0">
                <a:latin typeface="Calibri"/>
                <a:cs typeface="Calibri"/>
              </a:rPr>
              <a:t>increase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insulin clearance </a:t>
            </a:r>
            <a:r>
              <a:rPr sz="2000" spc="-15" dirty="0">
                <a:latin typeface="Calibri"/>
                <a:cs typeface="Calibri"/>
              </a:rPr>
              <a:t>likely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insulinase</a:t>
            </a:r>
            <a:endParaRPr sz="2000" dirty="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blood glucose </a:t>
            </a:r>
            <a:r>
              <a:rPr sz="2000" spc="-10" dirty="0">
                <a:latin typeface="Calibri"/>
                <a:cs typeface="Calibri"/>
              </a:rPr>
              <a:t>levels are </a:t>
            </a:r>
            <a:r>
              <a:rPr sz="2000" spc="-5" dirty="0">
                <a:latin typeface="Calibri"/>
                <a:cs typeface="Calibri"/>
              </a:rPr>
              <a:t>10-20%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lower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569" y="458724"/>
            <a:ext cx="50965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GDM-Pathophysiology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635"/>
            <a:ext cx="8044815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59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Glucose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Metabolism</a:t>
            </a:r>
            <a:endParaRPr sz="3000" b="1" dirty="0">
              <a:latin typeface="Calibri"/>
              <a:cs typeface="Calibri"/>
            </a:endParaRPr>
          </a:p>
          <a:p>
            <a:pPr marL="755650" lvl="1" indent="-285750">
              <a:lnSpc>
                <a:spcPts val="3105"/>
              </a:lnSpc>
              <a:buFont typeface="Arial"/>
              <a:buChar char="–"/>
              <a:tabLst>
                <a:tab pos="755650" algn="l"/>
              </a:tabLst>
            </a:pPr>
            <a:r>
              <a:rPr sz="2600" u="sng" spc="-15" dirty="0">
                <a:latin typeface="Calibri"/>
                <a:cs typeface="Calibri"/>
              </a:rPr>
              <a:t>Later </a:t>
            </a:r>
            <a:r>
              <a:rPr sz="2600" u="sng" dirty="0">
                <a:latin typeface="Calibri"/>
                <a:cs typeface="Calibri"/>
              </a:rPr>
              <a:t>in </a:t>
            </a:r>
            <a:r>
              <a:rPr sz="2600" u="sng" spc="-25" dirty="0">
                <a:latin typeface="Calibri"/>
                <a:cs typeface="Calibri"/>
              </a:rPr>
              <a:t>pregnancy, </a:t>
            </a:r>
            <a:r>
              <a:rPr sz="2600" u="sng" spc="-5" dirty="0">
                <a:latin typeface="Calibri"/>
                <a:cs typeface="Calibri"/>
              </a:rPr>
              <a:t>especially </a:t>
            </a:r>
            <a:r>
              <a:rPr sz="2600" u="sng" dirty="0">
                <a:latin typeface="Calibri"/>
                <a:cs typeface="Calibri"/>
              </a:rPr>
              <a:t>in </a:t>
            </a:r>
            <a:r>
              <a:rPr sz="2600" u="sng" spc="-10" dirty="0">
                <a:latin typeface="Calibri"/>
                <a:cs typeface="Calibri"/>
              </a:rPr>
              <a:t>third</a:t>
            </a:r>
            <a:r>
              <a:rPr sz="2600" u="sng" spc="15" dirty="0">
                <a:latin typeface="Calibri"/>
                <a:cs typeface="Calibri"/>
              </a:rPr>
              <a:t> </a:t>
            </a:r>
            <a:r>
              <a:rPr sz="2600" u="sng" spc="-10" dirty="0">
                <a:latin typeface="Calibri"/>
                <a:cs typeface="Calibri"/>
              </a:rPr>
              <a:t>trimester</a:t>
            </a:r>
            <a:endParaRPr sz="2600" u="sng" dirty="0">
              <a:latin typeface="Calibri"/>
              <a:cs typeface="Calibri"/>
            </a:endParaRPr>
          </a:p>
          <a:p>
            <a:pPr marL="755650" marR="5080" lvl="1" indent="-285750">
              <a:lnSpc>
                <a:spcPts val="2500"/>
              </a:lnSpc>
              <a:spcBef>
                <a:spcPts val="585"/>
              </a:spcBef>
              <a:buFont typeface="Arial"/>
              <a:buChar char="–"/>
              <a:tabLst>
                <a:tab pos="755650" algn="l"/>
                <a:tab pos="2209165" algn="l"/>
              </a:tabLst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Decrease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maternal peripheral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insulin sensitivity  </a:t>
            </a:r>
            <a:r>
              <a:rPr sz="2600" spc="-5" dirty="0">
                <a:latin typeface="Calibri"/>
                <a:cs typeface="Calibri"/>
              </a:rPr>
              <a:t>especially	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women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0" dirty="0">
                <a:latin typeface="Calibri"/>
                <a:cs typeface="Calibri"/>
              </a:rPr>
              <a:t>decreased </a:t>
            </a:r>
            <a:r>
              <a:rPr sz="2600" spc="-5" dirty="0">
                <a:latin typeface="Calibri"/>
                <a:cs typeface="Calibri"/>
              </a:rPr>
              <a:t>insulin sensitivity  </a:t>
            </a:r>
            <a:r>
              <a:rPr sz="2600" spc="-25" dirty="0">
                <a:latin typeface="Calibri"/>
                <a:cs typeface="Calibri"/>
              </a:rPr>
              <a:t>before </a:t>
            </a:r>
            <a:r>
              <a:rPr sz="2600" spc="-10" dirty="0">
                <a:latin typeface="Calibri"/>
                <a:cs typeface="Calibri"/>
              </a:rPr>
              <a:t>conception </a:t>
            </a:r>
            <a:r>
              <a:rPr sz="2600" dirty="0">
                <a:latin typeface="Calibri"/>
                <a:cs typeface="Calibri"/>
              </a:rPr>
              <a:t>(e.g. </a:t>
            </a:r>
            <a:r>
              <a:rPr sz="2600" spc="-5" dirty="0">
                <a:latin typeface="Calibri"/>
                <a:cs typeface="Calibri"/>
              </a:rPr>
              <a:t>type </a:t>
            </a:r>
            <a:r>
              <a:rPr sz="2600" dirty="0">
                <a:latin typeface="Calibri"/>
                <a:cs typeface="Calibri"/>
              </a:rPr>
              <a:t>2 </a:t>
            </a:r>
            <a:r>
              <a:rPr sz="2600" spc="-5" dirty="0">
                <a:latin typeface="Calibri"/>
                <a:cs typeface="Calibri"/>
              </a:rPr>
              <a:t>DM). </a:t>
            </a:r>
            <a:r>
              <a:rPr sz="2600" spc="-15" dirty="0">
                <a:latin typeface="Calibri"/>
                <a:cs typeface="Calibri"/>
              </a:rPr>
              <a:t>Result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5" dirty="0" smtClean="0">
                <a:latin typeface="Calibri"/>
                <a:cs typeface="Calibri"/>
              </a:rPr>
              <a:t>from</a:t>
            </a:r>
            <a:r>
              <a:rPr lang="en-US" sz="2600" spc="-15" dirty="0" smtClean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1155700" lvl="2" indent="-228600">
              <a:lnSpc>
                <a:spcPts val="2365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increased production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placental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maternal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hormones</a:t>
            </a: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155065">
              <a:lnSpc>
                <a:spcPts val="2365"/>
              </a:lnSpc>
            </a:pP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e.g.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hPL,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progesterone,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estrogen,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cortisol, and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prolactin</a:t>
            </a: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155065" marR="288290" indent="-228600">
              <a:lnSpc>
                <a:spcPct val="79100"/>
              </a:lnSpc>
              <a:spcBef>
                <a:spcPts val="6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mediators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insulin resistance-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eg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tumor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necrosis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factor-α 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and leptin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(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both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produced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in the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placenta)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resistin</a:t>
            </a: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55650" marR="170815" indent="-285750">
              <a:lnSpc>
                <a:spcPct val="80400"/>
              </a:lnSpc>
              <a:spcBef>
                <a:spcPts val="570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10" dirty="0">
                <a:latin typeface="Calibri"/>
                <a:cs typeface="Calibri"/>
              </a:rPr>
              <a:t>30% increase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maternal </a:t>
            </a:r>
            <a:r>
              <a:rPr sz="2600" spc="-15" dirty="0">
                <a:latin typeface="Calibri"/>
                <a:cs typeface="Calibri"/>
              </a:rPr>
              <a:t>fasting </a:t>
            </a:r>
            <a:r>
              <a:rPr sz="2600" spc="-10" dirty="0">
                <a:latin typeface="Calibri"/>
                <a:cs typeface="Calibri"/>
              </a:rPr>
              <a:t>hepatic </a:t>
            </a:r>
            <a:r>
              <a:rPr sz="2600" spc="-5" dirty="0">
                <a:latin typeface="Calibri"/>
                <a:cs typeface="Calibri"/>
              </a:rPr>
              <a:t>glucose  </a:t>
            </a:r>
            <a:r>
              <a:rPr sz="2600" spc="-10" dirty="0">
                <a:latin typeface="Calibri"/>
                <a:cs typeface="Calibri"/>
              </a:rPr>
              <a:t>production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0" dirty="0">
                <a:latin typeface="Calibri"/>
                <a:cs typeface="Calibri"/>
              </a:rPr>
              <a:t>advancing </a:t>
            </a:r>
            <a:r>
              <a:rPr sz="2600" spc="-15" dirty="0">
                <a:latin typeface="Calibri"/>
                <a:cs typeface="Calibri"/>
              </a:rPr>
              <a:t>gestation </a:t>
            </a:r>
            <a:r>
              <a:rPr sz="2600" spc="-5" dirty="0">
                <a:latin typeface="Calibri"/>
                <a:cs typeface="Calibri"/>
              </a:rPr>
              <a:t>due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decrease 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maternal hepatic </a:t>
            </a:r>
            <a:r>
              <a:rPr sz="2600" spc="-5" dirty="0">
                <a:latin typeface="Calibri"/>
                <a:cs typeface="Calibri"/>
              </a:rPr>
              <a:t>glucose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sensitivity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070" y="458724"/>
            <a:ext cx="52235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GDM-</a:t>
            </a:r>
            <a:r>
              <a:rPr spc="-30" dirty="0"/>
              <a:t> </a:t>
            </a:r>
            <a:r>
              <a:rPr spc="-20"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44319"/>
            <a:ext cx="8685530" cy="420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99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Lipid</a:t>
            </a:r>
            <a:r>
              <a:rPr sz="2500" b="1" spc="-10" dirty="0">
                <a:latin typeface="Calibri"/>
                <a:cs typeface="Calibri"/>
              </a:rPr>
              <a:t> metabolism</a:t>
            </a:r>
            <a:endParaRPr sz="2500" b="1" dirty="0">
              <a:latin typeface="Calibri"/>
              <a:cs typeface="Calibri"/>
            </a:endParaRPr>
          </a:p>
          <a:p>
            <a:pPr marL="755650" marR="377825" lvl="1" indent="-285750">
              <a:lnSpc>
                <a:spcPct val="80000"/>
              </a:lnSpc>
              <a:spcBef>
                <a:spcPts val="5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Insulin </a:t>
            </a:r>
            <a:r>
              <a:rPr sz="2200" spc="-10" dirty="0">
                <a:latin typeface="Calibri"/>
                <a:cs typeface="Calibri"/>
              </a:rPr>
              <a:t>produces </a:t>
            </a:r>
            <a:r>
              <a:rPr sz="2200" spc="-15" dirty="0">
                <a:latin typeface="Calibri"/>
                <a:cs typeface="Calibri"/>
              </a:rPr>
              <a:t>excessive </a:t>
            </a:r>
            <a:r>
              <a:rPr sz="2200" spc="-20" dirty="0">
                <a:latin typeface="Calibri"/>
                <a:cs typeface="Calibri"/>
              </a:rPr>
              <a:t>fetal </a:t>
            </a:r>
            <a:r>
              <a:rPr sz="2200" spc="-10" dirty="0">
                <a:latin typeface="Calibri"/>
                <a:cs typeface="Calibri"/>
              </a:rPr>
              <a:t>growth particularly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20" dirty="0">
                <a:latin typeface="Calibri"/>
                <a:cs typeface="Calibri"/>
              </a:rPr>
              <a:t>fat, </a:t>
            </a:r>
            <a:r>
              <a:rPr sz="2200" spc="-5" dirty="0">
                <a:latin typeface="Calibri"/>
                <a:cs typeface="Calibri"/>
              </a:rPr>
              <a:t>the most  </a:t>
            </a:r>
            <a:r>
              <a:rPr sz="2200" spc="-10" dirty="0">
                <a:latin typeface="Calibri"/>
                <a:cs typeface="Calibri"/>
              </a:rPr>
              <a:t>insulin-sensitive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tissue</a:t>
            </a:r>
            <a:endParaRPr sz="22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8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Increased lipolysis </a:t>
            </a:r>
            <a:r>
              <a:rPr sz="2200" spc="-15" dirty="0">
                <a:latin typeface="Calibri"/>
                <a:cs typeface="Calibri"/>
              </a:rPr>
              <a:t>(preferential </a:t>
            </a:r>
            <a:r>
              <a:rPr sz="2200" spc="-5" dirty="0">
                <a:latin typeface="Calibri"/>
                <a:cs typeface="Calibri"/>
              </a:rPr>
              <a:t>use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25" dirty="0">
                <a:latin typeface="Calibri"/>
                <a:cs typeface="Calibri"/>
              </a:rPr>
              <a:t>fat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fuel, in </a:t>
            </a:r>
            <a:r>
              <a:rPr sz="2200" spc="-10" dirty="0">
                <a:latin typeface="Calibri"/>
                <a:cs typeface="Calibri"/>
              </a:rPr>
              <a:t>order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preserve  glucose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protein)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59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Increased </a:t>
            </a:r>
            <a:r>
              <a:rPr sz="2200" spc="-5" dirty="0">
                <a:latin typeface="Calibri"/>
                <a:cs typeface="Calibri"/>
              </a:rPr>
              <a:t>serum </a:t>
            </a:r>
            <a:r>
              <a:rPr sz="2200" spc="-10" dirty="0">
                <a:latin typeface="Calibri"/>
                <a:cs typeface="Calibri"/>
              </a:rPr>
              <a:t>triglyceride </a:t>
            </a:r>
            <a:r>
              <a:rPr sz="2200" spc="-5" dirty="0">
                <a:latin typeface="Calibri"/>
                <a:cs typeface="Calibri"/>
              </a:rPr>
              <a:t>(300%) and </a:t>
            </a:r>
            <a:r>
              <a:rPr sz="2200" spc="-15" dirty="0">
                <a:latin typeface="Calibri"/>
                <a:cs typeface="Calibri"/>
              </a:rPr>
              <a:t>cholesterol </a:t>
            </a:r>
            <a:r>
              <a:rPr sz="2200" spc="-5" dirty="0">
                <a:latin typeface="Calibri"/>
                <a:cs typeface="Calibri"/>
              </a:rPr>
              <a:t>(50%)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levels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15"/>
              </a:lnSpc>
              <a:spcBef>
                <a:spcPts val="7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Spares glucose </a:t>
            </a:r>
            <a:r>
              <a:rPr sz="2200" spc="-15" dirty="0">
                <a:latin typeface="Calibri"/>
                <a:cs typeface="Calibri"/>
              </a:rPr>
              <a:t>for fetus, </a:t>
            </a:r>
            <a:r>
              <a:rPr sz="2200" spc="-5" dirty="0">
                <a:latin typeface="Calibri"/>
                <a:cs typeface="Calibri"/>
              </a:rPr>
              <a:t>since </a:t>
            </a:r>
            <a:r>
              <a:rPr sz="2200" spc="-10" dirty="0">
                <a:latin typeface="Calibri"/>
                <a:cs typeface="Calibri"/>
              </a:rPr>
              <a:t>lipids </a:t>
            </a:r>
            <a:r>
              <a:rPr sz="2200" spc="-5" dirty="0">
                <a:latin typeface="Calibri"/>
                <a:cs typeface="Calibri"/>
              </a:rPr>
              <a:t>do not </a:t>
            </a:r>
            <a:r>
              <a:rPr sz="2200" spc="-10" dirty="0">
                <a:latin typeface="Calibri"/>
                <a:cs typeface="Calibri"/>
              </a:rPr>
              <a:t>cross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placenta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59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Provides building blocks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increased </a:t>
            </a:r>
            <a:r>
              <a:rPr sz="2200" spc="-15" dirty="0">
                <a:latin typeface="Calibri"/>
                <a:cs typeface="Calibri"/>
              </a:rPr>
              <a:t>steroid </a:t>
            </a:r>
            <a:r>
              <a:rPr sz="2200" spc="-5" dirty="0">
                <a:latin typeface="Calibri"/>
                <a:cs typeface="Calibri"/>
              </a:rPr>
              <a:t>hormone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synthesis</a:t>
            </a:r>
            <a:endParaRPr sz="2200" dirty="0">
              <a:latin typeface="Calibri"/>
              <a:cs typeface="Calibri"/>
            </a:endParaRPr>
          </a:p>
          <a:p>
            <a:pPr marL="755650" marR="193040" lvl="1" indent="-285750">
              <a:lnSpc>
                <a:spcPts val="2110"/>
              </a:lnSpc>
              <a:spcBef>
                <a:spcPts val="484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Birthweight </a:t>
            </a:r>
            <a:r>
              <a:rPr sz="2200" spc="-5" dirty="0">
                <a:latin typeface="Calibri"/>
                <a:cs typeface="Calibri"/>
              </a:rPr>
              <a:t>is positively </a:t>
            </a:r>
            <a:r>
              <a:rPr sz="2200" spc="-15" dirty="0">
                <a:latin typeface="Calibri"/>
                <a:cs typeface="Calibri"/>
              </a:rPr>
              <a:t>correlated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35" dirty="0">
                <a:latin typeface="Calibri"/>
                <a:cs typeface="Calibri"/>
              </a:rPr>
              <a:t>TG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45" dirty="0">
                <a:latin typeface="Calibri"/>
                <a:cs typeface="Calibri"/>
              </a:rPr>
              <a:t>FFA </a:t>
            </a:r>
            <a:r>
              <a:rPr sz="2200" spc="-15" dirty="0">
                <a:latin typeface="Calibri"/>
                <a:cs typeface="Calibri"/>
              </a:rPr>
              <a:t>concentration </a:t>
            </a:r>
            <a:r>
              <a:rPr sz="2200" spc="-5" dirty="0">
                <a:latin typeface="Calibri"/>
                <a:cs typeface="Calibri"/>
              </a:rPr>
              <a:t>in  </a:t>
            </a:r>
            <a:r>
              <a:rPr sz="2200" spc="-15" dirty="0">
                <a:latin typeface="Calibri"/>
                <a:cs typeface="Calibri"/>
              </a:rPr>
              <a:t>late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pregnancy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995"/>
              </a:lnSpc>
              <a:spcBef>
                <a:spcPts val="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Amino </a:t>
            </a:r>
            <a:r>
              <a:rPr sz="2500" b="1" dirty="0">
                <a:latin typeface="Calibri"/>
                <a:cs typeface="Calibri"/>
              </a:rPr>
              <a:t>acid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metabolism</a:t>
            </a:r>
            <a:endParaRPr sz="2500" b="1" dirty="0">
              <a:latin typeface="Calibri"/>
              <a:cs typeface="Calibri"/>
            </a:endParaRPr>
          </a:p>
          <a:p>
            <a:pPr marL="755650" marR="263525" lvl="1" indent="-285750">
              <a:lnSpc>
                <a:spcPct val="80000"/>
              </a:lnSpc>
              <a:spcBef>
                <a:spcPts val="52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15% </a:t>
            </a:r>
            <a:r>
              <a:rPr sz="2200" spc="-10" dirty="0">
                <a:latin typeface="Calibri"/>
                <a:cs typeface="Calibri"/>
              </a:rPr>
              <a:t>increase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protein </a:t>
            </a:r>
            <a:r>
              <a:rPr sz="2200" spc="-10" dirty="0">
                <a:latin typeface="Calibri"/>
                <a:cs typeface="Calibri"/>
              </a:rPr>
              <a:t>synthesis during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second trimester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further 25% </a:t>
            </a:r>
            <a:r>
              <a:rPr sz="2200" spc="-10" dirty="0">
                <a:latin typeface="Calibri"/>
                <a:cs typeface="Calibri"/>
              </a:rPr>
              <a:t>increase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5" dirty="0">
                <a:latin typeface="Calibri"/>
                <a:cs typeface="Calibri"/>
              </a:rPr>
              <a:t>third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trimester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2129</Words>
  <Application>Microsoft Office PowerPoint</Application>
  <PresentationFormat>On-screen Show (4:3)</PresentationFormat>
  <Paragraphs>360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Calibri</vt:lpstr>
      <vt:lpstr>Garamond</vt:lpstr>
      <vt:lpstr>Times New Roman</vt:lpstr>
      <vt:lpstr>Wingdings</vt:lpstr>
      <vt:lpstr>Wingdings 2</vt:lpstr>
      <vt:lpstr>Office Theme</vt:lpstr>
      <vt:lpstr>Diabetes Mellitus in Pregnancy</vt:lpstr>
      <vt:lpstr>Objectives</vt:lpstr>
      <vt:lpstr>Diabetes mellitus</vt:lpstr>
      <vt:lpstr>DM in pregnancy-classification</vt:lpstr>
      <vt:lpstr>DM in pregnancy: White classification</vt:lpstr>
      <vt:lpstr>DM in pregnancy-proposed classification</vt:lpstr>
      <vt:lpstr>GDM-Pathophysiology</vt:lpstr>
      <vt:lpstr>GDM-Pathophysiology</vt:lpstr>
      <vt:lpstr>GDM- Pathophysiology</vt:lpstr>
      <vt:lpstr>GDM-screening and diagnosis</vt:lpstr>
      <vt:lpstr>GDM-screening and diagnosis</vt:lpstr>
      <vt:lpstr>GDM-other risk factors</vt:lpstr>
      <vt:lpstr>Overt diabetes: diagnosis</vt:lpstr>
      <vt:lpstr>GDM Diagnosis: Two Approaches</vt:lpstr>
      <vt:lpstr>PowerPoint Presentation</vt:lpstr>
      <vt:lpstr>Effect of DM on pregnancy</vt:lpstr>
      <vt:lpstr>Effect of DM on pregnancy</vt:lpstr>
      <vt:lpstr>Congenital Malformations</vt:lpstr>
      <vt:lpstr>Congenital malformations</vt:lpstr>
      <vt:lpstr>Caudal regression syndrome  (abnormal development of lower spine)</vt:lpstr>
      <vt:lpstr>Macrosomia</vt:lpstr>
      <vt:lpstr>Two Extremes Of Growth Abnormalities</vt:lpstr>
      <vt:lpstr>PowerPoint Presentation</vt:lpstr>
      <vt:lpstr>Neonate</vt:lpstr>
      <vt:lpstr>Effects of pregnancy on diabetes</vt:lpstr>
      <vt:lpstr>Treatment Type 1 or Type 2 DM</vt:lpstr>
      <vt:lpstr>Treatment Type 1 or Type 2 DM</vt:lpstr>
      <vt:lpstr>Treatment Type 1 or Type 2 DM</vt:lpstr>
      <vt:lpstr>Management: GDM</vt:lpstr>
      <vt:lpstr>Antenatal care</vt:lpstr>
      <vt:lpstr>Antenatal care</vt:lpstr>
      <vt:lpstr>Delivery</vt:lpstr>
      <vt:lpstr>Intrapartum glucose monitoring</vt:lpstr>
      <vt:lpstr>Newborn care</vt:lpstr>
      <vt:lpstr>Postnatal care</vt:lpstr>
      <vt:lpstr>Postnatal care</vt:lpstr>
      <vt:lpstr>Other key points</vt:lpstr>
      <vt:lpstr>Treatment blood glucose goals for  Types 1 or 2 DM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in Pregnancy</dc:title>
  <dc:creator>CHUI</dc:creator>
  <cp:lastModifiedBy>harvirsinghsehmi@gmail.com</cp:lastModifiedBy>
  <cp:revision>17</cp:revision>
  <dcterms:created xsi:type="dcterms:W3CDTF">2020-05-28T06:20:19Z</dcterms:created>
  <dcterms:modified xsi:type="dcterms:W3CDTF">2020-05-29T08:29:36Z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2020-05-28T00:00:00Z</vt:filetime>
  </property>
</Properties>
</file>