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2"/>
  </p:notesMasterIdLst>
  <p:sldIdLst>
    <p:sldId id="256" r:id="rId2"/>
    <p:sldId id="257" r:id="rId3"/>
    <p:sldId id="282" r:id="rId4"/>
    <p:sldId id="258" r:id="rId5"/>
    <p:sldId id="259" r:id="rId6"/>
    <p:sldId id="260" r:id="rId7"/>
    <p:sldId id="262" r:id="rId8"/>
    <p:sldId id="264" r:id="rId9"/>
    <p:sldId id="265" r:id="rId10"/>
    <p:sldId id="266" r:id="rId11"/>
    <p:sldId id="267" r:id="rId12"/>
    <p:sldId id="289" r:id="rId13"/>
    <p:sldId id="290" r:id="rId14"/>
    <p:sldId id="273" r:id="rId15"/>
    <p:sldId id="275" r:id="rId16"/>
    <p:sldId id="268" r:id="rId17"/>
    <p:sldId id="269" r:id="rId18"/>
    <p:sldId id="279" r:id="rId19"/>
    <p:sldId id="277" r:id="rId20"/>
    <p:sldId id="281" r:id="rId21"/>
    <p:sldId id="270" r:id="rId22"/>
    <p:sldId id="271" r:id="rId23"/>
    <p:sldId id="283" r:id="rId24"/>
    <p:sldId id="284" r:id="rId25"/>
    <p:sldId id="285" r:id="rId26"/>
    <p:sldId id="292" r:id="rId27"/>
    <p:sldId id="294" r:id="rId28"/>
    <p:sldId id="296" r:id="rId29"/>
    <p:sldId id="298" r:id="rId30"/>
    <p:sldId id="300" r:id="rId31"/>
    <p:sldId id="302" r:id="rId32"/>
    <p:sldId id="304" r:id="rId33"/>
    <p:sldId id="306" r:id="rId34"/>
    <p:sldId id="308" r:id="rId35"/>
    <p:sldId id="310" r:id="rId36"/>
    <p:sldId id="312" r:id="rId37"/>
    <p:sldId id="314" r:id="rId38"/>
    <p:sldId id="316" r:id="rId39"/>
    <p:sldId id="318" r:id="rId40"/>
    <p:sldId id="320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4" autoAdjust="0"/>
    <p:restoredTop sz="86381" autoAdjust="0"/>
  </p:normalViewPr>
  <p:slideViewPr>
    <p:cSldViewPr>
      <p:cViewPr varScale="1">
        <p:scale>
          <a:sx n="77" d="100"/>
          <a:sy n="77" d="100"/>
        </p:scale>
        <p:origin x="1061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409D56-075B-4FF6-A9AD-140924D63B8D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37C88-FFD2-49FB-8460-9387AF4B9C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992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37C88-FFD2-49FB-8460-9387AF4B9C5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748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F29904-3686-4301-B482-AB88EB426945}" type="slidenum">
              <a:rPr lang="en-GB"/>
              <a:pPr/>
              <a:t>32</a:t>
            </a:fld>
            <a:endParaRPr lang="en-GB"/>
          </a:p>
        </p:txBody>
      </p:sp>
      <p:sp>
        <p:nvSpPr>
          <p:cNvPr id="491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7577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8BBD8F6-FAC0-4398-8AB0-5960004E28BA}" type="slidenum">
              <a:rPr lang="en-GB"/>
              <a:pPr/>
              <a:t>33</a:t>
            </a:fld>
            <a:endParaRPr lang="en-GB"/>
          </a:p>
        </p:txBody>
      </p:sp>
      <p:sp>
        <p:nvSpPr>
          <p:cNvPr id="501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084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E36039E-22A2-468E-B7F8-77318EE14385}" type="slidenum">
              <a:rPr lang="en-GB"/>
              <a:pPr/>
              <a:t>34</a:t>
            </a:fld>
            <a:endParaRPr lang="en-GB"/>
          </a:p>
        </p:txBody>
      </p:sp>
      <p:sp>
        <p:nvSpPr>
          <p:cNvPr id="512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1719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3B8F292-3A67-461A-8539-58654C8BA5C6}" type="slidenum">
              <a:rPr lang="en-GB"/>
              <a:pPr/>
              <a:t>35</a:t>
            </a:fld>
            <a:endParaRPr lang="en-GB"/>
          </a:p>
        </p:txBody>
      </p:sp>
      <p:sp>
        <p:nvSpPr>
          <p:cNvPr id="522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4454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8222494-7595-492E-A966-2015EEDB66E5}" type="slidenum">
              <a:rPr lang="en-GB"/>
              <a:pPr/>
              <a:t>36</a:t>
            </a:fld>
            <a:endParaRPr lang="en-GB"/>
          </a:p>
        </p:txBody>
      </p:sp>
      <p:sp>
        <p:nvSpPr>
          <p:cNvPr id="532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9856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8BA604-3AD6-4C3A-9189-C8FC21637D99}" type="slidenum">
              <a:rPr lang="en-GB"/>
              <a:pPr/>
              <a:t>37</a:t>
            </a:fld>
            <a:endParaRPr lang="en-GB"/>
          </a:p>
        </p:txBody>
      </p:sp>
      <p:sp>
        <p:nvSpPr>
          <p:cNvPr id="542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9254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00D63F-8AB1-4322-B8DC-3B55187519F1}" type="slidenum">
              <a:rPr lang="en-GB"/>
              <a:pPr/>
              <a:t>38</a:t>
            </a:fld>
            <a:endParaRPr lang="en-GB"/>
          </a:p>
        </p:txBody>
      </p:sp>
      <p:sp>
        <p:nvSpPr>
          <p:cNvPr id="573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0955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5EC4A57-11F3-4D51-9FC7-7A766EA4B27B}" type="slidenum">
              <a:rPr lang="en-GB"/>
              <a:pPr/>
              <a:t>39</a:t>
            </a:fld>
            <a:endParaRPr lang="en-GB"/>
          </a:p>
        </p:txBody>
      </p:sp>
      <p:sp>
        <p:nvSpPr>
          <p:cNvPr id="583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1564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41D74B0-87B7-4798-984B-532A07768F3E}" type="slidenum">
              <a:rPr lang="en-GB"/>
              <a:pPr/>
              <a:t>40</a:t>
            </a:fld>
            <a:endParaRPr lang="en-GB"/>
          </a:p>
        </p:txBody>
      </p:sp>
      <p:sp>
        <p:nvSpPr>
          <p:cNvPr id="604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329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eaLnBrk="0" hangingPunct="0"/>
            <a:fld id="{038B846F-7763-483C-89ED-2F18D473A671}" type="slidenum">
              <a:rPr lang="en-GB" altLang="en-US" smtClean="0">
                <a:solidFill>
                  <a:prstClr val="black"/>
                </a:solidFill>
              </a:rPr>
              <a:pPr eaLnBrk="0" hangingPunct="0"/>
              <a:t>8</a:t>
            </a:fld>
            <a:endParaRPr lang="en-GB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545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37C88-FFD2-49FB-8460-9387AF4B9C5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093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C23514-7DC5-419F-BF8F-FA5701E26F31}" type="slidenum">
              <a:rPr lang="en-GB"/>
              <a:pPr/>
              <a:t>26</a:t>
            </a:fld>
            <a:endParaRPr lang="en-GB"/>
          </a:p>
        </p:txBody>
      </p:sp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76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3F69707-D379-42CE-8A6A-F0B071663F67}" type="slidenum">
              <a:rPr lang="en-GB"/>
              <a:pPr/>
              <a:t>27</a:t>
            </a:fld>
            <a:endParaRPr lang="en-GB"/>
          </a:p>
        </p:txBody>
      </p:sp>
      <p:sp>
        <p:nvSpPr>
          <p:cNvPr id="39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094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B7DAE9D-42F4-4B6D-804E-942F4D88D11B}" type="slidenum">
              <a:rPr lang="en-GB"/>
              <a:pPr/>
              <a:t>28</a:t>
            </a:fld>
            <a:endParaRPr lang="en-GB"/>
          </a:p>
        </p:txBody>
      </p:sp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740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377F53F-B109-40A1-8713-FCA20B8698C1}" type="slidenum">
              <a:rPr lang="en-GB"/>
              <a:pPr/>
              <a:t>29</a:t>
            </a:fld>
            <a:endParaRPr lang="en-GB"/>
          </a:p>
        </p:txBody>
      </p:sp>
      <p:sp>
        <p:nvSpPr>
          <p:cNvPr id="460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5163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84A9EF2-9308-4ACD-B872-FAFAEFF04546}" type="slidenum">
              <a:rPr lang="en-GB"/>
              <a:pPr/>
              <a:t>30</a:t>
            </a:fld>
            <a:endParaRPr lang="en-GB"/>
          </a:p>
        </p:txBody>
      </p:sp>
      <p:sp>
        <p:nvSpPr>
          <p:cNvPr id="471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567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A3BD0AE-FBF4-41BC-B0D2-BAD97D1F3C53}" type="slidenum">
              <a:rPr lang="en-GB"/>
              <a:pPr/>
              <a:t>31</a:t>
            </a:fld>
            <a:endParaRPr lang="en-GB"/>
          </a:p>
        </p:txBody>
      </p:sp>
      <p:sp>
        <p:nvSpPr>
          <p:cNvPr id="481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4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E2D5-8814-45A8-B9B0-D3DBC1762243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7FFA-D176-4818-98A6-35DC5073F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E2D5-8814-45A8-B9B0-D3DBC1762243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7FFA-D176-4818-98A6-35DC5073F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E2D5-8814-45A8-B9B0-D3DBC1762243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7FFA-D176-4818-98A6-35DC5073F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E2D5-8814-45A8-B9B0-D3DBC1762243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7FFA-D176-4818-98A6-35DC5073F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E2D5-8814-45A8-B9B0-D3DBC1762243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7FFA-D176-4818-98A6-35DC5073F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E2D5-8814-45A8-B9B0-D3DBC1762243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7FFA-D176-4818-98A6-35DC5073F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E2D5-8814-45A8-B9B0-D3DBC1762243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7FFA-D176-4818-98A6-35DC5073F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E2D5-8814-45A8-B9B0-D3DBC1762243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7FFA-D176-4818-98A6-35DC5073F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E2D5-8814-45A8-B9B0-D3DBC1762243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7FFA-D176-4818-98A6-35DC5073F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E2D5-8814-45A8-B9B0-D3DBC1762243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7FFA-D176-4818-98A6-35DC5073F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E2D5-8814-45A8-B9B0-D3DBC1762243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5C7FFA-D176-4818-98A6-35DC5073F1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79E2D5-8814-45A8-B9B0-D3DBC1762243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5C7FFA-D176-4818-98A6-35DC5073F1E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KIDNEY DISEASE IN PREGNANCY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 ALFRED MOKOMBA</a:t>
            </a:r>
          </a:p>
          <a:p>
            <a:r>
              <a:rPr lang="en-US" dirty="0" smtClean="0"/>
              <a:t>OBGYN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pyelonephritis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Acute bacterial </a:t>
            </a:r>
            <a:r>
              <a:rPr lang="en-US" dirty="0" err="1" smtClean="0"/>
              <a:t>minfection</a:t>
            </a:r>
            <a:r>
              <a:rPr lang="en-US" dirty="0" smtClean="0"/>
              <a:t> of the kidneys.</a:t>
            </a:r>
          </a:p>
          <a:p>
            <a:r>
              <a:rPr lang="en-US" dirty="0" smtClean="0"/>
              <a:t>TRIAD OF --</a:t>
            </a:r>
          </a:p>
          <a:p>
            <a:r>
              <a:rPr lang="en-US" dirty="0" smtClean="0"/>
              <a:t>FEVER, LUMBER PAIN, NAUSEA AND VOMITING</a:t>
            </a:r>
          </a:p>
          <a:p>
            <a:r>
              <a:rPr lang="en-US" dirty="0" smtClean="0"/>
              <a:t>GROSS HAEMATURIA</a:t>
            </a:r>
          </a:p>
          <a:p>
            <a:r>
              <a:rPr lang="en-US" dirty="0" smtClean="0"/>
              <a:t>FEVER CAN BE MORE THAN 39 C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BACTERIAL—e coli, </a:t>
            </a:r>
            <a:r>
              <a:rPr lang="en-US" dirty="0" err="1" smtClean="0"/>
              <a:t>pseudomonas,proteus</a:t>
            </a:r>
            <a:r>
              <a:rPr lang="en-US" dirty="0" smtClean="0"/>
              <a:t> </a:t>
            </a:r>
            <a:r>
              <a:rPr lang="en-US" dirty="0" err="1" smtClean="0"/>
              <a:t>mirabillis</a:t>
            </a:r>
            <a:r>
              <a:rPr lang="en-US" dirty="0" smtClean="0"/>
              <a:t> </a:t>
            </a:r>
            <a:r>
              <a:rPr lang="en-US" dirty="0" err="1" smtClean="0"/>
              <a:t>streptocooccal,staph</a:t>
            </a:r>
            <a:r>
              <a:rPr lang="en-US" dirty="0" smtClean="0"/>
              <a:t> </a:t>
            </a:r>
            <a:r>
              <a:rPr lang="en-US" dirty="0" err="1" smtClean="0"/>
              <a:t>aureus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Gardnerella,ureoplasmaurelytica</a:t>
            </a:r>
            <a:r>
              <a:rPr lang="en-US" dirty="0" smtClean="0"/>
              <a:t>, staph, </a:t>
            </a:r>
            <a:r>
              <a:rPr lang="en-US" dirty="0" err="1" smtClean="0"/>
              <a:t>haemolltyica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259637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CA" altLang="x-none" dirty="0" smtClean="0"/>
              <a:t>Complicated UTI:</a:t>
            </a:r>
            <a:br>
              <a:rPr lang="en-CA" altLang="x-none" dirty="0" smtClean="0"/>
            </a:br>
            <a:r>
              <a:rPr lang="en-CA" altLang="x-none" dirty="0" smtClean="0"/>
              <a:t>Common Pathogens</a:t>
            </a:r>
            <a:endParaRPr lang="en-US" altLang="x-none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728788" y="2120900"/>
            <a:ext cx="3867150" cy="438308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70000"/>
              </a:lnSpc>
              <a:spcAft>
                <a:spcPts val="1800"/>
              </a:spcAft>
              <a:buClr>
                <a:schemeClr val="bg1"/>
              </a:buClr>
              <a:buFont typeface="Arial" charset="0"/>
              <a:buNone/>
            </a:pPr>
            <a:r>
              <a:rPr lang="en-US" altLang="x-none" sz="2800"/>
              <a:t>E. coli</a:t>
            </a:r>
          </a:p>
          <a:p>
            <a:pPr marL="514350" indent="-514350">
              <a:lnSpc>
                <a:spcPct val="70000"/>
              </a:lnSpc>
              <a:spcAft>
                <a:spcPts val="1800"/>
              </a:spcAft>
              <a:buClr>
                <a:schemeClr val="bg1"/>
              </a:buClr>
              <a:buFont typeface="Arial" charset="0"/>
              <a:buNone/>
            </a:pPr>
            <a:r>
              <a:rPr lang="en-US" altLang="x-none" sz="2800"/>
              <a:t>Enterococcus	</a:t>
            </a:r>
          </a:p>
          <a:p>
            <a:pPr marL="514350" indent="-514350">
              <a:lnSpc>
                <a:spcPct val="70000"/>
              </a:lnSpc>
              <a:spcAft>
                <a:spcPts val="1800"/>
              </a:spcAft>
              <a:buClr>
                <a:schemeClr val="bg1"/>
              </a:buClr>
              <a:buFont typeface="Arial" charset="0"/>
              <a:buNone/>
            </a:pPr>
            <a:r>
              <a:rPr lang="en-US" altLang="x-none" sz="2800"/>
              <a:t>Pseudomonas</a:t>
            </a:r>
          </a:p>
          <a:p>
            <a:pPr marL="514350" indent="-514350">
              <a:lnSpc>
                <a:spcPct val="70000"/>
              </a:lnSpc>
              <a:spcAft>
                <a:spcPts val="1800"/>
              </a:spcAft>
              <a:buClr>
                <a:schemeClr val="bg1"/>
              </a:buClr>
              <a:buFont typeface="Arial" charset="0"/>
              <a:buNone/>
            </a:pPr>
            <a:r>
              <a:rPr lang="en-US" altLang="x-none" sz="2800"/>
              <a:t>Klebsiella</a:t>
            </a:r>
          </a:p>
          <a:p>
            <a:pPr marL="514350" indent="-514350">
              <a:lnSpc>
                <a:spcPct val="70000"/>
              </a:lnSpc>
              <a:spcAft>
                <a:spcPts val="1800"/>
              </a:spcAft>
              <a:buClr>
                <a:schemeClr val="bg1"/>
              </a:buClr>
              <a:buFont typeface="Arial" charset="0"/>
              <a:buNone/>
            </a:pPr>
            <a:r>
              <a:rPr lang="en-US" altLang="x-none" sz="2800"/>
              <a:t>Proteus</a:t>
            </a:r>
          </a:p>
          <a:p>
            <a:pPr marL="514350" indent="-514350">
              <a:lnSpc>
                <a:spcPct val="70000"/>
              </a:lnSpc>
              <a:spcAft>
                <a:spcPts val="1800"/>
              </a:spcAft>
              <a:buClr>
                <a:schemeClr val="bg1"/>
              </a:buClr>
              <a:buFont typeface="Arial" charset="0"/>
              <a:buNone/>
            </a:pPr>
            <a:r>
              <a:rPr lang="en-US" altLang="x-none" sz="2800"/>
              <a:t>Staph saprophyticus</a:t>
            </a:r>
          </a:p>
          <a:p>
            <a:pPr marL="514350" indent="-514350">
              <a:lnSpc>
                <a:spcPct val="70000"/>
              </a:lnSpc>
              <a:spcAft>
                <a:spcPts val="1800"/>
              </a:spcAft>
              <a:buClr>
                <a:schemeClr val="bg1"/>
              </a:buClr>
              <a:buFont typeface="Arial" charset="0"/>
              <a:buNone/>
            </a:pPr>
            <a:r>
              <a:rPr lang="en-US" altLang="x-none" sz="2800"/>
              <a:t>Mixed and other				   </a:t>
            </a:r>
          </a:p>
        </p:txBody>
      </p:sp>
      <p:sp>
        <p:nvSpPr>
          <p:cNvPr id="23556" name="Content Placeholder 2"/>
          <p:cNvSpPr txBox="1">
            <a:spLocks/>
          </p:cNvSpPr>
          <p:nvPr/>
        </p:nvSpPr>
        <p:spPr bwMode="auto">
          <a:xfrm>
            <a:off x="3136900" y="2119313"/>
            <a:ext cx="3867150" cy="438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14350" indent="-5143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ct val="20000"/>
              </a:spcBef>
              <a:spcAft>
                <a:spcPts val="1800"/>
              </a:spcAft>
              <a:buClr>
                <a:schemeClr val="bg1"/>
              </a:buClr>
              <a:buFont typeface="Arial" charset="0"/>
              <a:buNone/>
            </a:pPr>
            <a:r>
              <a:rPr lang="en-US" altLang="x-none" sz="3000" dirty="0">
                <a:solidFill>
                  <a:srgbClr val="FF0000"/>
                </a:solidFill>
                <a:latin typeface="Calibri" charset="0"/>
              </a:rPr>
              <a:t>32%</a:t>
            </a:r>
          </a:p>
          <a:p>
            <a:pPr algn="r" eaLnBrk="1" hangingPunct="1">
              <a:lnSpc>
                <a:spcPct val="90000"/>
              </a:lnSpc>
              <a:spcBef>
                <a:spcPct val="20000"/>
              </a:spcBef>
              <a:spcAft>
                <a:spcPts val="1800"/>
              </a:spcAft>
              <a:buClr>
                <a:schemeClr val="bg1"/>
              </a:buClr>
              <a:buFont typeface="Arial" charset="0"/>
              <a:buNone/>
            </a:pPr>
            <a:r>
              <a:rPr lang="en-US" altLang="x-none" sz="3000" dirty="0">
                <a:solidFill>
                  <a:srgbClr val="FF0000"/>
                </a:solidFill>
                <a:latin typeface="Calibri" charset="0"/>
              </a:rPr>
              <a:t>22%</a:t>
            </a:r>
          </a:p>
          <a:p>
            <a:pPr algn="r" eaLnBrk="1" hangingPunct="1">
              <a:lnSpc>
                <a:spcPct val="90000"/>
              </a:lnSpc>
              <a:spcBef>
                <a:spcPct val="20000"/>
              </a:spcBef>
              <a:spcAft>
                <a:spcPts val="1800"/>
              </a:spcAft>
              <a:buClr>
                <a:schemeClr val="bg1"/>
              </a:buClr>
              <a:buFont typeface="Arial" charset="0"/>
              <a:buNone/>
            </a:pPr>
            <a:r>
              <a:rPr lang="en-US" altLang="x-none" sz="3000" dirty="0">
                <a:solidFill>
                  <a:srgbClr val="FF0000"/>
                </a:solidFill>
                <a:latin typeface="Calibri" charset="0"/>
              </a:rPr>
              <a:t>22%</a:t>
            </a:r>
          </a:p>
          <a:p>
            <a:pPr algn="r" eaLnBrk="1" hangingPunct="1">
              <a:lnSpc>
                <a:spcPct val="90000"/>
              </a:lnSpc>
              <a:spcBef>
                <a:spcPct val="20000"/>
              </a:spcBef>
              <a:spcAft>
                <a:spcPts val="1800"/>
              </a:spcAft>
              <a:buClr>
                <a:schemeClr val="bg1"/>
              </a:buClr>
              <a:buFont typeface="Arial" charset="0"/>
              <a:buNone/>
            </a:pPr>
            <a:r>
              <a:rPr lang="en-US" altLang="x-none" sz="3000" dirty="0">
                <a:solidFill>
                  <a:srgbClr val="FF0000"/>
                </a:solidFill>
                <a:latin typeface="Calibri" charset="0"/>
              </a:rPr>
              <a:t>5%</a:t>
            </a:r>
          </a:p>
          <a:p>
            <a:pPr algn="r" eaLnBrk="1" hangingPunct="1">
              <a:lnSpc>
                <a:spcPct val="90000"/>
              </a:lnSpc>
              <a:spcBef>
                <a:spcPct val="20000"/>
              </a:spcBef>
              <a:spcAft>
                <a:spcPts val="1800"/>
              </a:spcAft>
              <a:buClr>
                <a:schemeClr val="bg1"/>
              </a:buClr>
              <a:buFont typeface="Arial" charset="0"/>
              <a:buNone/>
            </a:pPr>
            <a:r>
              <a:rPr lang="en-US" altLang="x-none" sz="3000" dirty="0">
                <a:solidFill>
                  <a:srgbClr val="FF0000"/>
                </a:solidFill>
                <a:latin typeface="Calibri" charset="0"/>
              </a:rPr>
              <a:t>1%</a:t>
            </a:r>
          </a:p>
          <a:p>
            <a:pPr algn="r" eaLnBrk="1" hangingPunct="1">
              <a:lnSpc>
                <a:spcPct val="90000"/>
              </a:lnSpc>
              <a:spcBef>
                <a:spcPct val="20000"/>
              </a:spcBef>
              <a:spcAft>
                <a:spcPts val="1800"/>
              </a:spcAft>
              <a:buClr>
                <a:schemeClr val="bg1"/>
              </a:buClr>
              <a:buFont typeface="Arial" charset="0"/>
              <a:buNone/>
            </a:pPr>
            <a:r>
              <a:rPr lang="en-US" altLang="x-none" sz="3000" dirty="0">
                <a:solidFill>
                  <a:srgbClr val="FF0000"/>
                </a:solidFill>
                <a:latin typeface="Calibri" charset="0"/>
              </a:rPr>
              <a:t>14%		</a:t>
            </a:r>
            <a:r>
              <a:rPr lang="en-US" altLang="x-none" sz="3000" dirty="0">
                <a:solidFill>
                  <a:srgbClr val="FFFF00"/>
                </a:solidFill>
                <a:latin typeface="Calibri" charset="0"/>
              </a:rPr>
              <a:t>	   </a:t>
            </a:r>
          </a:p>
        </p:txBody>
      </p:sp>
      <p:sp>
        <p:nvSpPr>
          <p:cNvPr id="23557" name="TextBox 5"/>
          <p:cNvSpPr txBox="1">
            <a:spLocks noChangeArrowheads="1"/>
          </p:cNvSpPr>
          <p:nvPr/>
        </p:nvSpPr>
        <p:spPr bwMode="auto">
          <a:xfrm>
            <a:off x="1270000" y="6238875"/>
            <a:ext cx="6524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x-none" dirty="0">
                <a:solidFill>
                  <a:srgbClr val="FF0000"/>
                </a:solidFill>
                <a:latin typeface="Calibri" charset="0"/>
              </a:rPr>
              <a:t>Regional variation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259637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CA" altLang="x-none" dirty="0" smtClean="0"/>
              <a:t>Pyelonephritis:</a:t>
            </a:r>
            <a:br>
              <a:rPr lang="en-CA" altLang="x-none" dirty="0" smtClean="0"/>
            </a:br>
            <a:r>
              <a:rPr lang="en-CA" altLang="x-none" dirty="0" smtClean="0"/>
              <a:t>Investigation</a:t>
            </a:r>
            <a:endParaRPr lang="en-US" altLang="x-none" dirty="0"/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1111250" y="1714500"/>
            <a:ext cx="6981825" cy="5211763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Clr>
                <a:schemeClr val="bg1"/>
              </a:buClr>
              <a:buNone/>
            </a:pPr>
            <a:endParaRPr lang="en-US" altLang="x-none" sz="3000" dirty="0"/>
          </a:p>
          <a:p>
            <a:pPr marL="514350" indent="-514350">
              <a:lnSpc>
                <a:spcPct val="90000"/>
              </a:lnSpc>
              <a:buClr>
                <a:schemeClr val="bg1"/>
              </a:buClr>
            </a:pPr>
            <a:endParaRPr lang="en-US" altLang="x-none" sz="3000" dirty="0"/>
          </a:p>
          <a:p>
            <a:pPr marL="514350" indent="-514350">
              <a:lnSpc>
                <a:spcPct val="90000"/>
              </a:lnSpc>
              <a:buClr>
                <a:schemeClr val="bg1"/>
              </a:buClr>
            </a:pPr>
            <a:r>
              <a:rPr lang="en-US" altLang="x-none" sz="3000" dirty="0" err="1"/>
              <a:t>Bloodwork</a:t>
            </a:r>
            <a:r>
              <a:rPr lang="en-US" altLang="x-none" sz="3000" dirty="0"/>
              <a:t> – </a:t>
            </a:r>
            <a:r>
              <a:rPr lang="en-US" altLang="x-none" sz="3000" dirty="0" smtClean="0"/>
              <a:t>CBC,ELECTROLYTES </a:t>
            </a:r>
            <a:r>
              <a:rPr lang="en-US" altLang="x-none" sz="3000" dirty="0" err="1"/>
              <a:t>lytes</a:t>
            </a:r>
            <a:r>
              <a:rPr lang="en-US" altLang="x-none" sz="3000" dirty="0"/>
              <a:t>, </a:t>
            </a:r>
            <a:r>
              <a:rPr lang="en-US" altLang="x-none" sz="3000" dirty="0" err="1"/>
              <a:t>creatinine</a:t>
            </a:r>
            <a:endParaRPr lang="en-US" altLang="x-none" sz="3000" dirty="0"/>
          </a:p>
          <a:p>
            <a:pPr marL="514350" indent="-514350">
              <a:lnSpc>
                <a:spcPct val="90000"/>
              </a:lnSpc>
              <a:buClr>
                <a:schemeClr val="bg1"/>
              </a:buClr>
            </a:pPr>
            <a:r>
              <a:rPr lang="en-US" altLang="x-none" sz="3000" dirty="0"/>
              <a:t>Blood cultures (for sepsis)</a:t>
            </a:r>
          </a:p>
          <a:p>
            <a:pPr marL="514350" indent="-514350">
              <a:lnSpc>
                <a:spcPct val="90000"/>
              </a:lnSpc>
              <a:buClr>
                <a:schemeClr val="bg1"/>
              </a:buClr>
            </a:pPr>
            <a:r>
              <a:rPr lang="en-US" altLang="x-none" sz="3000" dirty="0"/>
              <a:t>Upper tract imaging – U/S or CT</a:t>
            </a:r>
          </a:p>
          <a:p>
            <a:pPr marL="914400" lvl="1" indent="-514350">
              <a:lnSpc>
                <a:spcPct val="90000"/>
              </a:lnSpc>
              <a:buClr>
                <a:schemeClr val="bg1"/>
              </a:buClr>
              <a:buFont typeface="Arial" charset="0"/>
              <a:buChar char="•"/>
            </a:pPr>
            <a:r>
              <a:rPr lang="en-US" altLang="x-none" sz="2600" dirty="0"/>
              <a:t>? obstruction</a:t>
            </a:r>
          </a:p>
          <a:p>
            <a:pPr marL="914400" lvl="1" indent="-514350">
              <a:lnSpc>
                <a:spcPct val="90000"/>
              </a:lnSpc>
              <a:buClr>
                <a:schemeClr val="bg1"/>
              </a:buClr>
              <a:buFont typeface="Arial" charset="0"/>
              <a:buChar char="•"/>
            </a:pPr>
            <a:r>
              <a:rPr lang="en-US" altLang="x-none" sz="2600" dirty="0"/>
              <a:t>? stone(s)</a:t>
            </a:r>
          </a:p>
          <a:p>
            <a:pPr marL="914400" lvl="1" indent="-514350">
              <a:lnSpc>
                <a:spcPct val="90000"/>
              </a:lnSpc>
              <a:buClr>
                <a:schemeClr val="bg1"/>
              </a:buClr>
              <a:buFont typeface="Arial" charset="0"/>
              <a:buChar char="•"/>
            </a:pPr>
            <a:r>
              <a:rPr lang="en-US" altLang="x-none" sz="2600" dirty="0"/>
              <a:t>? abscess</a:t>
            </a:r>
          </a:p>
          <a:p>
            <a:pPr marL="914400" lvl="1" indent="-514350">
              <a:lnSpc>
                <a:spcPct val="90000"/>
              </a:lnSpc>
              <a:buClr>
                <a:schemeClr val="bg1"/>
              </a:buClr>
              <a:buFont typeface="Arial" charset="0"/>
              <a:buChar char="•"/>
            </a:pPr>
            <a:r>
              <a:rPr lang="en-US" altLang="x-none" sz="2600" dirty="0"/>
              <a:t>? </a:t>
            </a:r>
            <a:r>
              <a:rPr lang="en-US" altLang="x-none" sz="2600" dirty="0" err="1"/>
              <a:t>pyonephrosis</a:t>
            </a:r>
            <a:endParaRPr lang="en-US" altLang="x-none" sz="2600" dirty="0"/>
          </a:p>
          <a:p>
            <a:pPr marL="914400" lvl="1" indent="-514350">
              <a:lnSpc>
                <a:spcPct val="90000"/>
              </a:lnSpc>
              <a:buClr>
                <a:schemeClr val="bg1"/>
              </a:buClr>
              <a:buFont typeface="Arial" charset="0"/>
              <a:buChar char="•"/>
            </a:pPr>
            <a:r>
              <a:rPr lang="en-US" altLang="x-none" sz="2600" dirty="0"/>
              <a:t>? anatomic abnormality</a:t>
            </a:r>
          </a:p>
          <a:p>
            <a:pPr marL="914400" lvl="1" indent="-514350">
              <a:lnSpc>
                <a:spcPct val="90000"/>
              </a:lnSpc>
              <a:buClr>
                <a:schemeClr val="bg1"/>
              </a:buClr>
              <a:buFont typeface="Arial" charset="0"/>
              <a:buChar char="•"/>
            </a:pPr>
            <a:endParaRPr lang="en-US" altLang="x-none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1655763" y="381000"/>
            <a:ext cx="7183437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CA" altLang="x-none" dirty="0" smtClean="0"/>
              <a:t>Pyelonephritis:</a:t>
            </a:r>
            <a:br>
              <a:rPr lang="en-CA" altLang="x-none" dirty="0" smtClean="0"/>
            </a:br>
            <a:r>
              <a:rPr lang="en-CA" altLang="x-none" dirty="0" smtClean="0"/>
              <a:t>Signs and Symptoms</a:t>
            </a:r>
            <a:endParaRPr lang="en-US" altLang="x-none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116013" y="1646238"/>
            <a:ext cx="6530975" cy="5211762"/>
          </a:xfrm>
        </p:spPr>
        <p:txBody>
          <a:bodyPr>
            <a:normAutofit/>
          </a:bodyPr>
          <a:lstStyle/>
          <a:p>
            <a:pPr marL="514350" indent="-514350">
              <a:lnSpc>
                <a:spcPct val="70000"/>
              </a:lnSpc>
              <a:buClr>
                <a:schemeClr val="bg1"/>
              </a:buClr>
              <a:buNone/>
            </a:pPr>
            <a:r>
              <a:rPr lang="en-US" altLang="x-none" sz="2100" dirty="0" smtClean="0"/>
              <a:t>Flank </a:t>
            </a:r>
            <a:r>
              <a:rPr lang="en-US" altLang="x-none" sz="2100" dirty="0"/>
              <a:t>pain</a:t>
            </a:r>
          </a:p>
          <a:p>
            <a:pPr marL="514350" indent="-514350">
              <a:lnSpc>
                <a:spcPct val="70000"/>
              </a:lnSpc>
              <a:buClr>
                <a:schemeClr val="bg1"/>
              </a:buClr>
              <a:buNone/>
            </a:pPr>
            <a:r>
              <a:rPr lang="en-US" altLang="x-none" sz="2100" dirty="0"/>
              <a:t>General malaise</a:t>
            </a:r>
          </a:p>
          <a:p>
            <a:pPr marL="514350" indent="-514350">
              <a:lnSpc>
                <a:spcPct val="70000"/>
              </a:lnSpc>
              <a:buClr>
                <a:schemeClr val="bg1"/>
              </a:buClr>
              <a:buNone/>
            </a:pPr>
            <a:r>
              <a:rPr lang="en-US" altLang="x-none" sz="2100" dirty="0"/>
              <a:t>Chills, sweats, rigors</a:t>
            </a:r>
          </a:p>
          <a:p>
            <a:pPr marL="514350" indent="-514350">
              <a:lnSpc>
                <a:spcPct val="70000"/>
              </a:lnSpc>
              <a:buClr>
                <a:schemeClr val="bg1"/>
              </a:buClr>
              <a:buNone/>
            </a:pPr>
            <a:r>
              <a:rPr lang="en-US" altLang="x-none" sz="2100" dirty="0"/>
              <a:t>Nausea &amp; vomiting</a:t>
            </a:r>
          </a:p>
          <a:p>
            <a:pPr marL="514350" indent="-514350">
              <a:lnSpc>
                <a:spcPct val="70000"/>
              </a:lnSpc>
              <a:buClr>
                <a:schemeClr val="bg1"/>
              </a:buClr>
              <a:buNone/>
            </a:pPr>
            <a:r>
              <a:rPr lang="en-US" altLang="x-none" sz="2100" dirty="0"/>
              <a:t>Confusion / decreased level of consciousness</a:t>
            </a:r>
          </a:p>
          <a:p>
            <a:pPr marL="914400" lvl="1" indent="-514350">
              <a:lnSpc>
                <a:spcPct val="70000"/>
              </a:lnSpc>
              <a:buClr>
                <a:schemeClr val="bg1"/>
              </a:buClr>
              <a:buNone/>
            </a:pPr>
            <a:r>
              <a:rPr lang="en-US" altLang="x-none" sz="1800" dirty="0"/>
              <a:t>End-stage, due to sepsis</a:t>
            </a:r>
            <a:endParaRPr lang="en-US" altLang="x-none" sz="100" dirty="0"/>
          </a:p>
          <a:p>
            <a:pPr marL="514350" indent="-514350">
              <a:lnSpc>
                <a:spcPct val="70000"/>
              </a:lnSpc>
              <a:buClr>
                <a:schemeClr val="bg1"/>
              </a:buClr>
              <a:buFont typeface="Arial" charset="0"/>
              <a:buNone/>
            </a:pPr>
            <a:endParaRPr lang="en-US" altLang="x-none" sz="2100" dirty="0"/>
          </a:p>
          <a:p>
            <a:pPr marL="514350" indent="-514350">
              <a:lnSpc>
                <a:spcPct val="70000"/>
              </a:lnSpc>
              <a:buClr>
                <a:schemeClr val="bg1"/>
              </a:buClr>
              <a:buFont typeface="Arial" charset="0"/>
              <a:buNone/>
            </a:pPr>
            <a:r>
              <a:rPr lang="en-US" altLang="x-none" sz="2100" dirty="0"/>
              <a:t>SIGNS</a:t>
            </a:r>
          </a:p>
          <a:p>
            <a:pPr marL="514350" indent="-514350">
              <a:lnSpc>
                <a:spcPct val="70000"/>
              </a:lnSpc>
              <a:buClr>
                <a:schemeClr val="bg1"/>
              </a:buClr>
              <a:buFont typeface="Arial" charset="0"/>
              <a:buChar char="•"/>
            </a:pPr>
            <a:r>
              <a:rPr lang="en-US" altLang="x-none" sz="2100" dirty="0" smtClean="0"/>
              <a:t>..Fever</a:t>
            </a:r>
            <a:endParaRPr lang="en-US" altLang="x-none" sz="2100" dirty="0"/>
          </a:p>
          <a:p>
            <a:pPr marL="514350" indent="-514350">
              <a:lnSpc>
                <a:spcPct val="70000"/>
              </a:lnSpc>
              <a:buClr>
                <a:schemeClr val="bg1"/>
              </a:buClr>
              <a:buFont typeface="Arial" charset="0"/>
              <a:buChar char="•"/>
            </a:pPr>
            <a:r>
              <a:rPr lang="en-US" altLang="x-none" sz="2100" dirty="0" smtClean="0"/>
              <a:t>.Abdominal </a:t>
            </a:r>
            <a:r>
              <a:rPr lang="en-US" altLang="x-none" sz="2100" dirty="0"/>
              <a:t>tenderness</a:t>
            </a:r>
          </a:p>
          <a:p>
            <a:pPr marL="514350" indent="-514350">
              <a:lnSpc>
                <a:spcPct val="70000"/>
              </a:lnSpc>
              <a:buClr>
                <a:schemeClr val="bg1"/>
              </a:buClr>
              <a:buFont typeface="Arial" charset="0"/>
              <a:buChar char="•"/>
            </a:pPr>
            <a:r>
              <a:rPr lang="en-US" altLang="x-none" sz="2100" dirty="0" smtClean="0"/>
              <a:t>.</a:t>
            </a:r>
            <a:r>
              <a:rPr lang="en-US" altLang="x-none" sz="2100" dirty="0" err="1" smtClean="0"/>
              <a:t>Costovertebral</a:t>
            </a:r>
            <a:r>
              <a:rPr lang="en-US" altLang="x-none" sz="2100" dirty="0" smtClean="0"/>
              <a:t> </a:t>
            </a:r>
            <a:r>
              <a:rPr lang="en-US" altLang="x-none" sz="2100" dirty="0"/>
              <a:t>angle tenderness</a:t>
            </a:r>
          </a:p>
          <a:p>
            <a:pPr marL="514350" indent="-514350">
              <a:lnSpc>
                <a:spcPct val="70000"/>
              </a:lnSpc>
              <a:buClr>
                <a:schemeClr val="bg1"/>
              </a:buClr>
              <a:buFont typeface="Arial" charset="0"/>
              <a:buChar char="•"/>
            </a:pPr>
            <a:r>
              <a:rPr lang="en-US" altLang="x-none" sz="2100" dirty="0"/>
              <a:t>Tachycardia</a:t>
            </a:r>
          </a:p>
          <a:p>
            <a:pPr marL="514350" indent="-514350">
              <a:lnSpc>
                <a:spcPct val="70000"/>
              </a:lnSpc>
              <a:buClr>
                <a:schemeClr val="bg1"/>
              </a:buClr>
              <a:buFont typeface="Arial" charset="0"/>
              <a:buChar char="•"/>
            </a:pPr>
            <a:r>
              <a:rPr lang="en-US" altLang="x-none" sz="2100" dirty="0"/>
              <a:t>Hypotension</a:t>
            </a:r>
          </a:p>
          <a:p>
            <a:pPr marL="514350" indent="-514350">
              <a:lnSpc>
                <a:spcPct val="70000"/>
              </a:lnSpc>
              <a:buClr>
                <a:schemeClr val="bg1"/>
              </a:buClr>
              <a:buFont typeface="Arial" charset="0"/>
              <a:buChar char="•"/>
            </a:pPr>
            <a:r>
              <a:rPr lang="en-US" altLang="x-none" sz="2100" dirty="0"/>
              <a:t>Unwell, unwell, flushed, diaphoretic, toxic</a:t>
            </a:r>
          </a:p>
          <a:p>
            <a:pPr marL="914400" lvl="1" indent="-514350">
              <a:lnSpc>
                <a:spcPct val="70000"/>
              </a:lnSpc>
              <a:buClr>
                <a:schemeClr val="bg1"/>
              </a:buClr>
              <a:buFont typeface="Arial" charset="0"/>
              <a:buChar char="–"/>
            </a:pPr>
            <a:r>
              <a:rPr lang="en-US" altLang="x-none" sz="1800" dirty="0"/>
              <a:t>End-stage, due to sepsis</a:t>
            </a:r>
          </a:p>
          <a:p>
            <a:pPr marL="514350" indent="-514350">
              <a:lnSpc>
                <a:spcPct val="70000"/>
              </a:lnSpc>
              <a:buClr>
                <a:schemeClr val="bg1"/>
              </a:buClr>
              <a:buFont typeface="Arial" charset="0"/>
              <a:buChar char="•"/>
            </a:pPr>
            <a:endParaRPr lang="en-US" altLang="x-none" sz="2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1808163" y="304800"/>
            <a:ext cx="6954837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CA" altLang="x-none" dirty="0" smtClean="0"/>
              <a:t>Uncomplicated Cystitis:</a:t>
            </a:r>
            <a:br>
              <a:rPr lang="en-CA" altLang="x-none" dirty="0" smtClean="0"/>
            </a:br>
            <a:r>
              <a:rPr lang="en-CA" altLang="x-none" dirty="0" smtClean="0"/>
              <a:t>Common Pathogens</a:t>
            </a:r>
            <a:endParaRPr lang="en-US" altLang="x-none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3867150" cy="4383088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90000"/>
              </a:lnSpc>
              <a:spcAft>
                <a:spcPts val="1800"/>
              </a:spcAft>
              <a:buClr>
                <a:schemeClr val="bg1"/>
              </a:buClr>
              <a:buFont typeface="Arial" charset="0"/>
              <a:buNone/>
            </a:pPr>
            <a:r>
              <a:rPr lang="en-US" altLang="x-none" sz="3000"/>
              <a:t>E. coli</a:t>
            </a:r>
          </a:p>
          <a:p>
            <a:pPr marL="514350" indent="-514350">
              <a:lnSpc>
                <a:spcPct val="90000"/>
              </a:lnSpc>
              <a:spcAft>
                <a:spcPts val="1800"/>
              </a:spcAft>
              <a:buClr>
                <a:schemeClr val="bg1"/>
              </a:buClr>
              <a:buFont typeface="Arial" charset="0"/>
              <a:buNone/>
            </a:pPr>
            <a:r>
              <a:rPr lang="en-US" altLang="x-none" sz="3000"/>
              <a:t>Staph saprophyticus	</a:t>
            </a:r>
          </a:p>
          <a:p>
            <a:pPr marL="514350" indent="-514350">
              <a:lnSpc>
                <a:spcPct val="90000"/>
              </a:lnSpc>
              <a:spcAft>
                <a:spcPts val="1800"/>
              </a:spcAft>
              <a:buClr>
                <a:schemeClr val="bg1"/>
              </a:buClr>
              <a:buFont typeface="Arial" charset="0"/>
              <a:buNone/>
            </a:pPr>
            <a:r>
              <a:rPr lang="en-US" altLang="x-none" sz="3000"/>
              <a:t>Klebsiella</a:t>
            </a:r>
          </a:p>
          <a:p>
            <a:pPr marL="514350" indent="-514350">
              <a:lnSpc>
                <a:spcPct val="90000"/>
              </a:lnSpc>
              <a:spcAft>
                <a:spcPts val="1800"/>
              </a:spcAft>
              <a:buClr>
                <a:schemeClr val="bg1"/>
              </a:buClr>
              <a:buFont typeface="Arial" charset="0"/>
              <a:buNone/>
            </a:pPr>
            <a:r>
              <a:rPr lang="en-US" altLang="x-none" sz="3000"/>
              <a:t>Enterococcus</a:t>
            </a:r>
          </a:p>
          <a:p>
            <a:pPr marL="514350" indent="-514350">
              <a:lnSpc>
                <a:spcPct val="90000"/>
              </a:lnSpc>
              <a:spcAft>
                <a:spcPts val="1800"/>
              </a:spcAft>
              <a:buClr>
                <a:schemeClr val="bg1"/>
              </a:buClr>
              <a:buFont typeface="Arial" charset="0"/>
              <a:buNone/>
            </a:pPr>
            <a:r>
              <a:rPr lang="en-US" altLang="x-none" sz="3000"/>
              <a:t>Proteus</a:t>
            </a:r>
          </a:p>
          <a:p>
            <a:pPr marL="514350" indent="-514350">
              <a:lnSpc>
                <a:spcPct val="90000"/>
              </a:lnSpc>
              <a:spcAft>
                <a:spcPts val="1800"/>
              </a:spcAft>
              <a:buClr>
                <a:schemeClr val="bg1"/>
              </a:buClr>
              <a:buFont typeface="Arial" charset="0"/>
              <a:buNone/>
            </a:pPr>
            <a:r>
              <a:rPr lang="en-US" altLang="x-none" sz="3000"/>
              <a:t>Other				   </a:t>
            </a:r>
          </a:p>
        </p:txBody>
      </p:sp>
      <p:sp>
        <p:nvSpPr>
          <p:cNvPr id="21508" name="Content Placeholder 2"/>
          <p:cNvSpPr txBox="1">
            <a:spLocks/>
          </p:cNvSpPr>
          <p:nvPr/>
        </p:nvSpPr>
        <p:spPr bwMode="auto">
          <a:xfrm>
            <a:off x="3352006" y="1600200"/>
            <a:ext cx="3867150" cy="438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14350" indent="-5143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ct val="20000"/>
              </a:spcBef>
              <a:spcAft>
                <a:spcPts val="1800"/>
              </a:spcAft>
              <a:buClr>
                <a:schemeClr val="bg1"/>
              </a:buClr>
              <a:buFont typeface="Arial" charset="0"/>
              <a:buNone/>
            </a:pPr>
            <a:r>
              <a:rPr lang="en-US" altLang="x-none" sz="3000" dirty="0">
                <a:solidFill>
                  <a:srgbClr val="FF0000"/>
                </a:solidFill>
                <a:latin typeface="Calibri" charset="0"/>
              </a:rPr>
              <a:t>75-90%</a:t>
            </a:r>
          </a:p>
          <a:p>
            <a:pPr algn="r" eaLnBrk="1" hangingPunct="1">
              <a:lnSpc>
                <a:spcPct val="90000"/>
              </a:lnSpc>
              <a:spcBef>
                <a:spcPct val="20000"/>
              </a:spcBef>
              <a:spcAft>
                <a:spcPts val="1800"/>
              </a:spcAft>
              <a:buClr>
                <a:schemeClr val="bg1"/>
              </a:buClr>
              <a:buFont typeface="Arial" charset="0"/>
              <a:buNone/>
            </a:pPr>
            <a:r>
              <a:rPr lang="en-US" altLang="x-none" sz="3000" dirty="0" smtClean="0">
                <a:solidFill>
                  <a:srgbClr val="FF0000"/>
                </a:solidFill>
                <a:latin typeface="Calibri" charset="0"/>
              </a:rPr>
              <a:t>                  10-20</a:t>
            </a:r>
            <a:r>
              <a:rPr lang="en-US" altLang="x-none" sz="3000" dirty="0">
                <a:solidFill>
                  <a:srgbClr val="FF0000"/>
                </a:solidFill>
                <a:latin typeface="Calibri" charset="0"/>
              </a:rPr>
              <a:t>%	</a:t>
            </a:r>
          </a:p>
          <a:p>
            <a:pPr algn="r" eaLnBrk="1" hangingPunct="1">
              <a:lnSpc>
                <a:spcPct val="90000"/>
              </a:lnSpc>
              <a:spcBef>
                <a:spcPct val="20000"/>
              </a:spcBef>
              <a:spcAft>
                <a:spcPts val="1800"/>
              </a:spcAft>
              <a:buClr>
                <a:schemeClr val="bg1"/>
              </a:buClr>
              <a:buFont typeface="Arial" charset="0"/>
              <a:buNone/>
            </a:pPr>
            <a:r>
              <a:rPr lang="en-US" altLang="x-none" sz="3000" dirty="0">
                <a:solidFill>
                  <a:srgbClr val="FF0000"/>
                </a:solidFill>
                <a:latin typeface="Calibri" charset="0"/>
              </a:rPr>
              <a:t>3-4%</a:t>
            </a:r>
          </a:p>
          <a:p>
            <a:pPr algn="r" eaLnBrk="1" hangingPunct="1">
              <a:lnSpc>
                <a:spcPct val="90000"/>
              </a:lnSpc>
              <a:spcBef>
                <a:spcPct val="20000"/>
              </a:spcBef>
              <a:spcAft>
                <a:spcPts val="1800"/>
              </a:spcAft>
              <a:buClr>
                <a:schemeClr val="bg1"/>
              </a:buClr>
              <a:buFont typeface="Arial" charset="0"/>
              <a:buNone/>
            </a:pPr>
            <a:r>
              <a:rPr lang="en-US" altLang="x-none" sz="3000" dirty="0">
                <a:solidFill>
                  <a:srgbClr val="FF0000"/>
                </a:solidFill>
                <a:latin typeface="Calibri" charset="0"/>
              </a:rPr>
              <a:t>2-3%</a:t>
            </a:r>
          </a:p>
          <a:p>
            <a:pPr algn="r" eaLnBrk="1" hangingPunct="1">
              <a:lnSpc>
                <a:spcPct val="90000"/>
              </a:lnSpc>
              <a:spcBef>
                <a:spcPct val="20000"/>
              </a:spcBef>
              <a:spcAft>
                <a:spcPts val="1800"/>
              </a:spcAft>
              <a:buClr>
                <a:schemeClr val="bg1"/>
              </a:buClr>
              <a:buFont typeface="Arial" charset="0"/>
              <a:buNone/>
            </a:pPr>
            <a:r>
              <a:rPr lang="en-US" altLang="x-none" sz="3000" dirty="0">
                <a:solidFill>
                  <a:srgbClr val="FF0000"/>
                </a:solidFill>
                <a:latin typeface="Calibri" charset="0"/>
              </a:rPr>
              <a:t>2-3%</a:t>
            </a:r>
          </a:p>
          <a:p>
            <a:pPr algn="r" eaLnBrk="1" hangingPunct="1">
              <a:lnSpc>
                <a:spcPct val="90000"/>
              </a:lnSpc>
              <a:spcBef>
                <a:spcPct val="20000"/>
              </a:spcBef>
              <a:spcAft>
                <a:spcPts val="1800"/>
              </a:spcAft>
              <a:buClr>
                <a:schemeClr val="bg1"/>
              </a:buClr>
              <a:buFont typeface="Arial" charset="0"/>
              <a:buNone/>
            </a:pPr>
            <a:r>
              <a:rPr lang="en-US" altLang="x-none" sz="3000" dirty="0" smtClean="0">
                <a:solidFill>
                  <a:srgbClr val="FF0000"/>
                </a:solidFill>
                <a:latin typeface="Calibri" charset="0"/>
              </a:rPr>
              <a:t>       		3</a:t>
            </a:r>
            <a:r>
              <a:rPr lang="en-US" altLang="x-none" sz="3000" dirty="0">
                <a:solidFill>
                  <a:srgbClr val="FF0000"/>
                </a:solidFill>
                <a:latin typeface="Calibri" charset="0"/>
              </a:rPr>
              <a:t>%		</a:t>
            </a:r>
            <a:r>
              <a:rPr lang="en-US" altLang="x-none" sz="3000" dirty="0">
                <a:solidFill>
                  <a:srgbClr val="FFFF00"/>
                </a:solidFill>
                <a:latin typeface="Calibri" charset="0"/>
              </a:rPr>
              <a:t>	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managenent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Urinalysis, </a:t>
            </a:r>
          </a:p>
          <a:p>
            <a:r>
              <a:rPr lang="en-US" dirty="0" smtClean="0"/>
              <a:t>Urine for c/s</a:t>
            </a:r>
          </a:p>
          <a:p>
            <a:r>
              <a:rPr lang="en-US" dirty="0" err="1" smtClean="0"/>
              <a:t>Cbc</a:t>
            </a:r>
            <a:endParaRPr lang="en-US" dirty="0" smtClean="0"/>
          </a:p>
          <a:p>
            <a:r>
              <a:rPr lang="en-US" dirty="0" smtClean="0"/>
              <a:t>Renal function tests</a:t>
            </a:r>
          </a:p>
          <a:p>
            <a:r>
              <a:rPr lang="en-US" dirty="0" smtClean="0"/>
              <a:t>+_renal ultrasound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Admit</a:t>
            </a:r>
          </a:p>
          <a:p>
            <a:r>
              <a:rPr lang="en-US" dirty="0" smtClean="0"/>
              <a:t>Iv fluids</a:t>
            </a:r>
          </a:p>
          <a:p>
            <a:r>
              <a:rPr lang="en-US" dirty="0" smtClean="0"/>
              <a:t>Antipyretics</a:t>
            </a:r>
          </a:p>
          <a:p>
            <a:r>
              <a:rPr lang="en-US" dirty="0" smtClean="0"/>
              <a:t>Iv </a:t>
            </a:r>
            <a:r>
              <a:rPr lang="en-US" dirty="0" err="1" smtClean="0"/>
              <a:t>antibioitics</a:t>
            </a:r>
            <a:r>
              <a:rPr lang="en-US" dirty="0" smtClean="0"/>
              <a:t> 7 days then oral total 14 days treatment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259637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CA" altLang="x-none" dirty="0" smtClean="0"/>
              <a:t>Pyelonephritis:</a:t>
            </a:r>
            <a:br>
              <a:rPr lang="en-CA" altLang="x-none" dirty="0" smtClean="0"/>
            </a:br>
            <a:r>
              <a:rPr lang="en-CA" altLang="x-none" dirty="0" smtClean="0"/>
              <a:t>Investigation</a:t>
            </a:r>
            <a:endParaRPr lang="en-US" altLang="x-none" dirty="0"/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1111250" y="1714500"/>
            <a:ext cx="6981825" cy="5211763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Clr>
                <a:schemeClr val="bg1"/>
              </a:buClr>
            </a:pPr>
            <a:r>
              <a:rPr lang="en-US" altLang="x-none" sz="3000"/>
              <a:t>Same as cystitis, plus:</a:t>
            </a:r>
          </a:p>
          <a:p>
            <a:pPr marL="514350" indent="-514350">
              <a:lnSpc>
                <a:spcPct val="90000"/>
              </a:lnSpc>
              <a:buClr>
                <a:schemeClr val="bg1"/>
              </a:buClr>
            </a:pPr>
            <a:endParaRPr lang="en-US" altLang="x-none" sz="3000"/>
          </a:p>
          <a:p>
            <a:pPr marL="514350" indent="-514350">
              <a:lnSpc>
                <a:spcPct val="90000"/>
              </a:lnSpc>
              <a:buClr>
                <a:schemeClr val="bg1"/>
              </a:buClr>
            </a:pPr>
            <a:r>
              <a:rPr lang="en-US" altLang="x-none" sz="3000"/>
              <a:t>Bloodwork – CBC, lytes, creatinine</a:t>
            </a:r>
          </a:p>
          <a:p>
            <a:pPr marL="514350" indent="-514350">
              <a:lnSpc>
                <a:spcPct val="90000"/>
              </a:lnSpc>
              <a:buClr>
                <a:schemeClr val="bg1"/>
              </a:buClr>
            </a:pPr>
            <a:r>
              <a:rPr lang="en-US" altLang="x-none" sz="3000"/>
              <a:t>Blood cultures (for sepsis)</a:t>
            </a:r>
          </a:p>
          <a:p>
            <a:pPr marL="514350" indent="-514350">
              <a:lnSpc>
                <a:spcPct val="90000"/>
              </a:lnSpc>
              <a:buClr>
                <a:schemeClr val="bg1"/>
              </a:buClr>
            </a:pPr>
            <a:r>
              <a:rPr lang="en-US" altLang="x-none" sz="3000"/>
              <a:t>Upper tract imaging – U/S or CT</a:t>
            </a:r>
          </a:p>
          <a:p>
            <a:pPr marL="914400" lvl="1" indent="-514350">
              <a:lnSpc>
                <a:spcPct val="90000"/>
              </a:lnSpc>
              <a:buClr>
                <a:schemeClr val="bg1"/>
              </a:buClr>
              <a:buFont typeface="Arial" charset="0"/>
              <a:buChar char="•"/>
            </a:pPr>
            <a:r>
              <a:rPr lang="en-US" altLang="x-none" sz="2600"/>
              <a:t>? obstruction</a:t>
            </a:r>
          </a:p>
          <a:p>
            <a:pPr marL="914400" lvl="1" indent="-514350">
              <a:lnSpc>
                <a:spcPct val="90000"/>
              </a:lnSpc>
              <a:buClr>
                <a:schemeClr val="bg1"/>
              </a:buClr>
              <a:buFont typeface="Arial" charset="0"/>
              <a:buChar char="•"/>
            </a:pPr>
            <a:r>
              <a:rPr lang="en-US" altLang="x-none" sz="2600"/>
              <a:t>? stone(s)</a:t>
            </a:r>
          </a:p>
          <a:p>
            <a:pPr marL="914400" lvl="1" indent="-514350">
              <a:lnSpc>
                <a:spcPct val="90000"/>
              </a:lnSpc>
              <a:buClr>
                <a:schemeClr val="bg1"/>
              </a:buClr>
              <a:buFont typeface="Arial" charset="0"/>
              <a:buChar char="•"/>
            </a:pPr>
            <a:r>
              <a:rPr lang="en-US" altLang="x-none" sz="2600"/>
              <a:t>? abscess</a:t>
            </a:r>
          </a:p>
          <a:p>
            <a:pPr marL="914400" lvl="1" indent="-514350">
              <a:lnSpc>
                <a:spcPct val="90000"/>
              </a:lnSpc>
              <a:buClr>
                <a:schemeClr val="bg1"/>
              </a:buClr>
              <a:buFont typeface="Arial" charset="0"/>
              <a:buChar char="•"/>
            </a:pPr>
            <a:r>
              <a:rPr lang="en-US" altLang="x-none" sz="2600"/>
              <a:t>? pyonephrosis</a:t>
            </a:r>
          </a:p>
          <a:p>
            <a:pPr marL="914400" lvl="1" indent="-514350">
              <a:lnSpc>
                <a:spcPct val="90000"/>
              </a:lnSpc>
              <a:buClr>
                <a:schemeClr val="bg1"/>
              </a:buClr>
              <a:buFont typeface="Arial" charset="0"/>
              <a:buChar char="•"/>
            </a:pPr>
            <a:r>
              <a:rPr lang="en-US" altLang="x-none" sz="2600"/>
              <a:t>? anatomic abnormality</a:t>
            </a:r>
          </a:p>
          <a:p>
            <a:pPr marL="914400" lvl="1" indent="-514350">
              <a:lnSpc>
                <a:spcPct val="90000"/>
              </a:lnSpc>
              <a:buClr>
                <a:schemeClr val="bg1"/>
              </a:buClr>
              <a:buFont typeface="Arial" charset="0"/>
              <a:buChar char="•"/>
            </a:pPr>
            <a:endParaRPr lang="en-US" altLang="x-none" sz="2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259637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CA" altLang="x-none" dirty="0" smtClean="0"/>
              <a:t>UTI Antimicrobials:</a:t>
            </a:r>
            <a:br>
              <a:rPr lang="en-CA" altLang="x-none" dirty="0" smtClean="0"/>
            </a:br>
            <a:r>
              <a:rPr lang="en-CA" altLang="x-none" dirty="0" smtClean="0"/>
              <a:t>Common Classes</a:t>
            </a:r>
            <a:endParaRPr lang="en-US" altLang="x-none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3550" y="1828800"/>
            <a:ext cx="8839200" cy="4997450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90000"/>
              </a:lnSpc>
              <a:spcAft>
                <a:spcPts val="1800"/>
              </a:spcAft>
              <a:buClr>
                <a:schemeClr val="bg1"/>
              </a:buClr>
              <a:buFont typeface="Arial" charset="0"/>
              <a:buChar char="•"/>
            </a:pPr>
            <a:r>
              <a:rPr lang="en-US" altLang="x-none" sz="2800" dirty="0" err="1"/>
              <a:t>Penicillins</a:t>
            </a:r>
            <a:r>
              <a:rPr lang="en-US" altLang="x-none" sz="2800" dirty="0"/>
              <a:t>/</a:t>
            </a:r>
            <a:r>
              <a:rPr lang="en-US" altLang="x-none" sz="2800" dirty="0" err="1"/>
              <a:t>aminopenicillins</a:t>
            </a:r>
            <a:r>
              <a:rPr lang="en-US" altLang="x-none" sz="2800" dirty="0"/>
              <a:t> (</a:t>
            </a:r>
            <a:r>
              <a:rPr lang="en-US" altLang="x-none" sz="2400" dirty="0"/>
              <a:t>Amoxicillin, ampicillin)</a:t>
            </a:r>
          </a:p>
          <a:p>
            <a:pPr marL="514350" indent="-514350">
              <a:lnSpc>
                <a:spcPct val="90000"/>
              </a:lnSpc>
              <a:spcAft>
                <a:spcPts val="1800"/>
              </a:spcAft>
              <a:buClr>
                <a:schemeClr val="bg1"/>
              </a:buClr>
              <a:buFont typeface="Arial" charset="0"/>
              <a:buChar char="•"/>
            </a:pPr>
            <a:r>
              <a:rPr lang="en-US" altLang="x-none" sz="2800" dirty="0" err="1"/>
              <a:t>Cephalosporins</a:t>
            </a:r>
            <a:r>
              <a:rPr lang="en-US" altLang="x-none" sz="2800" dirty="0"/>
              <a:t> (</a:t>
            </a:r>
            <a:r>
              <a:rPr lang="en-US" altLang="x-none" sz="2400" dirty="0"/>
              <a:t>Cephalexin, ceftriaxone)</a:t>
            </a:r>
          </a:p>
          <a:p>
            <a:pPr marL="514350" indent="-514350">
              <a:lnSpc>
                <a:spcPct val="90000"/>
              </a:lnSpc>
              <a:spcAft>
                <a:spcPts val="1800"/>
              </a:spcAft>
              <a:buClr>
                <a:schemeClr val="bg1"/>
              </a:buClr>
              <a:buFont typeface="Arial" charset="0"/>
              <a:buChar char="•"/>
            </a:pPr>
            <a:r>
              <a:rPr lang="en-US" altLang="x-none" sz="2800" dirty="0"/>
              <a:t>Fluoroquinolones (</a:t>
            </a:r>
            <a:r>
              <a:rPr lang="en-US" altLang="x-none" sz="2400" dirty="0"/>
              <a:t>Ciprofloxacin, </a:t>
            </a:r>
            <a:r>
              <a:rPr lang="en-US" altLang="x-none" sz="2400" dirty="0" err="1"/>
              <a:t>noroxin</a:t>
            </a:r>
            <a:r>
              <a:rPr lang="en-US" altLang="x-none" sz="2400" dirty="0"/>
              <a:t>, </a:t>
            </a:r>
            <a:r>
              <a:rPr lang="en-US" altLang="x-none" sz="2400" dirty="0" err="1"/>
              <a:t>levofloxacin</a:t>
            </a:r>
            <a:r>
              <a:rPr lang="en-US" altLang="x-none" sz="2400" dirty="0" smtClean="0"/>
              <a:t>)  not used in pregnancy</a:t>
            </a:r>
            <a:endParaRPr lang="en-US" altLang="x-none" sz="2400" dirty="0"/>
          </a:p>
          <a:p>
            <a:pPr marL="514350" indent="-514350">
              <a:lnSpc>
                <a:spcPct val="90000"/>
              </a:lnSpc>
              <a:spcAft>
                <a:spcPts val="1800"/>
              </a:spcAft>
              <a:buClr>
                <a:schemeClr val="bg1"/>
              </a:buClr>
              <a:buFont typeface="Arial" charset="0"/>
              <a:buChar char="•"/>
            </a:pPr>
            <a:r>
              <a:rPr lang="en-US" altLang="x-none" sz="2800" dirty="0"/>
              <a:t>Aminoglycosides (</a:t>
            </a:r>
            <a:r>
              <a:rPr lang="en-US" altLang="x-none" sz="2400" dirty="0"/>
              <a:t>Gentamicin, tobramycin)</a:t>
            </a:r>
          </a:p>
          <a:p>
            <a:pPr marL="514350" indent="-514350">
              <a:lnSpc>
                <a:spcPct val="90000"/>
              </a:lnSpc>
              <a:spcAft>
                <a:spcPts val="1800"/>
              </a:spcAft>
              <a:buClr>
                <a:schemeClr val="bg1"/>
              </a:buClr>
              <a:buFont typeface="Arial" charset="0"/>
              <a:buChar char="•"/>
            </a:pPr>
            <a:r>
              <a:rPr lang="en-US" altLang="x-none" sz="2800" dirty="0"/>
              <a:t>Trimethoprim/Sulfamethoxazole</a:t>
            </a:r>
          </a:p>
          <a:p>
            <a:pPr marL="514350" indent="-514350">
              <a:lnSpc>
                <a:spcPct val="90000"/>
              </a:lnSpc>
              <a:spcAft>
                <a:spcPts val="1800"/>
              </a:spcAft>
              <a:buClr>
                <a:schemeClr val="bg1"/>
              </a:buClr>
              <a:buFont typeface="Arial" charset="0"/>
              <a:buChar char="•"/>
            </a:pPr>
            <a:r>
              <a:rPr lang="en-US" altLang="x-none" sz="2800" dirty="0"/>
              <a:t>Nitrofurantoin</a:t>
            </a:r>
          </a:p>
          <a:p>
            <a:pPr marL="514350" indent="-514350">
              <a:lnSpc>
                <a:spcPct val="90000"/>
              </a:lnSpc>
              <a:spcAft>
                <a:spcPts val="1800"/>
              </a:spcAft>
              <a:buClr>
                <a:schemeClr val="bg1"/>
              </a:buClr>
              <a:buFont typeface="Arial" charset="0"/>
              <a:buChar char="•"/>
            </a:pPr>
            <a:r>
              <a:rPr lang="en-US" altLang="x-none" sz="2800" dirty="0"/>
              <a:t>Tetracycline</a:t>
            </a:r>
          </a:p>
          <a:p>
            <a:pPr marL="514350" indent="-514350">
              <a:lnSpc>
                <a:spcPct val="90000"/>
              </a:lnSpc>
              <a:spcAft>
                <a:spcPts val="1800"/>
              </a:spcAft>
              <a:buClr>
                <a:schemeClr val="bg1"/>
              </a:buClr>
              <a:buFont typeface="Arial" charset="0"/>
              <a:buChar char="•"/>
            </a:pPr>
            <a:endParaRPr lang="en-US" altLang="x-none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PREGNANCY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Kidney size increases by 1-1.5 cm</a:t>
            </a:r>
          </a:p>
          <a:p>
            <a:r>
              <a:rPr lang="en-US" dirty="0" smtClean="0"/>
              <a:t>Dilation of </a:t>
            </a:r>
            <a:r>
              <a:rPr lang="en-US" dirty="0" err="1" smtClean="0"/>
              <a:t>ureters</a:t>
            </a:r>
            <a:r>
              <a:rPr lang="en-US" dirty="0" smtClean="0"/>
              <a:t> and renal pelvis-progesterone</a:t>
            </a:r>
          </a:p>
          <a:p>
            <a:r>
              <a:rPr lang="en-US" dirty="0" smtClean="0"/>
              <a:t>GFR increases due to increased BF</a:t>
            </a:r>
          </a:p>
          <a:p>
            <a:r>
              <a:rPr lang="en-US" dirty="0" smtClean="0"/>
              <a:t>Serum </a:t>
            </a:r>
            <a:r>
              <a:rPr lang="en-US" dirty="0" err="1" smtClean="0"/>
              <a:t>creatinine</a:t>
            </a:r>
            <a:r>
              <a:rPr lang="en-US" dirty="0" smtClean="0"/>
              <a:t> </a:t>
            </a:r>
            <a:r>
              <a:rPr lang="en-US" dirty="0" err="1" smtClean="0"/>
              <a:t>falls,BUN</a:t>
            </a:r>
            <a:r>
              <a:rPr lang="en-US" dirty="0" smtClean="0"/>
              <a:t> FALLS</a:t>
            </a:r>
          </a:p>
          <a:p>
            <a:r>
              <a:rPr lang="en-US" dirty="0" smtClean="0"/>
              <a:t>BACTERAEMIA—UTI AND PYELONEPHRITIS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09600" y="1981200"/>
            <a:ext cx="8534400" cy="48768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1pPr>
            <a:lvl2pPr marL="800100" indent="-3429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200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altLang="x-none" sz="2800" dirty="0">
                <a:latin typeface="AGaramond Bold" charset="0"/>
              </a:rPr>
              <a:t>Route?   IV vs. oral antibiotics</a:t>
            </a:r>
          </a:p>
          <a:p>
            <a:pPr eaLnBrk="1" hangingPunct="1">
              <a:lnSpc>
                <a:spcPct val="70000"/>
              </a:lnSpc>
              <a:spcBef>
                <a:spcPct val="200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altLang="x-none" sz="2800" dirty="0">
                <a:latin typeface="AGaramond Bold" charset="0"/>
              </a:rPr>
              <a:t>Patient disposition?   Inpatient vs. outpatient therapy</a:t>
            </a:r>
          </a:p>
          <a:p>
            <a:pPr eaLnBrk="1" hangingPunct="1">
              <a:lnSpc>
                <a:spcPct val="70000"/>
              </a:lnSpc>
              <a:spcBef>
                <a:spcPct val="200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altLang="x-none" sz="2800" dirty="0">
                <a:latin typeface="AGaramond Bold" charset="0"/>
              </a:rPr>
              <a:t>Duration?   7-10 days vs. 14-21 days</a:t>
            </a:r>
          </a:p>
          <a:p>
            <a:pPr eaLnBrk="1" hangingPunct="1">
              <a:lnSpc>
                <a:spcPct val="70000"/>
              </a:lnSpc>
              <a:spcBef>
                <a:spcPct val="20000"/>
              </a:spcBef>
              <a:spcAft>
                <a:spcPts val="1200"/>
              </a:spcAft>
              <a:buFont typeface="Arial" charset="0"/>
              <a:buChar char="•"/>
            </a:pPr>
            <a:endParaRPr lang="en-US" altLang="x-none" sz="2800" dirty="0">
              <a:latin typeface="AGaramond Bold" charset="0"/>
            </a:endParaRPr>
          </a:p>
          <a:p>
            <a:pPr eaLnBrk="1" hangingPunct="1">
              <a:lnSpc>
                <a:spcPct val="70000"/>
              </a:lnSpc>
              <a:spcBef>
                <a:spcPct val="200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altLang="x-none" sz="2800" dirty="0">
                <a:latin typeface="AGaramond Bold" charset="0"/>
              </a:rPr>
              <a:t>Depends on how sick patient is at presentation:</a:t>
            </a:r>
          </a:p>
          <a:p>
            <a:pPr lvl="1" eaLnBrk="1" hangingPunct="1">
              <a:lnSpc>
                <a:spcPct val="70000"/>
              </a:lnSpc>
              <a:spcBef>
                <a:spcPct val="200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altLang="x-none" dirty="0">
                <a:latin typeface="AGaramond Bold" charset="0"/>
              </a:rPr>
              <a:t>Looks well, low grade fever </a:t>
            </a:r>
            <a:r>
              <a:rPr lang="en-US" altLang="x-none" dirty="0">
                <a:latin typeface="Wingdings" charset="2"/>
              </a:rPr>
              <a:t></a:t>
            </a:r>
            <a:r>
              <a:rPr lang="en-US" altLang="x-none" dirty="0">
                <a:latin typeface="AGaramond Bold" charset="0"/>
              </a:rPr>
              <a:t> outpatient oral </a:t>
            </a:r>
          </a:p>
          <a:p>
            <a:pPr lvl="1" eaLnBrk="1" hangingPunct="1">
              <a:lnSpc>
                <a:spcPct val="70000"/>
              </a:lnSpc>
              <a:spcBef>
                <a:spcPct val="200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altLang="x-none" dirty="0">
                <a:latin typeface="AGaramond Bold" charset="0"/>
              </a:rPr>
              <a:t>Looks unwell, high grade fever </a:t>
            </a:r>
            <a:r>
              <a:rPr lang="en-US" altLang="x-none" dirty="0">
                <a:latin typeface="Wingdings" charset="2"/>
              </a:rPr>
              <a:t></a:t>
            </a:r>
            <a:r>
              <a:rPr lang="en-US" altLang="x-none" dirty="0">
                <a:latin typeface="AGaramond Bold" charset="0"/>
              </a:rPr>
              <a:t> admit to hospital for IV antibiotics (</a:t>
            </a:r>
            <a:r>
              <a:rPr lang="en-US" altLang="x-none" dirty="0" err="1">
                <a:latin typeface="AGaramond Bold" charset="0"/>
              </a:rPr>
              <a:t>ie</a:t>
            </a:r>
            <a:r>
              <a:rPr lang="en-US" altLang="x-none" dirty="0">
                <a:latin typeface="AGaramond Bold" charset="0"/>
              </a:rPr>
              <a:t>. cephalosporin or </a:t>
            </a:r>
            <a:r>
              <a:rPr lang="en-US" altLang="x-none" dirty="0" err="1">
                <a:latin typeface="AGaramond Bold" charset="0"/>
              </a:rPr>
              <a:t>ampicllin</a:t>
            </a:r>
            <a:r>
              <a:rPr lang="en-US" altLang="x-none" dirty="0">
                <a:latin typeface="AGaramond Bold" charset="0"/>
              </a:rPr>
              <a:t> and </a:t>
            </a:r>
            <a:r>
              <a:rPr lang="en-US" altLang="x-none" dirty="0" err="1">
                <a:latin typeface="AGaramond Bold" charset="0"/>
              </a:rPr>
              <a:t>gentamicin</a:t>
            </a:r>
            <a:r>
              <a:rPr lang="en-US" altLang="x-none" dirty="0">
                <a:latin typeface="AGaramond Bold" charset="0"/>
              </a:rPr>
              <a:t>)</a:t>
            </a:r>
          </a:p>
          <a:p>
            <a:pPr eaLnBrk="1" hangingPunct="1">
              <a:lnSpc>
                <a:spcPct val="70000"/>
              </a:lnSpc>
              <a:spcBef>
                <a:spcPct val="20000"/>
              </a:spcBef>
              <a:spcAft>
                <a:spcPts val="1200"/>
              </a:spcAft>
            </a:pPr>
            <a:endParaRPr lang="en-US" altLang="x-none" i="1" dirty="0">
              <a:latin typeface="AGaramond Bold" charset="0"/>
            </a:endParaRPr>
          </a:p>
          <a:p>
            <a:pPr eaLnBrk="1" hangingPunct="1">
              <a:lnSpc>
                <a:spcPct val="70000"/>
              </a:lnSpc>
              <a:spcBef>
                <a:spcPct val="20000"/>
              </a:spcBef>
              <a:spcAft>
                <a:spcPts val="1200"/>
              </a:spcAft>
            </a:pPr>
            <a:r>
              <a:rPr lang="en-US" altLang="x-none" i="1" dirty="0">
                <a:latin typeface="AGaramond Bold" charset="0"/>
              </a:rPr>
              <a:t>Longer course of antibiotics needed, may require IV antibiotics in hospital</a:t>
            </a:r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259637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CA" altLang="x-none" dirty="0" smtClean="0"/>
              <a:t>Pyelonephritis:</a:t>
            </a:r>
            <a:br>
              <a:rPr lang="en-CA" altLang="x-none" dirty="0" smtClean="0"/>
            </a:br>
            <a:r>
              <a:rPr lang="en-CA" altLang="x-none" dirty="0" smtClean="0"/>
              <a:t>Treatment</a:t>
            </a:r>
            <a:endParaRPr lang="en-US" altLang="x-non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ddx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Acute abdomen</a:t>
            </a:r>
          </a:p>
          <a:p>
            <a:r>
              <a:rPr lang="en-US" dirty="0" smtClean="0"/>
              <a:t>Cystitis</a:t>
            </a:r>
          </a:p>
          <a:p>
            <a:r>
              <a:rPr lang="en-US" dirty="0" smtClean="0"/>
              <a:t>Appendicitis</a:t>
            </a:r>
          </a:p>
          <a:p>
            <a:r>
              <a:rPr lang="en-US" dirty="0" smtClean="0"/>
              <a:t>Torsion</a:t>
            </a:r>
          </a:p>
          <a:p>
            <a:r>
              <a:rPr lang="en-US" dirty="0" smtClean="0"/>
              <a:t>Acute </a:t>
            </a:r>
            <a:r>
              <a:rPr lang="en-US" dirty="0" err="1" smtClean="0"/>
              <a:t>pud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Gram </a:t>
            </a:r>
            <a:r>
              <a:rPr lang="en-US" dirty="0" err="1" smtClean="0"/>
              <a:t>postive</a:t>
            </a:r>
            <a:r>
              <a:rPr lang="en-US" dirty="0" smtClean="0"/>
              <a:t> streptococcal and preterm </a:t>
            </a:r>
            <a:r>
              <a:rPr lang="en-US" dirty="0" err="1" smtClean="0"/>
              <a:t>labour</a:t>
            </a:r>
            <a:r>
              <a:rPr lang="en-US" dirty="0" smtClean="0"/>
              <a:t> association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RENAL TRANSPLANT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981200"/>
            <a:ext cx="7924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Renal transplantation –CC OB 4thed J Scott</a:t>
            </a:r>
          </a:p>
          <a:p>
            <a:r>
              <a:rPr lang="en-US" dirty="0" smtClean="0"/>
              <a:t>•1 in 20 women of childbearing age with a functioning renal allograft becomes pregnant, &gt;10,000 pregnancies have occurred </a:t>
            </a:r>
          </a:p>
          <a:p>
            <a:r>
              <a:rPr lang="en-US" dirty="0" smtClean="0"/>
              <a:t>•Ideal if serum </a:t>
            </a:r>
            <a:r>
              <a:rPr lang="en-US" dirty="0" err="1" smtClean="0"/>
              <a:t>creatinine</a:t>
            </a:r>
            <a:r>
              <a:rPr lang="en-US" dirty="0" smtClean="0"/>
              <a:t> is &lt;1.5mg/</a:t>
            </a:r>
            <a:r>
              <a:rPr lang="en-US" dirty="0" err="1" smtClean="0"/>
              <a:t>dL</a:t>
            </a:r>
            <a:endParaRPr lang="en-US" dirty="0" smtClean="0"/>
          </a:p>
          <a:p>
            <a:r>
              <a:rPr lang="en-US" dirty="0" smtClean="0"/>
              <a:t>•Risks of deterioration of renal function, rejection, maternal death; no direct evidence that pregnancy has a deleterious effect on the transplanted kidney</a:t>
            </a:r>
          </a:p>
          <a:p>
            <a:r>
              <a:rPr lang="en-US" dirty="0" smtClean="0"/>
              <a:t>•Risk of graft rejection and permanent renal dysfunction is 10-20% (same for </a:t>
            </a:r>
            <a:r>
              <a:rPr lang="en-US" dirty="0" err="1" smtClean="0"/>
              <a:t>nonpregnant</a:t>
            </a:r>
            <a:r>
              <a:rPr lang="en-US" dirty="0" smtClean="0"/>
              <a:t> pt)</a:t>
            </a:r>
          </a:p>
          <a:p>
            <a:r>
              <a:rPr lang="en-US" dirty="0" smtClean="0"/>
              <a:t>•Signs of rejection –fever, </a:t>
            </a:r>
            <a:r>
              <a:rPr lang="en-US" dirty="0" err="1" smtClean="0"/>
              <a:t>oliguria</a:t>
            </a:r>
            <a:r>
              <a:rPr lang="en-US" dirty="0" smtClean="0"/>
              <a:t>, deteriorating renal function, enlargement of kidney, tenderness to palpation -need to rule out infection, preeclampsia, </a:t>
            </a:r>
            <a:r>
              <a:rPr lang="en-US" dirty="0" err="1" smtClean="0"/>
              <a:t>glomerulonephritis</a:t>
            </a:r>
            <a:r>
              <a:rPr lang="en-US" dirty="0" smtClean="0"/>
              <a:t>, </a:t>
            </a:r>
            <a:r>
              <a:rPr lang="en-US" dirty="0" err="1" smtClean="0"/>
              <a:t>nephrotoxicity</a:t>
            </a:r>
            <a:r>
              <a:rPr lang="en-US" dirty="0" smtClean="0"/>
              <a:t> from immunosuppressant meds</a:t>
            </a:r>
          </a:p>
          <a:p>
            <a:r>
              <a:rPr lang="en-US" dirty="0" smtClean="0"/>
              <a:t>•Risks of PTB, IUGR, fetal death –from CHTN, </a:t>
            </a:r>
            <a:r>
              <a:rPr lang="en-US" dirty="0" err="1" smtClean="0"/>
              <a:t>pree</a:t>
            </a:r>
            <a:r>
              <a:rPr lang="en-US" dirty="0" smtClean="0"/>
              <a:t> </a:t>
            </a:r>
          </a:p>
          <a:p>
            <a:r>
              <a:rPr lang="en-US" dirty="0" smtClean="0"/>
              <a:t>•BP goal &lt;140/90, ACE </a:t>
            </a:r>
            <a:r>
              <a:rPr lang="en-US" dirty="0" err="1" smtClean="0"/>
              <a:t>inhib</a:t>
            </a:r>
            <a:r>
              <a:rPr lang="en-US" dirty="0" smtClean="0"/>
              <a:t> good, but not in pregnancy, CCB (</a:t>
            </a:r>
            <a:r>
              <a:rPr lang="en-US" dirty="0" err="1" smtClean="0"/>
              <a:t>nifedipine</a:t>
            </a:r>
            <a:r>
              <a:rPr lang="en-US" dirty="0" smtClean="0"/>
              <a:t>) help counter </a:t>
            </a:r>
            <a:r>
              <a:rPr lang="en-US" dirty="0" err="1" smtClean="0"/>
              <a:t>vasoconstrictive</a:t>
            </a:r>
            <a:r>
              <a:rPr lang="en-US" dirty="0" smtClean="0"/>
              <a:t> effect of cyclosporine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990600"/>
            <a:ext cx="8153400" cy="5257800"/>
          </a:xfrm>
        </p:spPr>
        <p:txBody>
          <a:bodyPr>
            <a:normAutofit/>
          </a:bodyPr>
          <a:lstStyle/>
          <a:p>
            <a:r>
              <a:rPr lang="en-US" b="1" dirty="0" smtClean="0"/>
              <a:t>Optimal pregnancy outcome –prognostic factors (Villalobos, </a:t>
            </a:r>
            <a:r>
              <a:rPr lang="en-US" b="1" dirty="0" err="1" smtClean="0"/>
              <a:t>Obstet</a:t>
            </a:r>
            <a:r>
              <a:rPr lang="en-US" b="1" dirty="0" smtClean="0"/>
              <a:t> </a:t>
            </a:r>
            <a:r>
              <a:rPr lang="en-US" b="1" dirty="0" err="1" smtClean="0"/>
              <a:t>Gynecol</a:t>
            </a:r>
            <a:r>
              <a:rPr lang="en-US" b="1" dirty="0" smtClean="0"/>
              <a:t>, 2005, p639 –CC OB 4thed)</a:t>
            </a:r>
          </a:p>
          <a:p>
            <a:r>
              <a:rPr lang="en-US" dirty="0" smtClean="0"/>
              <a:t>•1-2 years since transplant</a:t>
            </a:r>
          </a:p>
          <a:p>
            <a:r>
              <a:rPr lang="en-US" dirty="0" smtClean="0"/>
              <a:t>•Good general health and prognosis</a:t>
            </a:r>
          </a:p>
          <a:p>
            <a:r>
              <a:rPr lang="en-US" dirty="0" smtClean="0"/>
              <a:t>•</a:t>
            </a:r>
            <a:r>
              <a:rPr lang="en-US" b="1" dirty="0" smtClean="0"/>
              <a:t>Satisfactory graft function with no evidence of rejection</a:t>
            </a:r>
          </a:p>
          <a:p>
            <a:r>
              <a:rPr lang="en-US" dirty="0" smtClean="0"/>
              <a:t>•Stable immunosuppressive regimen</a:t>
            </a:r>
          </a:p>
          <a:p>
            <a:r>
              <a:rPr lang="en-US" dirty="0" smtClean="0"/>
              <a:t>•No/minimal HTN or </a:t>
            </a:r>
            <a:r>
              <a:rPr lang="en-US" dirty="0" err="1" smtClean="0"/>
              <a:t>proteinuria</a:t>
            </a:r>
            <a:endParaRPr lang="en-US" dirty="0" smtClean="0"/>
          </a:p>
          <a:p>
            <a:r>
              <a:rPr lang="en-US" dirty="0" smtClean="0"/>
              <a:t>•</a:t>
            </a:r>
            <a:r>
              <a:rPr lang="en-US" b="1" dirty="0" smtClean="0"/>
              <a:t>Serum </a:t>
            </a:r>
            <a:r>
              <a:rPr lang="en-US" b="1" dirty="0" err="1" smtClean="0"/>
              <a:t>cr</a:t>
            </a:r>
            <a:r>
              <a:rPr lang="en-US" b="1" dirty="0" smtClean="0"/>
              <a:t> &lt;1.5-2mg/</a:t>
            </a:r>
            <a:r>
              <a:rPr lang="en-US" b="1" dirty="0" err="1" smtClean="0"/>
              <a:t>dL</a:t>
            </a:r>
            <a:endParaRPr lang="en-US" b="1" dirty="0" smtClean="0"/>
          </a:p>
          <a:p>
            <a:r>
              <a:rPr lang="en-US" dirty="0" smtClean="0"/>
              <a:t>•Family support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25780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All drugs cross placenta, diffuse to fetus</a:t>
            </a:r>
          </a:p>
          <a:p>
            <a:r>
              <a:rPr lang="en-US" dirty="0" smtClean="0"/>
              <a:t>•</a:t>
            </a:r>
            <a:r>
              <a:rPr lang="en-US" b="1" dirty="0" smtClean="0"/>
              <a:t>No convincing evidence that prednisone, </a:t>
            </a:r>
            <a:r>
              <a:rPr lang="en-US" b="1" dirty="0" err="1" smtClean="0"/>
              <a:t>azathioprine</a:t>
            </a:r>
            <a:r>
              <a:rPr lang="en-US" b="1" dirty="0" smtClean="0"/>
              <a:t>, cyclosporine, </a:t>
            </a:r>
            <a:r>
              <a:rPr lang="en-US" b="1" dirty="0" err="1" smtClean="0"/>
              <a:t>tacrolimus</a:t>
            </a:r>
            <a:r>
              <a:rPr lang="en-US" b="1" dirty="0" smtClean="0"/>
              <a:t> produce congenital abnormalities; </a:t>
            </a:r>
          </a:p>
          <a:p>
            <a:r>
              <a:rPr lang="en-US" dirty="0" smtClean="0"/>
              <a:t>•Drugs of choice in </a:t>
            </a:r>
            <a:r>
              <a:rPr lang="en-US" dirty="0" err="1" smtClean="0"/>
              <a:t>preg</a:t>
            </a:r>
            <a:r>
              <a:rPr lang="en-US" dirty="0" smtClean="0"/>
              <a:t> transplant pts</a:t>
            </a:r>
          </a:p>
          <a:p>
            <a:r>
              <a:rPr lang="en-US" dirty="0" smtClean="0"/>
              <a:t>•A/e IUGR, PTB , o/w neonates do well</a:t>
            </a:r>
          </a:p>
          <a:p>
            <a:r>
              <a:rPr lang="en-US" dirty="0" smtClean="0"/>
              <a:t>–</a:t>
            </a:r>
            <a:r>
              <a:rPr lang="en-US" b="1" dirty="0" smtClean="0"/>
              <a:t>Short term ‘prematurity issues of infection, hypoglycemia, bone marrow </a:t>
            </a:r>
            <a:r>
              <a:rPr lang="en-US" b="1" dirty="0" err="1" smtClean="0"/>
              <a:t>hypoplasia</a:t>
            </a:r>
            <a:r>
              <a:rPr lang="en-US" b="1" dirty="0" smtClean="0"/>
              <a:t>, </a:t>
            </a:r>
            <a:r>
              <a:rPr lang="en-US" b="1" dirty="0" err="1" smtClean="0"/>
              <a:t>leukopenia</a:t>
            </a:r>
            <a:r>
              <a:rPr lang="en-US" b="1" dirty="0" smtClean="0"/>
              <a:t>, reduced IGM, IGG, elevated serum </a:t>
            </a:r>
            <a:r>
              <a:rPr lang="en-US" b="1" dirty="0" err="1" smtClean="0"/>
              <a:t>cr</a:t>
            </a:r>
            <a:r>
              <a:rPr lang="en-US" b="1" dirty="0" smtClean="0"/>
              <a:t>’ hard to know if it’s the drug or prematurity</a:t>
            </a:r>
          </a:p>
          <a:p>
            <a:r>
              <a:rPr lang="en-US" dirty="0" smtClean="0"/>
              <a:t>•</a:t>
            </a:r>
            <a:r>
              <a:rPr lang="en-US" b="1" dirty="0" smtClean="0"/>
              <a:t>Long term –</a:t>
            </a:r>
            <a:r>
              <a:rPr lang="en-US" b="1" dirty="0" err="1" smtClean="0"/>
              <a:t>poss</a:t>
            </a:r>
            <a:r>
              <a:rPr lang="en-US" b="1" dirty="0" smtClean="0"/>
              <a:t> infertility, autoimmune disease, </a:t>
            </a:r>
            <a:r>
              <a:rPr lang="en-US" b="1" dirty="0" err="1" smtClean="0"/>
              <a:t>neoplasia</a:t>
            </a:r>
            <a:r>
              <a:rPr lang="en-US" b="1" dirty="0" smtClean="0"/>
              <a:t> –need for long term f/u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5203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 err="1"/>
              <a:t>Glomerulonephritis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526396"/>
          </a:xfrm>
          <a:ln/>
        </p:spPr>
        <p:txBody>
          <a:bodyPr lIns="82945" tIns="41473" rIns="82945" bIns="41473"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b="1" dirty="0" err="1"/>
              <a:t>Glomerulus</a:t>
            </a:r>
            <a:r>
              <a:rPr lang="en-GB" b="1" dirty="0"/>
              <a:t> </a:t>
            </a:r>
            <a:r>
              <a:rPr lang="en-GB" dirty="0"/>
              <a:t>– capillary loop with basement membrane which allows passage of specific molecules into the </a:t>
            </a:r>
            <a:r>
              <a:rPr lang="en-GB" dirty="0" err="1"/>
              <a:t>nephron</a:t>
            </a:r>
            <a:endParaRPr lang="en-GB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b="1" dirty="0" err="1"/>
              <a:t>Glomerulonephritis</a:t>
            </a:r>
            <a:r>
              <a:rPr lang="en-GB" dirty="0"/>
              <a:t> – inflammation/damage of the </a:t>
            </a:r>
            <a:r>
              <a:rPr lang="en-GB" dirty="0" err="1"/>
              <a:t>glomerular</a:t>
            </a:r>
            <a:r>
              <a:rPr lang="en-GB" dirty="0"/>
              <a:t> basement membrane resulting in altered function. Relatively uncommon cause of kidney injury.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Can present as </a:t>
            </a:r>
            <a:r>
              <a:rPr lang="en-GB" b="1" dirty="0" err="1"/>
              <a:t>nephrotic</a:t>
            </a:r>
            <a:r>
              <a:rPr lang="en-GB" b="1" dirty="0"/>
              <a:t> and/or nephritic</a:t>
            </a:r>
            <a:r>
              <a:rPr lang="en-GB" dirty="0"/>
              <a:t> syndrome.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5203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What is </a:t>
            </a:r>
            <a:r>
              <a:rPr lang="en-GB" dirty="0" err="1"/>
              <a:t>nephrotic</a:t>
            </a:r>
            <a:r>
              <a:rPr lang="en-GB" dirty="0"/>
              <a:t> syndrome?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526396"/>
          </a:xfrm>
          <a:ln/>
        </p:spPr>
        <p:txBody>
          <a:bodyPr lIns="82945" tIns="41473" rIns="82945" bIns="41473"/>
          <a:lstStyle/>
          <a:p>
            <a:pPr marL="391686" indent="-293764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dirty="0"/>
          </a:p>
          <a:p>
            <a:pPr marL="391686" indent="-293764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dirty="0"/>
          </a:p>
          <a:p>
            <a:pPr marL="391686" indent="-293764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Increased permeability of the </a:t>
            </a:r>
            <a:r>
              <a:rPr lang="en-GB" dirty="0" err="1"/>
              <a:t>glomerulus</a:t>
            </a:r>
            <a:r>
              <a:rPr lang="en-GB" dirty="0"/>
              <a:t> leading to loss of proteins into the tubules.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5203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 err="1"/>
              <a:t>Nephrotic</a:t>
            </a:r>
            <a:r>
              <a:rPr lang="en-GB" dirty="0"/>
              <a:t> Syndrome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526396"/>
          </a:xfrm>
          <a:ln/>
        </p:spPr>
        <p:txBody>
          <a:bodyPr lIns="82945" tIns="41473" rIns="82945" bIns="41473"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Triad of: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b="1" dirty="0"/>
              <a:t>MASSIVE </a:t>
            </a:r>
            <a:r>
              <a:rPr lang="en-GB" b="1" dirty="0" err="1"/>
              <a:t>Proteinuria</a:t>
            </a:r>
            <a:r>
              <a:rPr lang="en-GB" b="1" dirty="0"/>
              <a:t> &gt;3g/24hours</a:t>
            </a:r>
          </a:p>
          <a:p>
            <a:pPr marL="1175057" lvl="2" indent="-26064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Or spot urine </a:t>
            </a:r>
            <a:r>
              <a:rPr lang="en-GB" dirty="0" err="1"/>
              <a:t>protein:creatinine</a:t>
            </a:r>
            <a:r>
              <a:rPr lang="en-GB" dirty="0"/>
              <a:t> ratio &gt;300-350mg/</a:t>
            </a:r>
            <a:r>
              <a:rPr lang="en-GB" dirty="0" err="1"/>
              <a:t>mmol</a:t>
            </a:r>
            <a:endParaRPr lang="en-GB" dirty="0"/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b="1" dirty="0" err="1"/>
              <a:t>Hypoalbuminaema</a:t>
            </a:r>
            <a:r>
              <a:rPr lang="en-GB" b="1" dirty="0"/>
              <a:t> &lt;25g/L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b="1" dirty="0"/>
              <a:t>Oedema</a:t>
            </a:r>
          </a:p>
          <a:p>
            <a:pPr marL="783372" lvl="1" indent="-293764">
              <a:buSzPct val="7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b="1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And often: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 err="1"/>
              <a:t>Hypercholesterolaemia</a:t>
            </a:r>
            <a:r>
              <a:rPr lang="en-GB" dirty="0"/>
              <a:t>/</a:t>
            </a:r>
            <a:r>
              <a:rPr lang="en-GB" dirty="0" err="1"/>
              <a:t>dyslipidaemia</a:t>
            </a:r>
            <a:r>
              <a:rPr lang="en-GB" dirty="0"/>
              <a:t> (total cholesterol &gt;10mmol/L)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5203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Causes of </a:t>
            </a:r>
            <a:r>
              <a:rPr lang="en-GB" dirty="0" err="1"/>
              <a:t>Nephrotic</a:t>
            </a:r>
            <a:r>
              <a:rPr lang="en-GB" dirty="0"/>
              <a:t> Syndrome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97939"/>
            <a:ext cx="8228160" cy="4526395"/>
          </a:xfrm>
          <a:ln/>
        </p:spPr>
        <p:txBody>
          <a:bodyPr lIns="82945" tIns="41473" rIns="82945" bIns="41473"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Primary </a:t>
            </a:r>
            <a:r>
              <a:rPr lang="en-GB" dirty="0" err="1"/>
              <a:t>glomerulonephritis</a:t>
            </a:r>
            <a:endParaRPr lang="en-GB" dirty="0"/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Minimal change disease (80% </a:t>
            </a:r>
            <a:r>
              <a:rPr lang="en-GB" dirty="0" err="1"/>
              <a:t>paeds</a:t>
            </a:r>
            <a:r>
              <a:rPr lang="en-GB" dirty="0"/>
              <a:t> cases)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Focal segmental </a:t>
            </a:r>
            <a:r>
              <a:rPr lang="en-GB" dirty="0" err="1"/>
              <a:t>glomerulosclerosis</a:t>
            </a:r>
            <a:r>
              <a:rPr lang="en-GB" dirty="0"/>
              <a:t> (most common cause in adults)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Membranous </a:t>
            </a:r>
            <a:r>
              <a:rPr lang="en-GB" dirty="0" err="1"/>
              <a:t>glomerulonephritis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371600"/>
            <a:ext cx="8153400" cy="4724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47800" y="1752600"/>
            <a:ext cx="6324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Normal pregnancy renal physiology</a:t>
            </a:r>
          </a:p>
          <a:p>
            <a:endParaRPr lang="en-US" b="1" dirty="0" smtClean="0"/>
          </a:p>
          <a:p>
            <a:r>
              <a:rPr lang="en-US" dirty="0" smtClean="0"/>
              <a:t>•Effective renal plasma flow</a:t>
            </a:r>
          </a:p>
          <a:p>
            <a:r>
              <a:rPr lang="en-US" dirty="0" smtClean="0"/>
              <a:t>–</a:t>
            </a:r>
            <a:r>
              <a:rPr lang="en-US" b="1" dirty="0" smtClean="0"/>
              <a:t>Rises 75% over </a:t>
            </a:r>
            <a:r>
              <a:rPr lang="en-US" b="1" dirty="0" err="1" smtClean="0"/>
              <a:t>nonpregnant</a:t>
            </a:r>
            <a:r>
              <a:rPr lang="en-US" b="1" dirty="0" smtClean="0"/>
              <a:t> levels by 16 weeks gestation; maintained until 34 weeks gestation, then declines by 25%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Glomerular</a:t>
            </a:r>
            <a:r>
              <a:rPr lang="en-US" dirty="0" smtClean="0"/>
              <a:t> filtration rate (GFR)</a:t>
            </a:r>
          </a:p>
          <a:p>
            <a:r>
              <a:rPr lang="en-US" dirty="0" smtClean="0"/>
              <a:t>–Measured by </a:t>
            </a:r>
            <a:r>
              <a:rPr lang="en-US" dirty="0" err="1" smtClean="0"/>
              <a:t>inulin</a:t>
            </a:r>
            <a:r>
              <a:rPr lang="en-US" dirty="0" smtClean="0"/>
              <a:t> clearance</a:t>
            </a:r>
          </a:p>
          <a:p>
            <a:r>
              <a:rPr lang="en-US" dirty="0" smtClean="0"/>
              <a:t>–</a:t>
            </a:r>
            <a:r>
              <a:rPr lang="en-US" b="1" dirty="0" smtClean="0"/>
              <a:t>Increases by 5-7 weeks to 50% above </a:t>
            </a:r>
            <a:r>
              <a:rPr lang="en-US" b="1" dirty="0" err="1" smtClean="0"/>
              <a:t>nonpregnant</a:t>
            </a:r>
            <a:r>
              <a:rPr lang="en-US" b="1" dirty="0" smtClean="0"/>
              <a:t> levels by end of first trimester and this is maintained t/o pregnancy</a:t>
            </a:r>
          </a:p>
          <a:p>
            <a:r>
              <a:rPr lang="en-US" dirty="0" smtClean="0"/>
              <a:t>–3 months PP goes to normal</a:t>
            </a:r>
          </a:p>
          <a:p>
            <a:r>
              <a:rPr lang="en-US" dirty="0" smtClean="0"/>
              <a:t>•</a:t>
            </a:r>
            <a:r>
              <a:rPr lang="en-US" b="1" dirty="0" smtClean="0"/>
              <a:t>ERPF/GFR = filtration fraction falls from </a:t>
            </a:r>
            <a:r>
              <a:rPr lang="en-US" b="1" dirty="0" err="1" smtClean="0"/>
              <a:t>nonpregnant</a:t>
            </a:r>
            <a:r>
              <a:rPr lang="en-US" b="1" dirty="0" smtClean="0"/>
              <a:t> levels until late 3rdtrimester (due to ERPF increasing more than GFR in early pregnancy)</a:t>
            </a:r>
          </a:p>
          <a:p>
            <a:r>
              <a:rPr lang="en-US" dirty="0" smtClean="0"/>
              <a:t>–</a:t>
            </a:r>
            <a:r>
              <a:rPr lang="en-US" dirty="0" err="1" smtClean="0"/>
              <a:t>Nonpregnant</a:t>
            </a:r>
            <a:r>
              <a:rPr lang="en-US" dirty="0" smtClean="0"/>
              <a:t> values of 20-21%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5203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Systemic Causes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843229"/>
          </a:xfrm>
          <a:ln/>
        </p:spPr>
        <p:txBody>
          <a:bodyPr lIns="82945" tIns="41473" rIns="82945" bIns="41473"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Secondary </a:t>
            </a:r>
            <a:r>
              <a:rPr lang="en-GB" dirty="0" err="1"/>
              <a:t>glomerulonephritis</a:t>
            </a:r>
            <a:endParaRPr lang="en-GB" dirty="0"/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Diabetic nephropathy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 err="1"/>
              <a:t>Sarcoidosis</a:t>
            </a:r>
            <a:endParaRPr lang="en-GB" dirty="0"/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Autoimmune: </a:t>
            </a:r>
            <a:r>
              <a:rPr lang="en-GB" i="1" dirty="0"/>
              <a:t>SLE, </a:t>
            </a:r>
            <a:r>
              <a:rPr lang="en-GB" i="1" dirty="0" err="1"/>
              <a:t>Sjogrens</a:t>
            </a:r>
            <a:endParaRPr lang="en-GB" i="1" dirty="0"/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Infection: </a:t>
            </a:r>
            <a:r>
              <a:rPr lang="en-GB" i="1" dirty="0"/>
              <a:t>Syphilis, hepatitis B, HIV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 err="1"/>
              <a:t>Amyloidosis</a:t>
            </a:r>
            <a:endParaRPr lang="en-GB" dirty="0"/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Multiple myeloma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 err="1"/>
              <a:t>Vasculitis</a:t>
            </a:r>
            <a:endParaRPr lang="en-GB" dirty="0"/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Cancer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Drugs: </a:t>
            </a:r>
            <a:r>
              <a:rPr lang="en-GB" i="1" dirty="0"/>
              <a:t>gold, </a:t>
            </a:r>
            <a:r>
              <a:rPr lang="en-GB" i="1" dirty="0" err="1"/>
              <a:t>penicillamine</a:t>
            </a:r>
            <a:r>
              <a:rPr lang="en-GB" i="1" dirty="0"/>
              <a:t>, </a:t>
            </a:r>
            <a:r>
              <a:rPr lang="en-GB" i="1" dirty="0" err="1"/>
              <a:t>captopril</a:t>
            </a:r>
            <a:r>
              <a:rPr lang="en-GB" i="1" dirty="0"/>
              <a:t>, NSAIDs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5203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Investigations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526396"/>
          </a:xfrm>
          <a:ln/>
        </p:spPr>
        <p:txBody>
          <a:bodyPr lIns="82945" tIns="41473" rIns="82945" bIns="41473"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Urine dipstick and send to lab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Urine microscopy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Bloods – the usual ones, plus renal screen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 err="1"/>
              <a:t>Immunoglobulins</a:t>
            </a:r>
            <a:r>
              <a:rPr lang="en-GB" dirty="0"/>
              <a:t>, electrophoresis (myeloma screen), complement (C3, C4) </a:t>
            </a:r>
            <a:r>
              <a:rPr lang="en-GB" dirty="0" err="1"/>
              <a:t>autoantibodies</a:t>
            </a:r>
            <a:r>
              <a:rPr lang="en-GB" dirty="0"/>
              <a:t> (ANA, ANCA, anti-</a:t>
            </a:r>
            <a:r>
              <a:rPr lang="en-GB" dirty="0" err="1"/>
              <a:t>dsDNA</a:t>
            </a:r>
            <a:r>
              <a:rPr lang="en-GB" dirty="0"/>
              <a:t>, anti-GBM)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Renal ultrasound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Renal biopsy (all adults)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Children generally trial of steroids first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-152400"/>
            <a:ext cx="8228160" cy="1144920"/>
          </a:xfrm>
          <a:ln/>
        </p:spPr>
        <p:txBody>
          <a:bodyPr tIns="35203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Management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75640" y="1030883"/>
            <a:ext cx="8228160" cy="5989588"/>
          </a:xfrm>
          <a:ln/>
        </p:spPr>
        <p:txBody>
          <a:bodyPr lIns="82945" tIns="41473" rIns="82945" bIns="41473"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b="1" dirty="0"/>
              <a:t>Conservative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Monitor U&amp;E, BP, fluid balance, weight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Salt and fluid restriction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Treat underlying cause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b="1" dirty="0"/>
              <a:t>Medical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Diuretics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ACE-inhibitors/ARBs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Corticosteroids/</a:t>
            </a:r>
            <a:r>
              <a:rPr lang="en-GB" dirty="0" err="1"/>
              <a:t>immunosuppression</a:t>
            </a:r>
            <a:endParaRPr lang="en-GB" dirty="0"/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Dialysis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Anticoagulation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b="1" dirty="0"/>
              <a:t>Surgical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Renal transplant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5203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Complications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5109656"/>
          </a:xfrm>
          <a:ln/>
        </p:spPr>
        <p:txBody>
          <a:bodyPr lIns="82945" tIns="41473" rIns="82945" bIns="41473"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Increased susceptibility to infection	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20% adult cases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Due to reduced serum </a:t>
            </a:r>
            <a:r>
              <a:rPr lang="en-GB" dirty="0" err="1"/>
              <a:t>IgG</a:t>
            </a:r>
            <a:r>
              <a:rPr lang="en-GB" dirty="0"/>
              <a:t>, reduced complement activity, reduced T cell function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 err="1"/>
              <a:t>Thromboembolism</a:t>
            </a:r>
            <a:endParaRPr lang="en-GB" dirty="0"/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40% adult cases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Partly due to increased clotting factors and platelet abnormalities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 err="1"/>
              <a:t>Hyperlipidaemia</a:t>
            </a:r>
            <a:endParaRPr lang="en-GB" dirty="0"/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due to hepatic lipoprotein synthesis to restore osmotic pressure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5203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Prognosis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526396"/>
          </a:xfrm>
          <a:ln/>
        </p:spPr>
        <p:txBody>
          <a:bodyPr lIns="82945" tIns="41473" rIns="82945" bIns="41473"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Varies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With treatment, generally good prognosis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Especially minimal change disease (1% progress to ESRF)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Without treatment, very poor prognosis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Children under 5 or adults older than 30 = worse prognosis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456481" y="273629"/>
            <a:ext cx="8228160" cy="58570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5602" rIns="0" bIns="0" anchor="ctr"/>
          <a:lstStyle/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900" dirty="0">
                <a:solidFill>
                  <a:srgbClr val="000000"/>
                </a:solidFill>
              </a:rPr>
              <a:t>What is nephritic syndrome?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5203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 err="1"/>
              <a:t>Pathophysiology</a:t>
            </a:r>
            <a:endParaRPr lang="en-GB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875077"/>
            <a:ext cx="8228160" cy="4526396"/>
          </a:xfrm>
          <a:ln/>
        </p:spPr>
        <p:txBody>
          <a:bodyPr lIns="82945" tIns="41473" rIns="82945" bIns="41473"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Thin </a:t>
            </a:r>
            <a:r>
              <a:rPr lang="en-GB" dirty="0" err="1"/>
              <a:t>glomerular</a:t>
            </a:r>
            <a:r>
              <a:rPr lang="en-GB" dirty="0"/>
              <a:t> basement membrane with pores that allow protein and blood into the tubule.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5203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Nephritic Syndrome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526396"/>
          </a:xfrm>
          <a:ln/>
        </p:spPr>
        <p:txBody>
          <a:bodyPr lIns="82945" tIns="41473" rIns="82945" bIns="41473"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Clinical syndrome defined by: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b="1" dirty="0" err="1"/>
              <a:t>Haematuria</a:t>
            </a:r>
            <a:r>
              <a:rPr lang="en-GB" b="1" dirty="0"/>
              <a:t>/ red cell casts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b="1" dirty="0"/>
              <a:t>Hypertension (mild)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b="1" dirty="0" err="1"/>
              <a:t>Oliguria</a:t>
            </a:r>
            <a:endParaRPr lang="en-GB" b="1" dirty="0"/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b="1" dirty="0"/>
              <a:t>Uraemia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b="1" dirty="0" err="1"/>
              <a:t>Proteinuria</a:t>
            </a:r>
            <a:r>
              <a:rPr lang="en-GB" b="1" dirty="0"/>
              <a:t> (&lt;3g/24 hours)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5203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Causes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526396"/>
          </a:xfrm>
          <a:ln/>
        </p:spPr>
        <p:txBody>
          <a:bodyPr lIns="82945" tIns="41473" rIns="82945" bIns="41473"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b="1" dirty="0"/>
              <a:t>Post-infectious </a:t>
            </a:r>
            <a:r>
              <a:rPr lang="en-GB" b="1" dirty="0" err="1"/>
              <a:t>glomerulonephritis</a:t>
            </a:r>
            <a:endParaRPr lang="en-GB" b="1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b="1" dirty="0"/>
              <a:t>Primary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 err="1"/>
              <a:t>IgA</a:t>
            </a:r>
            <a:r>
              <a:rPr lang="en-GB" dirty="0"/>
              <a:t> Nephropathy (Berger's disease)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Rapidly progressive </a:t>
            </a:r>
            <a:r>
              <a:rPr lang="en-GB" dirty="0" err="1"/>
              <a:t>glomerulonephritis</a:t>
            </a:r>
            <a:endParaRPr lang="en-GB" dirty="0"/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Proliferative </a:t>
            </a:r>
            <a:r>
              <a:rPr lang="en-GB" dirty="0" err="1"/>
              <a:t>glomerulonephritis</a:t>
            </a:r>
            <a:endParaRPr lang="en-GB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b="1" dirty="0"/>
              <a:t>Secondary </a:t>
            </a:r>
            <a:r>
              <a:rPr lang="en-GB" b="1" dirty="0" err="1"/>
              <a:t>glomerulonephritis</a:t>
            </a:r>
            <a:endParaRPr lang="en-GB" b="1" dirty="0"/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 err="1"/>
              <a:t>Henoch-Schonlein</a:t>
            </a:r>
            <a:r>
              <a:rPr lang="en-GB" dirty="0"/>
              <a:t> </a:t>
            </a:r>
            <a:r>
              <a:rPr lang="en-GB" dirty="0" err="1"/>
              <a:t>purpura</a:t>
            </a:r>
            <a:endParaRPr lang="en-GB" dirty="0"/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 err="1"/>
              <a:t>Vasculitis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5203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Investigations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57920" y="1633132"/>
            <a:ext cx="8228160" cy="45263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5602" rIns="0" bIns="0"/>
          <a:lstStyle/>
          <a:p>
            <a:pPr marL="391686" indent="-293764">
              <a:spcAft>
                <a:spcPts val="1282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900" dirty="0">
                <a:solidFill>
                  <a:srgbClr val="000000"/>
                </a:solidFill>
              </a:rPr>
              <a:t>Urine dipstick and send sample to lab</a:t>
            </a:r>
          </a:p>
          <a:p>
            <a:pPr marL="391686" indent="-293764">
              <a:spcAft>
                <a:spcPts val="1282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900" dirty="0">
                <a:solidFill>
                  <a:srgbClr val="000000"/>
                </a:solidFill>
              </a:rPr>
              <a:t>Urine microscopy – red cell casts</a:t>
            </a:r>
          </a:p>
          <a:p>
            <a:pPr marL="391686" indent="-293764">
              <a:spcAft>
                <a:spcPts val="1282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900" dirty="0">
                <a:solidFill>
                  <a:srgbClr val="000000"/>
                </a:solidFill>
              </a:rPr>
              <a:t>Bloods – the usual plus renal screen</a:t>
            </a:r>
          </a:p>
          <a:p>
            <a:pPr marL="783372" lvl="1" indent="-293764">
              <a:spcAft>
                <a:spcPts val="1032"/>
              </a:spcAft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500" dirty="0" err="1">
                <a:solidFill>
                  <a:srgbClr val="000000"/>
                </a:solidFill>
              </a:rPr>
              <a:t>Immunoglobulins</a:t>
            </a:r>
            <a:r>
              <a:rPr lang="en-GB" sz="2500" dirty="0">
                <a:solidFill>
                  <a:srgbClr val="000000"/>
                </a:solidFill>
              </a:rPr>
              <a:t>, electrophoresis, complement (C3, C4) </a:t>
            </a:r>
            <a:r>
              <a:rPr lang="en-GB" sz="2500" dirty="0" err="1">
                <a:solidFill>
                  <a:srgbClr val="000000"/>
                </a:solidFill>
              </a:rPr>
              <a:t>autoantibodies</a:t>
            </a:r>
            <a:r>
              <a:rPr lang="en-GB" sz="2500" dirty="0">
                <a:solidFill>
                  <a:srgbClr val="000000"/>
                </a:solidFill>
              </a:rPr>
              <a:t> (ANA, ANCA, anti-</a:t>
            </a:r>
            <a:r>
              <a:rPr lang="en-GB" sz="2500" dirty="0" err="1">
                <a:solidFill>
                  <a:srgbClr val="000000"/>
                </a:solidFill>
              </a:rPr>
              <a:t>dsDNA</a:t>
            </a:r>
            <a:r>
              <a:rPr lang="en-GB" sz="2500" dirty="0">
                <a:solidFill>
                  <a:srgbClr val="000000"/>
                </a:solidFill>
              </a:rPr>
              <a:t>, anti-GBM); blood culture; ASOT (anti-</a:t>
            </a:r>
            <a:r>
              <a:rPr lang="en-GB" sz="2500" dirty="0" err="1">
                <a:solidFill>
                  <a:srgbClr val="000000"/>
                </a:solidFill>
              </a:rPr>
              <a:t>streptolysin</a:t>
            </a:r>
            <a:r>
              <a:rPr lang="en-GB" sz="2500" dirty="0">
                <a:solidFill>
                  <a:srgbClr val="000000"/>
                </a:solidFill>
              </a:rPr>
              <a:t> O titre)</a:t>
            </a:r>
          </a:p>
          <a:p>
            <a:pPr marL="391686" indent="-293764">
              <a:spcAft>
                <a:spcPts val="1282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900" dirty="0">
                <a:solidFill>
                  <a:srgbClr val="000000"/>
                </a:solidFill>
              </a:rPr>
              <a:t>Renal ultrasound</a:t>
            </a:r>
          </a:p>
          <a:p>
            <a:pPr marL="391686" indent="-293764">
              <a:spcAft>
                <a:spcPts val="1282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900" dirty="0">
                <a:solidFill>
                  <a:srgbClr val="000000"/>
                </a:solidFill>
              </a:rPr>
              <a:t>Renal biopsy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PREGNACY,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Renal disease or injury due to</a:t>
            </a:r>
          </a:p>
          <a:p>
            <a:r>
              <a:rPr lang="en-US" dirty="0" err="1" smtClean="0"/>
              <a:t>Prerenal</a:t>
            </a:r>
            <a:r>
              <a:rPr lang="en-US" dirty="0" smtClean="0"/>
              <a:t> </a:t>
            </a:r>
            <a:r>
              <a:rPr lang="en-US" dirty="0" err="1" smtClean="0"/>
              <a:t>azootemia</a:t>
            </a:r>
            <a:r>
              <a:rPr lang="en-US" dirty="0" smtClean="0"/>
              <a:t>  </a:t>
            </a:r>
            <a:r>
              <a:rPr lang="en-US" dirty="0" err="1" smtClean="0"/>
              <a:t>eg</a:t>
            </a:r>
            <a:r>
              <a:rPr lang="en-US" dirty="0" smtClean="0"/>
              <a:t>  bleeding and sepsis, </a:t>
            </a:r>
            <a:r>
              <a:rPr lang="en-US" dirty="0" err="1" smtClean="0"/>
              <a:t>hyperemesis</a:t>
            </a:r>
            <a:r>
              <a:rPr lang="en-US" dirty="0" smtClean="0"/>
              <a:t> </a:t>
            </a:r>
            <a:r>
              <a:rPr lang="en-US" dirty="0" err="1" smtClean="0"/>
              <a:t>gravidarum</a:t>
            </a:r>
            <a:endParaRPr lang="en-US" dirty="0" smtClean="0"/>
          </a:p>
          <a:p>
            <a:r>
              <a:rPr lang="en-US" dirty="0" smtClean="0"/>
              <a:t>Renal cortical necrosis—DIC, </a:t>
            </a:r>
            <a:r>
              <a:rPr lang="en-US" dirty="0" err="1" smtClean="0"/>
              <a:t>abruptio</a:t>
            </a:r>
            <a:r>
              <a:rPr lang="en-US" dirty="0" smtClean="0"/>
              <a:t> , </a:t>
            </a:r>
            <a:r>
              <a:rPr lang="en-US" dirty="0" err="1" smtClean="0"/>
              <a:t>itp</a:t>
            </a:r>
            <a:r>
              <a:rPr lang="en-US" dirty="0" smtClean="0"/>
              <a:t>, </a:t>
            </a:r>
            <a:r>
              <a:rPr lang="en-US" dirty="0" err="1" smtClean="0"/>
              <a:t>haemolytic</a:t>
            </a:r>
            <a:r>
              <a:rPr lang="en-US" dirty="0" smtClean="0"/>
              <a:t> </a:t>
            </a:r>
            <a:r>
              <a:rPr lang="en-US" dirty="0" err="1" smtClean="0"/>
              <a:t>uraemic</a:t>
            </a:r>
            <a:r>
              <a:rPr lang="en-US" dirty="0" smtClean="0"/>
              <a:t> syndrome{ </a:t>
            </a:r>
            <a:r>
              <a:rPr lang="en-US" dirty="0" err="1" smtClean="0"/>
              <a:t>aki</a:t>
            </a:r>
            <a:r>
              <a:rPr lang="en-US" dirty="0" smtClean="0"/>
              <a:t>, </a:t>
            </a:r>
            <a:r>
              <a:rPr lang="en-US" dirty="0" err="1" smtClean="0"/>
              <a:t>itp</a:t>
            </a:r>
            <a:r>
              <a:rPr lang="en-US" dirty="0" smtClean="0"/>
              <a:t>, </a:t>
            </a:r>
            <a:r>
              <a:rPr lang="en-US" dirty="0" err="1" smtClean="0"/>
              <a:t>microangiopathic</a:t>
            </a:r>
            <a:r>
              <a:rPr lang="en-US" dirty="0" smtClean="0"/>
              <a:t> </a:t>
            </a:r>
            <a:r>
              <a:rPr lang="en-US" dirty="0" err="1" smtClean="0"/>
              <a:t>haemoltic</a:t>
            </a:r>
            <a:r>
              <a:rPr lang="en-US" dirty="0" smtClean="0"/>
              <a:t> </a:t>
            </a:r>
            <a:r>
              <a:rPr lang="en-US" dirty="0" err="1" smtClean="0"/>
              <a:t>ananemia</a:t>
            </a:r>
            <a:r>
              <a:rPr lang="en-US" dirty="0" smtClean="0"/>
              <a:t>}</a:t>
            </a:r>
          </a:p>
          <a:p>
            <a:r>
              <a:rPr lang="en-US" dirty="0" err="1" smtClean="0"/>
              <a:t>pyelonephritis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5203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Management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395359"/>
            <a:ext cx="8228160" cy="5501378"/>
          </a:xfrm>
          <a:ln/>
        </p:spPr>
        <p:txBody>
          <a:bodyPr lIns="82945" tIns="41473" rIns="82945" bIns="41473"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b="1" dirty="0"/>
              <a:t>Conservative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Monitor U&amp;E, BP, fluid balance, weight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Salt and fluid restriction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Treat underlying cause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b="1" dirty="0"/>
              <a:t>Medical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Diuretics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Treat hypertension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Corticosteroids/</a:t>
            </a:r>
            <a:r>
              <a:rPr lang="en-GB" dirty="0" err="1"/>
              <a:t>immunosuppression</a:t>
            </a:r>
            <a:endParaRPr lang="en-GB" dirty="0"/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Dialysis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b="1" dirty="0"/>
              <a:t>Surgical</a:t>
            </a:r>
          </a:p>
          <a:p>
            <a:pPr marL="783372" lvl="1" indent="-29376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dirty="0"/>
              <a:t>Renal transplant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 pregnancy causes of AKI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PREECLAMPSIA-------HELLP</a:t>
            </a:r>
          </a:p>
          <a:p>
            <a:r>
              <a:rPr lang="en-US" dirty="0" smtClean="0"/>
              <a:t>Acute fatty liver of pregnancy</a:t>
            </a:r>
          </a:p>
          <a:p>
            <a:r>
              <a:rPr lang="en-US" dirty="0" err="1" smtClean="0"/>
              <a:t>Haemolytic</a:t>
            </a:r>
            <a:r>
              <a:rPr lang="en-US" dirty="0" smtClean="0"/>
              <a:t> </a:t>
            </a:r>
            <a:r>
              <a:rPr lang="en-US" dirty="0" err="1" smtClean="0"/>
              <a:t>uraemic</a:t>
            </a:r>
            <a:r>
              <a:rPr lang="en-US" dirty="0" smtClean="0"/>
              <a:t> syndrome</a:t>
            </a:r>
          </a:p>
          <a:p>
            <a:r>
              <a:rPr lang="en-US" dirty="0" smtClean="0"/>
              <a:t>Obstructive </a:t>
            </a:r>
            <a:r>
              <a:rPr lang="en-US" dirty="0" err="1" smtClean="0"/>
              <a:t>uropathy</a:t>
            </a:r>
            <a:endParaRPr lang="en-US" dirty="0" smtClean="0"/>
          </a:p>
          <a:p>
            <a:r>
              <a:rPr lang="en-US" dirty="0" err="1" smtClean="0"/>
              <a:t>nephrolithiasis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POSTPARTUM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SEVERE PRECLAMPSIA</a:t>
            </a:r>
          </a:p>
          <a:p>
            <a:r>
              <a:rPr lang="en-US" dirty="0" smtClean="0"/>
              <a:t>PPH</a:t>
            </a:r>
          </a:p>
          <a:p>
            <a:r>
              <a:rPr lang="en-US" dirty="0" smtClean="0"/>
              <a:t>PUERPERAL SEPSIS</a:t>
            </a:r>
          </a:p>
          <a:p>
            <a:r>
              <a:rPr lang="en-US" dirty="0" smtClean="0"/>
              <a:t>POST CS URETERIC INJURY/OBSRUCTION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57200" y="920750"/>
            <a:ext cx="8229600" cy="779463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4000" b="1" smtClean="0">
                <a:solidFill>
                  <a:srgbClr val="0070C0"/>
                </a:solidFill>
              </a:rPr>
              <a:t>What is Acute Kidney Injury (AKI)?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2313"/>
            <a:ext cx="8229600" cy="42449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GB" sz="3000" dirty="0" smtClean="0">
                <a:latin typeface="+mj-lt"/>
              </a:rPr>
              <a:t>AKI is now the universal term used to describe sudden deterioration of renal function, and it replaces the previous term know as Acute Renal Failure (ARF)</a:t>
            </a:r>
          </a:p>
          <a:p>
            <a:pPr eaLnBrk="1" fontAlgn="auto" hangingPunct="1"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GB" sz="3000" dirty="0" smtClean="0">
                <a:latin typeface="+mj-lt"/>
              </a:rPr>
              <a:t>AKI is detected by monitoring creatinine blood levels, and urine output</a:t>
            </a:r>
          </a:p>
          <a:p>
            <a:pPr eaLnBrk="1" fontAlgn="auto" hangingPunct="1"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GB" sz="3000" dirty="0" smtClean="0">
                <a:latin typeface="+mj-lt"/>
                <a:cs typeface="Arial" pitchFamily="34" charset="0"/>
              </a:rPr>
              <a:t>AKI is a common condition amongst hospital inpatients and affects mortality and length of stay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GB" sz="3000" dirty="0" smtClean="0">
              <a:latin typeface="+mj-lt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sz="3000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en-GB" sz="3000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sz="3000" dirty="0" smtClean="0">
              <a:latin typeface="+mj-lt"/>
            </a:endParaRPr>
          </a:p>
        </p:txBody>
      </p:sp>
      <p:pic>
        <p:nvPicPr>
          <p:cNvPr id="19459" name="Picture 3" descr="STHFT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5963" y="260350"/>
            <a:ext cx="31178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Box 1"/>
          <p:cNvSpPr txBox="1">
            <a:spLocks noChangeArrowheads="1"/>
          </p:cNvSpPr>
          <p:nvPr/>
        </p:nvSpPr>
        <p:spPr bwMode="auto">
          <a:xfrm>
            <a:off x="468313" y="6423025"/>
            <a:ext cx="84963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000">
                <a:solidFill>
                  <a:prstClr val="black"/>
                </a:solidFill>
                <a:latin typeface="Arial" charset="0"/>
              </a:rPr>
              <a:t>STH Acute Kidney Injury (AKI) Project						Intro slide 3 of 7</a:t>
            </a:r>
          </a:p>
        </p:txBody>
      </p:sp>
    </p:spTree>
    <p:extLst>
      <p:ext uri="{BB962C8B-B14F-4D97-AF65-F5344CB8AC3E}">
        <p14:creationId xmlns:p14="http://schemas.microsoft.com/office/powerpoint/2010/main" val="224571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3"/>
          <p:cNvSpPr>
            <a:spLocks noGrp="1"/>
          </p:cNvSpPr>
          <p:nvPr>
            <p:ph type="title"/>
          </p:nvPr>
        </p:nvSpPr>
        <p:spPr>
          <a:xfrm>
            <a:off x="457200" y="6302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b="1" smtClean="0">
                <a:solidFill>
                  <a:srgbClr val="0070C0"/>
                </a:solidFill>
              </a:rPr>
              <a:t>Identifying AKI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863725"/>
          <a:ext cx="8229600" cy="44937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727579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+mj-lt"/>
                        </a:rPr>
                        <a:t>Stage</a:t>
                      </a:r>
                      <a:endParaRPr lang="en-GB" sz="1800" dirty="0">
                        <a:latin typeface="+mj-lt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+mj-lt"/>
                        </a:rPr>
                        <a:t>Urine Output</a:t>
                      </a:r>
                      <a:endParaRPr lang="en-GB" sz="1800" dirty="0">
                        <a:latin typeface="+mj-lt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+mj-lt"/>
                        </a:rPr>
                        <a:t>Relative Creatinine</a:t>
                      </a:r>
                      <a:r>
                        <a:rPr lang="en-GB" sz="1800" baseline="0" dirty="0" smtClean="0">
                          <a:latin typeface="+mj-lt"/>
                        </a:rPr>
                        <a:t>  Rise</a:t>
                      </a:r>
                      <a:endParaRPr lang="en-GB" sz="1800" dirty="0">
                        <a:latin typeface="+mj-lt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+mj-lt"/>
                        </a:rPr>
                        <a:t>Absolute Creatinine / creatinine rise</a:t>
                      </a:r>
                      <a:endParaRPr lang="en-GB" sz="1800" dirty="0">
                        <a:latin typeface="+mj-lt"/>
                      </a:endParaRPr>
                    </a:p>
                  </a:txBody>
                  <a:tcPr marT="45714" marB="45714"/>
                </a:tc>
              </a:tr>
              <a:tr h="727579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+mj-lt"/>
                        </a:rPr>
                        <a:t>I</a:t>
                      </a:r>
                      <a:r>
                        <a:rPr lang="en-GB" sz="1800" baseline="0" dirty="0" smtClean="0">
                          <a:latin typeface="+mj-lt"/>
                        </a:rPr>
                        <a:t> (Early)</a:t>
                      </a:r>
                      <a:endParaRPr lang="en-GB" sz="1800" dirty="0">
                        <a:latin typeface="+mj-lt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+mj-lt"/>
                        </a:rPr>
                        <a:t>Less</a:t>
                      </a:r>
                      <a:r>
                        <a:rPr lang="en-GB" sz="1800" baseline="0" dirty="0" smtClean="0">
                          <a:latin typeface="+mj-lt"/>
                        </a:rPr>
                        <a:t> than </a:t>
                      </a:r>
                      <a:r>
                        <a:rPr lang="en-GB" sz="1800" baseline="0" smtClean="0">
                          <a:latin typeface="+mj-lt"/>
                        </a:rPr>
                        <a:t>0.5 ml/kg/hour </a:t>
                      </a:r>
                      <a:r>
                        <a:rPr lang="en-GB" sz="1800" baseline="0" dirty="0" smtClean="0">
                          <a:latin typeface="+mj-lt"/>
                        </a:rPr>
                        <a:t>for 6 hrs</a:t>
                      </a:r>
                      <a:endParaRPr lang="en-GB" sz="1800" dirty="0">
                        <a:latin typeface="+mj-lt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+mj-lt"/>
                        </a:rPr>
                        <a:t>1.5-2 fold rise</a:t>
                      </a:r>
                      <a:endParaRPr lang="en-GB" sz="1800" dirty="0">
                        <a:latin typeface="+mj-lt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+mj-lt"/>
                        </a:rPr>
                        <a:t>Greater than 26 </a:t>
                      </a:r>
                      <a:r>
                        <a:rPr lang="en-GB" sz="1800" dirty="0" err="1" smtClean="0">
                          <a:latin typeface="+mj-lt"/>
                        </a:rPr>
                        <a:t>umol</a:t>
                      </a:r>
                      <a:r>
                        <a:rPr lang="en-GB" sz="1800" dirty="0" smtClean="0">
                          <a:latin typeface="+mj-lt"/>
                        </a:rPr>
                        <a:t>/l </a:t>
                      </a:r>
                      <a:endParaRPr lang="en-GB" sz="1800" dirty="0">
                        <a:latin typeface="+mj-lt"/>
                      </a:endParaRPr>
                    </a:p>
                  </a:txBody>
                  <a:tcPr marT="45714" marB="45714"/>
                </a:tc>
              </a:tr>
              <a:tr h="1188691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+mj-lt"/>
                        </a:rPr>
                        <a:t>II</a:t>
                      </a:r>
                      <a:r>
                        <a:rPr lang="en-GB" sz="1800" baseline="0" dirty="0" smtClean="0">
                          <a:latin typeface="+mj-lt"/>
                        </a:rPr>
                        <a:t> (Moderate)</a:t>
                      </a:r>
                      <a:endParaRPr lang="en-GB" sz="1800" dirty="0">
                        <a:latin typeface="+mj-lt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latin typeface="+mj-lt"/>
                        </a:rPr>
                        <a:t>Less</a:t>
                      </a:r>
                      <a:r>
                        <a:rPr lang="en-GB" sz="1800" baseline="0" dirty="0" smtClean="0">
                          <a:latin typeface="+mj-lt"/>
                        </a:rPr>
                        <a:t> than 0.5 ml/kg/hour for 12 hrs</a:t>
                      </a:r>
                      <a:endParaRPr lang="en-GB" sz="1800" dirty="0" smtClean="0">
                        <a:latin typeface="+mj-lt"/>
                      </a:endParaRPr>
                    </a:p>
                    <a:p>
                      <a:endParaRPr lang="en-GB" sz="1800" dirty="0">
                        <a:latin typeface="+mj-lt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+mj-lt"/>
                        </a:rPr>
                        <a:t>2-3 fold rise</a:t>
                      </a:r>
                      <a:endParaRPr lang="en-GB" sz="1800" dirty="0">
                        <a:latin typeface="+mj-lt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GB" sz="1800" dirty="0">
                        <a:latin typeface="+mj-lt"/>
                      </a:endParaRPr>
                    </a:p>
                  </a:txBody>
                  <a:tcPr marT="45714" marB="45714"/>
                </a:tc>
              </a:tr>
              <a:tr h="1663038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+mj-lt"/>
                        </a:rPr>
                        <a:t>III (severe)</a:t>
                      </a:r>
                      <a:endParaRPr lang="en-GB" sz="1800" dirty="0">
                        <a:latin typeface="+mj-lt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latin typeface="+mj-lt"/>
                        </a:rPr>
                        <a:t>Less</a:t>
                      </a:r>
                      <a:r>
                        <a:rPr lang="en-GB" sz="1800" baseline="0" dirty="0" smtClean="0">
                          <a:latin typeface="+mj-lt"/>
                        </a:rPr>
                        <a:t> than </a:t>
                      </a:r>
                      <a:r>
                        <a:rPr lang="en-GB" sz="1800" baseline="0" smtClean="0">
                          <a:latin typeface="+mj-lt"/>
                        </a:rPr>
                        <a:t>0.5 ml/kg/hour </a:t>
                      </a:r>
                      <a:r>
                        <a:rPr lang="en-GB" sz="1800" baseline="0" dirty="0" smtClean="0">
                          <a:latin typeface="+mj-lt"/>
                        </a:rPr>
                        <a:t>for 24 hrs or anuria greater than 12 hr</a:t>
                      </a:r>
                      <a:endParaRPr lang="en-GB" sz="1800" dirty="0" smtClean="0">
                        <a:latin typeface="+mj-lt"/>
                      </a:endParaRPr>
                    </a:p>
                    <a:p>
                      <a:endParaRPr lang="en-GB" sz="1800" dirty="0">
                        <a:latin typeface="+mj-lt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+mj-lt"/>
                        </a:rPr>
                        <a:t>Greater than</a:t>
                      </a:r>
                      <a:r>
                        <a:rPr lang="en-GB" sz="1800" baseline="0" dirty="0" smtClean="0">
                          <a:latin typeface="+mj-lt"/>
                        </a:rPr>
                        <a:t> 3 fold rise</a:t>
                      </a:r>
                      <a:endParaRPr lang="en-GB" sz="1800" dirty="0">
                        <a:latin typeface="+mj-lt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+mj-lt"/>
                        </a:rPr>
                        <a:t>Greater than 350umol/l (with a greater than</a:t>
                      </a:r>
                      <a:r>
                        <a:rPr lang="en-GB" sz="1800" baseline="0" dirty="0" smtClean="0">
                          <a:latin typeface="+mj-lt"/>
                        </a:rPr>
                        <a:t> 44 </a:t>
                      </a:r>
                      <a:r>
                        <a:rPr lang="en-GB" sz="1800" baseline="0" dirty="0" err="1" smtClean="0">
                          <a:latin typeface="+mj-lt"/>
                        </a:rPr>
                        <a:t>umol</a:t>
                      </a:r>
                      <a:r>
                        <a:rPr lang="en-GB" sz="1800" baseline="0" dirty="0" smtClean="0">
                          <a:latin typeface="+mj-lt"/>
                        </a:rPr>
                        <a:t>/l acute increase)</a:t>
                      </a:r>
                      <a:endParaRPr lang="en-GB" sz="1800" dirty="0">
                        <a:latin typeface="+mj-lt"/>
                      </a:endParaRPr>
                    </a:p>
                  </a:txBody>
                  <a:tcPr marT="45714" marB="45714"/>
                </a:tc>
              </a:tr>
            </a:tbl>
          </a:graphicData>
        </a:graphic>
      </p:graphicFrame>
      <p:sp>
        <p:nvSpPr>
          <p:cNvPr id="22558" name="TextBox 1"/>
          <p:cNvSpPr txBox="1">
            <a:spLocks noChangeArrowheads="1"/>
          </p:cNvSpPr>
          <p:nvPr/>
        </p:nvSpPr>
        <p:spPr bwMode="auto">
          <a:xfrm>
            <a:off x="468313" y="6423025"/>
            <a:ext cx="84963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000">
                <a:solidFill>
                  <a:prstClr val="black"/>
                </a:solidFill>
                <a:latin typeface="Arial" charset="0"/>
              </a:rPr>
              <a:t>STH Acute Kidney Injury (AKI) Project						Intro slide 5 of 7</a:t>
            </a:r>
          </a:p>
        </p:txBody>
      </p:sp>
    </p:spTree>
    <p:extLst>
      <p:ext uri="{BB962C8B-B14F-4D97-AF65-F5344CB8AC3E}">
        <p14:creationId xmlns:p14="http://schemas.microsoft.com/office/powerpoint/2010/main" val="15876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KIDNEY TRANSPLANT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KT restores fertility</a:t>
            </a:r>
          </a:p>
          <a:p>
            <a:r>
              <a:rPr lang="en-US" dirty="0" smtClean="0"/>
              <a:t>Risk of </a:t>
            </a:r>
            <a:r>
              <a:rPr lang="en-US" dirty="0" err="1" smtClean="0"/>
              <a:t>abortipons</a:t>
            </a:r>
            <a:r>
              <a:rPr lang="en-US" dirty="0" smtClean="0"/>
              <a:t> </a:t>
            </a:r>
            <a:r>
              <a:rPr lang="en-US" dirty="0" err="1" smtClean="0"/>
              <a:t>lbw</a:t>
            </a:r>
            <a:r>
              <a:rPr lang="en-US" dirty="0" smtClean="0"/>
              <a:t> high</a:t>
            </a:r>
          </a:p>
          <a:p>
            <a:r>
              <a:rPr lang="en-US" dirty="0" smtClean="0"/>
              <a:t>Recommended after transplant—2yrs</a:t>
            </a:r>
          </a:p>
          <a:p>
            <a:r>
              <a:rPr lang="en-US" dirty="0" smtClean="0"/>
              <a:t>No rejection acute or ongoing</a:t>
            </a:r>
          </a:p>
          <a:p>
            <a:r>
              <a:rPr lang="en-US" dirty="0" err="1" smtClean="0"/>
              <a:t>Normotensive</a:t>
            </a:r>
            <a:endParaRPr lang="en-US" dirty="0" smtClean="0"/>
          </a:p>
          <a:p>
            <a:r>
              <a:rPr lang="en-US" dirty="0" smtClean="0"/>
              <a:t>Minimal </a:t>
            </a:r>
            <a:r>
              <a:rPr lang="en-US" dirty="0" err="1" smtClean="0"/>
              <a:t>proteinuria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Riskl</a:t>
            </a:r>
            <a:r>
              <a:rPr lang="en-US" dirty="0" smtClean="0"/>
              <a:t> of viral infection 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cmv</a:t>
            </a:r>
            <a:r>
              <a:rPr lang="en-US" dirty="0" smtClean="0"/>
              <a:t> high , others </a:t>
            </a:r>
            <a:r>
              <a:rPr lang="en-US" dirty="0" err="1" smtClean="0"/>
              <a:t>toxo,herpes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2007</TotalTime>
  <Words>1502</Words>
  <Application>Microsoft Office PowerPoint</Application>
  <PresentationFormat>On-screen Show (4:3)</PresentationFormat>
  <Paragraphs>329</Paragraphs>
  <Slides>40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9" baseType="lpstr">
      <vt:lpstr>ＭＳ Ｐゴシック</vt:lpstr>
      <vt:lpstr>AGaramond Bold</vt:lpstr>
      <vt:lpstr>Arial</vt:lpstr>
      <vt:lpstr>Calibri</vt:lpstr>
      <vt:lpstr>Constantia</vt:lpstr>
      <vt:lpstr>Symbol</vt:lpstr>
      <vt:lpstr>Wingdings</vt:lpstr>
      <vt:lpstr>Wingdings 2</vt:lpstr>
      <vt:lpstr>Flow</vt:lpstr>
      <vt:lpstr>KIDNEY DISEASE IN PREGNANCY</vt:lpstr>
      <vt:lpstr>PREGNANCY CHANGES</vt:lpstr>
      <vt:lpstr>PowerPoint Presentation</vt:lpstr>
      <vt:lpstr>EARLY PREGNACY,</vt:lpstr>
      <vt:lpstr>Late pregnancy causes of AKI</vt:lpstr>
      <vt:lpstr>POSTPARTUM</vt:lpstr>
      <vt:lpstr>What is Acute Kidney Injury (AKI)?</vt:lpstr>
      <vt:lpstr>Identifying AKI </vt:lpstr>
      <vt:lpstr>KIDNEY TRANSPLANT</vt:lpstr>
      <vt:lpstr>pyelonephritis</vt:lpstr>
      <vt:lpstr>CAUSES</vt:lpstr>
      <vt:lpstr>Complicated UTI: Common Pathogens</vt:lpstr>
      <vt:lpstr>Pyelonephritis: Investigation</vt:lpstr>
      <vt:lpstr>Pyelonephritis: Signs and Symptoms</vt:lpstr>
      <vt:lpstr>Uncomplicated Cystitis: Common Pathogens</vt:lpstr>
      <vt:lpstr>managenent</vt:lpstr>
      <vt:lpstr>PowerPoint Presentation</vt:lpstr>
      <vt:lpstr>Pyelonephritis: Investigation</vt:lpstr>
      <vt:lpstr>UTI Antimicrobials: Common Classes</vt:lpstr>
      <vt:lpstr>Pyelonephritis: Treatment</vt:lpstr>
      <vt:lpstr>ddx</vt:lpstr>
      <vt:lpstr>PowerPoint Presentation</vt:lpstr>
      <vt:lpstr>RENAL TRANSPLANT</vt:lpstr>
      <vt:lpstr>PowerPoint Presentation</vt:lpstr>
      <vt:lpstr>PowerPoint Presentation</vt:lpstr>
      <vt:lpstr>Glomerulonephritis</vt:lpstr>
      <vt:lpstr>What is nephrotic syndrome?</vt:lpstr>
      <vt:lpstr>Nephrotic Syndrome</vt:lpstr>
      <vt:lpstr>Causes of Nephrotic Syndrome</vt:lpstr>
      <vt:lpstr>Systemic Causes</vt:lpstr>
      <vt:lpstr>Investigations</vt:lpstr>
      <vt:lpstr>Management</vt:lpstr>
      <vt:lpstr>Complications</vt:lpstr>
      <vt:lpstr>Prognosis</vt:lpstr>
      <vt:lpstr>PowerPoint Presentation</vt:lpstr>
      <vt:lpstr>Pathophysiology</vt:lpstr>
      <vt:lpstr>Nephritic Syndrome</vt:lpstr>
      <vt:lpstr>Causes</vt:lpstr>
      <vt:lpstr>Investigations</vt:lpstr>
      <vt:lpstr>Management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KIDNEY DISEASE IN PREGNANCY</dc:title>
  <dc:creator>user</dc:creator>
  <cp:lastModifiedBy>harvirsinghsehmi@gmail.com</cp:lastModifiedBy>
  <cp:revision>19</cp:revision>
  <dcterms:created xsi:type="dcterms:W3CDTF">2019-01-31T13:49:59Z</dcterms:created>
  <dcterms:modified xsi:type="dcterms:W3CDTF">2020-05-19T19:44:39Z</dcterms:modified>
</cp:coreProperties>
</file>