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84.xml"/>
  <Override ContentType="application/vnd.openxmlformats-officedocument.presentationml.notesSlide+xml" PartName="/ppt/notesSlides/notesSlide3.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8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77.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84.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79.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83.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80.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Lst>
  <p:sldSz cy="6858000" cx="12192000"/>
  <p:notesSz cx="6858000" cy="9144000"/>
  <p:embeddedFontLst>
    <p:embeddedFont>
      <p:font typeface="Gill Sans"/>
      <p:regular r:id="rId92"/>
      <p:bold r:id="rId9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94" roundtripDataSignature="AMtx7mjwtDEdqyiy9HUkLY9KkGQtROPb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B31C885-5CD7-4EA4-992B-6BE4BDAF78DA}">
  <a:tblStyle styleId="{4B31C885-5CD7-4EA4-992B-6BE4BDAF78DA}" styleName="Table_0">
    <a:wholeTbl>
      <a:tcTxStyle b="off" i="off">
        <a:font>
          <a:latin typeface="Gill Sans MT"/>
          <a:ea typeface="Gill Sans MT"/>
          <a:cs typeface="Gill Sans MT"/>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3E7E8"/>
          </a:solidFill>
        </a:fill>
      </a:tcStyle>
    </a:wholeTbl>
    <a:band1H>
      <a:tcTxStyle/>
      <a:tcStyle>
        <a:fill>
          <a:solidFill>
            <a:srgbClr val="E5CBCD"/>
          </a:solidFill>
        </a:fill>
      </a:tcStyle>
    </a:band1H>
    <a:band2H>
      <a:tcTxStyle/>
    </a:band2H>
    <a:band1V>
      <a:tcTxStyle/>
      <a:tcStyle>
        <a:fill>
          <a:solidFill>
            <a:srgbClr val="E5CBCD"/>
          </a:solidFill>
        </a:fill>
      </a:tcStyle>
    </a:band1V>
    <a:band2V>
      <a:tcTxStyle/>
    </a:band2V>
    <a:lastCol>
      <a:tcTxStyle b="on" i="off">
        <a:font>
          <a:latin typeface="Gill Sans MT"/>
          <a:ea typeface="Gill Sans MT"/>
          <a:cs typeface="Gill Sans MT"/>
        </a:font>
        <a:schemeClr val="lt1"/>
      </a:tcTxStyle>
      <a:tcStyle>
        <a:fill>
          <a:solidFill>
            <a:schemeClr val="accent1"/>
          </a:solidFill>
        </a:fill>
      </a:tcStyle>
    </a:lastCol>
    <a:firstCol>
      <a:tcTxStyle b="on" i="off">
        <a:font>
          <a:latin typeface="Gill Sans MT"/>
          <a:ea typeface="Gill Sans MT"/>
          <a:cs typeface="Gill Sans MT"/>
        </a:font>
        <a:schemeClr val="lt1"/>
      </a:tcTxStyle>
      <a:tcStyle>
        <a:fill>
          <a:solidFill>
            <a:schemeClr val="accent1"/>
          </a:solidFill>
        </a:fill>
      </a:tcStyle>
    </a:firstCol>
    <a:lastRow>
      <a:tcTxStyle b="on" i="off">
        <a:font>
          <a:latin typeface="Gill Sans MT"/>
          <a:ea typeface="Gill Sans MT"/>
          <a:cs typeface="Gill Sans MT"/>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Gill Sans MT"/>
          <a:ea typeface="Gill Sans MT"/>
          <a:cs typeface="Gill Sans MT"/>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84" Type="http://schemas.openxmlformats.org/officeDocument/2006/relationships/slide" Target="slides/slide79.xml"/><Relationship Id="rId83" Type="http://schemas.openxmlformats.org/officeDocument/2006/relationships/slide" Target="slides/slide78.xml"/><Relationship Id="rId42" Type="http://schemas.openxmlformats.org/officeDocument/2006/relationships/slide" Target="slides/slide37.xml"/><Relationship Id="rId86" Type="http://schemas.openxmlformats.org/officeDocument/2006/relationships/slide" Target="slides/slide81.xml"/><Relationship Id="rId41" Type="http://schemas.openxmlformats.org/officeDocument/2006/relationships/slide" Target="slides/slide36.xml"/><Relationship Id="rId85" Type="http://schemas.openxmlformats.org/officeDocument/2006/relationships/slide" Target="slides/slide80.xml"/><Relationship Id="rId44" Type="http://schemas.openxmlformats.org/officeDocument/2006/relationships/slide" Target="slides/slide39.xml"/><Relationship Id="rId88" Type="http://schemas.openxmlformats.org/officeDocument/2006/relationships/slide" Target="slides/slide83.xml"/><Relationship Id="rId43" Type="http://schemas.openxmlformats.org/officeDocument/2006/relationships/slide" Target="slides/slide38.xml"/><Relationship Id="rId87" Type="http://schemas.openxmlformats.org/officeDocument/2006/relationships/slide" Target="slides/slide82.xml"/><Relationship Id="rId46" Type="http://schemas.openxmlformats.org/officeDocument/2006/relationships/slide" Target="slides/slide41.xml"/><Relationship Id="rId45" Type="http://schemas.openxmlformats.org/officeDocument/2006/relationships/slide" Target="slides/slide40.xml"/><Relationship Id="rId89" Type="http://schemas.openxmlformats.org/officeDocument/2006/relationships/slide" Target="slides/slide84.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slide" Target="slides/slide70.xml"/><Relationship Id="rId30" Type="http://schemas.openxmlformats.org/officeDocument/2006/relationships/slide" Target="slides/slide25.xml"/><Relationship Id="rId74" Type="http://schemas.openxmlformats.org/officeDocument/2006/relationships/slide" Target="slides/slide69.xml"/><Relationship Id="rId33" Type="http://schemas.openxmlformats.org/officeDocument/2006/relationships/slide" Target="slides/slide28.xml"/><Relationship Id="rId77" Type="http://schemas.openxmlformats.org/officeDocument/2006/relationships/slide" Target="slides/slide72.xml"/><Relationship Id="rId32" Type="http://schemas.openxmlformats.org/officeDocument/2006/relationships/slide" Target="slides/slide27.xml"/><Relationship Id="rId76" Type="http://schemas.openxmlformats.org/officeDocument/2006/relationships/slide" Target="slides/slide71.xml"/><Relationship Id="rId35" Type="http://schemas.openxmlformats.org/officeDocument/2006/relationships/slide" Target="slides/slide30.xml"/><Relationship Id="rId79" Type="http://schemas.openxmlformats.org/officeDocument/2006/relationships/slide" Target="slides/slide74.xml"/><Relationship Id="rId34" Type="http://schemas.openxmlformats.org/officeDocument/2006/relationships/slide" Target="slides/slide29.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94" Type="http://customschemas.google.com/relationships/presentationmetadata" Target="metadata"/><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91" Type="http://schemas.openxmlformats.org/officeDocument/2006/relationships/slide" Target="slides/slide86.xml"/><Relationship Id="rId90" Type="http://schemas.openxmlformats.org/officeDocument/2006/relationships/slide" Target="slides/slide85.xml"/><Relationship Id="rId93" Type="http://schemas.openxmlformats.org/officeDocument/2006/relationships/font" Target="fonts/GillSans-bold.fntdata"/><Relationship Id="rId92" Type="http://schemas.openxmlformats.org/officeDocument/2006/relationships/font" Target="fonts/GillSans-regular.fntdata"/><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 name="Google Shape;233;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2" name="Google Shape;312;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8" name="Google Shape;318;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4" name="Google Shape;324;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2" name="Google Shape;342;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8" name="Google Shape;348;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4" name="Google Shape;354;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0" name="Google Shape;360;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4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2" name="Google Shape;372;p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4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8" name="Google Shape;378;p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p4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4" name="Google Shape;384;p4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4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0" name="Google Shape;390;p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4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6" name="Google Shape;396;p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5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2" name="Google Shape;402;p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5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8" name="Google Shape;408;p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5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4" name="Google Shape;414;p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5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0" name="Google Shape;420;p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p5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6" name="Google Shape;426;p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5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2" name="Google Shape;432;p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5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8" name="Google Shape;438;p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5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4" name="Google Shape;444;p5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5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0" name="Google Shape;450;p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p5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6" name="Google Shape;456;p5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6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2" name="Google Shape;462;p6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6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8" name="Google Shape;468;p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p6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4" name="Google Shape;474;p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8" name="Shape 478"/>
        <p:cNvGrpSpPr/>
        <p:nvPr/>
      </p:nvGrpSpPr>
      <p:grpSpPr>
        <a:xfrm>
          <a:off x="0" y="0"/>
          <a:ext cx="0" cy="0"/>
          <a:chOff x="0" y="0"/>
          <a:chExt cx="0" cy="0"/>
        </a:xfrm>
      </p:grpSpPr>
      <p:sp>
        <p:nvSpPr>
          <p:cNvPr id="479" name="Google Shape;479;p6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0" name="Google Shape;480;p6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4" name="Shape 484"/>
        <p:cNvGrpSpPr/>
        <p:nvPr/>
      </p:nvGrpSpPr>
      <p:grpSpPr>
        <a:xfrm>
          <a:off x="0" y="0"/>
          <a:ext cx="0" cy="0"/>
          <a:chOff x="0" y="0"/>
          <a:chExt cx="0" cy="0"/>
        </a:xfrm>
      </p:grpSpPr>
      <p:sp>
        <p:nvSpPr>
          <p:cNvPr id="485" name="Google Shape;485;p6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6" name="Google Shape;486;p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0" name="Shape 490"/>
        <p:cNvGrpSpPr/>
        <p:nvPr/>
      </p:nvGrpSpPr>
      <p:grpSpPr>
        <a:xfrm>
          <a:off x="0" y="0"/>
          <a:ext cx="0" cy="0"/>
          <a:chOff x="0" y="0"/>
          <a:chExt cx="0" cy="0"/>
        </a:xfrm>
      </p:grpSpPr>
      <p:sp>
        <p:nvSpPr>
          <p:cNvPr id="491" name="Google Shape;491;p6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2" name="Google Shape;492;p6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6" name="Shape 496"/>
        <p:cNvGrpSpPr/>
        <p:nvPr/>
      </p:nvGrpSpPr>
      <p:grpSpPr>
        <a:xfrm>
          <a:off x="0" y="0"/>
          <a:ext cx="0" cy="0"/>
          <a:chOff x="0" y="0"/>
          <a:chExt cx="0" cy="0"/>
        </a:xfrm>
      </p:grpSpPr>
      <p:sp>
        <p:nvSpPr>
          <p:cNvPr id="497" name="Google Shape;497;p6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8" name="Google Shape;498;p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6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4" name="Google Shape;504;p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6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0" name="Google Shape;510;p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p6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p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p7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2" name="Google Shape;522;p7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p7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7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4" name="Google Shape;534;p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p7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0" name="Google Shape;540;p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4" name="Shape 544"/>
        <p:cNvGrpSpPr/>
        <p:nvPr/>
      </p:nvGrpSpPr>
      <p:grpSpPr>
        <a:xfrm>
          <a:off x="0" y="0"/>
          <a:ext cx="0" cy="0"/>
          <a:chOff x="0" y="0"/>
          <a:chExt cx="0" cy="0"/>
        </a:xfrm>
      </p:grpSpPr>
      <p:sp>
        <p:nvSpPr>
          <p:cNvPr id="545" name="Google Shape;545;p7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6" name="Google Shape;546;p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0" name="Shape 550"/>
        <p:cNvGrpSpPr/>
        <p:nvPr/>
      </p:nvGrpSpPr>
      <p:grpSpPr>
        <a:xfrm>
          <a:off x="0" y="0"/>
          <a:ext cx="0" cy="0"/>
          <a:chOff x="0" y="0"/>
          <a:chExt cx="0" cy="0"/>
        </a:xfrm>
      </p:grpSpPr>
      <p:sp>
        <p:nvSpPr>
          <p:cNvPr id="551" name="Google Shape;551;p7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2" name="Google Shape;552;p7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6" name="Shape 556"/>
        <p:cNvGrpSpPr/>
        <p:nvPr/>
      </p:nvGrpSpPr>
      <p:grpSpPr>
        <a:xfrm>
          <a:off x="0" y="0"/>
          <a:ext cx="0" cy="0"/>
          <a:chOff x="0" y="0"/>
          <a:chExt cx="0" cy="0"/>
        </a:xfrm>
      </p:grpSpPr>
      <p:sp>
        <p:nvSpPr>
          <p:cNvPr id="557" name="Google Shape;557;p7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8" name="Google Shape;558;p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2" name="Shape 562"/>
        <p:cNvGrpSpPr/>
        <p:nvPr/>
      </p:nvGrpSpPr>
      <p:grpSpPr>
        <a:xfrm>
          <a:off x="0" y="0"/>
          <a:ext cx="0" cy="0"/>
          <a:chOff x="0" y="0"/>
          <a:chExt cx="0" cy="0"/>
        </a:xfrm>
      </p:grpSpPr>
      <p:sp>
        <p:nvSpPr>
          <p:cNvPr id="563" name="Google Shape;563;p7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4" name="Google Shape;564;p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8" name="Shape 568"/>
        <p:cNvGrpSpPr/>
        <p:nvPr/>
      </p:nvGrpSpPr>
      <p:grpSpPr>
        <a:xfrm>
          <a:off x="0" y="0"/>
          <a:ext cx="0" cy="0"/>
          <a:chOff x="0" y="0"/>
          <a:chExt cx="0" cy="0"/>
        </a:xfrm>
      </p:grpSpPr>
      <p:sp>
        <p:nvSpPr>
          <p:cNvPr id="569" name="Google Shape;569;p7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0" name="Google Shape;570;p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4" name="Shape 574"/>
        <p:cNvGrpSpPr/>
        <p:nvPr/>
      </p:nvGrpSpPr>
      <p:grpSpPr>
        <a:xfrm>
          <a:off x="0" y="0"/>
          <a:ext cx="0" cy="0"/>
          <a:chOff x="0" y="0"/>
          <a:chExt cx="0" cy="0"/>
        </a:xfrm>
      </p:grpSpPr>
      <p:sp>
        <p:nvSpPr>
          <p:cNvPr id="575" name="Google Shape;575;p7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6" name="Google Shape;576;p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0" name="Shape 580"/>
        <p:cNvGrpSpPr/>
        <p:nvPr/>
      </p:nvGrpSpPr>
      <p:grpSpPr>
        <a:xfrm>
          <a:off x="0" y="0"/>
          <a:ext cx="0" cy="0"/>
          <a:chOff x="0" y="0"/>
          <a:chExt cx="0" cy="0"/>
        </a:xfrm>
      </p:grpSpPr>
      <p:sp>
        <p:nvSpPr>
          <p:cNvPr id="581" name="Google Shape;581;p8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2" name="Google Shape;582;p8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6" name="Shape 586"/>
        <p:cNvGrpSpPr/>
        <p:nvPr/>
      </p:nvGrpSpPr>
      <p:grpSpPr>
        <a:xfrm>
          <a:off x="0" y="0"/>
          <a:ext cx="0" cy="0"/>
          <a:chOff x="0" y="0"/>
          <a:chExt cx="0" cy="0"/>
        </a:xfrm>
      </p:grpSpPr>
      <p:sp>
        <p:nvSpPr>
          <p:cNvPr id="587" name="Google Shape;587;p8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8" name="Google Shape;588;p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2" name="Shape 592"/>
        <p:cNvGrpSpPr/>
        <p:nvPr/>
      </p:nvGrpSpPr>
      <p:grpSpPr>
        <a:xfrm>
          <a:off x="0" y="0"/>
          <a:ext cx="0" cy="0"/>
          <a:chOff x="0" y="0"/>
          <a:chExt cx="0" cy="0"/>
        </a:xfrm>
      </p:grpSpPr>
      <p:sp>
        <p:nvSpPr>
          <p:cNvPr id="593" name="Google Shape;593;p8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4" name="Google Shape;594;p8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8" name="Shape 598"/>
        <p:cNvGrpSpPr/>
        <p:nvPr/>
      </p:nvGrpSpPr>
      <p:grpSpPr>
        <a:xfrm>
          <a:off x="0" y="0"/>
          <a:ext cx="0" cy="0"/>
          <a:chOff x="0" y="0"/>
          <a:chExt cx="0" cy="0"/>
        </a:xfrm>
      </p:grpSpPr>
      <p:sp>
        <p:nvSpPr>
          <p:cNvPr id="599" name="Google Shape;599;p8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0" name="Google Shape;600;p8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4" name="Shape 604"/>
        <p:cNvGrpSpPr/>
        <p:nvPr/>
      </p:nvGrpSpPr>
      <p:grpSpPr>
        <a:xfrm>
          <a:off x="0" y="0"/>
          <a:ext cx="0" cy="0"/>
          <a:chOff x="0" y="0"/>
          <a:chExt cx="0" cy="0"/>
        </a:xfrm>
      </p:grpSpPr>
      <p:sp>
        <p:nvSpPr>
          <p:cNvPr id="605" name="Google Shape;605;p8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6" name="Google Shape;606;p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0" name="Shape 610"/>
        <p:cNvGrpSpPr/>
        <p:nvPr/>
      </p:nvGrpSpPr>
      <p:grpSpPr>
        <a:xfrm>
          <a:off x="0" y="0"/>
          <a:ext cx="0" cy="0"/>
          <a:chOff x="0" y="0"/>
          <a:chExt cx="0" cy="0"/>
        </a:xfrm>
      </p:grpSpPr>
      <p:sp>
        <p:nvSpPr>
          <p:cNvPr id="611" name="Google Shape;611;p8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2" name="Google Shape;612;p8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6" name="Shape 616"/>
        <p:cNvGrpSpPr/>
        <p:nvPr/>
      </p:nvGrpSpPr>
      <p:grpSpPr>
        <a:xfrm>
          <a:off x="0" y="0"/>
          <a:ext cx="0" cy="0"/>
          <a:chOff x="0" y="0"/>
          <a:chExt cx="0" cy="0"/>
        </a:xfrm>
      </p:grpSpPr>
      <p:sp>
        <p:nvSpPr>
          <p:cNvPr id="617" name="Google Shape;617;p8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8" name="Google Shape;618;p8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88"/>
          <p:cNvSpPr txBox="1"/>
          <p:nvPr>
            <p:ph type="ctrTitle"/>
          </p:nvPr>
        </p:nvSpPr>
        <p:spPr>
          <a:xfrm>
            <a:off x="2417779" y="802298"/>
            <a:ext cx="8637073" cy="2541431"/>
          </a:xfrm>
          <a:prstGeom prst="rect">
            <a:avLst/>
          </a:prstGeom>
          <a:noFill/>
          <a:ln>
            <a:noFill/>
          </a:ln>
        </p:spPr>
        <p:txBody>
          <a:bodyPr anchorCtr="0" anchor="b" bIns="0" lIns="91425" spcFirstLastPara="1" rIns="91425" wrap="square" tIns="45700">
            <a:normAutofit/>
          </a:bodyPr>
          <a:lstStyle>
            <a:lvl1pPr lvl="0" algn="l">
              <a:lnSpc>
                <a:spcPct val="90000"/>
              </a:lnSpc>
              <a:spcBef>
                <a:spcPts val="0"/>
              </a:spcBef>
              <a:spcAft>
                <a:spcPts val="0"/>
              </a:spcAft>
              <a:buClr>
                <a:schemeClr val="dk1"/>
              </a:buClr>
              <a:buSzPts val="6600"/>
              <a:buFont typeface="Gill Sans"/>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88"/>
          <p:cNvSpPr txBox="1"/>
          <p:nvPr>
            <p:ph idx="1" type="subTitle"/>
          </p:nvPr>
        </p:nvSpPr>
        <p:spPr>
          <a:xfrm>
            <a:off x="2417780" y="3531204"/>
            <a:ext cx="8637072" cy="977621"/>
          </a:xfrm>
          <a:prstGeom prst="rect">
            <a:avLst/>
          </a:prstGeom>
          <a:noFill/>
          <a:ln>
            <a:noFill/>
          </a:ln>
        </p:spPr>
        <p:txBody>
          <a:bodyPr anchorCtr="0" anchor="t" bIns="91425" lIns="91425" spcFirstLastPara="1" rIns="91425" wrap="square" tIns="91425">
            <a:normAutofit/>
          </a:bodyPr>
          <a:lstStyle>
            <a:lvl1pPr lvl="0" algn="l">
              <a:lnSpc>
                <a:spcPct val="120000"/>
              </a:lnSpc>
              <a:spcBef>
                <a:spcPts val="1000"/>
              </a:spcBef>
              <a:spcAft>
                <a:spcPts val="0"/>
              </a:spcAft>
              <a:buSzPts val="1800"/>
              <a:buNone/>
              <a:defRPr b="0" sz="1800" cap="none">
                <a:solidFill>
                  <a:schemeClr val="dk1"/>
                </a:solidFill>
              </a:defRPr>
            </a:lvl1pPr>
            <a:lvl2pPr lvl="1" algn="ctr">
              <a:lnSpc>
                <a:spcPct val="120000"/>
              </a:lnSpc>
              <a:spcBef>
                <a:spcPts val="500"/>
              </a:spcBef>
              <a:spcAft>
                <a:spcPts val="0"/>
              </a:spcAft>
              <a:buSzPts val="1800"/>
              <a:buNone/>
              <a:defRPr sz="1800"/>
            </a:lvl2pPr>
            <a:lvl3pPr lvl="2" algn="ctr">
              <a:lnSpc>
                <a:spcPct val="120000"/>
              </a:lnSpc>
              <a:spcBef>
                <a:spcPts val="500"/>
              </a:spcBef>
              <a:spcAft>
                <a:spcPts val="0"/>
              </a:spcAft>
              <a:buSzPts val="1800"/>
              <a:buNone/>
              <a:defRPr sz="1800"/>
            </a:lvl3pPr>
            <a:lvl4pPr lvl="3" algn="ctr">
              <a:lnSpc>
                <a:spcPct val="120000"/>
              </a:lnSpc>
              <a:spcBef>
                <a:spcPts val="500"/>
              </a:spcBef>
              <a:spcAft>
                <a:spcPts val="0"/>
              </a:spcAft>
              <a:buSzPts val="1600"/>
              <a:buNone/>
              <a:defRPr sz="1600"/>
            </a:lvl4pPr>
            <a:lvl5pPr lvl="4" algn="ctr">
              <a:lnSpc>
                <a:spcPct val="120000"/>
              </a:lnSpc>
              <a:spcBef>
                <a:spcPts val="500"/>
              </a:spcBef>
              <a:spcAft>
                <a:spcPts val="0"/>
              </a:spcAft>
              <a:buSzPts val="1600"/>
              <a:buNone/>
              <a:defRPr sz="1600"/>
            </a:lvl5pPr>
            <a:lvl6pPr lvl="5" algn="ctr">
              <a:lnSpc>
                <a:spcPct val="120000"/>
              </a:lnSpc>
              <a:spcBef>
                <a:spcPts val="500"/>
              </a:spcBef>
              <a:spcAft>
                <a:spcPts val="0"/>
              </a:spcAft>
              <a:buSzPts val="1600"/>
              <a:buNone/>
              <a:defRPr sz="1600"/>
            </a:lvl6pPr>
            <a:lvl7pPr lvl="6" algn="ctr">
              <a:lnSpc>
                <a:spcPct val="120000"/>
              </a:lnSpc>
              <a:spcBef>
                <a:spcPts val="500"/>
              </a:spcBef>
              <a:spcAft>
                <a:spcPts val="0"/>
              </a:spcAft>
              <a:buSzPts val="1600"/>
              <a:buNone/>
              <a:defRPr sz="1600"/>
            </a:lvl7pPr>
            <a:lvl8pPr lvl="7" algn="ctr">
              <a:lnSpc>
                <a:spcPct val="120000"/>
              </a:lnSpc>
              <a:spcBef>
                <a:spcPts val="500"/>
              </a:spcBef>
              <a:spcAft>
                <a:spcPts val="0"/>
              </a:spcAft>
              <a:buSzPts val="1600"/>
              <a:buNone/>
              <a:defRPr sz="1600"/>
            </a:lvl8pPr>
            <a:lvl9pPr lvl="8" algn="ctr">
              <a:lnSpc>
                <a:spcPct val="120000"/>
              </a:lnSpc>
              <a:spcBef>
                <a:spcPts val="500"/>
              </a:spcBef>
              <a:spcAft>
                <a:spcPts val="0"/>
              </a:spcAft>
              <a:buSzPts val="1600"/>
              <a:buNone/>
              <a:defRPr sz="1600"/>
            </a:lvl9pPr>
          </a:lstStyle>
          <a:p/>
        </p:txBody>
      </p:sp>
      <p:sp>
        <p:nvSpPr>
          <p:cNvPr id="21" name="Google Shape;21;p88"/>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88"/>
          <p:cNvSpPr txBox="1"/>
          <p:nvPr>
            <p:ph idx="11" type="ftr"/>
          </p:nvPr>
        </p:nvSpPr>
        <p:spPr>
          <a:xfrm>
            <a:off x="2416500" y="329307"/>
            <a:ext cx="4973915"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88"/>
          <p:cNvSpPr txBox="1"/>
          <p:nvPr>
            <p:ph idx="12" type="sldNum"/>
          </p:nvPr>
        </p:nvSpPr>
        <p:spPr>
          <a:xfrm>
            <a:off x="1437664"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24" name="Google Shape;24;p88"/>
          <p:cNvCxnSpPr/>
          <p:nvPr/>
        </p:nvCxnSpPr>
        <p:spPr>
          <a:xfrm>
            <a:off x="2417780" y="3528542"/>
            <a:ext cx="863707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6" name="Shape 86"/>
        <p:cNvGrpSpPr/>
        <p:nvPr/>
      </p:nvGrpSpPr>
      <p:grpSpPr>
        <a:xfrm>
          <a:off x="0" y="0"/>
          <a:ext cx="0" cy="0"/>
          <a:chOff x="0" y="0"/>
          <a:chExt cx="0" cy="0"/>
        </a:xfrm>
      </p:grpSpPr>
      <p:sp>
        <p:nvSpPr>
          <p:cNvPr id="87" name="Google Shape;87;p9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97"/>
          <p:cNvSpPr txBox="1"/>
          <p:nvPr>
            <p:ph idx="1" type="body"/>
          </p:nvPr>
        </p:nvSpPr>
        <p:spPr>
          <a:xfrm rot="5400000">
            <a:off x="4527910" y="-1060599"/>
            <a:ext cx="3450613" cy="9603275"/>
          </a:xfrm>
          <a:prstGeom prst="rect">
            <a:avLst/>
          </a:prstGeom>
          <a:noFill/>
          <a:ln>
            <a:noFill/>
          </a:ln>
        </p:spPr>
        <p:txBody>
          <a:bodyPr anchorCtr="0" anchor="t"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89" name="Google Shape;89;p97"/>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97"/>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97"/>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92" name="Google Shape;92;p97"/>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3" name="Shape 93"/>
        <p:cNvGrpSpPr/>
        <p:nvPr/>
      </p:nvGrpSpPr>
      <p:grpSpPr>
        <a:xfrm>
          <a:off x="0" y="0"/>
          <a:ext cx="0" cy="0"/>
          <a:chOff x="0" y="0"/>
          <a:chExt cx="0" cy="0"/>
        </a:xfrm>
      </p:grpSpPr>
      <p:sp>
        <p:nvSpPr>
          <p:cNvPr id="94" name="Google Shape;94;p98"/>
          <p:cNvSpPr txBox="1"/>
          <p:nvPr>
            <p:ph type="title"/>
          </p:nvPr>
        </p:nvSpPr>
        <p:spPr>
          <a:xfrm rot="5400000">
            <a:off x="7917038" y="2321047"/>
            <a:ext cx="4659889" cy="161574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98"/>
          <p:cNvSpPr txBox="1"/>
          <p:nvPr>
            <p:ph idx="1" type="body"/>
          </p:nvPr>
        </p:nvSpPr>
        <p:spPr>
          <a:xfrm rot="5400000">
            <a:off x="3029143" y="-785498"/>
            <a:ext cx="4659889" cy="7828830"/>
          </a:xfrm>
          <a:prstGeom prst="rect">
            <a:avLst/>
          </a:prstGeom>
          <a:noFill/>
          <a:ln>
            <a:noFill/>
          </a:ln>
        </p:spPr>
        <p:txBody>
          <a:bodyPr anchorCtr="0" anchor="t"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96" name="Google Shape;96;p98"/>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98"/>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98"/>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99" name="Google Shape;99;p98"/>
          <p:cNvCxnSpPr/>
          <p:nvPr/>
        </p:nvCxnSpPr>
        <p:spPr>
          <a:xfrm>
            <a:off x="9439111" y="798973"/>
            <a:ext cx="0" cy="4659889"/>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8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8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28" name="Google Shape;28;p89"/>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89"/>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89"/>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31" name="Google Shape;31;p89"/>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90"/>
          <p:cNvSpPr txBox="1"/>
          <p:nvPr>
            <p:ph type="title"/>
          </p:nvPr>
        </p:nvSpPr>
        <p:spPr>
          <a:xfrm>
            <a:off x="1454239" y="1756130"/>
            <a:ext cx="8643154" cy="188795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600"/>
              <a:buFont typeface="Gill Sans"/>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90"/>
          <p:cNvSpPr txBox="1"/>
          <p:nvPr>
            <p:ph idx="1" type="body"/>
          </p:nvPr>
        </p:nvSpPr>
        <p:spPr>
          <a:xfrm>
            <a:off x="1454239" y="3806195"/>
            <a:ext cx="8630446" cy="1012929"/>
          </a:xfrm>
          <a:prstGeom prst="rect">
            <a:avLst/>
          </a:prstGeom>
          <a:noFill/>
          <a:ln>
            <a:noFill/>
          </a:ln>
        </p:spPr>
        <p:txBody>
          <a:bodyPr anchorCtr="0" anchor="t" bIns="45700" lIns="91425" spcFirstLastPara="1" rIns="91425" wrap="square" tIns="91425">
            <a:normAutofit/>
          </a:bodyPr>
          <a:lstStyle>
            <a:lvl1pPr indent="-228600" lvl="0" marL="457200" algn="l">
              <a:lnSpc>
                <a:spcPct val="120000"/>
              </a:lnSpc>
              <a:spcBef>
                <a:spcPts val="1000"/>
              </a:spcBef>
              <a:spcAft>
                <a:spcPts val="0"/>
              </a:spcAft>
              <a:buSzPts val="1800"/>
              <a:buNone/>
              <a:defRPr sz="1800">
                <a:solidFill>
                  <a:schemeClr val="dk1"/>
                </a:solidFill>
              </a:defRPr>
            </a:lvl1pPr>
            <a:lvl2pPr indent="-228600" lvl="1" marL="914400" algn="l">
              <a:lnSpc>
                <a:spcPct val="120000"/>
              </a:lnSpc>
              <a:spcBef>
                <a:spcPts val="500"/>
              </a:spcBef>
              <a:spcAft>
                <a:spcPts val="0"/>
              </a:spcAft>
              <a:buSzPts val="1800"/>
              <a:buNone/>
              <a:defRPr sz="1800">
                <a:solidFill>
                  <a:srgbClr val="888888"/>
                </a:solidFill>
              </a:defRPr>
            </a:lvl2pPr>
            <a:lvl3pPr indent="-228600" lvl="2" marL="1371600" algn="l">
              <a:lnSpc>
                <a:spcPct val="120000"/>
              </a:lnSpc>
              <a:spcBef>
                <a:spcPts val="500"/>
              </a:spcBef>
              <a:spcAft>
                <a:spcPts val="0"/>
              </a:spcAft>
              <a:buSzPts val="1800"/>
              <a:buNone/>
              <a:defRPr sz="1800">
                <a:solidFill>
                  <a:srgbClr val="888888"/>
                </a:solidFill>
              </a:defRPr>
            </a:lvl3pPr>
            <a:lvl4pPr indent="-228600" lvl="3" marL="1828800" algn="l">
              <a:lnSpc>
                <a:spcPct val="120000"/>
              </a:lnSpc>
              <a:spcBef>
                <a:spcPts val="500"/>
              </a:spcBef>
              <a:spcAft>
                <a:spcPts val="0"/>
              </a:spcAft>
              <a:buSzPts val="1600"/>
              <a:buNone/>
              <a:defRPr sz="1600">
                <a:solidFill>
                  <a:srgbClr val="888888"/>
                </a:solidFill>
              </a:defRPr>
            </a:lvl4pPr>
            <a:lvl5pPr indent="-228600" lvl="4" marL="2286000" algn="l">
              <a:lnSpc>
                <a:spcPct val="120000"/>
              </a:lnSpc>
              <a:spcBef>
                <a:spcPts val="500"/>
              </a:spcBef>
              <a:spcAft>
                <a:spcPts val="0"/>
              </a:spcAft>
              <a:buSzPts val="1600"/>
              <a:buNone/>
              <a:defRPr sz="1600">
                <a:solidFill>
                  <a:srgbClr val="888888"/>
                </a:solidFill>
              </a:defRPr>
            </a:lvl5pPr>
            <a:lvl6pPr indent="-228600" lvl="5" marL="2743200" algn="l">
              <a:lnSpc>
                <a:spcPct val="120000"/>
              </a:lnSpc>
              <a:spcBef>
                <a:spcPts val="500"/>
              </a:spcBef>
              <a:spcAft>
                <a:spcPts val="0"/>
              </a:spcAft>
              <a:buSzPts val="1600"/>
              <a:buNone/>
              <a:defRPr sz="1600">
                <a:solidFill>
                  <a:srgbClr val="888888"/>
                </a:solidFill>
              </a:defRPr>
            </a:lvl6pPr>
            <a:lvl7pPr indent="-228600" lvl="6" marL="3200400" algn="l">
              <a:lnSpc>
                <a:spcPct val="120000"/>
              </a:lnSpc>
              <a:spcBef>
                <a:spcPts val="500"/>
              </a:spcBef>
              <a:spcAft>
                <a:spcPts val="0"/>
              </a:spcAft>
              <a:buSzPts val="1600"/>
              <a:buNone/>
              <a:defRPr sz="1600">
                <a:solidFill>
                  <a:srgbClr val="888888"/>
                </a:solidFill>
              </a:defRPr>
            </a:lvl7pPr>
            <a:lvl8pPr indent="-228600" lvl="7" marL="3657600" algn="l">
              <a:lnSpc>
                <a:spcPct val="120000"/>
              </a:lnSpc>
              <a:spcBef>
                <a:spcPts val="500"/>
              </a:spcBef>
              <a:spcAft>
                <a:spcPts val="0"/>
              </a:spcAft>
              <a:buSzPts val="1600"/>
              <a:buNone/>
              <a:defRPr sz="1600">
                <a:solidFill>
                  <a:srgbClr val="888888"/>
                </a:solidFill>
              </a:defRPr>
            </a:lvl8pPr>
            <a:lvl9pPr indent="-228600" lvl="8" marL="4114800" algn="l">
              <a:lnSpc>
                <a:spcPct val="120000"/>
              </a:lnSpc>
              <a:spcBef>
                <a:spcPts val="500"/>
              </a:spcBef>
              <a:spcAft>
                <a:spcPts val="0"/>
              </a:spcAft>
              <a:buSzPts val="1600"/>
              <a:buNone/>
              <a:defRPr sz="1600">
                <a:solidFill>
                  <a:srgbClr val="888888"/>
                </a:solidFill>
              </a:defRPr>
            </a:lvl9pPr>
          </a:lstStyle>
          <a:p/>
        </p:txBody>
      </p:sp>
      <p:sp>
        <p:nvSpPr>
          <p:cNvPr id="35" name="Google Shape;35;p90"/>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90"/>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90"/>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38" name="Google Shape;38;p90"/>
          <p:cNvCxnSpPr/>
          <p:nvPr/>
        </p:nvCxnSpPr>
        <p:spPr>
          <a:xfrm>
            <a:off x="1454239" y="3804985"/>
            <a:ext cx="8630446"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9" name="Shape 39"/>
        <p:cNvGrpSpPr/>
        <p:nvPr/>
      </p:nvGrpSpPr>
      <p:grpSpPr>
        <a:xfrm>
          <a:off x="0" y="0"/>
          <a:ext cx="0" cy="0"/>
          <a:chOff x="0" y="0"/>
          <a:chExt cx="0" cy="0"/>
        </a:xfrm>
      </p:grpSpPr>
      <p:sp>
        <p:nvSpPr>
          <p:cNvPr id="40" name="Google Shape;40;p91"/>
          <p:cNvSpPr txBox="1"/>
          <p:nvPr>
            <p:ph type="title"/>
          </p:nvPr>
        </p:nvSpPr>
        <p:spPr>
          <a:xfrm>
            <a:off x="1449217" y="804889"/>
            <a:ext cx="9605635" cy="1059305"/>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91"/>
          <p:cNvSpPr txBox="1"/>
          <p:nvPr>
            <p:ph idx="1" type="body"/>
          </p:nvPr>
        </p:nvSpPr>
        <p:spPr>
          <a:xfrm>
            <a:off x="1447331" y="2010878"/>
            <a:ext cx="4645152" cy="3448595"/>
          </a:xfrm>
          <a:prstGeom prst="rect">
            <a:avLst/>
          </a:prstGeom>
          <a:noFill/>
          <a:ln>
            <a:noFill/>
          </a:ln>
        </p:spPr>
        <p:txBody>
          <a:bodyPr anchorCtr="0" anchor="t"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42" name="Google Shape;42;p91"/>
          <p:cNvSpPr txBox="1"/>
          <p:nvPr>
            <p:ph idx="2" type="body"/>
          </p:nvPr>
        </p:nvSpPr>
        <p:spPr>
          <a:xfrm>
            <a:off x="6413771" y="2017343"/>
            <a:ext cx="4645152" cy="3441520"/>
          </a:xfrm>
          <a:prstGeom prst="rect">
            <a:avLst/>
          </a:prstGeom>
          <a:noFill/>
          <a:ln>
            <a:noFill/>
          </a:ln>
        </p:spPr>
        <p:txBody>
          <a:bodyPr anchorCtr="0" anchor="t"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43" name="Google Shape;43;p91"/>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91"/>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91"/>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46" name="Google Shape;46;p91"/>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7" name="Shape 47"/>
        <p:cNvGrpSpPr/>
        <p:nvPr/>
      </p:nvGrpSpPr>
      <p:grpSpPr>
        <a:xfrm>
          <a:off x="0" y="0"/>
          <a:ext cx="0" cy="0"/>
          <a:chOff x="0" y="0"/>
          <a:chExt cx="0" cy="0"/>
        </a:xfrm>
      </p:grpSpPr>
      <p:sp>
        <p:nvSpPr>
          <p:cNvPr id="48" name="Google Shape;48;p92"/>
          <p:cNvSpPr txBox="1"/>
          <p:nvPr>
            <p:ph type="title"/>
          </p:nvPr>
        </p:nvSpPr>
        <p:spPr>
          <a:xfrm>
            <a:off x="1447191" y="804163"/>
            <a:ext cx="9607661" cy="1056319"/>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92"/>
          <p:cNvSpPr txBox="1"/>
          <p:nvPr>
            <p:ph idx="1" type="body"/>
          </p:nvPr>
        </p:nvSpPr>
        <p:spPr>
          <a:xfrm>
            <a:off x="1447191" y="2019549"/>
            <a:ext cx="4645152" cy="801943"/>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1000"/>
              </a:spcBef>
              <a:spcAft>
                <a:spcPts val="0"/>
              </a:spcAft>
              <a:buSzPts val="2200"/>
              <a:buNone/>
              <a:defRPr b="0" sz="2200" cap="none">
                <a:solidFill>
                  <a:schemeClr val="accent1"/>
                </a:solidFill>
              </a:defRPr>
            </a:lvl1pPr>
            <a:lvl2pPr indent="-228600" lvl="1" marL="914400" algn="l">
              <a:lnSpc>
                <a:spcPct val="120000"/>
              </a:lnSpc>
              <a:spcBef>
                <a:spcPts val="500"/>
              </a:spcBef>
              <a:spcAft>
                <a:spcPts val="0"/>
              </a:spcAft>
              <a:buSzPts val="2000"/>
              <a:buNone/>
              <a:defRPr b="1" sz="2000"/>
            </a:lvl2pPr>
            <a:lvl3pPr indent="-228600" lvl="2" marL="1371600" algn="l">
              <a:lnSpc>
                <a:spcPct val="120000"/>
              </a:lnSpc>
              <a:spcBef>
                <a:spcPts val="500"/>
              </a:spcBef>
              <a:spcAft>
                <a:spcPts val="0"/>
              </a:spcAft>
              <a:buSzPts val="1800"/>
              <a:buNone/>
              <a:defRPr b="1" sz="1800"/>
            </a:lvl3pPr>
            <a:lvl4pPr indent="-228600" lvl="3" marL="1828800" algn="l">
              <a:lnSpc>
                <a:spcPct val="120000"/>
              </a:lnSpc>
              <a:spcBef>
                <a:spcPts val="500"/>
              </a:spcBef>
              <a:spcAft>
                <a:spcPts val="0"/>
              </a:spcAft>
              <a:buSzPts val="1600"/>
              <a:buNone/>
              <a:defRPr b="1" sz="1600"/>
            </a:lvl4pPr>
            <a:lvl5pPr indent="-228600" lvl="4" marL="2286000" algn="l">
              <a:lnSpc>
                <a:spcPct val="120000"/>
              </a:lnSpc>
              <a:spcBef>
                <a:spcPts val="500"/>
              </a:spcBef>
              <a:spcAft>
                <a:spcPts val="0"/>
              </a:spcAft>
              <a:buSzPts val="1600"/>
              <a:buNone/>
              <a:defRPr b="1" sz="1600"/>
            </a:lvl5pPr>
            <a:lvl6pPr indent="-228600" lvl="5" marL="2743200" algn="l">
              <a:lnSpc>
                <a:spcPct val="120000"/>
              </a:lnSpc>
              <a:spcBef>
                <a:spcPts val="500"/>
              </a:spcBef>
              <a:spcAft>
                <a:spcPts val="0"/>
              </a:spcAft>
              <a:buSzPts val="1600"/>
              <a:buNone/>
              <a:defRPr b="1" sz="1600"/>
            </a:lvl6pPr>
            <a:lvl7pPr indent="-228600" lvl="6" marL="3200400" algn="l">
              <a:lnSpc>
                <a:spcPct val="120000"/>
              </a:lnSpc>
              <a:spcBef>
                <a:spcPts val="500"/>
              </a:spcBef>
              <a:spcAft>
                <a:spcPts val="0"/>
              </a:spcAft>
              <a:buSzPts val="1600"/>
              <a:buNone/>
              <a:defRPr b="1" sz="1600"/>
            </a:lvl7pPr>
            <a:lvl8pPr indent="-228600" lvl="7" marL="3657600" algn="l">
              <a:lnSpc>
                <a:spcPct val="120000"/>
              </a:lnSpc>
              <a:spcBef>
                <a:spcPts val="500"/>
              </a:spcBef>
              <a:spcAft>
                <a:spcPts val="0"/>
              </a:spcAft>
              <a:buSzPts val="1600"/>
              <a:buNone/>
              <a:defRPr b="1" sz="1600"/>
            </a:lvl8pPr>
            <a:lvl9pPr indent="-228600" lvl="8" marL="4114800" algn="l">
              <a:lnSpc>
                <a:spcPct val="120000"/>
              </a:lnSpc>
              <a:spcBef>
                <a:spcPts val="500"/>
              </a:spcBef>
              <a:spcAft>
                <a:spcPts val="0"/>
              </a:spcAft>
              <a:buSzPts val="1600"/>
              <a:buNone/>
              <a:defRPr b="1" sz="1600"/>
            </a:lvl9pPr>
          </a:lstStyle>
          <a:p/>
        </p:txBody>
      </p:sp>
      <p:sp>
        <p:nvSpPr>
          <p:cNvPr id="50" name="Google Shape;50;p92"/>
          <p:cNvSpPr txBox="1"/>
          <p:nvPr>
            <p:ph idx="2" type="body"/>
          </p:nvPr>
        </p:nvSpPr>
        <p:spPr>
          <a:xfrm>
            <a:off x="1447191" y="2824269"/>
            <a:ext cx="4645152" cy="2644457"/>
          </a:xfrm>
          <a:prstGeom prst="rect">
            <a:avLst/>
          </a:prstGeom>
          <a:noFill/>
          <a:ln>
            <a:noFill/>
          </a:ln>
        </p:spPr>
        <p:txBody>
          <a:bodyPr anchorCtr="0" anchor="t"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51" name="Google Shape;51;p92"/>
          <p:cNvSpPr txBox="1"/>
          <p:nvPr>
            <p:ph idx="3" type="body"/>
          </p:nvPr>
        </p:nvSpPr>
        <p:spPr>
          <a:xfrm>
            <a:off x="6412362" y="2023003"/>
            <a:ext cx="4645152" cy="80223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1000"/>
              </a:spcBef>
              <a:spcAft>
                <a:spcPts val="0"/>
              </a:spcAft>
              <a:buSzPts val="2200"/>
              <a:buNone/>
              <a:defRPr b="0" sz="2200" cap="none">
                <a:solidFill>
                  <a:schemeClr val="accent1"/>
                </a:solidFill>
              </a:defRPr>
            </a:lvl1pPr>
            <a:lvl2pPr indent="-228600" lvl="1" marL="914400" algn="l">
              <a:lnSpc>
                <a:spcPct val="120000"/>
              </a:lnSpc>
              <a:spcBef>
                <a:spcPts val="500"/>
              </a:spcBef>
              <a:spcAft>
                <a:spcPts val="0"/>
              </a:spcAft>
              <a:buSzPts val="2000"/>
              <a:buNone/>
              <a:defRPr b="1" sz="2000"/>
            </a:lvl2pPr>
            <a:lvl3pPr indent="-228600" lvl="2" marL="1371600" algn="l">
              <a:lnSpc>
                <a:spcPct val="120000"/>
              </a:lnSpc>
              <a:spcBef>
                <a:spcPts val="500"/>
              </a:spcBef>
              <a:spcAft>
                <a:spcPts val="0"/>
              </a:spcAft>
              <a:buSzPts val="1800"/>
              <a:buNone/>
              <a:defRPr b="1" sz="1800"/>
            </a:lvl3pPr>
            <a:lvl4pPr indent="-228600" lvl="3" marL="1828800" algn="l">
              <a:lnSpc>
                <a:spcPct val="120000"/>
              </a:lnSpc>
              <a:spcBef>
                <a:spcPts val="500"/>
              </a:spcBef>
              <a:spcAft>
                <a:spcPts val="0"/>
              </a:spcAft>
              <a:buSzPts val="1600"/>
              <a:buNone/>
              <a:defRPr b="1" sz="1600"/>
            </a:lvl4pPr>
            <a:lvl5pPr indent="-228600" lvl="4" marL="2286000" algn="l">
              <a:lnSpc>
                <a:spcPct val="120000"/>
              </a:lnSpc>
              <a:spcBef>
                <a:spcPts val="500"/>
              </a:spcBef>
              <a:spcAft>
                <a:spcPts val="0"/>
              </a:spcAft>
              <a:buSzPts val="1600"/>
              <a:buNone/>
              <a:defRPr b="1" sz="1600"/>
            </a:lvl5pPr>
            <a:lvl6pPr indent="-228600" lvl="5" marL="2743200" algn="l">
              <a:lnSpc>
                <a:spcPct val="120000"/>
              </a:lnSpc>
              <a:spcBef>
                <a:spcPts val="500"/>
              </a:spcBef>
              <a:spcAft>
                <a:spcPts val="0"/>
              </a:spcAft>
              <a:buSzPts val="1600"/>
              <a:buNone/>
              <a:defRPr b="1" sz="1600"/>
            </a:lvl6pPr>
            <a:lvl7pPr indent="-228600" lvl="6" marL="3200400" algn="l">
              <a:lnSpc>
                <a:spcPct val="120000"/>
              </a:lnSpc>
              <a:spcBef>
                <a:spcPts val="500"/>
              </a:spcBef>
              <a:spcAft>
                <a:spcPts val="0"/>
              </a:spcAft>
              <a:buSzPts val="1600"/>
              <a:buNone/>
              <a:defRPr b="1" sz="1600"/>
            </a:lvl7pPr>
            <a:lvl8pPr indent="-228600" lvl="7" marL="3657600" algn="l">
              <a:lnSpc>
                <a:spcPct val="120000"/>
              </a:lnSpc>
              <a:spcBef>
                <a:spcPts val="500"/>
              </a:spcBef>
              <a:spcAft>
                <a:spcPts val="0"/>
              </a:spcAft>
              <a:buSzPts val="1600"/>
              <a:buNone/>
              <a:defRPr b="1" sz="1600"/>
            </a:lvl8pPr>
            <a:lvl9pPr indent="-228600" lvl="8" marL="4114800" algn="l">
              <a:lnSpc>
                <a:spcPct val="120000"/>
              </a:lnSpc>
              <a:spcBef>
                <a:spcPts val="500"/>
              </a:spcBef>
              <a:spcAft>
                <a:spcPts val="0"/>
              </a:spcAft>
              <a:buSzPts val="1600"/>
              <a:buNone/>
              <a:defRPr b="1" sz="1600"/>
            </a:lvl9pPr>
          </a:lstStyle>
          <a:p/>
        </p:txBody>
      </p:sp>
      <p:sp>
        <p:nvSpPr>
          <p:cNvPr id="52" name="Google Shape;52;p92"/>
          <p:cNvSpPr txBox="1"/>
          <p:nvPr>
            <p:ph idx="4" type="body"/>
          </p:nvPr>
        </p:nvSpPr>
        <p:spPr>
          <a:xfrm>
            <a:off x="6412362" y="2821491"/>
            <a:ext cx="4645152" cy="2637371"/>
          </a:xfrm>
          <a:prstGeom prst="rect">
            <a:avLst/>
          </a:prstGeom>
          <a:noFill/>
          <a:ln>
            <a:noFill/>
          </a:ln>
        </p:spPr>
        <p:txBody>
          <a:bodyPr anchorCtr="0" anchor="t"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53" name="Google Shape;53;p92"/>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92"/>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92"/>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56" name="Google Shape;56;p92"/>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9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93"/>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3"/>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3"/>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62" name="Google Shape;62;p93"/>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3" name="Shape 63"/>
        <p:cNvGrpSpPr/>
        <p:nvPr/>
      </p:nvGrpSpPr>
      <p:grpSpPr>
        <a:xfrm>
          <a:off x="0" y="0"/>
          <a:ext cx="0" cy="0"/>
          <a:chOff x="0" y="0"/>
          <a:chExt cx="0" cy="0"/>
        </a:xfrm>
      </p:grpSpPr>
      <p:sp>
        <p:nvSpPr>
          <p:cNvPr id="64" name="Google Shape;64;p94"/>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4"/>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4"/>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7" name="Shape 67"/>
        <p:cNvGrpSpPr/>
        <p:nvPr/>
      </p:nvGrpSpPr>
      <p:grpSpPr>
        <a:xfrm>
          <a:off x="0" y="0"/>
          <a:ext cx="0" cy="0"/>
          <a:chOff x="0" y="0"/>
          <a:chExt cx="0" cy="0"/>
        </a:xfrm>
      </p:grpSpPr>
      <p:sp>
        <p:nvSpPr>
          <p:cNvPr id="68" name="Google Shape;68;p95"/>
          <p:cNvSpPr txBox="1"/>
          <p:nvPr>
            <p:ph type="title"/>
          </p:nvPr>
        </p:nvSpPr>
        <p:spPr>
          <a:xfrm>
            <a:off x="1444671" y="798973"/>
            <a:ext cx="3273099" cy="224711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Gill Sans"/>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95"/>
          <p:cNvSpPr txBox="1"/>
          <p:nvPr>
            <p:ph idx="1" type="body"/>
          </p:nvPr>
        </p:nvSpPr>
        <p:spPr>
          <a:xfrm>
            <a:off x="5043714" y="798974"/>
            <a:ext cx="6012470" cy="4658826"/>
          </a:xfrm>
          <a:prstGeom prst="rect">
            <a:avLst/>
          </a:prstGeom>
          <a:noFill/>
          <a:ln>
            <a:noFill/>
          </a:ln>
        </p:spPr>
        <p:txBody>
          <a:bodyPr anchorCtr="0" anchor="ctr" bIns="45700" lIns="91425" spcFirstLastPara="1" rIns="91425" wrap="square" tIns="45700">
            <a:norm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70" name="Google Shape;70;p95"/>
          <p:cNvSpPr txBox="1"/>
          <p:nvPr>
            <p:ph idx="2" type="body"/>
          </p:nvPr>
        </p:nvSpPr>
        <p:spPr>
          <a:xfrm>
            <a:off x="1444671" y="3205491"/>
            <a:ext cx="3275013" cy="2248181"/>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000"/>
              </a:spcBef>
              <a:spcAft>
                <a:spcPts val="0"/>
              </a:spcAft>
              <a:buSzPts val="1600"/>
              <a:buNone/>
              <a:defRPr sz="1600"/>
            </a:lvl1pPr>
            <a:lvl2pPr indent="-228600" lvl="1" marL="914400" algn="l">
              <a:lnSpc>
                <a:spcPct val="120000"/>
              </a:lnSpc>
              <a:spcBef>
                <a:spcPts val="500"/>
              </a:spcBef>
              <a:spcAft>
                <a:spcPts val="0"/>
              </a:spcAft>
              <a:buSzPts val="1400"/>
              <a:buNone/>
              <a:defRPr sz="1400"/>
            </a:lvl2pPr>
            <a:lvl3pPr indent="-228600" lvl="2" marL="1371600" algn="l">
              <a:lnSpc>
                <a:spcPct val="120000"/>
              </a:lnSpc>
              <a:spcBef>
                <a:spcPts val="500"/>
              </a:spcBef>
              <a:spcAft>
                <a:spcPts val="0"/>
              </a:spcAft>
              <a:buSzPts val="1200"/>
              <a:buNone/>
              <a:defRPr sz="1200"/>
            </a:lvl3pPr>
            <a:lvl4pPr indent="-228600" lvl="3" marL="1828800" algn="l">
              <a:lnSpc>
                <a:spcPct val="120000"/>
              </a:lnSpc>
              <a:spcBef>
                <a:spcPts val="500"/>
              </a:spcBef>
              <a:spcAft>
                <a:spcPts val="0"/>
              </a:spcAft>
              <a:buSzPts val="1000"/>
              <a:buNone/>
              <a:defRPr sz="1000"/>
            </a:lvl4pPr>
            <a:lvl5pPr indent="-228600" lvl="4" marL="2286000" algn="l">
              <a:lnSpc>
                <a:spcPct val="120000"/>
              </a:lnSpc>
              <a:spcBef>
                <a:spcPts val="500"/>
              </a:spcBef>
              <a:spcAft>
                <a:spcPts val="0"/>
              </a:spcAft>
              <a:buSzPts val="1000"/>
              <a:buNone/>
              <a:defRPr sz="1000"/>
            </a:lvl5pPr>
            <a:lvl6pPr indent="-228600" lvl="5" marL="2743200" algn="l">
              <a:lnSpc>
                <a:spcPct val="120000"/>
              </a:lnSpc>
              <a:spcBef>
                <a:spcPts val="500"/>
              </a:spcBef>
              <a:spcAft>
                <a:spcPts val="0"/>
              </a:spcAft>
              <a:buSzPts val="1000"/>
              <a:buNone/>
              <a:defRPr sz="1000"/>
            </a:lvl6pPr>
            <a:lvl7pPr indent="-228600" lvl="6" marL="3200400" algn="l">
              <a:lnSpc>
                <a:spcPct val="120000"/>
              </a:lnSpc>
              <a:spcBef>
                <a:spcPts val="500"/>
              </a:spcBef>
              <a:spcAft>
                <a:spcPts val="0"/>
              </a:spcAft>
              <a:buSzPts val="1000"/>
              <a:buNone/>
              <a:defRPr sz="1000"/>
            </a:lvl7pPr>
            <a:lvl8pPr indent="-228600" lvl="7" marL="3657600" algn="l">
              <a:lnSpc>
                <a:spcPct val="120000"/>
              </a:lnSpc>
              <a:spcBef>
                <a:spcPts val="500"/>
              </a:spcBef>
              <a:spcAft>
                <a:spcPts val="0"/>
              </a:spcAft>
              <a:buSzPts val="1000"/>
              <a:buNone/>
              <a:defRPr sz="1000"/>
            </a:lvl8pPr>
            <a:lvl9pPr indent="-228600" lvl="8" marL="4114800" algn="l">
              <a:lnSpc>
                <a:spcPct val="120000"/>
              </a:lnSpc>
              <a:spcBef>
                <a:spcPts val="500"/>
              </a:spcBef>
              <a:spcAft>
                <a:spcPts val="0"/>
              </a:spcAft>
              <a:buSzPts val="1000"/>
              <a:buNone/>
              <a:defRPr sz="1000"/>
            </a:lvl9pPr>
          </a:lstStyle>
          <a:p/>
        </p:txBody>
      </p:sp>
      <p:sp>
        <p:nvSpPr>
          <p:cNvPr id="71" name="Google Shape;71;p95"/>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95"/>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95"/>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74" name="Google Shape;74;p95"/>
          <p:cNvCxnSpPr/>
          <p:nvPr/>
        </p:nvCxnSpPr>
        <p:spPr>
          <a:xfrm>
            <a:off x="1448280" y="3205491"/>
            <a:ext cx="3269490"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5" name="Shape 75"/>
        <p:cNvGrpSpPr/>
        <p:nvPr/>
      </p:nvGrpSpPr>
      <p:grpSpPr>
        <a:xfrm>
          <a:off x="0" y="0"/>
          <a:ext cx="0" cy="0"/>
          <a:chOff x="0" y="0"/>
          <a:chExt cx="0" cy="0"/>
        </a:xfrm>
      </p:grpSpPr>
      <p:grpSp>
        <p:nvGrpSpPr>
          <p:cNvPr id="76" name="Google Shape;76;p96"/>
          <p:cNvGrpSpPr/>
          <p:nvPr/>
        </p:nvGrpSpPr>
        <p:grpSpPr>
          <a:xfrm>
            <a:off x="7477387" y="482170"/>
            <a:ext cx="4074533" cy="5149101"/>
            <a:chOff x="7477387" y="482170"/>
            <a:chExt cx="4074533" cy="5149101"/>
          </a:xfrm>
        </p:grpSpPr>
        <p:sp>
          <p:nvSpPr>
            <p:cNvPr id="77" name="Google Shape;77;p96"/>
            <p:cNvSpPr/>
            <p:nvPr/>
          </p:nvSpPr>
          <p:spPr>
            <a:xfrm>
              <a:off x="7477387" y="482170"/>
              <a:ext cx="4074533" cy="5149101"/>
            </a:xfrm>
            <a:prstGeom prst="rect">
              <a:avLst/>
            </a:prstGeom>
            <a:gradFill>
              <a:gsLst>
                <a:gs pos="0">
                  <a:srgbClr val="000001"/>
                </a:gs>
                <a:gs pos="100000">
                  <a:srgbClr val="191919"/>
                </a:gs>
              </a:gsLst>
              <a:lin ang="5400000" scaled="0"/>
            </a:gradFill>
            <a:ln>
              <a:noFill/>
            </a:ln>
            <a:effectLst>
              <a:outerShdw blurRad="127000" sx="98000" rotWithShape="0" algn="tl" dir="4740000" dist="228600" sy="98000">
                <a:srgbClr val="000000">
                  <a:alpha val="33725"/>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96"/>
            <p:cNvSpPr/>
            <p:nvPr/>
          </p:nvSpPr>
          <p:spPr>
            <a:xfrm>
              <a:off x="7790446" y="812506"/>
              <a:ext cx="3450289" cy="4466452"/>
            </a:xfrm>
            <a:prstGeom prst="rect">
              <a:avLst/>
            </a:prstGeom>
            <a:gradFill>
              <a:gsLst>
                <a:gs pos="0">
                  <a:srgbClr val="DADADA"/>
                </a:gs>
                <a:gs pos="100000">
                  <a:srgbClr val="FFFFFE"/>
                </a:gs>
              </a:gsLst>
              <a:lin ang="16200000" scaled="0"/>
            </a:gradFill>
            <a:ln cap="flat" cmpd="sng" w="50800">
              <a:solidFill>
                <a:srgbClr val="19191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9" name="Google Shape;79;p96"/>
          <p:cNvSpPr txBox="1"/>
          <p:nvPr>
            <p:ph type="title"/>
          </p:nvPr>
        </p:nvSpPr>
        <p:spPr>
          <a:xfrm>
            <a:off x="1451206" y="1129513"/>
            <a:ext cx="5532328" cy="183058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96"/>
          <p:cNvSpPr/>
          <p:nvPr>
            <p:ph idx="2" type="pic"/>
          </p:nvPr>
        </p:nvSpPr>
        <p:spPr>
          <a:xfrm>
            <a:off x="8124389" y="1122542"/>
            <a:ext cx="2791171" cy="3866327"/>
          </a:xfrm>
          <a:prstGeom prst="rect">
            <a:avLst/>
          </a:prstGeom>
          <a:solidFill>
            <a:srgbClr val="D8D8D8"/>
          </a:solidFill>
          <a:ln>
            <a:noFill/>
          </a:ln>
        </p:spPr>
        <p:txBody>
          <a:bodyPr anchorCtr="0" anchor="t" bIns="45700" lIns="91425" spcFirstLastPara="1" rIns="91425" wrap="square" tIns="45700">
            <a:normAutofit/>
          </a:bodyPr>
          <a:lstStyle>
            <a:lvl1pPr lvl="0" marR="0" rtl="0" algn="ctr">
              <a:lnSpc>
                <a:spcPct val="120000"/>
              </a:lnSpc>
              <a:spcBef>
                <a:spcPts val="1000"/>
              </a:spcBef>
              <a:spcAft>
                <a:spcPts val="0"/>
              </a:spcAft>
              <a:buClr>
                <a:schemeClr val="accent1"/>
              </a:buClr>
              <a:buSzPts val="3200"/>
              <a:buFont typeface="Arial"/>
              <a:buNone/>
              <a:defRPr b="0" i="0" sz="3200" u="none" cap="none" strike="noStrike">
                <a:solidFill>
                  <a:schemeClr val="dk1"/>
                </a:solidFill>
                <a:latin typeface="Gill Sans"/>
                <a:ea typeface="Gill Sans"/>
                <a:cs typeface="Gill Sans"/>
                <a:sym typeface="Gill Sans"/>
              </a:defRPr>
            </a:lvl1pPr>
            <a:lvl2pPr lvl="1" marR="0" rtl="0" algn="l">
              <a:lnSpc>
                <a:spcPct val="120000"/>
              </a:lnSpc>
              <a:spcBef>
                <a:spcPts val="500"/>
              </a:spcBef>
              <a:spcAft>
                <a:spcPts val="0"/>
              </a:spcAft>
              <a:buClr>
                <a:schemeClr val="accent1"/>
              </a:buClr>
              <a:buSzPts val="2800"/>
              <a:buFont typeface="Arial"/>
              <a:buNone/>
              <a:defRPr b="0" i="0" sz="2800" u="none" cap="none" strike="noStrike">
                <a:solidFill>
                  <a:schemeClr val="dk1"/>
                </a:solidFill>
                <a:latin typeface="Gill Sans"/>
                <a:ea typeface="Gill Sans"/>
                <a:cs typeface="Gill Sans"/>
                <a:sym typeface="Gill Sans"/>
              </a:defRPr>
            </a:lvl2pPr>
            <a:lvl3pPr lvl="2" marR="0" rtl="0" algn="l">
              <a:lnSpc>
                <a:spcPct val="120000"/>
              </a:lnSpc>
              <a:spcBef>
                <a:spcPts val="500"/>
              </a:spcBef>
              <a:spcAft>
                <a:spcPts val="0"/>
              </a:spcAft>
              <a:buClr>
                <a:schemeClr val="accent1"/>
              </a:buClr>
              <a:buSzPts val="2400"/>
              <a:buFont typeface="Arial"/>
              <a:buNone/>
              <a:defRPr b="0" i="0" sz="2400" u="none" cap="none" strike="noStrike">
                <a:solidFill>
                  <a:schemeClr val="dk1"/>
                </a:solidFill>
                <a:latin typeface="Gill Sans"/>
                <a:ea typeface="Gill Sans"/>
                <a:cs typeface="Gill Sans"/>
                <a:sym typeface="Gill Sans"/>
              </a:defRPr>
            </a:lvl3pPr>
            <a:lvl4pPr lvl="3"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4pPr>
            <a:lvl5pPr lvl="4"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5pPr>
            <a:lvl6pPr lvl="5"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6pPr>
            <a:lvl7pPr lvl="6"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7pPr>
            <a:lvl8pPr lvl="7"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8pPr>
            <a:lvl9pPr lvl="8"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9pPr>
          </a:lstStyle>
          <a:p/>
        </p:txBody>
      </p:sp>
      <p:sp>
        <p:nvSpPr>
          <p:cNvPr id="81" name="Google Shape;81;p96"/>
          <p:cNvSpPr txBox="1"/>
          <p:nvPr>
            <p:ph idx="1" type="body"/>
          </p:nvPr>
        </p:nvSpPr>
        <p:spPr>
          <a:xfrm>
            <a:off x="1450329" y="3145992"/>
            <a:ext cx="5524404" cy="2003742"/>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000"/>
              </a:spcBef>
              <a:spcAft>
                <a:spcPts val="0"/>
              </a:spcAft>
              <a:buSzPts val="1800"/>
              <a:buNone/>
              <a:defRPr sz="1800"/>
            </a:lvl1pPr>
            <a:lvl2pPr indent="-228600" lvl="1" marL="914400" algn="l">
              <a:lnSpc>
                <a:spcPct val="120000"/>
              </a:lnSpc>
              <a:spcBef>
                <a:spcPts val="500"/>
              </a:spcBef>
              <a:spcAft>
                <a:spcPts val="0"/>
              </a:spcAft>
              <a:buSzPts val="1400"/>
              <a:buNone/>
              <a:defRPr sz="1400"/>
            </a:lvl2pPr>
            <a:lvl3pPr indent="-228600" lvl="2" marL="1371600" algn="l">
              <a:lnSpc>
                <a:spcPct val="120000"/>
              </a:lnSpc>
              <a:spcBef>
                <a:spcPts val="500"/>
              </a:spcBef>
              <a:spcAft>
                <a:spcPts val="0"/>
              </a:spcAft>
              <a:buSzPts val="1200"/>
              <a:buNone/>
              <a:defRPr sz="1200"/>
            </a:lvl3pPr>
            <a:lvl4pPr indent="-228600" lvl="3" marL="1828800" algn="l">
              <a:lnSpc>
                <a:spcPct val="120000"/>
              </a:lnSpc>
              <a:spcBef>
                <a:spcPts val="500"/>
              </a:spcBef>
              <a:spcAft>
                <a:spcPts val="0"/>
              </a:spcAft>
              <a:buSzPts val="1000"/>
              <a:buNone/>
              <a:defRPr sz="1000"/>
            </a:lvl4pPr>
            <a:lvl5pPr indent="-228600" lvl="4" marL="2286000" algn="l">
              <a:lnSpc>
                <a:spcPct val="120000"/>
              </a:lnSpc>
              <a:spcBef>
                <a:spcPts val="500"/>
              </a:spcBef>
              <a:spcAft>
                <a:spcPts val="0"/>
              </a:spcAft>
              <a:buSzPts val="1000"/>
              <a:buNone/>
              <a:defRPr sz="1000"/>
            </a:lvl5pPr>
            <a:lvl6pPr indent="-228600" lvl="5" marL="2743200" algn="l">
              <a:lnSpc>
                <a:spcPct val="120000"/>
              </a:lnSpc>
              <a:spcBef>
                <a:spcPts val="500"/>
              </a:spcBef>
              <a:spcAft>
                <a:spcPts val="0"/>
              </a:spcAft>
              <a:buSzPts val="1000"/>
              <a:buNone/>
              <a:defRPr sz="1000"/>
            </a:lvl6pPr>
            <a:lvl7pPr indent="-228600" lvl="6" marL="3200400" algn="l">
              <a:lnSpc>
                <a:spcPct val="120000"/>
              </a:lnSpc>
              <a:spcBef>
                <a:spcPts val="500"/>
              </a:spcBef>
              <a:spcAft>
                <a:spcPts val="0"/>
              </a:spcAft>
              <a:buSzPts val="1000"/>
              <a:buNone/>
              <a:defRPr sz="1000"/>
            </a:lvl7pPr>
            <a:lvl8pPr indent="-228600" lvl="7" marL="3657600" algn="l">
              <a:lnSpc>
                <a:spcPct val="120000"/>
              </a:lnSpc>
              <a:spcBef>
                <a:spcPts val="500"/>
              </a:spcBef>
              <a:spcAft>
                <a:spcPts val="0"/>
              </a:spcAft>
              <a:buSzPts val="1000"/>
              <a:buNone/>
              <a:defRPr sz="1000"/>
            </a:lvl8pPr>
            <a:lvl9pPr indent="-228600" lvl="8" marL="4114800" algn="l">
              <a:lnSpc>
                <a:spcPct val="120000"/>
              </a:lnSpc>
              <a:spcBef>
                <a:spcPts val="500"/>
              </a:spcBef>
              <a:spcAft>
                <a:spcPts val="0"/>
              </a:spcAft>
              <a:buSzPts val="1000"/>
              <a:buNone/>
              <a:defRPr sz="1000"/>
            </a:lvl9pPr>
          </a:lstStyle>
          <a:p/>
        </p:txBody>
      </p:sp>
      <p:sp>
        <p:nvSpPr>
          <p:cNvPr id="82" name="Google Shape;82;p96"/>
          <p:cNvSpPr txBox="1"/>
          <p:nvPr>
            <p:ph idx="10" type="dt"/>
          </p:nvPr>
        </p:nvSpPr>
        <p:spPr>
          <a:xfrm>
            <a:off x="1447382" y="5469856"/>
            <a:ext cx="5527351" cy="3201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96"/>
          <p:cNvSpPr txBox="1"/>
          <p:nvPr>
            <p:ph idx="11" type="ftr"/>
          </p:nvPr>
        </p:nvSpPr>
        <p:spPr>
          <a:xfrm>
            <a:off x="1447382" y="318640"/>
            <a:ext cx="5541004" cy="32093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96"/>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85" name="Google Shape;85;p96"/>
          <p:cNvCxnSpPr/>
          <p:nvPr/>
        </p:nvCxnSpPr>
        <p:spPr>
          <a:xfrm>
            <a:off x="1447382" y="3143605"/>
            <a:ext cx="5527351"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E9E6"/>
            </a:gs>
            <a:gs pos="100000">
              <a:srgbClr val="C9C5C0"/>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87"/>
          <p:cNvSpPr/>
          <p:nvPr/>
        </p:nvSpPr>
        <p:spPr>
          <a:xfrm>
            <a:off x="0" y="2019476"/>
            <a:ext cx="12192000" cy="4105941"/>
          </a:xfrm>
          <a:prstGeom prst="rect">
            <a:avLst/>
          </a:prstGeom>
          <a:gradFill>
            <a:gsLst>
              <a:gs pos="0">
                <a:srgbClr val="DFDBD5">
                  <a:alpha val="0"/>
                </a:srgbClr>
              </a:gs>
              <a:gs pos="100000">
                <a:schemeClr val="lt2"/>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 name="Google Shape;11;p87"/>
          <p:cNvPicPr preferRelativeResize="0"/>
          <p:nvPr/>
        </p:nvPicPr>
        <p:blipFill rotWithShape="1">
          <a:blip r:embed="rId1">
            <a:alphaModFix/>
          </a:blip>
          <a:srcRect b="-1562" l="0" r="0" t="0"/>
          <a:stretch/>
        </p:blipFill>
        <p:spPr>
          <a:xfrm>
            <a:off x="0" y="6126480"/>
            <a:ext cx="12192000" cy="742950"/>
          </a:xfrm>
          <a:prstGeom prst="rect">
            <a:avLst/>
          </a:prstGeom>
          <a:noFill/>
          <a:ln>
            <a:noFill/>
          </a:ln>
        </p:spPr>
      </p:pic>
      <p:sp>
        <p:nvSpPr>
          <p:cNvPr id="12" name="Google Shape;12;p8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0"/>
              </a:spcBef>
              <a:spcAft>
                <a:spcPts val="0"/>
              </a:spcAft>
              <a:buClr>
                <a:schemeClr val="dk1"/>
              </a:buClr>
              <a:buSzPts val="3200"/>
              <a:buFont typeface="Gill Sans"/>
              <a:buNone/>
              <a:defRPr b="0" i="0" sz="3200" u="none" cap="none" strike="noStrik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8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120000"/>
              </a:lnSpc>
              <a:spcBef>
                <a:spcPts val="1000"/>
              </a:spcBef>
              <a:spcAft>
                <a:spcPts val="0"/>
              </a:spcAft>
              <a:buClr>
                <a:schemeClr val="accent1"/>
              </a:buClr>
              <a:buSzPts val="2000"/>
              <a:buFont typeface="Arial"/>
              <a:buChar char="•"/>
              <a:defRPr b="0" i="0" sz="2000" u="none" cap="none" strike="noStrike">
                <a:solidFill>
                  <a:schemeClr val="dk1"/>
                </a:solidFill>
                <a:latin typeface="Gill Sans"/>
                <a:ea typeface="Gill Sans"/>
                <a:cs typeface="Gill Sans"/>
                <a:sym typeface="Gill Sans"/>
              </a:defRPr>
            </a:lvl1pPr>
            <a:lvl2pPr indent="-342900" lvl="1" marL="914400" marR="0" rtl="0" algn="l">
              <a:lnSpc>
                <a:spcPct val="120000"/>
              </a:lnSpc>
              <a:spcBef>
                <a:spcPts val="500"/>
              </a:spcBef>
              <a:spcAft>
                <a:spcPts val="0"/>
              </a:spcAft>
              <a:buClr>
                <a:schemeClr val="accent1"/>
              </a:buClr>
              <a:buSzPts val="1800"/>
              <a:buFont typeface="Arial"/>
              <a:buChar char="•"/>
              <a:defRPr b="0" i="0" sz="1800" u="none" cap="none" strike="noStrike">
                <a:solidFill>
                  <a:schemeClr val="dk1"/>
                </a:solidFill>
                <a:latin typeface="Gill Sans"/>
                <a:ea typeface="Gill Sans"/>
                <a:cs typeface="Gill Sans"/>
                <a:sym typeface="Gill Sans"/>
              </a:defRPr>
            </a:lvl2pPr>
            <a:lvl3pPr indent="-330200" lvl="2" marL="1371600" marR="0" rtl="0" algn="l">
              <a:lnSpc>
                <a:spcPct val="120000"/>
              </a:lnSpc>
              <a:spcBef>
                <a:spcPts val="500"/>
              </a:spcBef>
              <a:spcAft>
                <a:spcPts val="0"/>
              </a:spcAft>
              <a:buClr>
                <a:schemeClr val="accent1"/>
              </a:buClr>
              <a:buSzPts val="1600"/>
              <a:buFont typeface="Arial"/>
              <a:buChar char="•"/>
              <a:defRPr b="0" i="0" sz="1600" u="none" cap="none" strike="noStrike">
                <a:solidFill>
                  <a:schemeClr val="dk1"/>
                </a:solidFill>
                <a:latin typeface="Gill Sans"/>
                <a:ea typeface="Gill Sans"/>
                <a:cs typeface="Gill Sans"/>
                <a:sym typeface="Gill Sans"/>
              </a:defRPr>
            </a:lvl3pPr>
            <a:lvl4pPr indent="-317500" lvl="3" marL="1828800" marR="0" rtl="0" algn="l">
              <a:lnSpc>
                <a:spcPct val="120000"/>
              </a:lnSpc>
              <a:spcBef>
                <a:spcPts val="500"/>
              </a:spcBef>
              <a:spcAft>
                <a:spcPts val="0"/>
              </a:spcAft>
              <a:buClr>
                <a:schemeClr val="accent1"/>
              </a:buClr>
              <a:buSzPts val="1400"/>
              <a:buFont typeface="Arial"/>
              <a:buChar char="•"/>
              <a:defRPr b="0" i="0" sz="1400" u="none" cap="none" strike="noStrike">
                <a:solidFill>
                  <a:schemeClr val="dk1"/>
                </a:solidFill>
                <a:latin typeface="Gill Sans"/>
                <a:ea typeface="Gill Sans"/>
                <a:cs typeface="Gill Sans"/>
                <a:sym typeface="Gill Sans"/>
              </a:defRPr>
            </a:lvl4pPr>
            <a:lvl5pPr indent="-304800" lvl="4" marL="22860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5pPr>
            <a:lvl6pPr indent="-304800" lvl="5" marL="27432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6pPr>
            <a:lvl7pPr indent="-304800" lvl="6" marL="32004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7pPr>
            <a:lvl8pPr indent="-304800" lvl="7" marL="36576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8pPr>
            <a:lvl9pPr indent="-304800" lvl="8" marL="41148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9pPr>
          </a:lstStyle>
          <a:p/>
        </p:txBody>
      </p:sp>
      <p:sp>
        <p:nvSpPr>
          <p:cNvPr id="14" name="Google Shape;14;p87"/>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rgbClr val="888888"/>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5" name="Google Shape;15;p87"/>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888888"/>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6" name="Google Shape;16;p87"/>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buNone/>
              <a:defRPr b="0" i="0" sz="2800" u="none" cap="none" strike="noStrike">
                <a:solidFill>
                  <a:schemeClr val="accent1"/>
                </a:solidFill>
                <a:latin typeface="Gill Sans"/>
                <a:ea typeface="Gill Sans"/>
                <a:cs typeface="Gill Sans"/>
                <a:sym typeface="Gill Sans"/>
              </a:defRPr>
            </a:lvl1pPr>
            <a:lvl2pPr indent="0" lvl="1" marL="0" marR="0" rtl="0" algn="r">
              <a:spcBef>
                <a:spcPts val="0"/>
              </a:spcBef>
              <a:buNone/>
              <a:defRPr b="0" i="0" sz="2800" u="none" cap="none" strike="noStrike">
                <a:solidFill>
                  <a:schemeClr val="accent1"/>
                </a:solidFill>
                <a:latin typeface="Gill Sans"/>
                <a:ea typeface="Gill Sans"/>
                <a:cs typeface="Gill Sans"/>
                <a:sym typeface="Gill Sans"/>
              </a:defRPr>
            </a:lvl2pPr>
            <a:lvl3pPr indent="0" lvl="2" marL="0" marR="0" rtl="0" algn="r">
              <a:spcBef>
                <a:spcPts val="0"/>
              </a:spcBef>
              <a:buNone/>
              <a:defRPr b="0" i="0" sz="2800" u="none" cap="none" strike="noStrike">
                <a:solidFill>
                  <a:schemeClr val="accent1"/>
                </a:solidFill>
                <a:latin typeface="Gill Sans"/>
                <a:ea typeface="Gill Sans"/>
                <a:cs typeface="Gill Sans"/>
                <a:sym typeface="Gill Sans"/>
              </a:defRPr>
            </a:lvl3pPr>
            <a:lvl4pPr indent="0" lvl="3" marL="0" marR="0" rtl="0" algn="r">
              <a:spcBef>
                <a:spcPts val="0"/>
              </a:spcBef>
              <a:buNone/>
              <a:defRPr b="0" i="0" sz="2800" u="none" cap="none" strike="noStrike">
                <a:solidFill>
                  <a:schemeClr val="accent1"/>
                </a:solidFill>
                <a:latin typeface="Gill Sans"/>
                <a:ea typeface="Gill Sans"/>
                <a:cs typeface="Gill Sans"/>
                <a:sym typeface="Gill Sans"/>
              </a:defRPr>
            </a:lvl4pPr>
            <a:lvl5pPr indent="0" lvl="4" marL="0" marR="0" rtl="0" algn="r">
              <a:spcBef>
                <a:spcPts val="0"/>
              </a:spcBef>
              <a:buNone/>
              <a:defRPr b="0" i="0" sz="2800" u="none" cap="none" strike="noStrike">
                <a:solidFill>
                  <a:schemeClr val="accent1"/>
                </a:solidFill>
                <a:latin typeface="Gill Sans"/>
                <a:ea typeface="Gill Sans"/>
                <a:cs typeface="Gill Sans"/>
                <a:sym typeface="Gill Sans"/>
              </a:defRPr>
            </a:lvl5pPr>
            <a:lvl6pPr indent="0" lvl="5" marL="0" marR="0" rtl="0" algn="r">
              <a:spcBef>
                <a:spcPts val="0"/>
              </a:spcBef>
              <a:buNone/>
              <a:defRPr b="0" i="0" sz="2800" u="none" cap="none" strike="noStrike">
                <a:solidFill>
                  <a:schemeClr val="accent1"/>
                </a:solidFill>
                <a:latin typeface="Gill Sans"/>
                <a:ea typeface="Gill Sans"/>
                <a:cs typeface="Gill Sans"/>
                <a:sym typeface="Gill Sans"/>
              </a:defRPr>
            </a:lvl6pPr>
            <a:lvl7pPr indent="0" lvl="6" marL="0" marR="0" rtl="0" algn="r">
              <a:spcBef>
                <a:spcPts val="0"/>
              </a:spcBef>
              <a:buNone/>
              <a:defRPr b="0" i="0" sz="2800" u="none" cap="none" strike="noStrike">
                <a:solidFill>
                  <a:schemeClr val="accent1"/>
                </a:solidFill>
                <a:latin typeface="Gill Sans"/>
                <a:ea typeface="Gill Sans"/>
                <a:cs typeface="Gill Sans"/>
                <a:sym typeface="Gill Sans"/>
              </a:defRPr>
            </a:lvl7pPr>
            <a:lvl8pPr indent="0" lvl="7" marL="0" marR="0" rtl="0" algn="r">
              <a:spcBef>
                <a:spcPts val="0"/>
              </a:spcBef>
              <a:buNone/>
              <a:defRPr b="0" i="0" sz="2800" u="none" cap="none" strike="noStrike">
                <a:solidFill>
                  <a:schemeClr val="accent1"/>
                </a:solidFill>
                <a:latin typeface="Gill Sans"/>
                <a:ea typeface="Gill Sans"/>
                <a:cs typeface="Gill Sans"/>
                <a:sym typeface="Gill Sans"/>
              </a:defRPr>
            </a:lvl8pPr>
            <a:lvl9pPr indent="0" lvl="8" marL="0" marR="0" rtl="0" algn="r">
              <a:spcBef>
                <a:spcPts val="0"/>
              </a:spcBef>
              <a:buNone/>
              <a:defRPr b="0" i="0" sz="2800" u="none" cap="none" strike="noStrike">
                <a:solidFill>
                  <a:schemeClr val="accent1"/>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cxnSp>
        <p:nvCxnSpPr>
          <p:cNvPr id="17" name="Google Shape;17;p87"/>
          <p:cNvCxnSpPr/>
          <p:nvPr/>
        </p:nvCxnSpPr>
        <p:spPr>
          <a:xfrm>
            <a:off x="0" y="6128413"/>
            <a:ext cx="12192000" cy="0"/>
          </a:xfrm>
          <a:prstGeom prst="straightConnector1">
            <a:avLst/>
          </a:prstGeom>
          <a:noFill/>
          <a:ln cap="flat" cmpd="sng" w="12700">
            <a:solidFill>
              <a:srgbClr val="000001">
                <a:alpha val="20000"/>
              </a:srgbClr>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E9E6"/>
            </a:gs>
            <a:gs pos="100000">
              <a:srgbClr val="C9C5C0"/>
            </a:gs>
          </a:gsLst>
          <a:path path="circle">
            <a:fillToRect b="50%" l="50%" r="50%" t="50%"/>
          </a:path>
          <a:tileRect/>
        </a:gradFill>
      </p:bgPr>
    </p:bg>
    <p:spTree>
      <p:nvGrpSpPr>
        <p:cNvPr id="103" name="Shape 103"/>
        <p:cNvGrpSpPr/>
        <p:nvPr/>
      </p:nvGrpSpPr>
      <p:grpSpPr>
        <a:xfrm>
          <a:off x="0" y="0"/>
          <a:ext cx="0" cy="0"/>
          <a:chOff x="0" y="0"/>
          <a:chExt cx="0" cy="0"/>
        </a:xfrm>
      </p:grpSpPr>
      <p:pic>
        <p:nvPicPr>
          <p:cNvPr descr="A close up of a flower" id="104" name="Google Shape;104;p1"/>
          <p:cNvPicPr preferRelativeResize="0"/>
          <p:nvPr/>
        </p:nvPicPr>
        <p:blipFill rotWithShape="1">
          <a:blip r:embed="rId3">
            <a:alphaModFix/>
          </a:blip>
          <a:srcRect b="0" l="9091" r="0" t="23102"/>
          <a:stretch/>
        </p:blipFill>
        <p:spPr>
          <a:xfrm>
            <a:off x="2" y="10"/>
            <a:ext cx="12191695" cy="6857990"/>
          </a:xfrm>
          <a:prstGeom prst="rect">
            <a:avLst/>
          </a:prstGeom>
          <a:noFill/>
          <a:ln>
            <a:noFill/>
          </a:ln>
        </p:spPr>
      </p:pic>
      <p:sp>
        <p:nvSpPr>
          <p:cNvPr id="105" name="Google Shape;105;p1"/>
          <p:cNvSpPr/>
          <p:nvPr/>
        </p:nvSpPr>
        <p:spPr>
          <a:xfrm>
            <a:off x="3896786" y="3064931"/>
            <a:ext cx="8295215" cy="2488568"/>
          </a:xfrm>
          <a:prstGeom prst="rect">
            <a:avLst/>
          </a:prstGeom>
          <a:solidFill>
            <a:srgbClr val="000001">
              <a:alpha val="7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06" name="Google Shape;106;p1"/>
          <p:cNvSpPr txBox="1"/>
          <p:nvPr>
            <p:ph type="ctrTitle"/>
          </p:nvPr>
        </p:nvSpPr>
        <p:spPr>
          <a:xfrm>
            <a:off x="4065511" y="3779462"/>
            <a:ext cx="6832500" cy="709609"/>
          </a:xfrm>
          <a:prstGeom prst="rect">
            <a:avLst/>
          </a:prstGeom>
          <a:noFill/>
          <a:ln>
            <a:noFill/>
          </a:ln>
        </p:spPr>
        <p:txBody>
          <a:bodyPr anchorCtr="0" anchor="b" bIns="0" lIns="91425" spcFirstLastPara="1" rIns="91425" wrap="square" tIns="45700">
            <a:normAutofit/>
          </a:bodyPr>
          <a:lstStyle/>
          <a:p>
            <a:pPr indent="0" lvl="0" marL="0" rtl="0" algn="l">
              <a:lnSpc>
                <a:spcPct val="90000"/>
              </a:lnSpc>
              <a:spcBef>
                <a:spcPts val="0"/>
              </a:spcBef>
              <a:spcAft>
                <a:spcPts val="0"/>
              </a:spcAft>
              <a:buClr>
                <a:srgbClr val="FFFFFE"/>
              </a:buClr>
              <a:buSzPts val="3959"/>
              <a:buFont typeface="Gill Sans"/>
              <a:buNone/>
            </a:pPr>
            <a:r>
              <a:rPr lang="en-US" sz="3959">
                <a:solidFill>
                  <a:srgbClr val="FFFFFE"/>
                </a:solidFill>
              </a:rPr>
              <a:t>CARDIAC DISEASE IN PREGNANCY</a:t>
            </a:r>
            <a:endParaRPr/>
          </a:p>
        </p:txBody>
      </p:sp>
      <p:cxnSp>
        <p:nvCxnSpPr>
          <p:cNvPr id="107" name="Google Shape;107;p1"/>
          <p:cNvCxnSpPr/>
          <p:nvPr/>
        </p:nvCxnSpPr>
        <p:spPr>
          <a:xfrm>
            <a:off x="4065509" y="4666480"/>
            <a:ext cx="6832499" cy="0"/>
          </a:xfrm>
          <a:prstGeom prst="straightConnector1">
            <a:avLst/>
          </a:prstGeom>
          <a:noFill/>
          <a:ln cap="flat" cmpd="sng" w="31750">
            <a:solidFill>
              <a:schemeClr val="accent3"/>
            </a:solidFill>
            <a:prstDash val="solid"/>
            <a:round/>
            <a:headEnd len="sm" w="sm" type="none"/>
            <a:tailEnd len="sm" w="sm" type="none"/>
          </a:ln>
        </p:spPr>
      </p:cxnSp>
      <p:sp>
        <p:nvSpPr>
          <p:cNvPr id="108" name="Google Shape;108;p1"/>
          <p:cNvSpPr txBox="1"/>
          <p:nvPr>
            <p:ph idx="1" type="subTitle"/>
          </p:nvPr>
        </p:nvSpPr>
        <p:spPr>
          <a:xfrm>
            <a:off x="4065511" y="4666480"/>
            <a:ext cx="6832499" cy="709597"/>
          </a:xfrm>
          <a:prstGeom prst="rect">
            <a:avLst/>
          </a:prstGeom>
          <a:noFill/>
          <a:ln>
            <a:noFill/>
          </a:ln>
        </p:spPr>
        <p:txBody>
          <a:bodyPr anchorCtr="0" anchor="t" bIns="91425" lIns="91425" spcFirstLastPara="1" rIns="91425" wrap="square" tIns="91425">
            <a:normAutofit/>
          </a:bodyPr>
          <a:lstStyle/>
          <a:p>
            <a:pPr indent="0" lvl="0" marL="0" rtl="0" algn="l">
              <a:lnSpc>
                <a:spcPct val="120000"/>
              </a:lnSpc>
              <a:spcBef>
                <a:spcPts val="0"/>
              </a:spcBef>
              <a:spcAft>
                <a:spcPts val="0"/>
              </a:spcAft>
              <a:buSzPts val="1600"/>
              <a:buNone/>
            </a:pPr>
            <a:r>
              <a:rPr lang="en-US" sz="1600">
                <a:solidFill>
                  <a:srgbClr val="FFFFFE"/>
                </a:solidFill>
              </a:rPr>
              <a:t>DR MARGARET KILONZO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0"/>
          <p:cNvSpPr txBox="1"/>
          <p:nvPr>
            <p:ph type="title"/>
          </p:nvPr>
        </p:nvSpPr>
        <p:spPr>
          <a:xfrm>
            <a:off x="1420835" y="300516"/>
            <a:ext cx="9603300" cy="10491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070C0"/>
              </a:buClr>
              <a:buSzPts val="2700"/>
              <a:buFont typeface="Calibri"/>
              <a:buNone/>
            </a:pPr>
            <a:r>
              <a:rPr i="1" lang="en-US" sz="2700" cap="none">
                <a:solidFill>
                  <a:srgbClr val="0070C0"/>
                </a:solidFill>
                <a:latin typeface="Calibri"/>
                <a:ea typeface="Calibri"/>
                <a:cs typeface="Calibri"/>
                <a:sym typeface="Calibri"/>
              </a:rPr>
              <a:t>influence of physiological adaptations to pregnancy on the evaluation and interpretation of cardiac function and clinical status</a:t>
            </a:r>
            <a:r>
              <a:rPr i="1" lang="en-US">
                <a:solidFill>
                  <a:srgbClr val="0070C0"/>
                </a:solidFill>
              </a:rPr>
              <a:t>.</a:t>
            </a:r>
            <a:endParaRPr/>
          </a:p>
        </p:txBody>
      </p:sp>
      <p:graphicFrame>
        <p:nvGraphicFramePr>
          <p:cNvPr id="163" name="Google Shape;163;p10"/>
          <p:cNvGraphicFramePr/>
          <p:nvPr/>
        </p:nvGraphicFramePr>
        <p:xfrm>
          <a:off x="1489960" y="1349625"/>
          <a:ext cx="3000000" cy="3000000"/>
        </p:xfrm>
        <a:graphic>
          <a:graphicData uri="http://schemas.openxmlformats.org/drawingml/2006/table">
            <a:tbl>
              <a:tblPr bandRow="1" firstRow="1">
                <a:noFill/>
                <a:tableStyleId>{4B31C885-5CD7-4EA4-992B-6BE4BDAF78DA}</a:tableStyleId>
              </a:tblPr>
              <a:tblGrid>
                <a:gridCol w="4582500"/>
                <a:gridCol w="4629600"/>
              </a:tblGrid>
              <a:tr h="613325">
                <a:tc>
                  <a:txBody>
                    <a:bodyPr/>
                    <a:lstStyle/>
                    <a:p>
                      <a:pPr indent="0" lvl="0" marL="0" marR="0" rtl="0" algn="l">
                        <a:spcBef>
                          <a:spcPts val="0"/>
                        </a:spcBef>
                        <a:spcAft>
                          <a:spcPts val="0"/>
                        </a:spcAft>
                        <a:buNone/>
                      </a:pPr>
                      <a:r>
                        <a:rPr lang="en-US" sz="1800" u="none" cap="none" strike="noStrike"/>
                        <a:t>Clinical features of normal pregnancy that mimic heart disease</a:t>
                      </a:r>
                      <a:endParaRPr/>
                    </a:p>
                  </a:txBody>
                  <a:tcPr marT="45725" marB="45725" marR="91450" marL="91450"/>
                </a:tc>
                <a:tc>
                  <a:txBody>
                    <a:bodyPr/>
                    <a:lstStyle/>
                    <a:p>
                      <a:pPr indent="0" lvl="0" marL="0" marR="0" rtl="0" algn="l">
                        <a:spcBef>
                          <a:spcPts val="0"/>
                        </a:spcBef>
                        <a:spcAft>
                          <a:spcPts val="0"/>
                        </a:spcAft>
                        <a:buNone/>
                      </a:pPr>
                      <a:r>
                        <a:rPr lang="en-US" sz="1800"/>
                        <a:t>Clinical indication of heart disease during pregnancy</a:t>
                      </a:r>
                      <a:endParaRPr/>
                    </a:p>
                  </a:txBody>
                  <a:tcPr marT="45725" marB="45725" marR="91450" marL="91450"/>
                </a:tc>
              </a:tr>
              <a:tr h="613325">
                <a:tc>
                  <a:txBody>
                    <a:bodyPr/>
                    <a:lstStyle/>
                    <a:p>
                      <a:pPr indent="0" lvl="0" marL="0" marR="0" rtl="0" algn="l">
                        <a:spcBef>
                          <a:spcPts val="0"/>
                        </a:spcBef>
                        <a:spcAft>
                          <a:spcPts val="0"/>
                        </a:spcAft>
                        <a:buNone/>
                      </a:pPr>
                      <a:r>
                        <a:rPr lang="en-US" sz="1700"/>
                        <a:t>Dyspnoea,  orthopnoea, PND, Easy fatiguability, Dizziness</a:t>
                      </a:r>
                      <a:endParaRPr sz="1300"/>
                    </a:p>
                  </a:txBody>
                  <a:tcPr marT="45725" marB="45725" marR="91450" marL="91450"/>
                </a:tc>
                <a:tc>
                  <a:txBody>
                    <a:bodyPr/>
                    <a:lstStyle/>
                    <a:p>
                      <a:pPr indent="0" lvl="0" marL="0" marR="0" rtl="0" algn="l">
                        <a:spcBef>
                          <a:spcPts val="0"/>
                        </a:spcBef>
                        <a:spcAft>
                          <a:spcPts val="0"/>
                        </a:spcAft>
                        <a:buNone/>
                      </a:pPr>
                      <a:r>
                        <a:rPr lang="en-US" sz="1800">
                          <a:solidFill>
                            <a:srgbClr val="42527C"/>
                          </a:solidFill>
                        </a:rPr>
                        <a:t>Progressive dyspnoea and orthopnoea, nocturnal cough, haemoptysis, syncope</a:t>
                      </a:r>
                      <a:endParaRPr/>
                    </a:p>
                  </a:txBody>
                  <a:tcPr marT="45725" marB="45725" marR="91450" marL="91450"/>
                </a:tc>
              </a:tr>
              <a:tr h="613325">
                <a:tc>
                  <a:txBody>
                    <a:bodyPr/>
                    <a:lstStyle/>
                    <a:p>
                      <a:pPr indent="0" lvl="0" marL="0" marR="0" rtl="0" algn="l">
                        <a:spcBef>
                          <a:spcPts val="0"/>
                        </a:spcBef>
                        <a:spcAft>
                          <a:spcPts val="0"/>
                        </a:spcAft>
                        <a:buNone/>
                      </a:pPr>
                      <a:r>
                        <a:rPr lang="en-US" sz="1700">
                          <a:solidFill>
                            <a:schemeClr val="lt1"/>
                          </a:solidFill>
                        </a:rPr>
                        <a:t>Normal pregnancy exam ; signs that mimic heart disease</a:t>
                      </a:r>
                      <a:endParaRPr sz="1300"/>
                    </a:p>
                  </a:txBody>
                  <a:tcPr marT="45725" marB="45725" marR="91450" marL="91450">
                    <a:solidFill>
                      <a:srgbClr val="904652"/>
                    </a:solidFill>
                  </a:tcPr>
                </a:tc>
                <a:tc>
                  <a:txBody>
                    <a:bodyPr/>
                    <a:lstStyle/>
                    <a:p>
                      <a:pPr indent="0" lvl="0" marL="0" marR="0" rtl="0" algn="l">
                        <a:spcBef>
                          <a:spcPts val="0"/>
                        </a:spcBef>
                        <a:spcAft>
                          <a:spcPts val="0"/>
                        </a:spcAft>
                        <a:buNone/>
                      </a:pPr>
                      <a:r>
                        <a:rPr lang="en-US" sz="1800">
                          <a:solidFill>
                            <a:schemeClr val="lt1"/>
                          </a:solidFill>
                        </a:rPr>
                        <a:t>Clinical examination findings that indicate cardiac disease during pregnancy</a:t>
                      </a:r>
                      <a:endParaRPr/>
                    </a:p>
                  </a:txBody>
                  <a:tcPr marT="45725" marB="45725" marR="91450" marL="91450">
                    <a:solidFill>
                      <a:srgbClr val="904652"/>
                    </a:solidFill>
                  </a:tcPr>
                </a:tc>
              </a:tr>
              <a:tr h="2981275">
                <a:tc>
                  <a:txBody>
                    <a:bodyPr/>
                    <a:lstStyle/>
                    <a:p>
                      <a:pPr indent="0" lvl="0" marL="0" marR="0" rtl="0" algn="l">
                        <a:spcBef>
                          <a:spcPts val="0"/>
                        </a:spcBef>
                        <a:spcAft>
                          <a:spcPts val="0"/>
                        </a:spcAft>
                        <a:buNone/>
                      </a:pPr>
                      <a:r>
                        <a:rPr lang="en-US" sz="1700"/>
                        <a:t>Distended neck veins,</a:t>
                      </a:r>
                      <a:endParaRPr sz="1300"/>
                    </a:p>
                    <a:p>
                      <a:pPr indent="0" lvl="0" marL="0" marR="0" rtl="0" algn="l">
                        <a:spcBef>
                          <a:spcPts val="0"/>
                        </a:spcBef>
                        <a:spcAft>
                          <a:spcPts val="0"/>
                        </a:spcAft>
                        <a:buNone/>
                      </a:pPr>
                      <a:r>
                        <a:rPr lang="en-US" sz="1700"/>
                        <a:t>Basilar rales</a:t>
                      </a:r>
                      <a:endParaRPr sz="1300"/>
                    </a:p>
                    <a:p>
                      <a:pPr indent="0" lvl="0" marL="0" marR="0" rtl="0" algn="l">
                        <a:spcBef>
                          <a:spcPts val="0"/>
                        </a:spcBef>
                        <a:spcAft>
                          <a:spcPts val="0"/>
                        </a:spcAft>
                        <a:buNone/>
                      </a:pPr>
                      <a:r>
                        <a:rPr lang="en-US" sz="1700"/>
                        <a:t>Prominent left and right ventricular apical impulse</a:t>
                      </a:r>
                      <a:endParaRPr sz="1300"/>
                    </a:p>
                    <a:p>
                      <a:pPr indent="0" lvl="0" marL="0" marR="0" rtl="0" algn="l">
                        <a:spcBef>
                          <a:spcPts val="0"/>
                        </a:spcBef>
                        <a:spcAft>
                          <a:spcPts val="0"/>
                        </a:spcAft>
                        <a:buNone/>
                      </a:pPr>
                      <a:r>
                        <a:rPr lang="en-US" sz="1700"/>
                        <a:t>Exaggerated heart sounds, </a:t>
                      </a:r>
                      <a:endParaRPr sz="1300"/>
                    </a:p>
                    <a:p>
                      <a:pPr indent="0" lvl="0" marL="0" marR="0" rtl="0" algn="l">
                        <a:spcBef>
                          <a:spcPts val="0"/>
                        </a:spcBef>
                        <a:spcAft>
                          <a:spcPts val="0"/>
                        </a:spcAft>
                        <a:buNone/>
                      </a:pPr>
                      <a:r>
                        <a:rPr lang="en-US" sz="1700"/>
                        <a:t>A "new" systolic ejection murmur best heard over the mid or lower left sternal border.</a:t>
                      </a:r>
                      <a:endParaRPr sz="1300"/>
                    </a:p>
                    <a:p>
                      <a:pPr indent="0" lvl="0" marL="0" marR="0" rtl="0" algn="l">
                        <a:spcBef>
                          <a:spcPts val="0"/>
                        </a:spcBef>
                        <a:spcAft>
                          <a:spcPts val="0"/>
                        </a:spcAft>
                        <a:buNone/>
                      </a:pPr>
                      <a:r>
                        <a:rPr lang="en-US" sz="1700"/>
                        <a:t>Pre-existing murmurs will be louder.</a:t>
                      </a:r>
                      <a:endParaRPr sz="1300"/>
                    </a:p>
                    <a:p>
                      <a:pPr indent="0" lvl="0" marL="0" marR="0" rtl="0" algn="l">
                        <a:spcBef>
                          <a:spcPts val="0"/>
                        </a:spcBef>
                        <a:spcAft>
                          <a:spcPts val="0"/>
                        </a:spcAft>
                        <a:buNone/>
                      </a:pPr>
                      <a:r>
                        <a:rPr lang="en-US" sz="1700" u="sng"/>
                        <a:t>A physiologic S3 gallop </a:t>
                      </a:r>
                      <a:r>
                        <a:rPr lang="en-US" sz="1700"/>
                        <a:t>may be appreciated. Peripheral edema</a:t>
                      </a:r>
                      <a:endParaRPr sz="1700">
                        <a:solidFill>
                          <a:schemeClr val="lt1"/>
                        </a:solidFill>
                      </a:endParaRPr>
                    </a:p>
                  </a:txBody>
                  <a:tcPr marT="45725" marB="45725" marR="91450" marL="91450">
                    <a:solidFill>
                      <a:srgbClr val="EF96AC"/>
                    </a:solidFill>
                  </a:tcPr>
                </a:tc>
                <a:tc>
                  <a:txBody>
                    <a:bodyPr/>
                    <a:lstStyle/>
                    <a:p>
                      <a:pPr indent="0" lvl="0" marL="0" marR="0" rtl="0" algn="l">
                        <a:spcBef>
                          <a:spcPts val="0"/>
                        </a:spcBef>
                        <a:spcAft>
                          <a:spcPts val="0"/>
                        </a:spcAft>
                        <a:buNone/>
                      </a:pPr>
                      <a:r>
                        <a:rPr lang="en-US" sz="1800">
                          <a:solidFill>
                            <a:srgbClr val="42527C"/>
                          </a:solidFill>
                        </a:rPr>
                        <a:t>Cyanosis</a:t>
                      </a:r>
                      <a:endParaRPr/>
                    </a:p>
                    <a:p>
                      <a:pPr indent="0" lvl="0" marL="0" marR="0" rtl="0" algn="l">
                        <a:spcBef>
                          <a:spcPts val="0"/>
                        </a:spcBef>
                        <a:spcAft>
                          <a:spcPts val="0"/>
                        </a:spcAft>
                        <a:buNone/>
                      </a:pPr>
                      <a:r>
                        <a:rPr lang="en-US" sz="1800">
                          <a:solidFill>
                            <a:srgbClr val="42527C"/>
                          </a:solidFill>
                        </a:rPr>
                        <a:t>Clubbing of fingers</a:t>
                      </a:r>
                      <a:endParaRPr/>
                    </a:p>
                    <a:p>
                      <a:pPr indent="0" lvl="0" marL="0" marR="0" rtl="0" algn="l">
                        <a:spcBef>
                          <a:spcPts val="0"/>
                        </a:spcBef>
                        <a:spcAft>
                          <a:spcPts val="0"/>
                        </a:spcAft>
                        <a:buNone/>
                      </a:pPr>
                      <a:r>
                        <a:rPr lang="en-US" sz="1800">
                          <a:solidFill>
                            <a:srgbClr val="42527C"/>
                          </a:solidFill>
                        </a:rPr>
                        <a:t>Persistent arrhythmias</a:t>
                      </a:r>
                      <a:endParaRPr/>
                    </a:p>
                    <a:p>
                      <a:pPr indent="0" lvl="0" marL="0" marR="0" rtl="0" algn="l">
                        <a:spcBef>
                          <a:spcPts val="0"/>
                        </a:spcBef>
                        <a:spcAft>
                          <a:spcPts val="0"/>
                        </a:spcAft>
                        <a:buNone/>
                      </a:pPr>
                      <a:r>
                        <a:rPr lang="en-US" sz="1800">
                          <a:solidFill>
                            <a:srgbClr val="42527C"/>
                          </a:solidFill>
                        </a:rPr>
                        <a:t>Persistently distended neck veins</a:t>
                      </a:r>
                      <a:endParaRPr/>
                    </a:p>
                    <a:p>
                      <a:pPr indent="0" lvl="0" marL="0" marR="0" rtl="0" algn="l">
                        <a:spcBef>
                          <a:spcPts val="0"/>
                        </a:spcBef>
                        <a:spcAft>
                          <a:spcPts val="0"/>
                        </a:spcAft>
                        <a:buNone/>
                      </a:pPr>
                      <a:r>
                        <a:rPr lang="en-US" sz="1800">
                          <a:solidFill>
                            <a:srgbClr val="42527C"/>
                          </a:solidFill>
                        </a:rPr>
                        <a:t>Pulmonary hypertension</a:t>
                      </a:r>
                      <a:endParaRPr/>
                    </a:p>
                    <a:p>
                      <a:pPr indent="0" lvl="0" marL="0" marR="0" rtl="0" algn="l">
                        <a:spcBef>
                          <a:spcPts val="0"/>
                        </a:spcBef>
                        <a:spcAft>
                          <a:spcPts val="0"/>
                        </a:spcAft>
                        <a:buNone/>
                      </a:pPr>
                      <a:r>
                        <a:rPr lang="en-US" sz="1800">
                          <a:solidFill>
                            <a:srgbClr val="42527C"/>
                          </a:solidFill>
                        </a:rPr>
                        <a:t>Cardiomegaly</a:t>
                      </a:r>
                      <a:endParaRPr/>
                    </a:p>
                    <a:p>
                      <a:pPr indent="0" lvl="0" marL="0" marR="0" rtl="0" algn="l">
                        <a:spcBef>
                          <a:spcPts val="0"/>
                        </a:spcBef>
                        <a:spcAft>
                          <a:spcPts val="0"/>
                        </a:spcAft>
                        <a:buNone/>
                      </a:pPr>
                      <a:r>
                        <a:rPr lang="en-US" sz="1800">
                          <a:solidFill>
                            <a:srgbClr val="42527C"/>
                          </a:solidFill>
                        </a:rPr>
                        <a:t>Diastolic murmur </a:t>
                      </a:r>
                      <a:r>
                        <a:rPr i="1" lang="en-US" sz="1800">
                          <a:solidFill>
                            <a:srgbClr val="00B0F0"/>
                          </a:solidFill>
                        </a:rPr>
                        <a:t>is always pathological- mcq is true!!!</a:t>
                      </a:r>
                      <a:endParaRPr sz="1800">
                        <a:solidFill>
                          <a:srgbClr val="00B0F0"/>
                        </a:solidFill>
                      </a:endParaRPr>
                    </a:p>
                    <a:p>
                      <a:pPr indent="0" lvl="0" marL="0" marR="0" rtl="0" algn="l">
                        <a:spcBef>
                          <a:spcPts val="0"/>
                        </a:spcBef>
                        <a:spcAft>
                          <a:spcPts val="0"/>
                        </a:spcAft>
                        <a:buNone/>
                      </a:pPr>
                      <a:r>
                        <a:t/>
                      </a:r>
                      <a:endParaRPr sz="1800">
                        <a:solidFill>
                          <a:schemeClr val="lt1"/>
                        </a:solidFill>
                      </a:endParaRPr>
                    </a:p>
                  </a:txBody>
                  <a:tcPr marT="45725" marB="45725" marR="91450" marL="91450">
                    <a:solidFill>
                      <a:srgbClr val="EF96AC"/>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30"/>
              <a:buFont typeface="Calibri"/>
              <a:buNone/>
            </a:pPr>
            <a:r>
              <a:rPr b="1" lang="en-US" sz="2430" cap="none">
                <a:latin typeface="Calibri"/>
                <a:ea typeface="Calibri"/>
                <a:cs typeface="Calibri"/>
                <a:sym typeface="Calibri"/>
              </a:rPr>
              <a:t>Influence Of Physiological Adaptations To Pregnancy On The Evaluation And Interpretation Of Cardiac Function And Clinical Status</a:t>
            </a:r>
            <a:r>
              <a:rPr b="1" lang="en-US" sz="2880" cap="none"/>
              <a:t>.</a:t>
            </a:r>
            <a:endParaRPr b="1" sz="2880" cap="none"/>
          </a:p>
        </p:txBody>
      </p:sp>
      <p:sp>
        <p:nvSpPr>
          <p:cNvPr id="169" name="Google Shape;169;p11"/>
          <p:cNvSpPr txBox="1"/>
          <p:nvPr>
            <p:ph idx="1" type="body"/>
          </p:nvPr>
        </p:nvSpPr>
        <p:spPr>
          <a:xfrm>
            <a:off x="1451579" y="2015732"/>
            <a:ext cx="9603275" cy="3450613"/>
          </a:xfrm>
          <a:prstGeom prst="rect">
            <a:avLst/>
          </a:prstGeom>
          <a:solidFill>
            <a:srgbClr val="D9D9D9"/>
          </a:solid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rPr lang="en-US">
                <a:solidFill>
                  <a:srgbClr val="C00000"/>
                </a:solidFill>
              </a:rPr>
              <a:t>Electrocardiographic changes that may occur </a:t>
            </a:r>
            <a:r>
              <a:rPr b="1" lang="en-US"/>
              <a:t>during normal </a:t>
            </a:r>
            <a:r>
              <a:rPr lang="en-US"/>
              <a:t>pregnancy include;</a:t>
            </a:r>
            <a:endParaRPr/>
          </a:p>
          <a:p>
            <a:pPr indent="-228600" lvl="0" marL="228600" rtl="0" algn="l">
              <a:lnSpc>
                <a:spcPct val="120000"/>
              </a:lnSpc>
              <a:spcBef>
                <a:spcPts val="1000"/>
              </a:spcBef>
              <a:spcAft>
                <a:spcPts val="0"/>
              </a:spcAft>
              <a:buSzPts val="2000"/>
              <a:buChar char="•"/>
            </a:pPr>
            <a:r>
              <a:rPr lang="en-US"/>
              <a:t>Shortening of the PR and QT intervals may accompany the increase in heart rate</a:t>
            </a:r>
            <a:endParaRPr/>
          </a:p>
          <a:p>
            <a:pPr indent="-228600" lvl="0" marL="228600" rtl="0" algn="l">
              <a:lnSpc>
                <a:spcPct val="120000"/>
              </a:lnSpc>
              <a:spcBef>
                <a:spcPts val="1000"/>
              </a:spcBef>
              <a:spcAft>
                <a:spcPts val="0"/>
              </a:spcAft>
              <a:buSzPts val="2000"/>
              <a:buChar char="•"/>
            </a:pPr>
            <a:r>
              <a:rPr lang="en-US"/>
              <a:t>Nonspecific abnormalities of the ST segments and T waves</a:t>
            </a:r>
            <a:endParaRPr/>
          </a:p>
          <a:p>
            <a:pPr indent="-228600" lvl="0" marL="228600" rtl="0" algn="l">
              <a:lnSpc>
                <a:spcPct val="120000"/>
              </a:lnSpc>
              <a:spcBef>
                <a:spcPts val="1000"/>
              </a:spcBef>
              <a:spcAft>
                <a:spcPts val="0"/>
              </a:spcAft>
              <a:buSzPts val="2000"/>
              <a:buChar char="•"/>
            </a:pPr>
            <a:r>
              <a:rPr lang="en-US"/>
              <a:t>a Q wave</a:t>
            </a:r>
            <a:endParaRPr/>
          </a:p>
          <a:p>
            <a:pPr indent="-228600" lvl="0" marL="228600" rtl="0" algn="l">
              <a:lnSpc>
                <a:spcPct val="120000"/>
              </a:lnSpc>
              <a:spcBef>
                <a:spcPts val="1000"/>
              </a:spcBef>
              <a:spcAft>
                <a:spcPts val="0"/>
              </a:spcAft>
              <a:buSzPts val="2000"/>
              <a:buChar char="•"/>
            </a:pPr>
            <a:r>
              <a:rPr lang="en-US"/>
              <a:t>Changes may mimic LV hypertrophy and other structural heart diseases</a:t>
            </a:r>
            <a:endParaRPr/>
          </a:p>
          <a:p>
            <a:pPr indent="0" lvl="0" marL="0" rtl="0" algn="l">
              <a:lnSpc>
                <a:spcPct val="120000"/>
              </a:lnSpc>
              <a:spcBef>
                <a:spcPts val="1000"/>
              </a:spcBef>
              <a:spcAft>
                <a:spcPts val="0"/>
              </a:spcAft>
              <a:buSzPts val="20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ASSESSING RISK OF COMPLICATIONS FROM CARDIAC DISEASE</a:t>
            </a:r>
            <a:endParaRPr/>
          </a:p>
        </p:txBody>
      </p:sp>
      <p:sp>
        <p:nvSpPr>
          <p:cNvPr id="175" name="Google Shape;175;p1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50"/>
              <a:buChar char="•"/>
            </a:pPr>
            <a:r>
              <a:rPr lang="en-US" sz="1850"/>
              <a:t>Women with cardiac disease have an increased risk of obstetric complications, including </a:t>
            </a:r>
            <a:r>
              <a:rPr lang="en-US" sz="1850">
                <a:solidFill>
                  <a:srgbClr val="9522E7"/>
                </a:solidFill>
              </a:rPr>
              <a:t>premature labour, pre-eclampsia, and puerperal sepsis(also due to uterine ischemia), PPH-from </a:t>
            </a:r>
            <a:r>
              <a:rPr lang="en-US" sz="1850"/>
              <a:t>uterine ischaemia, </a:t>
            </a:r>
            <a:r>
              <a:rPr lang="en-US" sz="1850">
                <a:solidFill>
                  <a:srgbClr val="9522E7"/>
                </a:solidFill>
              </a:rPr>
              <a:t>Defective lactation</a:t>
            </a:r>
            <a:endParaRPr/>
          </a:p>
          <a:p>
            <a:pPr indent="-228600" lvl="0" marL="228600" rtl="0" algn="l">
              <a:lnSpc>
                <a:spcPct val="100000"/>
              </a:lnSpc>
              <a:spcBef>
                <a:spcPts val="1000"/>
              </a:spcBef>
              <a:spcAft>
                <a:spcPts val="0"/>
              </a:spcAft>
              <a:buSzPts val="1850"/>
              <a:buChar char="•"/>
            </a:pPr>
            <a:r>
              <a:rPr lang="en-US" sz="1850"/>
              <a:t>Pregnancy strains the heart increasing the risk of worsening cardiac status; decompensation/heart failure with risk highest at 28-32 weeks GBD, during labour and after delivery. The risk of other cardiac events including pulmonary edema, arrhythmia requiring treatment, bacterial endocarditis, stroke, cardiac arrest or death also increases.</a:t>
            </a:r>
            <a:endParaRPr sz="1850"/>
          </a:p>
          <a:p>
            <a:pPr indent="-228600" lvl="0" marL="228600" rtl="0" algn="l">
              <a:lnSpc>
                <a:spcPct val="100000"/>
              </a:lnSpc>
              <a:spcBef>
                <a:spcPts val="1000"/>
              </a:spcBef>
              <a:spcAft>
                <a:spcPts val="0"/>
              </a:spcAft>
              <a:buSzPts val="1850"/>
              <a:buChar char="•"/>
            </a:pPr>
            <a:r>
              <a:rPr lang="en-US" sz="1850"/>
              <a:t>The foetal and neonatal risks match the maternal risk score.</a:t>
            </a:r>
            <a:endParaRPr/>
          </a:p>
          <a:p>
            <a:pPr indent="-228600" lvl="0" marL="228600" rtl="0" algn="l">
              <a:lnSpc>
                <a:spcPct val="100000"/>
              </a:lnSpc>
              <a:spcBef>
                <a:spcPts val="1000"/>
              </a:spcBef>
              <a:spcAft>
                <a:spcPts val="0"/>
              </a:spcAft>
              <a:buSzPts val="1850"/>
              <a:buChar char="•"/>
            </a:pPr>
            <a:r>
              <a:rPr lang="en-US" sz="1850"/>
              <a:t>Offspring complications occur in 18–30% of patients with heart disease, with neonatal mortality between 1–4%.</a:t>
            </a:r>
            <a:endParaRPr sz="185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ASSESSING RISK OF COMPLICATIONS FROM CARDIAC DISEASE</a:t>
            </a:r>
            <a:endParaRPr/>
          </a:p>
        </p:txBody>
      </p:sp>
      <p:sp>
        <p:nvSpPr>
          <p:cNvPr id="181" name="Google Shape;181;p1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0" lvl="0" marL="0" rtl="0" algn="l">
              <a:lnSpc>
                <a:spcPct val="110000"/>
              </a:lnSpc>
              <a:spcBef>
                <a:spcPts val="0"/>
              </a:spcBef>
              <a:spcAft>
                <a:spcPts val="0"/>
              </a:spcAft>
              <a:buSzPts val="1850"/>
              <a:buNone/>
            </a:pPr>
            <a:r>
              <a:rPr lang="en-US" sz="1850">
                <a:solidFill>
                  <a:srgbClr val="0070C0"/>
                </a:solidFill>
              </a:rPr>
              <a:t>Fetal risks and complications include:</a:t>
            </a:r>
            <a:endParaRPr/>
          </a:p>
          <a:p>
            <a:pPr indent="-228600" lvl="0" marL="228600" rtl="0" algn="l">
              <a:lnSpc>
                <a:spcPct val="110000"/>
              </a:lnSpc>
              <a:spcBef>
                <a:spcPts val="1000"/>
              </a:spcBef>
              <a:spcAft>
                <a:spcPts val="0"/>
              </a:spcAft>
              <a:buSzPts val="1850"/>
              <a:buChar char="•"/>
            </a:pPr>
            <a:r>
              <a:rPr lang="en-US" sz="1850">
                <a:solidFill>
                  <a:schemeClr val="dk2"/>
                </a:solidFill>
              </a:rPr>
              <a:t>Abortion especially with cyanotic heart disease or due to teratogenic drugs used in managing the mother</a:t>
            </a:r>
            <a:endParaRPr/>
          </a:p>
          <a:p>
            <a:pPr indent="-228600" lvl="0" marL="228600" rtl="0" algn="l">
              <a:lnSpc>
                <a:spcPct val="110000"/>
              </a:lnSpc>
              <a:spcBef>
                <a:spcPts val="1000"/>
              </a:spcBef>
              <a:spcAft>
                <a:spcPts val="0"/>
              </a:spcAft>
              <a:buSzPts val="1850"/>
              <a:buChar char="•"/>
            </a:pPr>
            <a:r>
              <a:rPr lang="en-US" sz="1850">
                <a:solidFill>
                  <a:schemeClr val="dk2"/>
                </a:solidFill>
              </a:rPr>
              <a:t>Congenital fetal malformations due to chronic hypoxia or teratogenic drugs </a:t>
            </a:r>
            <a:endParaRPr/>
          </a:p>
          <a:p>
            <a:pPr indent="-228600" lvl="0" marL="228600" rtl="0" algn="l">
              <a:lnSpc>
                <a:spcPct val="110000"/>
              </a:lnSpc>
              <a:spcBef>
                <a:spcPts val="1000"/>
              </a:spcBef>
              <a:spcAft>
                <a:spcPts val="0"/>
              </a:spcAft>
              <a:buSzPts val="1850"/>
              <a:buChar char="•"/>
            </a:pPr>
            <a:r>
              <a:rPr lang="en-US" sz="1850">
                <a:solidFill>
                  <a:schemeClr val="dk2"/>
                </a:solidFill>
              </a:rPr>
              <a:t>IUGR/</a:t>
            </a:r>
            <a:r>
              <a:rPr i="1" lang="en-US" sz="1850">
                <a:solidFill>
                  <a:schemeClr val="dk2"/>
                </a:solidFill>
              </a:rPr>
              <a:t>IUFD</a:t>
            </a:r>
            <a:endParaRPr sz="1850">
              <a:solidFill>
                <a:schemeClr val="dk2"/>
              </a:solidFill>
            </a:endParaRPr>
          </a:p>
          <a:p>
            <a:pPr indent="-228600" lvl="0" marL="228600" rtl="0" algn="l">
              <a:lnSpc>
                <a:spcPct val="110000"/>
              </a:lnSpc>
              <a:spcBef>
                <a:spcPts val="1000"/>
              </a:spcBef>
              <a:spcAft>
                <a:spcPts val="0"/>
              </a:spcAft>
              <a:buSzPts val="1850"/>
              <a:buChar char="•"/>
            </a:pPr>
            <a:r>
              <a:rPr lang="en-US" sz="1850">
                <a:solidFill>
                  <a:schemeClr val="dk2"/>
                </a:solidFill>
              </a:rPr>
              <a:t>Congenital heart disease in the baby</a:t>
            </a:r>
            <a:endParaRPr/>
          </a:p>
          <a:p>
            <a:pPr indent="-228600" lvl="0" marL="228600" rtl="0" algn="l">
              <a:lnSpc>
                <a:spcPct val="110000"/>
              </a:lnSpc>
              <a:spcBef>
                <a:spcPts val="1000"/>
              </a:spcBef>
              <a:spcAft>
                <a:spcPts val="0"/>
              </a:spcAft>
              <a:buSzPts val="1850"/>
              <a:buChar char="•"/>
            </a:pPr>
            <a:r>
              <a:rPr lang="en-US" sz="1850">
                <a:solidFill>
                  <a:schemeClr val="dk2"/>
                </a:solidFill>
              </a:rPr>
              <a:t>Neonatal anaemia and hypoxia</a:t>
            </a:r>
            <a:endParaRPr/>
          </a:p>
          <a:p>
            <a:pPr indent="-228600" lvl="0" marL="228600" rtl="0" algn="l">
              <a:lnSpc>
                <a:spcPct val="110000"/>
              </a:lnSpc>
              <a:spcBef>
                <a:spcPts val="1000"/>
              </a:spcBef>
              <a:spcAft>
                <a:spcPts val="0"/>
              </a:spcAft>
              <a:buSzPts val="1850"/>
              <a:buChar char="•"/>
            </a:pPr>
            <a:r>
              <a:rPr lang="en-US" sz="1850">
                <a:solidFill>
                  <a:schemeClr val="dk2"/>
                </a:solidFill>
              </a:rPr>
              <a:t>Increased risk of preterm birth in cyanotic congenital heart disease.</a:t>
            </a:r>
            <a:endParaRPr/>
          </a:p>
          <a:p>
            <a:pPr indent="-111125" lvl="0" marL="228600" rtl="0" algn="l">
              <a:lnSpc>
                <a:spcPct val="110000"/>
              </a:lnSpc>
              <a:spcBef>
                <a:spcPts val="1000"/>
              </a:spcBef>
              <a:spcAft>
                <a:spcPts val="0"/>
              </a:spcAft>
              <a:buSzPts val="1850"/>
              <a:buNone/>
            </a:pPr>
            <a:r>
              <a:t/>
            </a:r>
            <a:endParaRPr sz="1850">
              <a:solidFill>
                <a:schemeClr val="dk2"/>
              </a:solidFill>
            </a:endParaRPr>
          </a:p>
          <a:p>
            <a:pPr indent="-111125" lvl="0" marL="228600" rtl="0" algn="l">
              <a:lnSpc>
                <a:spcPct val="110000"/>
              </a:lnSpc>
              <a:spcBef>
                <a:spcPts val="1000"/>
              </a:spcBef>
              <a:spcAft>
                <a:spcPts val="0"/>
              </a:spcAft>
              <a:buSzPts val="1850"/>
              <a:buNone/>
            </a:pPr>
            <a:r>
              <a:t/>
            </a:r>
            <a:endParaRPr sz="185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ASSESSING RISK OF COMPLICATIONS FROM CARDIAC DISEASE</a:t>
            </a:r>
            <a:endParaRPr/>
          </a:p>
        </p:txBody>
      </p:sp>
      <p:sp>
        <p:nvSpPr>
          <p:cNvPr id="187" name="Google Shape;187;p1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History, physical examination, echocardiogram, and electrocardiogram form the foundation of cardiac evaluation to determine the risks and predictors of pregnancy-related cardiac complications in women with heart disease.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5"/>
          <p:cNvSpPr txBox="1"/>
          <p:nvPr>
            <p:ph type="title"/>
          </p:nvPr>
        </p:nvSpPr>
        <p:spPr>
          <a:xfrm>
            <a:off x="1451579" y="804519"/>
            <a:ext cx="9603275" cy="85200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80"/>
              <a:buFont typeface="Gill Sans"/>
              <a:buNone/>
            </a:pPr>
            <a:r>
              <a:rPr lang="en-US" sz="2880"/>
              <a:t>RISK OF MATERNAL CARDIOVASCULAR COMPLICATIONS</a:t>
            </a:r>
            <a:endParaRPr sz="2880"/>
          </a:p>
        </p:txBody>
      </p:sp>
      <p:sp>
        <p:nvSpPr>
          <p:cNvPr id="193" name="Google Shape;193;p15"/>
          <p:cNvSpPr txBox="1"/>
          <p:nvPr>
            <p:ph idx="1" type="body"/>
          </p:nvPr>
        </p:nvSpPr>
        <p:spPr>
          <a:xfrm>
            <a:off x="1451579" y="1815548"/>
            <a:ext cx="9603275" cy="3803374"/>
          </a:xfrm>
          <a:prstGeom prst="rect">
            <a:avLst/>
          </a:prstGeom>
          <a:noFill/>
          <a:ln>
            <a:noFill/>
          </a:ln>
        </p:spPr>
        <p:txBody>
          <a:bodyPr anchorCtr="0" anchor="t" bIns="45700" lIns="91425" spcFirstLastPara="1" rIns="91425" wrap="square" tIns="45700">
            <a:noAutofit/>
          </a:bodyPr>
          <a:lstStyle/>
          <a:p>
            <a:pPr indent="-228600" lvl="0" marL="228600" rtl="0" algn="l">
              <a:lnSpc>
                <a:spcPct val="120000"/>
              </a:lnSpc>
              <a:spcBef>
                <a:spcPts val="0"/>
              </a:spcBef>
              <a:spcAft>
                <a:spcPts val="0"/>
              </a:spcAft>
              <a:buSzPts val="2400"/>
              <a:buChar char="•"/>
            </a:pPr>
            <a:r>
              <a:rPr lang="en-US" sz="2400"/>
              <a:t>The risk of complications in pregnancy depends on the underlying</a:t>
            </a:r>
            <a:endParaRPr/>
          </a:p>
          <a:p>
            <a:pPr indent="-228600" lvl="1" marL="685800" rtl="0" algn="l">
              <a:lnSpc>
                <a:spcPct val="120000"/>
              </a:lnSpc>
              <a:spcBef>
                <a:spcPts val="500"/>
              </a:spcBef>
              <a:spcAft>
                <a:spcPts val="0"/>
              </a:spcAft>
              <a:buSzPts val="2400"/>
              <a:buChar char="•"/>
            </a:pPr>
            <a:r>
              <a:rPr lang="en-US" sz="2400"/>
              <a:t>cardiac diagnosis</a:t>
            </a:r>
            <a:endParaRPr/>
          </a:p>
          <a:p>
            <a:pPr indent="-228600" lvl="1" marL="685800" rtl="0" algn="l">
              <a:lnSpc>
                <a:spcPct val="120000"/>
              </a:lnSpc>
              <a:spcBef>
                <a:spcPts val="500"/>
              </a:spcBef>
              <a:spcAft>
                <a:spcPts val="0"/>
              </a:spcAft>
              <a:buSzPts val="2400"/>
              <a:buChar char="•"/>
            </a:pPr>
            <a:r>
              <a:rPr lang="en-US" sz="2400"/>
              <a:t>ventricular and valvular function</a:t>
            </a:r>
            <a:endParaRPr/>
          </a:p>
          <a:p>
            <a:pPr indent="-228600" lvl="1" marL="685800" rtl="0" algn="l">
              <a:lnSpc>
                <a:spcPct val="120000"/>
              </a:lnSpc>
              <a:spcBef>
                <a:spcPts val="500"/>
              </a:spcBef>
              <a:spcAft>
                <a:spcPts val="0"/>
              </a:spcAft>
              <a:buSzPts val="2400"/>
              <a:buChar char="•"/>
            </a:pPr>
            <a:r>
              <a:rPr lang="en-US" sz="2400"/>
              <a:t>functional class</a:t>
            </a:r>
            <a:endParaRPr/>
          </a:p>
          <a:p>
            <a:pPr indent="-228600" lvl="1" marL="685800" rtl="0" algn="l">
              <a:lnSpc>
                <a:spcPct val="120000"/>
              </a:lnSpc>
              <a:spcBef>
                <a:spcPts val="500"/>
              </a:spcBef>
              <a:spcAft>
                <a:spcPts val="0"/>
              </a:spcAft>
              <a:buSzPts val="2400"/>
              <a:buChar char="•"/>
            </a:pPr>
            <a:r>
              <a:rPr lang="en-US" sz="2400"/>
              <a:t>presence of cyanosis</a:t>
            </a:r>
            <a:endParaRPr/>
          </a:p>
          <a:p>
            <a:pPr indent="-228600" lvl="1" marL="685800" rtl="0" algn="l">
              <a:lnSpc>
                <a:spcPct val="120000"/>
              </a:lnSpc>
              <a:spcBef>
                <a:spcPts val="500"/>
              </a:spcBef>
              <a:spcAft>
                <a:spcPts val="0"/>
              </a:spcAft>
              <a:buSzPts val="2400"/>
              <a:buChar char="•"/>
            </a:pPr>
            <a:r>
              <a:rPr lang="en-US" sz="2400"/>
              <a:t>pulmonary artery pressures.</a:t>
            </a:r>
            <a:endParaRPr/>
          </a:p>
          <a:p>
            <a:pPr indent="-228600" lvl="1" marL="685800" rtl="0" algn="l">
              <a:lnSpc>
                <a:spcPct val="120000"/>
              </a:lnSpc>
              <a:spcBef>
                <a:spcPts val="500"/>
              </a:spcBef>
              <a:spcAft>
                <a:spcPts val="0"/>
              </a:spcAft>
              <a:buSzPts val="2400"/>
              <a:buChar char="•"/>
            </a:pPr>
            <a:r>
              <a:rPr lang="en-US" sz="2400"/>
              <a:t>Comorbidities</a:t>
            </a:r>
            <a:endParaRPr sz="2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80"/>
              <a:buFont typeface="Gill Sans"/>
              <a:buNone/>
            </a:pPr>
            <a:r>
              <a:rPr lang="en-US" sz="2880" cap="none"/>
              <a:t>New York Heart Association functional classification of heart disease,</a:t>
            </a:r>
            <a:r>
              <a:rPr lang="en-US" sz="2880"/>
              <a:t> </a:t>
            </a:r>
            <a:r>
              <a:rPr lang="en-US" sz="2880" cap="none"/>
              <a:t>depending on cardiac response to physical activity</a:t>
            </a:r>
            <a:br>
              <a:rPr lang="en-US" sz="2880"/>
            </a:br>
            <a:endParaRPr sz="2880" cap="none"/>
          </a:p>
        </p:txBody>
      </p:sp>
      <p:sp>
        <p:nvSpPr>
          <p:cNvPr id="199" name="Google Shape;199;p1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t/>
            </a:r>
            <a:endParaRPr/>
          </a:p>
        </p:txBody>
      </p:sp>
      <p:graphicFrame>
        <p:nvGraphicFramePr>
          <p:cNvPr id="200" name="Google Shape;200;p16"/>
          <p:cNvGraphicFramePr/>
          <p:nvPr/>
        </p:nvGraphicFramePr>
        <p:xfrm>
          <a:off x="1569306" y="2015732"/>
          <a:ext cx="3000000" cy="3000000"/>
        </p:xfrm>
        <a:graphic>
          <a:graphicData uri="http://schemas.openxmlformats.org/drawingml/2006/table">
            <a:tbl>
              <a:tblPr bandRow="1" firstRow="1">
                <a:noFill/>
                <a:tableStyleId>{4B31C885-5CD7-4EA4-992B-6BE4BDAF78DA}</a:tableStyleId>
              </a:tblPr>
              <a:tblGrid>
                <a:gridCol w="973850"/>
                <a:gridCol w="8511700"/>
              </a:tblGrid>
              <a:tr h="370850">
                <a:tc>
                  <a:txBody>
                    <a:bodyPr/>
                    <a:lstStyle/>
                    <a:p>
                      <a:pPr indent="0" lvl="0" marL="0" marR="0" rtl="0" algn="l">
                        <a:spcBef>
                          <a:spcPts val="0"/>
                        </a:spcBef>
                        <a:spcAft>
                          <a:spcPts val="0"/>
                        </a:spcAft>
                        <a:buNone/>
                      </a:pPr>
                      <a:r>
                        <a:rPr lang="en-US" sz="1800"/>
                        <a:t>NYHA CLASS</a:t>
                      </a:r>
                      <a:endParaRPr/>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370850">
                <a:tc>
                  <a:txBody>
                    <a:bodyPr/>
                    <a:lstStyle/>
                    <a:p>
                      <a:pPr indent="0" lvl="0" marL="0" marR="0" rtl="0" algn="l">
                        <a:spcBef>
                          <a:spcPts val="0"/>
                        </a:spcBef>
                        <a:spcAft>
                          <a:spcPts val="0"/>
                        </a:spcAft>
                        <a:buNone/>
                      </a:pPr>
                      <a:r>
                        <a:rPr lang="en-US" sz="1800"/>
                        <a:t>I </a:t>
                      </a:r>
                      <a:r>
                        <a:rPr i="1" lang="en-US" sz="1800"/>
                        <a:t>low</a:t>
                      </a:r>
                      <a:r>
                        <a:rPr i="1" lang="en-US" sz="1800"/>
                        <a:t> risk</a:t>
                      </a:r>
                      <a:endParaRPr sz="1800"/>
                    </a:p>
                  </a:txBody>
                  <a:tcPr marT="45725" marB="45725" marR="91450" marL="91450"/>
                </a:tc>
                <a:tc>
                  <a:txBody>
                    <a:bodyPr/>
                    <a:lstStyle/>
                    <a:p>
                      <a:pPr indent="0" lvl="0" marL="0" marR="0" rtl="0" algn="l">
                        <a:spcBef>
                          <a:spcPts val="0"/>
                        </a:spcBef>
                        <a:spcAft>
                          <a:spcPts val="0"/>
                        </a:spcAft>
                        <a:buNone/>
                      </a:pPr>
                      <a:r>
                        <a:rPr lang="en-US" sz="1800"/>
                        <a:t>Patients with cardiac disease but without resulting limitations of physical activity. Ordinary physical activity does not cause undue fatigue, palpitation, dyspnea, or anginal pain.</a:t>
                      </a:r>
                      <a:endParaRPr sz="1800"/>
                    </a:p>
                  </a:txBody>
                  <a:tcPr marT="45725" marB="45725" marR="91450" marL="91450"/>
                </a:tc>
              </a:tr>
              <a:tr h="370850">
                <a:tc>
                  <a:txBody>
                    <a:bodyPr/>
                    <a:lstStyle/>
                    <a:p>
                      <a:pPr indent="0" lvl="0" marL="0" marR="0" rtl="0" algn="l">
                        <a:spcBef>
                          <a:spcPts val="0"/>
                        </a:spcBef>
                        <a:spcAft>
                          <a:spcPts val="0"/>
                        </a:spcAft>
                        <a:buNone/>
                      </a:pPr>
                      <a:r>
                        <a:rPr lang="en-US" sz="1800"/>
                        <a:t>II </a:t>
                      </a:r>
                      <a:r>
                        <a:rPr i="1" lang="en-US" sz="1800"/>
                        <a:t>low</a:t>
                      </a:r>
                      <a:r>
                        <a:rPr i="1" lang="en-US" sz="1800"/>
                        <a:t>  risk</a:t>
                      </a:r>
                      <a:endParaRPr sz="1800"/>
                    </a:p>
                  </a:txBody>
                  <a:tcPr marT="45725" marB="45725" marR="91450" marL="91450"/>
                </a:tc>
                <a:tc>
                  <a:txBody>
                    <a:bodyPr/>
                    <a:lstStyle/>
                    <a:p>
                      <a:pPr indent="0" lvl="0" marL="0" marR="0" rtl="0" algn="l">
                        <a:spcBef>
                          <a:spcPts val="0"/>
                        </a:spcBef>
                        <a:spcAft>
                          <a:spcPts val="0"/>
                        </a:spcAft>
                        <a:buNone/>
                      </a:pPr>
                      <a:r>
                        <a:rPr lang="en-US" sz="1800"/>
                        <a:t>Patients with cardiac disease resulting in slight limitation of physical activity. They are comfortable at rest. Ordinary physical activity results in fatigue, palpitation, dyspnea, or anginal pain.</a:t>
                      </a:r>
                      <a:endParaRPr sz="1800"/>
                    </a:p>
                  </a:txBody>
                  <a:tcPr marT="45725" marB="45725" marR="91450" marL="91450"/>
                </a:tc>
              </a:tr>
              <a:tr h="370850">
                <a:tc>
                  <a:txBody>
                    <a:bodyPr/>
                    <a:lstStyle/>
                    <a:p>
                      <a:pPr indent="0" lvl="0" marL="0" marR="0" rtl="0" algn="l">
                        <a:spcBef>
                          <a:spcPts val="0"/>
                        </a:spcBef>
                        <a:spcAft>
                          <a:spcPts val="0"/>
                        </a:spcAft>
                        <a:buNone/>
                      </a:pPr>
                      <a:r>
                        <a:rPr lang="en-US" sz="1800"/>
                        <a:t>III </a:t>
                      </a:r>
                      <a:r>
                        <a:rPr i="1" lang="en-US" sz="1600"/>
                        <a:t>moderate risk</a:t>
                      </a:r>
                      <a:endParaRPr i="1" sz="1600"/>
                    </a:p>
                  </a:txBody>
                  <a:tcPr marT="45725" marB="45725" marR="91450" marL="91450"/>
                </a:tc>
                <a:tc>
                  <a:txBody>
                    <a:bodyPr/>
                    <a:lstStyle/>
                    <a:p>
                      <a:pPr indent="0" lvl="0" marL="0" marR="0" rtl="0" algn="l">
                        <a:spcBef>
                          <a:spcPts val="0"/>
                        </a:spcBef>
                        <a:spcAft>
                          <a:spcPts val="0"/>
                        </a:spcAft>
                        <a:buNone/>
                      </a:pPr>
                      <a:r>
                        <a:rPr lang="en-US" sz="1800"/>
                        <a:t>Patients with cardiac disease resulting in marked limitation of physical activity. They are comfortable at rest. Less than ordinary physical activity causes fatigue, palpitation, dyspnea, or anginal pain.</a:t>
                      </a:r>
                      <a:endParaRPr sz="1800"/>
                    </a:p>
                  </a:txBody>
                  <a:tcPr marT="45725" marB="45725" marR="91450" marL="91450"/>
                </a:tc>
              </a:tr>
              <a:tr h="370850">
                <a:tc>
                  <a:txBody>
                    <a:bodyPr/>
                    <a:lstStyle/>
                    <a:p>
                      <a:pPr indent="0" lvl="0" marL="0" marR="0" rtl="0" algn="l">
                        <a:spcBef>
                          <a:spcPts val="0"/>
                        </a:spcBef>
                        <a:spcAft>
                          <a:spcPts val="0"/>
                        </a:spcAft>
                        <a:buNone/>
                      </a:pPr>
                      <a:r>
                        <a:rPr lang="en-US" sz="1800"/>
                        <a:t>IV </a:t>
                      </a:r>
                      <a:r>
                        <a:rPr i="1" lang="en-US" sz="1800"/>
                        <a:t>high risk</a:t>
                      </a:r>
                      <a:endParaRPr i="1" sz="1800"/>
                    </a:p>
                  </a:txBody>
                  <a:tcPr marT="45725" marB="45725" marR="91450" marL="91450"/>
                </a:tc>
                <a:tc>
                  <a:txBody>
                    <a:bodyPr/>
                    <a:lstStyle/>
                    <a:p>
                      <a:pPr indent="0" lvl="0" marL="0" marR="0" rtl="0" algn="l">
                        <a:spcBef>
                          <a:spcPts val="0"/>
                        </a:spcBef>
                        <a:spcAft>
                          <a:spcPts val="0"/>
                        </a:spcAft>
                        <a:buNone/>
                      </a:pPr>
                      <a:r>
                        <a:rPr lang="en-US" sz="1800"/>
                        <a:t>Patient with cardiac disease resulting in inability to carry on any physical activity without discomfort. Symptoms of cardiac insufficiency or of the anginal syndrome may be present even at rest. If any physical activity is undertaken, discomfort is increased.</a:t>
                      </a:r>
                      <a:endParaRPr sz="1800"/>
                    </a:p>
                  </a:txBody>
                  <a:tcPr marT="45725" marB="45725" marR="91450" marL="9145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17"/>
          <p:cNvSpPr txBox="1"/>
          <p:nvPr>
            <p:ph type="title"/>
          </p:nvPr>
        </p:nvSpPr>
        <p:spPr>
          <a:xfrm>
            <a:off x="1451579" y="804519"/>
            <a:ext cx="9603275" cy="5871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cap="none"/>
              <a:t>clinical presentation/history taking</a:t>
            </a:r>
            <a:endParaRPr/>
          </a:p>
        </p:txBody>
      </p:sp>
      <p:sp>
        <p:nvSpPr>
          <p:cNvPr id="206" name="Google Shape;206;p1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 Symptoms: of cardiac disease, complications of cardiac disease, triggers of cardiac disease, comorbidities</a:t>
            </a:r>
            <a:endParaRPr/>
          </a:p>
          <a:p>
            <a:pPr indent="0" lvl="0" marL="0" rtl="0" algn="l">
              <a:lnSpc>
                <a:spcPct val="120000"/>
              </a:lnSpc>
              <a:spcBef>
                <a:spcPts val="1000"/>
              </a:spcBef>
              <a:spcAft>
                <a:spcPts val="0"/>
              </a:spcAft>
              <a:buSzPts val="2000"/>
              <a:buNone/>
            </a:pPr>
            <a:r>
              <a:rPr i="1" lang="en-US">
                <a:solidFill>
                  <a:srgbClr val="00B0F0"/>
                </a:solidFill>
              </a:rPr>
              <a:t>WHO MODIFIED CRITERIA…. NOT USED IN KNH </a:t>
            </a:r>
            <a:endParaRPr i="1">
              <a:solidFill>
                <a:srgbClr val="00B0F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INVESTIGATIONS</a:t>
            </a:r>
            <a:endParaRPr/>
          </a:p>
        </p:txBody>
      </p:sp>
      <p:sp>
        <p:nvSpPr>
          <p:cNvPr id="212" name="Google Shape;212;p1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400"/>
              <a:buChar char="•"/>
            </a:pPr>
            <a:r>
              <a:rPr b="1" lang="en-US" sz="1400"/>
              <a:t>ECG</a:t>
            </a:r>
            <a:endParaRPr/>
          </a:p>
          <a:p>
            <a:pPr indent="-228600" lvl="0" marL="228600" rtl="0" algn="l">
              <a:lnSpc>
                <a:spcPct val="100000"/>
              </a:lnSpc>
              <a:spcBef>
                <a:spcPts val="1000"/>
              </a:spcBef>
              <a:spcAft>
                <a:spcPts val="0"/>
              </a:spcAft>
              <a:buSzPts val="1400"/>
              <a:buChar char="•"/>
            </a:pPr>
            <a:r>
              <a:rPr b="1" lang="en-US" sz="1400"/>
              <a:t>Echocardiograph</a:t>
            </a:r>
            <a:r>
              <a:rPr lang="en-US" sz="1400"/>
              <a:t>y; For structural defects, ventricular function, pulmonary arterial pressures</a:t>
            </a:r>
            <a:endParaRPr/>
          </a:p>
          <a:p>
            <a:pPr indent="-228600" lvl="0" marL="228600" rtl="0" algn="l">
              <a:lnSpc>
                <a:spcPct val="100000"/>
              </a:lnSpc>
              <a:spcBef>
                <a:spcPts val="1000"/>
              </a:spcBef>
              <a:spcAft>
                <a:spcPts val="0"/>
              </a:spcAft>
              <a:buSzPts val="1400"/>
              <a:buChar char="•"/>
            </a:pPr>
            <a:r>
              <a:rPr b="1" lang="en-US" sz="1400"/>
              <a:t>Chest radiography and computed tomography-</a:t>
            </a:r>
            <a:r>
              <a:rPr lang="en-US" sz="1400"/>
              <a:t> The foetal dose of ionizing radiation from chest radiography is minimal at &lt;0.01 mGy.</a:t>
            </a:r>
            <a:endParaRPr/>
          </a:p>
          <a:p>
            <a:pPr indent="-228600" lvl="0" marL="228600" rtl="0" algn="l">
              <a:lnSpc>
                <a:spcPct val="100000"/>
              </a:lnSpc>
              <a:spcBef>
                <a:spcPts val="1000"/>
              </a:spcBef>
              <a:spcAft>
                <a:spcPts val="0"/>
              </a:spcAft>
              <a:buSzPts val="1400"/>
              <a:buChar char="•"/>
            </a:pPr>
            <a:r>
              <a:rPr lang="en-US" sz="1400"/>
              <a:t>Observed radiation-induced abnormalities(typically at doses of 100–200 mGy) include growth restriction, intellectual disability, malignancies, and neurological effects. An increased risk of childhood cancer with in utero doses of approximately 20 mGy has been reported</a:t>
            </a:r>
            <a:endParaRPr/>
          </a:p>
          <a:p>
            <a:pPr indent="-228600" lvl="0" marL="228600" rtl="0" algn="l">
              <a:lnSpc>
                <a:spcPct val="100000"/>
              </a:lnSpc>
              <a:spcBef>
                <a:spcPts val="1000"/>
              </a:spcBef>
              <a:spcAft>
                <a:spcPts val="0"/>
              </a:spcAft>
              <a:buSzPts val="1400"/>
              <a:buChar char="•"/>
            </a:pPr>
            <a:r>
              <a:rPr lang="en-US" sz="1400"/>
              <a:t>Minimize risk by delaying such procedures until at least the completion of the period of major organogenesis (&gt;12 weeks after menses) and keeping medical doses of ionizing radiation ‘as low as reasonably achievable-(preferably &lt;50 mGy)’ by shielding the baby.</a:t>
            </a:r>
            <a:endParaRPr/>
          </a:p>
          <a:p>
            <a:pPr indent="-228600" lvl="0" marL="228600" rtl="0" algn="l">
              <a:lnSpc>
                <a:spcPct val="100000"/>
              </a:lnSpc>
              <a:spcBef>
                <a:spcPts val="1000"/>
              </a:spcBef>
              <a:spcAft>
                <a:spcPts val="0"/>
              </a:spcAft>
              <a:buSzPts val="1400"/>
              <a:buChar char="•"/>
            </a:pPr>
            <a:r>
              <a:rPr lang="en-US" sz="1400"/>
              <a:t>If ionizing radiation is required, risks and benefits should be communicated to the mother, and informed consent obtained.</a:t>
            </a:r>
            <a:endParaRPr sz="1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INVESTIGATIONS</a:t>
            </a:r>
            <a:endParaRPr/>
          </a:p>
        </p:txBody>
      </p:sp>
      <p:sp>
        <p:nvSpPr>
          <p:cNvPr id="218" name="Google Shape;218;p1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b="1" lang="en-US"/>
              <a:t>MRI</a:t>
            </a:r>
            <a:r>
              <a:rPr lang="en-US"/>
              <a:t> is advised if other non-invasive diagnostic measures are not sufficient for definitive diagnosis, and is preferred to ionizing radiation based imaging modalities when possible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OUTLINE OF CARDIAC DISEASE IN PREGNANCY</a:t>
            </a:r>
            <a:endParaRPr/>
          </a:p>
        </p:txBody>
      </p:sp>
      <p:sp>
        <p:nvSpPr>
          <p:cNvPr id="114" name="Google Shape;114;p2"/>
          <p:cNvSpPr txBox="1"/>
          <p:nvPr>
            <p:ph idx="1" type="body"/>
          </p:nvPr>
        </p:nvSpPr>
        <p:spPr>
          <a:xfrm>
            <a:off x="1451579" y="2015732"/>
            <a:ext cx="9603275" cy="4037749"/>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Epidemiology</a:t>
            </a:r>
            <a:endParaRPr/>
          </a:p>
          <a:p>
            <a:pPr indent="-228600" lvl="0" marL="228600" rtl="0" algn="l">
              <a:lnSpc>
                <a:spcPct val="120000"/>
              </a:lnSpc>
              <a:spcBef>
                <a:spcPts val="1000"/>
              </a:spcBef>
              <a:spcAft>
                <a:spcPts val="0"/>
              </a:spcAft>
              <a:buSzPts val="2000"/>
              <a:buChar char="•"/>
            </a:pPr>
            <a:r>
              <a:rPr lang="en-US"/>
              <a:t>Influence of Physiological adaptations to pregnancy on cardiac disease in pregnancy</a:t>
            </a:r>
            <a:endParaRPr/>
          </a:p>
          <a:p>
            <a:pPr indent="-228600" lvl="0" marL="228600" rtl="0" algn="l">
              <a:lnSpc>
                <a:spcPct val="120000"/>
              </a:lnSpc>
              <a:spcBef>
                <a:spcPts val="1000"/>
              </a:spcBef>
              <a:spcAft>
                <a:spcPts val="0"/>
              </a:spcAft>
              <a:buSzPts val="2000"/>
              <a:buChar char="•"/>
            </a:pPr>
            <a:r>
              <a:rPr lang="en-US"/>
              <a:t>Effect of cardiac disease on pregnancy</a:t>
            </a:r>
            <a:endParaRPr/>
          </a:p>
          <a:p>
            <a:pPr indent="-228600" lvl="0" marL="228600" rtl="0" algn="l">
              <a:lnSpc>
                <a:spcPct val="120000"/>
              </a:lnSpc>
              <a:spcBef>
                <a:spcPts val="1000"/>
              </a:spcBef>
              <a:spcAft>
                <a:spcPts val="0"/>
              </a:spcAft>
              <a:buSzPts val="2000"/>
              <a:buChar char="•"/>
            </a:pPr>
            <a:r>
              <a:rPr lang="en-US"/>
              <a:t>Risk stratification</a:t>
            </a:r>
            <a:endParaRPr/>
          </a:p>
          <a:p>
            <a:pPr indent="-228600" lvl="0" marL="228600" rtl="0" algn="l">
              <a:lnSpc>
                <a:spcPct val="120000"/>
              </a:lnSpc>
              <a:spcBef>
                <a:spcPts val="1000"/>
              </a:spcBef>
              <a:spcAft>
                <a:spcPts val="0"/>
              </a:spcAft>
              <a:buSzPts val="2000"/>
              <a:buChar char="•"/>
            </a:pPr>
            <a:r>
              <a:rPr lang="en-US"/>
              <a:t>Preconception care for women with cardiac disease</a:t>
            </a:r>
            <a:endParaRPr/>
          </a:p>
          <a:p>
            <a:pPr indent="-228600" lvl="0" marL="228600" rtl="0" algn="l">
              <a:lnSpc>
                <a:spcPct val="120000"/>
              </a:lnSpc>
              <a:spcBef>
                <a:spcPts val="1000"/>
              </a:spcBef>
              <a:spcAft>
                <a:spcPts val="0"/>
              </a:spcAft>
              <a:buSzPts val="2000"/>
              <a:buChar char="•"/>
            </a:pPr>
            <a:r>
              <a:rPr lang="en-US"/>
              <a:t>Management in the antenatal period</a:t>
            </a:r>
            <a:endParaRPr/>
          </a:p>
          <a:p>
            <a:pPr indent="-228600" lvl="0" marL="228600" rtl="0" algn="l">
              <a:lnSpc>
                <a:spcPct val="120000"/>
              </a:lnSpc>
              <a:spcBef>
                <a:spcPts val="1000"/>
              </a:spcBef>
              <a:spcAft>
                <a:spcPts val="0"/>
              </a:spcAft>
              <a:buSzPts val="2000"/>
              <a:buChar char="•"/>
            </a:pPr>
            <a:r>
              <a:rPr lang="en-US"/>
              <a:t>Delivery, intrapartum care</a:t>
            </a:r>
            <a:endParaRPr/>
          </a:p>
          <a:p>
            <a:pPr indent="-228600" lvl="0" marL="228600" rtl="0" algn="l">
              <a:lnSpc>
                <a:spcPct val="120000"/>
              </a:lnSpc>
              <a:spcBef>
                <a:spcPts val="1000"/>
              </a:spcBef>
              <a:spcAft>
                <a:spcPts val="0"/>
              </a:spcAft>
              <a:buSzPts val="2000"/>
              <a:buChar char="•"/>
            </a:pPr>
            <a:r>
              <a:rPr lang="en-US"/>
              <a:t>Care in postpartum/puerperium</a:t>
            </a:r>
            <a:endParaRPr/>
          </a:p>
          <a:p>
            <a:pPr indent="-101600" lvl="0" marL="228600" rtl="0" algn="l">
              <a:lnSpc>
                <a:spcPct val="120000"/>
              </a:lnSpc>
              <a:spcBef>
                <a:spcPts val="1000"/>
              </a:spcBef>
              <a:spcAft>
                <a:spcPts val="0"/>
              </a:spcAft>
              <a:buSzPts val="2000"/>
              <a:buNone/>
            </a:pPr>
            <a:r>
              <a:t/>
            </a:r>
            <a:endParaRPr/>
          </a:p>
          <a:p>
            <a:pPr indent="-101600" lvl="0" marL="228600" rtl="0" algn="l">
              <a:lnSpc>
                <a:spcPct val="120000"/>
              </a:lnSpc>
              <a:spcBef>
                <a:spcPts val="1000"/>
              </a:spcBef>
              <a:spcAft>
                <a:spcPts val="0"/>
              </a:spcAft>
              <a:buSzPts val="2000"/>
              <a:buNone/>
            </a:pPr>
            <a:r>
              <a:t/>
            </a:r>
            <a:endParaRPr/>
          </a:p>
          <a:p>
            <a:pPr indent="-101600" lvl="0" marL="228600" rtl="0" algn="l">
              <a:lnSpc>
                <a:spcPct val="120000"/>
              </a:lnSpc>
              <a:spcBef>
                <a:spcPts val="1000"/>
              </a:spcBef>
              <a:spcAft>
                <a:spcPts val="0"/>
              </a:spcAft>
              <a:buSzPts val="2000"/>
              <a:buNone/>
            </a:pPr>
            <a:r>
              <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INVESTIGATIONS</a:t>
            </a:r>
            <a:endParaRPr/>
          </a:p>
        </p:txBody>
      </p:sp>
      <p:sp>
        <p:nvSpPr>
          <p:cNvPr id="224" name="Google Shape;224;p20"/>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Urinalysis for proteinuria, r/o UTI</a:t>
            </a:r>
            <a:endParaRPr/>
          </a:p>
          <a:p>
            <a:pPr indent="-228600" lvl="0" marL="228600" rtl="0" algn="l">
              <a:lnSpc>
                <a:spcPct val="120000"/>
              </a:lnSpc>
              <a:spcBef>
                <a:spcPts val="1000"/>
              </a:spcBef>
              <a:spcAft>
                <a:spcPts val="0"/>
              </a:spcAft>
              <a:buSzPts val="2000"/>
              <a:buChar char="•"/>
            </a:pPr>
            <a:r>
              <a:rPr lang="en-US"/>
              <a:t>TBC-Hb, WBC, Plts</a:t>
            </a:r>
            <a:endParaRPr/>
          </a:p>
          <a:p>
            <a:pPr indent="-228600" lvl="0" marL="228600" rtl="0" algn="l">
              <a:lnSpc>
                <a:spcPct val="120000"/>
              </a:lnSpc>
              <a:spcBef>
                <a:spcPts val="1000"/>
              </a:spcBef>
              <a:spcAft>
                <a:spcPts val="0"/>
              </a:spcAft>
              <a:buSzPts val="2000"/>
              <a:buChar char="•"/>
            </a:pPr>
            <a:r>
              <a:rPr lang="en-US"/>
              <a:t>LFTs, U/E/Cs</a:t>
            </a:r>
            <a:endParaRPr/>
          </a:p>
          <a:p>
            <a:pPr indent="-228600" lvl="0" marL="228600" rtl="0" algn="l">
              <a:lnSpc>
                <a:spcPct val="120000"/>
              </a:lnSpc>
              <a:spcBef>
                <a:spcPts val="1000"/>
              </a:spcBef>
              <a:spcAft>
                <a:spcPts val="0"/>
              </a:spcAft>
              <a:buSzPts val="2000"/>
              <a:buChar char="•"/>
            </a:pPr>
            <a:r>
              <a:rPr lang="en-US"/>
              <a:t>Pulse oximetry for oxygen saturation, </a:t>
            </a:r>
            <a:r>
              <a:rPr i="1" lang="en-US">
                <a:solidFill>
                  <a:srgbClr val="00B0F0"/>
                </a:solidFill>
              </a:rPr>
              <a:t>BGAs</a:t>
            </a:r>
            <a:endParaRPr i="1">
              <a:solidFill>
                <a:srgbClr val="00B0F0"/>
              </a:solidFill>
            </a:endParaRPr>
          </a:p>
          <a:p>
            <a:pPr indent="-228600" lvl="0" marL="228600" rtl="0" algn="l">
              <a:lnSpc>
                <a:spcPct val="120000"/>
              </a:lnSpc>
              <a:spcBef>
                <a:spcPts val="1000"/>
              </a:spcBef>
              <a:spcAft>
                <a:spcPts val="0"/>
              </a:spcAft>
              <a:buSzPts val="2000"/>
              <a:buChar char="•"/>
            </a:pPr>
            <a:r>
              <a:rPr i="1" lang="en-US"/>
              <a:t>Coagulation screen</a:t>
            </a:r>
            <a:endParaRPr i="1"/>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INVESTIGATIONS</a:t>
            </a:r>
            <a:endParaRPr/>
          </a:p>
        </p:txBody>
      </p:sp>
      <p:sp>
        <p:nvSpPr>
          <p:cNvPr id="230" name="Google Shape;230;p2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b="1" lang="en-US"/>
              <a:t>Genetic testing and counselling</a:t>
            </a:r>
            <a:endParaRPr/>
          </a:p>
          <a:p>
            <a:pPr indent="-228600" lvl="0" marL="228600" rtl="0" algn="l">
              <a:lnSpc>
                <a:spcPct val="120000"/>
              </a:lnSpc>
              <a:spcBef>
                <a:spcPts val="1000"/>
              </a:spcBef>
              <a:spcAft>
                <a:spcPts val="0"/>
              </a:spcAft>
              <a:buSzPts val="2000"/>
              <a:buChar char="•"/>
            </a:pPr>
            <a:r>
              <a:rPr lang="en-US"/>
              <a:t>The risk of inheriting cardiac defects is raised significantly in comparison with parents without CVD</a:t>
            </a:r>
            <a:endParaRPr/>
          </a:p>
          <a:p>
            <a:pPr indent="-228600" lvl="0" marL="228600" rtl="0" algn="l">
              <a:lnSpc>
                <a:spcPct val="120000"/>
              </a:lnSpc>
              <a:spcBef>
                <a:spcPts val="1000"/>
              </a:spcBef>
              <a:spcAft>
                <a:spcPts val="0"/>
              </a:spcAft>
              <a:buSzPts val="2000"/>
              <a:buChar char="•"/>
            </a:pPr>
            <a:r>
              <a:rPr lang="en-US"/>
              <a:t>Children of parents with an autosomal dominant conditions [e.g.Marfan syndrome, hypertrophic cardiomyopathy (HCM), or long QT syndrome (LQTS) have an inheritance risk of 50%.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cap="none"/>
              <a:t>Investigations- prenatal screening for foetal congenital heart disease</a:t>
            </a:r>
            <a:endParaRPr/>
          </a:p>
        </p:txBody>
      </p:sp>
      <p:sp>
        <p:nvSpPr>
          <p:cNvPr id="236" name="Google Shape;236;p2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b="1" lang="en-US"/>
              <a:t>Screening for congenital heart disease</a:t>
            </a:r>
            <a:endParaRPr/>
          </a:p>
          <a:p>
            <a:pPr indent="-228600" lvl="0" marL="228600" rtl="0" algn="l">
              <a:lnSpc>
                <a:spcPct val="120000"/>
              </a:lnSpc>
              <a:spcBef>
                <a:spcPts val="1000"/>
              </a:spcBef>
              <a:spcAft>
                <a:spcPts val="0"/>
              </a:spcAft>
              <a:buSzPts val="2000"/>
              <a:buChar char="•"/>
            </a:pPr>
            <a:r>
              <a:rPr lang="en-US"/>
              <a:t>Measurement of nuchal fold thickness around the 12th week of pregnancy to screen for chromosome abnormalities also screens for foetal congenital heart disease</a:t>
            </a:r>
            <a:endParaRPr/>
          </a:p>
          <a:p>
            <a:pPr indent="-228600" lvl="0" marL="228600" rtl="0" algn="l">
              <a:lnSpc>
                <a:spcPct val="120000"/>
              </a:lnSpc>
              <a:spcBef>
                <a:spcPts val="1000"/>
              </a:spcBef>
              <a:spcAft>
                <a:spcPts val="0"/>
              </a:spcAft>
              <a:buSzPts val="2000"/>
              <a:buChar char="•"/>
            </a:pPr>
            <a:r>
              <a:rPr lang="en-US"/>
              <a:t>All women with congenital heart disease should be offered foetal echocardiography in the 19th–22nd weeks of pregnancy</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400"/>
              <a:buFont typeface="Gill Sans"/>
              <a:buNone/>
            </a:pPr>
            <a:r>
              <a:rPr lang="en-US" sz="2400"/>
              <a:t>TO ASSESS THE MATERNAL RISK OF CARDIAC COMPLICATIONS DURING PREGNANCY</a:t>
            </a:r>
            <a:endParaRPr sz="2400"/>
          </a:p>
        </p:txBody>
      </p:sp>
      <p:sp>
        <p:nvSpPr>
          <p:cNvPr id="242" name="Google Shape;242;p2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In women with a moderate or high-risk of complications during pregnancy, pre-pregnancy counselling and management during pregnancy and around delivery should be conducted by a </a:t>
            </a:r>
            <a:r>
              <a:rPr lang="en-US">
                <a:solidFill>
                  <a:srgbClr val="E66382"/>
                </a:solidFill>
              </a:rPr>
              <a:t>multidisciplinary team </a:t>
            </a:r>
            <a:r>
              <a:rPr lang="en-US"/>
              <a:t>consisting of </a:t>
            </a:r>
            <a:endParaRPr/>
          </a:p>
          <a:p>
            <a:pPr indent="-228600" lvl="0" marL="228600" rtl="0" algn="l">
              <a:lnSpc>
                <a:spcPct val="120000"/>
              </a:lnSpc>
              <a:spcBef>
                <a:spcPts val="1000"/>
              </a:spcBef>
              <a:spcAft>
                <a:spcPts val="0"/>
              </a:spcAft>
              <a:buSzPts val="2000"/>
              <a:buChar char="•"/>
            </a:pPr>
            <a:r>
              <a:rPr lang="en-US"/>
              <a:t>cardiologist,</a:t>
            </a:r>
            <a:endParaRPr/>
          </a:p>
          <a:p>
            <a:pPr indent="-228600" lvl="0" marL="228600" rtl="0" algn="l">
              <a:lnSpc>
                <a:spcPct val="120000"/>
              </a:lnSpc>
              <a:spcBef>
                <a:spcPts val="1000"/>
              </a:spcBef>
              <a:spcAft>
                <a:spcPts val="0"/>
              </a:spcAft>
              <a:buSzPts val="2000"/>
              <a:buChar char="•"/>
            </a:pPr>
            <a:r>
              <a:rPr lang="en-US"/>
              <a:t>obstetrician, and anaesthetist, neonatologist</a:t>
            </a:r>
            <a:endParaRPr/>
          </a:p>
          <a:p>
            <a:pPr indent="-228600" lvl="0" marL="228600" rtl="0" algn="l">
              <a:lnSpc>
                <a:spcPct val="120000"/>
              </a:lnSpc>
              <a:spcBef>
                <a:spcPts val="1000"/>
              </a:spcBef>
              <a:spcAft>
                <a:spcPts val="0"/>
              </a:spcAft>
              <a:buSzPts val="2000"/>
              <a:buChar char="•"/>
            </a:pPr>
            <a:r>
              <a:rPr lang="en-US"/>
              <a:t>and others where appropriate cardiothoracic surgeon, paediatric cardiologist, foetal medicine specialist,, haematologist, nurse specialist, pulmonary specialist.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PRECONCEPTION CARE FOR WOMEN WITH CARDIAC DISEASE</a:t>
            </a:r>
            <a:endParaRPr/>
          </a:p>
        </p:txBody>
      </p:sp>
      <p:sp>
        <p:nvSpPr>
          <p:cNvPr id="248" name="Google Shape;248;p2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400"/>
              <a:buChar char="•"/>
            </a:pPr>
            <a:r>
              <a:rPr lang="en-US" sz="1400"/>
              <a:t>Evaluate for risk stratification and review by the MDT ( Cardiologist, anaesthesiologist, Obstetrician etc)</a:t>
            </a:r>
            <a:endParaRPr/>
          </a:p>
          <a:p>
            <a:pPr indent="-228600" lvl="0" marL="228600" rtl="0" algn="l">
              <a:lnSpc>
                <a:spcPct val="100000"/>
              </a:lnSpc>
              <a:spcBef>
                <a:spcPts val="1000"/>
              </a:spcBef>
              <a:spcAft>
                <a:spcPts val="0"/>
              </a:spcAft>
              <a:buSzPts val="1400"/>
              <a:buChar char="•"/>
            </a:pPr>
            <a:r>
              <a:rPr lang="en-US" sz="1400"/>
              <a:t>Detailed discussion with the patient, and MDT team about the potential risks to self and fetus</a:t>
            </a:r>
            <a:endParaRPr/>
          </a:p>
          <a:p>
            <a:pPr indent="-228600" lvl="0" marL="228600" rtl="0" algn="l">
              <a:lnSpc>
                <a:spcPct val="100000"/>
              </a:lnSpc>
              <a:spcBef>
                <a:spcPts val="1000"/>
              </a:spcBef>
              <a:spcAft>
                <a:spcPts val="0"/>
              </a:spcAft>
              <a:buSzPts val="1400"/>
              <a:buChar char="•"/>
            </a:pPr>
            <a:r>
              <a:rPr lang="en-US" sz="1400"/>
              <a:t>Perform corrective surgery where applicable prior to conception</a:t>
            </a:r>
            <a:endParaRPr/>
          </a:p>
          <a:p>
            <a:pPr indent="-228600" lvl="0" marL="228600" rtl="0" algn="l">
              <a:lnSpc>
                <a:spcPct val="100000"/>
              </a:lnSpc>
              <a:spcBef>
                <a:spcPts val="1000"/>
              </a:spcBef>
              <a:spcAft>
                <a:spcPts val="0"/>
              </a:spcAft>
              <a:buSzPts val="1400"/>
              <a:buChar char="•"/>
            </a:pPr>
            <a:r>
              <a:rPr lang="en-US" sz="1400"/>
              <a:t>Adjust medication to optimize maternal condition for better maternal and fetal outcomes; manage heart failure, control BP and other comorbidities etc</a:t>
            </a:r>
            <a:endParaRPr sz="1400"/>
          </a:p>
          <a:p>
            <a:pPr indent="-228600" lvl="0" marL="228600" rtl="0" algn="l">
              <a:lnSpc>
                <a:spcPct val="100000"/>
              </a:lnSpc>
              <a:spcBef>
                <a:spcPts val="1000"/>
              </a:spcBef>
              <a:spcAft>
                <a:spcPts val="0"/>
              </a:spcAft>
              <a:buSzPts val="1400"/>
              <a:buChar char="•"/>
            </a:pPr>
            <a:r>
              <a:rPr lang="en-US" sz="1400"/>
              <a:t>Discontinue &amp;/or substitute teratogenic and drugs contraindicated in pregnancy with safer drugs, discuss the risks to mother of this change, and risks to fetus where this change cannot be effected</a:t>
            </a:r>
            <a:endParaRPr/>
          </a:p>
          <a:p>
            <a:pPr indent="-228600" lvl="0" marL="228600" rtl="0" algn="l">
              <a:lnSpc>
                <a:spcPct val="100000"/>
              </a:lnSpc>
              <a:spcBef>
                <a:spcPts val="1000"/>
              </a:spcBef>
              <a:spcAft>
                <a:spcPts val="0"/>
              </a:spcAft>
              <a:buSzPts val="1400"/>
              <a:buChar char="•"/>
            </a:pPr>
            <a:r>
              <a:rPr lang="en-US" sz="1400"/>
              <a:t>Contraception counselling and provision for appropriate birth spacing, and until patient is fit for pregnancy</a:t>
            </a:r>
            <a:endParaRPr/>
          </a:p>
          <a:p>
            <a:pPr indent="-228600" lvl="0" marL="228600" rtl="0" algn="l">
              <a:lnSpc>
                <a:spcPct val="100000"/>
              </a:lnSpc>
              <a:spcBef>
                <a:spcPts val="1000"/>
              </a:spcBef>
              <a:spcAft>
                <a:spcPts val="0"/>
              </a:spcAft>
              <a:buSzPts val="1400"/>
              <a:buChar char="•"/>
            </a:pPr>
            <a:r>
              <a:rPr lang="en-US" sz="1400"/>
              <a:t>Explain need for more frequent follow up during pregnancy.</a:t>
            </a:r>
            <a:endParaRPr/>
          </a:p>
          <a:p>
            <a:pPr indent="-228600" lvl="0" marL="228600" rtl="0" algn="l">
              <a:lnSpc>
                <a:spcPct val="100000"/>
              </a:lnSpc>
              <a:spcBef>
                <a:spcPts val="1000"/>
              </a:spcBef>
              <a:spcAft>
                <a:spcPts val="0"/>
              </a:spcAft>
              <a:buSzPts val="1400"/>
              <a:buChar char="•"/>
            </a:pPr>
            <a:r>
              <a:rPr lang="en-US" sz="1400"/>
              <a:t>If CHD, counsel about future pregnancies and contraception should be began in adolescence to prevent unwanted and potentially life threatening pregnancies.</a:t>
            </a:r>
            <a:endParaRPr/>
          </a:p>
        </p:txBody>
      </p:sp>
      <p:sp>
        <p:nvSpPr>
          <p:cNvPr id="249" name="Google Shape;249;p24"/>
          <p:cNvSpPr txBox="1"/>
          <p:nvPr/>
        </p:nvSpPr>
        <p:spPr>
          <a:xfrm>
            <a:off x="899652" y="5466345"/>
            <a:ext cx="5884606"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2000">
                <a:solidFill>
                  <a:srgbClr val="00B0F0"/>
                </a:solidFill>
                <a:latin typeface="Gill Sans"/>
                <a:ea typeface="Gill Sans"/>
                <a:cs typeface="Gill Sans"/>
                <a:sym typeface="Gill Sans"/>
              </a:rPr>
              <a:t>APPARENTLY WARFARIN REDUCES RISK OF TE</a:t>
            </a:r>
            <a:endParaRPr i="1" sz="2000">
              <a:solidFill>
                <a:srgbClr val="00B0F0"/>
              </a:solidFill>
              <a:latin typeface="Gill Sans"/>
              <a:ea typeface="Gill Sans"/>
              <a:cs typeface="Gill Sans"/>
              <a:sym typeface="Gill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MANAGEMENT DURING</a:t>
            </a:r>
            <a:br>
              <a:rPr lang="en-US"/>
            </a:br>
            <a:r>
              <a:rPr lang="en-US"/>
              <a:t>PREGNANCY; ANTENATAL</a:t>
            </a:r>
            <a:endParaRPr/>
          </a:p>
        </p:txBody>
      </p:sp>
      <p:sp>
        <p:nvSpPr>
          <p:cNvPr id="255" name="Google Shape;255;p25"/>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50"/>
              <a:buChar char="•"/>
            </a:pPr>
            <a:r>
              <a:rPr lang="en-US" sz="1850"/>
              <a:t>Initial evaluation and risk stratification by a MDT.</a:t>
            </a:r>
            <a:endParaRPr/>
          </a:p>
          <a:p>
            <a:pPr indent="-228600" lvl="0" marL="228600" rtl="0" algn="l">
              <a:lnSpc>
                <a:spcPct val="100000"/>
              </a:lnSpc>
              <a:spcBef>
                <a:spcPts val="1000"/>
              </a:spcBef>
              <a:spcAft>
                <a:spcPts val="0"/>
              </a:spcAft>
              <a:buSzPts val="1850"/>
              <a:buChar char="•"/>
            </a:pPr>
            <a:r>
              <a:rPr lang="en-US" sz="1850"/>
              <a:t>Most can be followed up as outpatient –ANC &amp; cardiac clinic, by MDT team.</a:t>
            </a:r>
            <a:endParaRPr/>
          </a:p>
          <a:p>
            <a:pPr indent="-228600" lvl="0" marL="228600" rtl="0" algn="l">
              <a:lnSpc>
                <a:spcPct val="100000"/>
              </a:lnSpc>
              <a:spcBef>
                <a:spcPts val="1000"/>
              </a:spcBef>
              <a:spcAft>
                <a:spcPts val="0"/>
              </a:spcAft>
              <a:buSzPts val="1850"/>
              <a:buChar char="•"/>
            </a:pPr>
            <a:r>
              <a:rPr lang="en-US" sz="1850"/>
              <a:t>ANC visits should be more frequent for adequate follow-up of maternal cardiac state and fetal well being</a:t>
            </a:r>
            <a:endParaRPr/>
          </a:p>
          <a:p>
            <a:pPr indent="-228600" lvl="0" marL="228600" rtl="0" algn="l">
              <a:lnSpc>
                <a:spcPct val="100000"/>
              </a:lnSpc>
              <a:spcBef>
                <a:spcPts val="1000"/>
              </a:spcBef>
              <a:spcAft>
                <a:spcPts val="0"/>
              </a:spcAft>
              <a:buSzPts val="1850"/>
              <a:buChar char="•"/>
            </a:pPr>
            <a:r>
              <a:rPr lang="en-US" sz="1850"/>
              <a:t>Indications for hospitalization</a:t>
            </a:r>
            <a:endParaRPr/>
          </a:p>
          <a:p>
            <a:pPr indent="-228600" lvl="1" marL="685800" rtl="0" algn="l">
              <a:lnSpc>
                <a:spcPct val="100000"/>
              </a:lnSpc>
              <a:spcBef>
                <a:spcPts val="500"/>
              </a:spcBef>
              <a:spcAft>
                <a:spcPts val="0"/>
              </a:spcAft>
              <a:buSzPts val="1665"/>
              <a:buChar char="•"/>
            </a:pPr>
            <a:r>
              <a:rPr lang="en-US" sz="1665"/>
              <a:t> NYHA II at 24-32 weeks GBD</a:t>
            </a:r>
            <a:endParaRPr/>
          </a:p>
          <a:p>
            <a:pPr indent="-228600" lvl="1" marL="685800" rtl="0" algn="l">
              <a:lnSpc>
                <a:spcPct val="100000"/>
              </a:lnSpc>
              <a:spcBef>
                <a:spcPts val="500"/>
              </a:spcBef>
              <a:spcAft>
                <a:spcPts val="0"/>
              </a:spcAft>
              <a:buSzPts val="1665"/>
              <a:buChar char="•"/>
            </a:pPr>
            <a:r>
              <a:rPr lang="en-US" sz="1665"/>
              <a:t>NYHA III and IV admitted earlier and for longer</a:t>
            </a:r>
            <a:endParaRPr/>
          </a:p>
          <a:p>
            <a:pPr indent="-228600" lvl="1" marL="685800" rtl="0" algn="l">
              <a:lnSpc>
                <a:spcPct val="100000"/>
              </a:lnSpc>
              <a:spcBef>
                <a:spcPts val="500"/>
              </a:spcBef>
              <a:spcAft>
                <a:spcPts val="0"/>
              </a:spcAft>
              <a:buSzPts val="1665"/>
              <a:buChar char="•"/>
            </a:pPr>
            <a:r>
              <a:rPr lang="en-US" sz="1665"/>
              <a:t>Near term to plan delivery</a:t>
            </a:r>
            <a:endParaRPr/>
          </a:p>
          <a:p>
            <a:pPr indent="-228600" lvl="1" marL="685800" rtl="0" algn="l">
              <a:lnSpc>
                <a:spcPct val="100000"/>
              </a:lnSpc>
              <a:spcBef>
                <a:spcPts val="500"/>
              </a:spcBef>
              <a:spcAft>
                <a:spcPts val="0"/>
              </a:spcAft>
              <a:buSzPts val="1665"/>
              <a:buChar char="•"/>
            </a:pPr>
            <a:r>
              <a:rPr lang="en-US" sz="1665"/>
              <a:t>As per need eg if decompensation is diagnosed at any time.</a:t>
            </a:r>
            <a:endParaRPr/>
          </a:p>
          <a:p>
            <a:pPr indent="-122872" lvl="1" marL="685800" rtl="0" algn="l">
              <a:lnSpc>
                <a:spcPct val="100000"/>
              </a:lnSpc>
              <a:spcBef>
                <a:spcPts val="500"/>
              </a:spcBef>
              <a:spcAft>
                <a:spcPts val="0"/>
              </a:spcAft>
              <a:buSzPts val="1665"/>
              <a:buNone/>
            </a:pPr>
            <a:r>
              <a:t/>
            </a:r>
            <a:endParaRPr sz="1665"/>
          </a:p>
          <a:p>
            <a:pPr indent="-111125" lvl="0" marL="228600" rtl="0" algn="l">
              <a:lnSpc>
                <a:spcPct val="100000"/>
              </a:lnSpc>
              <a:spcBef>
                <a:spcPts val="1000"/>
              </a:spcBef>
              <a:spcAft>
                <a:spcPts val="0"/>
              </a:spcAft>
              <a:buSzPts val="1850"/>
              <a:buNone/>
            </a:pPr>
            <a:r>
              <a:t/>
            </a:r>
            <a:endParaRPr sz="185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Font typeface="Calibri"/>
              <a:buNone/>
            </a:pPr>
            <a:r>
              <a:rPr lang="en-US" sz="2400">
                <a:latin typeface="Calibri"/>
                <a:ea typeface="Calibri"/>
                <a:cs typeface="Calibri"/>
                <a:sym typeface="Calibri"/>
              </a:rPr>
              <a:t>MANAGEMENT DURING</a:t>
            </a:r>
            <a:br>
              <a:rPr lang="en-US" sz="2400">
                <a:latin typeface="Calibri"/>
                <a:ea typeface="Calibri"/>
                <a:cs typeface="Calibri"/>
                <a:sym typeface="Calibri"/>
              </a:rPr>
            </a:br>
            <a:r>
              <a:rPr lang="en-US" sz="2400">
                <a:latin typeface="Calibri"/>
                <a:ea typeface="Calibri"/>
                <a:cs typeface="Calibri"/>
                <a:sym typeface="Calibri"/>
              </a:rPr>
              <a:t>PREGNANCY; ANTENATAL; DRUG THERAPY- ANTIBIOTICS</a:t>
            </a:r>
            <a:endParaRPr/>
          </a:p>
        </p:txBody>
      </p:sp>
      <p:sp>
        <p:nvSpPr>
          <p:cNvPr id="261" name="Google Shape;261;p2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1850"/>
              <a:buChar char="•"/>
            </a:pPr>
            <a:r>
              <a:rPr lang="en-US" sz="1850"/>
              <a:t>Antibiotic prophylaxis against rheumatic activity in women with rheumatic heart disease</a:t>
            </a:r>
            <a:endParaRPr/>
          </a:p>
          <a:p>
            <a:pPr indent="-228600" lvl="1" marL="685800" rtl="0" algn="l">
              <a:lnSpc>
                <a:spcPct val="120000"/>
              </a:lnSpc>
              <a:spcBef>
                <a:spcPts val="500"/>
              </a:spcBef>
              <a:spcAft>
                <a:spcPts val="0"/>
              </a:spcAft>
              <a:buSzPts val="1665"/>
              <a:buChar char="•"/>
            </a:pPr>
            <a:r>
              <a:rPr lang="en-US" sz="1665"/>
              <a:t>Drug used- B</a:t>
            </a:r>
            <a:r>
              <a:rPr lang="en-US" sz="1665">
                <a:solidFill>
                  <a:srgbClr val="9522E7"/>
                </a:solidFill>
              </a:rPr>
              <a:t>enzathine penicillin injections 4 weekly, erythromycin for patients sensitive to Penicillins. </a:t>
            </a:r>
            <a:endParaRPr/>
          </a:p>
          <a:p>
            <a:pPr indent="-228600" lvl="0" marL="228600" rtl="0" algn="l">
              <a:lnSpc>
                <a:spcPct val="120000"/>
              </a:lnSpc>
              <a:spcBef>
                <a:spcPts val="1000"/>
              </a:spcBef>
              <a:spcAft>
                <a:spcPts val="0"/>
              </a:spcAft>
              <a:buSzPts val="1850"/>
              <a:buChar char="•"/>
            </a:pPr>
            <a:r>
              <a:rPr lang="en-US" sz="1850"/>
              <a:t>Prevent, detect and treat/control conditions that precipitate cardiac failure- infection, anaemia, intercurrent diseases</a:t>
            </a:r>
            <a:endParaRPr/>
          </a:p>
          <a:p>
            <a:pPr indent="-228600" lvl="1" marL="685800" rtl="0" algn="l">
              <a:lnSpc>
                <a:spcPct val="120000"/>
              </a:lnSpc>
              <a:spcBef>
                <a:spcPts val="500"/>
              </a:spcBef>
              <a:spcAft>
                <a:spcPts val="0"/>
              </a:spcAft>
              <a:buSzPts val="1665"/>
              <a:buChar char="•"/>
            </a:pPr>
            <a:r>
              <a:rPr lang="en-US" sz="1665"/>
              <a:t>Prophylaxis against infective endocarditis in patients with structural heart defects- congenital heart disease, valve replacement, hypertrophic cardiomyopathy, and patients with previous h/o infective endocarditis.</a:t>
            </a:r>
            <a:endParaRPr/>
          </a:p>
          <a:p>
            <a:pPr indent="-228600" lvl="1" marL="685800" rtl="0" algn="l">
              <a:lnSpc>
                <a:spcPct val="120000"/>
              </a:lnSpc>
              <a:spcBef>
                <a:spcPts val="500"/>
              </a:spcBef>
              <a:spcAft>
                <a:spcPts val="0"/>
              </a:spcAft>
              <a:buSzPts val="1665"/>
              <a:buChar char="•"/>
            </a:pPr>
            <a:r>
              <a:rPr lang="en-US" sz="1665"/>
              <a:t>The prophylaxis is given before minor surgery (such as tooth extraction),  labour, Caeserian section.</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en-US" sz="3200">
                <a:latin typeface="Calibri"/>
                <a:ea typeface="Calibri"/>
                <a:cs typeface="Calibri"/>
                <a:sym typeface="Calibri"/>
              </a:rPr>
              <a:t>MANAGEMENT DURING</a:t>
            </a:r>
            <a:br>
              <a:rPr lang="en-US" sz="3200">
                <a:latin typeface="Calibri"/>
                <a:ea typeface="Calibri"/>
                <a:cs typeface="Calibri"/>
                <a:sym typeface="Calibri"/>
              </a:rPr>
            </a:br>
            <a:r>
              <a:rPr lang="en-US" sz="3200">
                <a:latin typeface="Calibri"/>
                <a:ea typeface="Calibri"/>
                <a:cs typeface="Calibri"/>
                <a:sym typeface="Calibri"/>
              </a:rPr>
              <a:t>PREGNANCY; ANTENATAL, DRUG THERAPY-ANTIBIOTICS</a:t>
            </a:r>
            <a:endParaRPr/>
          </a:p>
        </p:txBody>
      </p:sp>
      <p:sp>
        <p:nvSpPr>
          <p:cNvPr id="267" name="Google Shape;267;p2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The drugs used for infective endocarditis prophylaxis ; Amoxicillin1 to 2g IV then PO Amoxicillin 500mg after 6 hours or Vancomycin 1g IV (for women allergic to Penicillins)</a:t>
            </a:r>
            <a:endParaRPr/>
          </a:p>
          <a:p>
            <a:pPr indent="-228600" lvl="0" marL="228600" rtl="0" algn="l">
              <a:lnSpc>
                <a:spcPct val="120000"/>
              </a:lnSpc>
              <a:spcBef>
                <a:spcPts val="1000"/>
              </a:spcBef>
              <a:spcAft>
                <a:spcPts val="0"/>
              </a:spcAft>
              <a:buSzPts val="2000"/>
              <a:buChar char="•"/>
            </a:pPr>
            <a:r>
              <a:rPr lang="en-US"/>
              <a:t>Timing; At onset of labour or rupture of membranes, and half an hour prior to C/S or minor surgery.</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en-US" sz="3200">
                <a:latin typeface="Calibri"/>
                <a:ea typeface="Calibri"/>
                <a:cs typeface="Calibri"/>
                <a:sym typeface="Calibri"/>
              </a:rPr>
              <a:t>MANAGEMENT DURING</a:t>
            </a:r>
            <a:br>
              <a:rPr lang="en-US" sz="3200">
                <a:latin typeface="Calibri"/>
                <a:ea typeface="Calibri"/>
                <a:cs typeface="Calibri"/>
                <a:sym typeface="Calibri"/>
              </a:rPr>
            </a:br>
            <a:r>
              <a:rPr lang="en-US" sz="3200">
                <a:latin typeface="Calibri"/>
                <a:ea typeface="Calibri"/>
                <a:cs typeface="Calibri"/>
                <a:sym typeface="Calibri"/>
              </a:rPr>
              <a:t>PREGNANCY; ANTENATAL, DRUG THERAPY</a:t>
            </a:r>
            <a:endParaRPr/>
          </a:p>
        </p:txBody>
      </p:sp>
      <p:sp>
        <p:nvSpPr>
          <p:cNvPr id="273" name="Google Shape;273;p2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Prophylaxis, early diagnosis and treatment/ control of conditions that worsen cardiac disease or may trigger heart failure</a:t>
            </a:r>
            <a:endParaRPr/>
          </a:p>
          <a:p>
            <a:pPr indent="-228600" lvl="1" marL="685800" rtl="0" algn="l">
              <a:lnSpc>
                <a:spcPct val="120000"/>
              </a:lnSpc>
              <a:spcBef>
                <a:spcPts val="500"/>
              </a:spcBef>
              <a:spcAft>
                <a:spcPts val="0"/>
              </a:spcAft>
              <a:buSzPts val="1800"/>
              <a:buChar char="•"/>
            </a:pPr>
            <a:r>
              <a:rPr lang="en-US"/>
              <a:t>Anaemia- Iron and Folic acid supplementation depending on Hb. Treatment of anaemia.</a:t>
            </a:r>
            <a:endParaRPr/>
          </a:p>
          <a:p>
            <a:pPr indent="-228600" lvl="1" marL="685800" rtl="0" algn="l">
              <a:lnSpc>
                <a:spcPct val="120000"/>
              </a:lnSpc>
              <a:spcBef>
                <a:spcPts val="500"/>
              </a:spcBef>
              <a:spcAft>
                <a:spcPts val="0"/>
              </a:spcAft>
              <a:buSzPts val="1800"/>
              <a:buChar char="•"/>
            </a:pPr>
            <a:r>
              <a:rPr lang="en-US"/>
              <a:t>HTN</a:t>
            </a:r>
            <a:endParaRPr/>
          </a:p>
          <a:p>
            <a:pPr indent="-228600" lvl="1" marL="685800" rtl="0" algn="l">
              <a:lnSpc>
                <a:spcPct val="120000"/>
              </a:lnSpc>
              <a:spcBef>
                <a:spcPts val="500"/>
              </a:spcBef>
              <a:spcAft>
                <a:spcPts val="0"/>
              </a:spcAft>
              <a:buSzPts val="1800"/>
              <a:buChar char="•"/>
            </a:pPr>
            <a:r>
              <a:rPr lang="en-US"/>
              <a:t>Hyperthyroidism</a:t>
            </a:r>
            <a:endParaRPr/>
          </a:p>
          <a:p>
            <a:pPr indent="-228600" lvl="1" marL="685800" rtl="0" algn="l">
              <a:lnSpc>
                <a:spcPct val="120000"/>
              </a:lnSpc>
              <a:spcBef>
                <a:spcPts val="500"/>
              </a:spcBef>
              <a:spcAft>
                <a:spcPts val="0"/>
              </a:spcAft>
              <a:buSzPts val="1800"/>
              <a:buChar char="•"/>
            </a:pPr>
            <a:r>
              <a:rPr lang="en-US"/>
              <a:t>Intercurrent infections- UTI, Dental infections, RTI etc</a:t>
            </a:r>
            <a:endParaRPr/>
          </a:p>
          <a:p>
            <a:pPr indent="-228600" lvl="1" marL="685800" rtl="0" algn="l">
              <a:lnSpc>
                <a:spcPct val="120000"/>
              </a:lnSpc>
              <a:spcBef>
                <a:spcPts val="500"/>
              </a:spcBef>
              <a:spcAft>
                <a:spcPts val="0"/>
              </a:spcAft>
              <a:buSzPts val="1800"/>
              <a:buChar char="•"/>
            </a:pPr>
            <a:r>
              <a:rPr lang="en-US"/>
              <a:t>Other comorbidities.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00"/>
              <a:buFont typeface="Calibri"/>
              <a:buNone/>
            </a:pPr>
            <a:r>
              <a:rPr lang="en-US" sz="2000">
                <a:latin typeface="Calibri"/>
                <a:ea typeface="Calibri"/>
                <a:cs typeface="Calibri"/>
                <a:sym typeface="Calibri"/>
              </a:rPr>
              <a:t>MANAGEMENT DURING</a:t>
            </a:r>
            <a:br>
              <a:rPr lang="en-US" sz="2000">
                <a:latin typeface="Calibri"/>
                <a:ea typeface="Calibri"/>
                <a:cs typeface="Calibri"/>
                <a:sym typeface="Calibri"/>
              </a:rPr>
            </a:br>
            <a:r>
              <a:rPr lang="en-US" sz="2000">
                <a:latin typeface="Calibri"/>
                <a:ea typeface="Calibri"/>
                <a:cs typeface="Calibri"/>
                <a:sym typeface="Calibri"/>
              </a:rPr>
              <a:t>PREGNANCY; ANTENATAL, DRUG THERAPY- THROMBOPROPHYLAXIS--- </a:t>
            </a:r>
            <a:r>
              <a:rPr i="1" lang="en-US" sz="2000">
                <a:solidFill>
                  <a:srgbClr val="9522E7"/>
                </a:solidFill>
                <a:latin typeface="Calibri"/>
                <a:ea typeface="Calibri"/>
                <a:cs typeface="Calibri"/>
                <a:sym typeface="Calibri"/>
              </a:rPr>
              <a:t>DIDN’T PAY ATTENTION…. BT WARFARIN VS LMWH VS UFH!!!!</a:t>
            </a:r>
            <a:endParaRPr i="1" sz="2000">
              <a:solidFill>
                <a:srgbClr val="9522E7"/>
              </a:solidFill>
            </a:endParaRPr>
          </a:p>
        </p:txBody>
      </p:sp>
      <p:sp>
        <p:nvSpPr>
          <p:cNvPr id="279" name="Google Shape;279;p2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1850"/>
              <a:buChar char="•"/>
            </a:pPr>
            <a:r>
              <a:rPr lang="en-US" sz="1850"/>
              <a:t>Prophylaxis against thrombosis for patients with RHD, prosthetic valves</a:t>
            </a:r>
            <a:endParaRPr/>
          </a:p>
          <a:p>
            <a:pPr indent="-228600" lvl="0" marL="228600" rtl="0" algn="l">
              <a:lnSpc>
                <a:spcPct val="120000"/>
              </a:lnSpc>
              <a:spcBef>
                <a:spcPts val="1000"/>
              </a:spcBef>
              <a:spcAft>
                <a:spcPts val="0"/>
              </a:spcAft>
              <a:buSzPts val="1850"/>
              <a:buChar char="•"/>
            </a:pPr>
            <a:r>
              <a:rPr lang="en-US" sz="1850"/>
              <a:t>Depending on the specific maternal cardiac lesion and drug accessibility, there’s a choice of 3 regimens for anticoagulation.</a:t>
            </a:r>
            <a:endParaRPr/>
          </a:p>
          <a:p>
            <a:pPr indent="-457200" lvl="0" marL="457200" rtl="0" algn="l">
              <a:lnSpc>
                <a:spcPct val="120000"/>
              </a:lnSpc>
              <a:spcBef>
                <a:spcPts val="1000"/>
              </a:spcBef>
              <a:spcAft>
                <a:spcPts val="0"/>
              </a:spcAft>
              <a:buSzPts val="1850"/>
              <a:buFont typeface="Gill Sans"/>
              <a:buAutoNum type="arabicPeriod"/>
            </a:pPr>
            <a:r>
              <a:rPr lang="en-US" sz="1850"/>
              <a:t>LMWH throughout pregnancy, using a weight-adjusted dose, with anti-Xa level monitoring </a:t>
            </a:r>
            <a:endParaRPr/>
          </a:p>
          <a:p>
            <a:pPr indent="-457200" lvl="0" marL="457200" rtl="0" algn="l">
              <a:lnSpc>
                <a:spcPct val="120000"/>
              </a:lnSpc>
              <a:spcBef>
                <a:spcPts val="1000"/>
              </a:spcBef>
              <a:spcAft>
                <a:spcPts val="0"/>
              </a:spcAft>
              <a:buSzPts val="1850"/>
              <a:buFont typeface="Gill Sans"/>
              <a:buAutoNum type="arabicPeriod"/>
            </a:pPr>
            <a:r>
              <a:rPr lang="en-US" sz="1850"/>
              <a:t>Warfarin throughout pregnancy if the dose of Warfarin can be kept at 5mg per day or less and still achieve INR of 2-3, change to LMWH or UFH at 36 weeks</a:t>
            </a:r>
            <a:endParaRPr/>
          </a:p>
          <a:p>
            <a:pPr indent="-457200" lvl="0" marL="457200" rtl="0" algn="l">
              <a:lnSpc>
                <a:spcPct val="120000"/>
              </a:lnSpc>
              <a:spcBef>
                <a:spcPts val="1000"/>
              </a:spcBef>
              <a:spcAft>
                <a:spcPts val="0"/>
              </a:spcAft>
              <a:buSzPts val="1850"/>
              <a:buFont typeface="Gill Sans"/>
              <a:buAutoNum type="arabicPeriod"/>
            </a:pPr>
            <a:r>
              <a:rPr lang="en-US" sz="1850"/>
              <a:t>LMWH until 13 weeks, then Warfarin until 36 weeks, then change to LMWH or UFH until labour, monitoring anti Xa level with LMWH.</a:t>
            </a:r>
            <a:endParaRPr/>
          </a:p>
          <a:p>
            <a:pPr indent="-339725" lvl="0" marL="457200" rtl="0" algn="l">
              <a:lnSpc>
                <a:spcPct val="120000"/>
              </a:lnSpc>
              <a:spcBef>
                <a:spcPts val="1000"/>
              </a:spcBef>
              <a:spcAft>
                <a:spcPts val="0"/>
              </a:spcAft>
              <a:buSzPts val="1850"/>
              <a:buFont typeface="Gill Sans"/>
              <a:buNone/>
            </a:pPr>
            <a:r>
              <a:t/>
            </a:r>
            <a:endParaRPr sz="185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EPIDEMIOLOGY OF CARDIAC DISEASE IN PREGNANCY</a:t>
            </a:r>
            <a:endParaRPr/>
          </a:p>
        </p:txBody>
      </p:sp>
      <p:sp>
        <p:nvSpPr>
          <p:cNvPr id="120" name="Google Shape;120;p3"/>
          <p:cNvSpPr txBox="1"/>
          <p:nvPr>
            <p:ph idx="1" type="body"/>
          </p:nvPr>
        </p:nvSpPr>
        <p:spPr>
          <a:xfrm>
            <a:off x="1451579" y="2015732"/>
            <a:ext cx="9603275" cy="4037749"/>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340"/>
              <a:buChar char="•"/>
            </a:pPr>
            <a:r>
              <a:rPr lang="en-US" sz="2340">
                <a:latin typeface="Calibri"/>
                <a:ea typeface="Calibri"/>
                <a:cs typeface="Calibri"/>
                <a:sym typeface="Calibri"/>
              </a:rPr>
              <a:t>Maternal cardiac disease in pregnancy is a rare but serious cause of indirect maternal morbidity and mortality, complicating 1-4% of all pregnancies.</a:t>
            </a:r>
            <a:endParaRPr/>
          </a:p>
          <a:p>
            <a:pPr indent="-228600" lvl="0" marL="228600" rtl="0" algn="l">
              <a:lnSpc>
                <a:spcPct val="100000"/>
              </a:lnSpc>
              <a:spcBef>
                <a:spcPts val="1000"/>
              </a:spcBef>
              <a:spcAft>
                <a:spcPts val="0"/>
              </a:spcAft>
              <a:buSzPts val="2340"/>
              <a:buChar char="•"/>
            </a:pPr>
            <a:r>
              <a:rPr lang="en-US" sz="2340">
                <a:latin typeface="Calibri"/>
                <a:ea typeface="Calibri"/>
                <a:cs typeface="Calibri"/>
                <a:sym typeface="Calibri"/>
              </a:rPr>
              <a:t>In the past, </a:t>
            </a:r>
            <a:r>
              <a:rPr i="1" lang="en-US" sz="2340">
                <a:solidFill>
                  <a:srgbClr val="9522E7"/>
                </a:solidFill>
                <a:latin typeface="Calibri"/>
                <a:ea typeface="Calibri"/>
                <a:cs typeface="Calibri"/>
                <a:sym typeface="Calibri"/>
              </a:rPr>
              <a:t>rheumatic heart disease</a:t>
            </a:r>
            <a:r>
              <a:rPr lang="en-US" sz="2340">
                <a:latin typeface="Calibri"/>
                <a:ea typeface="Calibri"/>
                <a:cs typeface="Calibri"/>
                <a:sym typeface="Calibri"/>
              </a:rPr>
              <a:t> was the most common form of cardiac disease in pregnant women; it still predominates in developing countries comprising 56–89% of all CVDs in pregnancy there.</a:t>
            </a:r>
            <a:endParaRPr/>
          </a:p>
          <a:p>
            <a:pPr indent="-228600" lvl="0" marL="228600" rtl="0" algn="l">
              <a:lnSpc>
                <a:spcPct val="100000"/>
              </a:lnSpc>
              <a:spcBef>
                <a:spcPts val="1000"/>
              </a:spcBef>
              <a:spcAft>
                <a:spcPts val="0"/>
              </a:spcAft>
              <a:buSzPts val="2340"/>
              <a:buChar char="•"/>
            </a:pPr>
            <a:r>
              <a:rPr lang="en-US" sz="2340">
                <a:solidFill>
                  <a:srgbClr val="9522E7"/>
                </a:solidFill>
                <a:latin typeface="Calibri"/>
                <a:ea typeface="Calibri"/>
                <a:cs typeface="Calibri"/>
                <a:sym typeface="Calibri"/>
              </a:rPr>
              <a:t>Congenital heart disease </a:t>
            </a:r>
            <a:r>
              <a:rPr lang="en-US" sz="2340">
                <a:latin typeface="Calibri"/>
                <a:ea typeface="Calibri"/>
                <a:cs typeface="Calibri"/>
                <a:sym typeface="Calibri"/>
              </a:rPr>
              <a:t>is now the most common form of heart disease complicating pregnancy in developed countries accounting for 75–82% of cases there, in part because advances in the treatment of congenital heart disease have made it possible for more affected children to reach adulthood and attempt pregnancy.</a:t>
            </a:r>
            <a:endParaRPr/>
          </a:p>
          <a:p>
            <a:pPr indent="-187325" lvl="0" marL="228600" rtl="0" algn="l">
              <a:lnSpc>
                <a:spcPct val="100000"/>
              </a:lnSpc>
              <a:spcBef>
                <a:spcPts val="1000"/>
              </a:spcBef>
              <a:spcAft>
                <a:spcPts val="0"/>
              </a:spcAft>
              <a:buSzPts val="650"/>
              <a:buNone/>
            </a:pPr>
            <a:r>
              <a:t/>
            </a:r>
            <a:endParaRPr sz="650"/>
          </a:p>
        </p:txBody>
      </p:sp>
      <p:sp>
        <p:nvSpPr>
          <p:cNvPr id="121" name="Google Shape;121;p3"/>
          <p:cNvSpPr txBox="1"/>
          <p:nvPr/>
        </p:nvSpPr>
        <p:spPr>
          <a:xfrm>
            <a:off x="1154243" y="6175948"/>
            <a:ext cx="9007396"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1" lang="en-US" sz="2000" u="none" cap="none" strike="noStrike">
                <a:solidFill>
                  <a:schemeClr val="dk1"/>
                </a:solidFill>
                <a:latin typeface="Gill Sans"/>
                <a:ea typeface="Gill Sans"/>
                <a:cs typeface="Gill Sans"/>
                <a:sym typeface="Gill Sans"/>
              </a:rPr>
              <a:t>Other cardiac diseases can be due to htn, dm and chd cz of increasing maternal age</a:t>
            </a:r>
            <a:endParaRPr i="1" sz="2000">
              <a:solidFill>
                <a:schemeClr val="dk1"/>
              </a:solidFill>
              <a:latin typeface="Gill Sans"/>
              <a:ea typeface="Gill Sans"/>
              <a:cs typeface="Gill Sans"/>
              <a:sym typeface="Gill Sans"/>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00"/>
              <a:buFont typeface="Calibri"/>
              <a:buNone/>
            </a:pPr>
            <a:r>
              <a:rPr lang="en-US" sz="2000">
                <a:latin typeface="Calibri"/>
                <a:ea typeface="Calibri"/>
                <a:cs typeface="Calibri"/>
                <a:sym typeface="Calibri"/>
              </a:rPr>
              <a:t>MANAGEMENT DURING</a:t>
            </a:r>
            <a:br>
              <a:rPr lang="en-US" sz="2000">
                <a:latin typeface="Calibri"/>
                <a:ea typeface="Calibri"/>
                <a:cs typeface="Calibri"/>
                <a:sym typeface="Calibri"/>
              </a:rPr>
            </a:br>
            <a:r>
              <a:rPr lang="en-US" sz="2000">
                <a:latin typeface="Calibri"/>
                <a:ea typeface="Calibri"/>
                <a:cs typeface="Calibri"/>
                <a:sym typeface="Calibri"/>
              </a:rPr>
              <a:t>PREGNANCY; ANTENATAL, MANAGEMENT OF HEART FAILURE AND ACUTE PULMONARY EDEMA</a:t>
            </a:r>
            <a:endParaRPr sz="2000"/>
          </a:p>
        </p:txBody>
      </p:sp>
      <p:sp>
        <p:nvSpPr>
          <p:cNvPr id="285" name="Google Shape;285;p30"/>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en-US"/>
              <a:t>Call for help., including MDT team, ABCs, </a:t>
            </a:r>
            <a:endParaRPr/>
          </a:p>
          <a:p>
            <a:pPr indent="-228600" lvl="0" marL="228600" rtl="0" algn="l">
              <a:lnSpc>
                <a:spcPct val="110000"/>
              </a:lnSpc>
              <a:spcBef>
                <a:spcPts val="1000"/>
              </a:spcBef>
              <a:spcAft>
                <a:spcPts val="0"/>
              </a:spcAft>
              <a:buSzPts val="2000"/>
              <a:buChar char="•"/>
            </a:pPr>
            <a:r>
              <a:rPr lang="en-US"/>
              <a:t>Fix 2 large bore lines and obtain samples for lab tests, Oxygen</a:t>
            </a:r>
            <a:endParaRPr/>
          </a:p>
          <a:p>
            <a:pPr indent="-228600" lvl="0" marL="228600" rtl="0" algn="l">
              <a:lnSpc>
                <a:spcPct val="110000"/>
              </a:lnSpc>
              <a:spcBef>
                <a:spcPts val="1000"/>
              </a:spcBef>
              <a:spcAft>
                <a:spcPts val="0"/>
              </a:spcAft>
              <a:buSzPts val="2000"/>
              <a:buChar char="•"/>
            </a:pPr>
            <a:r>
              <a:rPr lang="en-US"/>
              <a:t>Do ECG and pulse oximetry for oxygen saturation</a:t>
            </a:r>
            <a:endParaRPr/>
          </a:p>
          <a:p>
            <a:pPr indent="-228600" lvl="0" marL="228600" rtl="0" algn="l">
              <a:lnSpc>
                <a:spcPct val="110000"/>
              </a:lnSpc>
              <a:spcBef>
                <a:spcPts val="1000"/>
              </a:spcBef>
              <a:spcAft>
                <a:spcPts val="0"/>
              </a:spcAft>
              <a:buSzPts val="2000"/>
              <a:buChar char="•"/>
            </a:pPr>
            <a:r>
              <a:rPr lang="en-US"/>
              <a:t>Comprehensive evaluation- history, examination, investigations, review of records for specific diagnosis/cardiac lesion, functional status, fetal status, risk factors for cardiac failure ( Infection-UTI, dental, RTI-, Anaemia, Obesity, HTN, Arrhythmias, Hyperthyroidism, Drugs-Betamimetics, etc</a:t>
            </a:r>
            <a:endParaRPr/>
          </a:p>
          <a:p>
            <a:pPr indent="-228600" lvl="0" marL="228600" rtl="0" algn="l">
              <a:lnSpc>
                <a:spcPct val="110000"/>
              </a:lnSpc>
              <a:spcBef>
                <a:spcPts val="1000"/>
              </a:spcBef>
              <a:spcAft>
                <a:spcPts val="0"/>
              </a:spcAft>
              <a:buSzPts val="2000"/>
              <a:buChar char="•"/>
            </a:pPr>
            <a:r>
              <a:rPr lang="en-US"/>
              <a:t>Prop up in bed, bed rest</a:t>
            </a:r>
            <a:endParaRPr/>
          </a:p>
          <a:p>
            <a:pPr indent="0" lvl="0" marL="0" rtl="0" algn="l">
              <a:lnSpc>
                <a:spcPct val="110000"/>
              </a:lnSpc>
              <a:spcBef>
                <a:spcPts val="1000"/>
              </a:spcBef>
              <a:spcAft>
                <a:spcPts val="0"/>
              </a:spcAft>
              <a:buSzPts val="2000"/>
              <a:buNone/>
            </a:pPr>
            <a:r>
              <a:t/>
            </a:r>
            <a:endParaRPr/>
          </a:p>
          <a:p>
            <a:pPr indent="-101600" lvl="0" marL="228600" rtl="0" algn="l">
              <a:lnSpc>
                <a:spcPct val="110000"/>
              </a:lnSpc>
              <a:spcBef>
                <a:spcPts val="1000"/>
              </a:spcBef>
              <a:spcAft>
                <a:spcPts val="0"/>
              </a:spcAft>
              <a:buSzPts val="2000"/>
              <a:buNone/>
            </a:pPr>
            <a:r>
              <a:t/>
            </a:r>
            <a:endParaRPr/>
          </a:p>
          <a:p>
            <a:pPr indent="-101600" lvl="0" marL="228600" rtl="0" algn="l">
              <a:lnSpc>
                <a:spcPct val="110000"/>
              </a:lnSpc>
              <a:spcBef>
                <a:spcPts val="1000"/>
              </a:spcBef>
              <a:spcAft>
                <a:spcPts val="0"/>
              </a:spcAft>
              <a:buSzPts val="2000"/>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00"/>
              <a:buFont typeface="Calibri"/>
              <a:buNone/>
            </a:pPr>
            <a:r>
              <a:rPr lang="en-US" sz="2000">
                <a:latin typeface="Calibri"/>
                <a:ea typeface="Calibri"/>
                <a:cs typeface="Calibri"/>
                <a:sym typeface="Calibri"/>
              </a:rPr>
              <a:t>MANAGEMENT DURING</a:t>
            </a:r>
            <a:br>
              <a:rPr lang="en-US" sz="2000">
                <a:latin typeface="Calibri"/>
                <a:ea typeface="Calibri"/>
                <a:cs typeface="Calibri"/>
                <a:sym typeface="Calibri"/>
              </a:rPr>
            </a:br>
            <a:r>
              <a:rPr lang="en-US" sz="2000">
                <a:latin typeface="Calibri"/>
                <a:ea typeface="Calibri"/>
                <a:cs typeface="Calibri"/>
                <a:sym typeface="Calibri"/>
              </a:rPr>
              <a:t>PREGNANCY; ANTENATAL, MANAGEMENT OF HEART FAILURE AND ACUTE PULMONARY EDEMA</a:t>
            </a:r>
            <a:endParaRPr sz="2000"/>
          </a:p>
        </p:txBody>
      </p:sp>
      <p:sp>
        <p:nvSpPr>
          <p:cNvPr id="291" name="Google Shape;291;p3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Drugs used</a:t>
            </a:r>
            <a:endParaRPr/>
          </a:p>
          <a:p>
            <a:pPr indent="-228600" lvl="1" marL="685800" rtl="0" algn="l">
              <a:lnSpc>
                <a:spcPct val="120000"/>
              </a:lnSpc>
              <a:spcBef>
                <a:spcPts val="500"/>
              </a:spcBef>
              <a:spcAft>
                <a:spcPts val="0"/>
              </a:spcAft>
              <a:buSzPts val="1800"/>
              <a:buChar char="•"/>
            </a:pPr>
            <a:r>
              <a:rPr lang="en-US"/>
              <a:t>Digoxin</a:t>
            </a:r>
            <a:endParaRPr/>
          </a:p>
          <a:p>
            <a:pPr indent="-228600" lvl="1" marL="685800" rtl="0" algn="l">
              <a:lnSpc>
                <a:spcPct val="120000"/>
              </a:lnSpc>
              <a:spcBef>
                <a:spcPts val="500"/>
              </a:spcBef>
              <a:spcAft>
                <a:spcPts val="0"/>
              </a:spcAft>
              <a:buSzPts val="1800"/>
              <a:buChar char="•"/>
            </a:pPr>
            <a:r>
              <a:rPr lang="en-US"/>
              <a:t>Diuretics- Frusemide (Lasix), Hydrallazine</a:t>
            </a:r>
            <a:endParaRPr/>
          </a:p>
          <a:p>
            <a:pPr indent="-114300" lvl="1" marL="685800" rtl="0" algn="l">
              <a:lnSpc>
                <a:spcPct val="120000"/>
              </a:lnSpc>
              <a:spcBef>
                <a:spcPts val="500"/>
              </a:spcBef>
              <a:spcAft>
                <a:spcPts val="0"/>
              </a:spcAft>
              <a:buSzPts val="1800"/>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Font typeface="Calibri"/>
              <a:buNone/>
            </a:pPr>
            <a:r>
              <a:rPr lang="en-US" sz="2400">
                <a:latin typeface="Calibri"/>
                <a:ea typeface="Calibri"/>
                <a:cs typeface="Calibri"/>
                <a:sym typeface="Calibri"/>
              </a:rPr>
              <a:t>MANAGEMENT DURING</a:t>
            </a:r>
            <a:br>
              <a:rPr lang="en-US" sz="3200">
                <a:latin typeface="Calibri"/>
                <a:ea typeface="Calibri"/>
                <a:cs typeface="Calibri"/>
                <a:sym typeface="Calibri"/>
              </a:rPr>
            </a:br>
            <a:r>
              <a:rPr lang="en-US" sz="2700">
                <a:latin typeface="Calibri"/>
                <a:ea typeface="Calibri"/>
                <a:cs typeface="Calibri"/>
                <a:sym typeface="Calibri"/>
              </a:rPr>
              <a:t>PREGNANCY; ANTENATAL; SURGERY FOR CARDIAC DISEASE</a:t>
            </a:r>
            <a:endParaRPr sz="2700"/>
          </a:p>
        </p:txBody>
      </p:sp>
      <p:sp>
        <p:nvSpPr>
          <p:cNvPr id="297" name="Google Shape;297;p3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1700"/>
              <a:buChar char="•"/>
            </a:pPr>
            <a:r>
              <a:rPr lang="en-US" sz="1700"/>
              <a:t>If an intervention is absolutely necessary, the best period for surgery is between the 13th and 28th weeks (second trimester). </a:t>
            </a:r>
            <a:endParaRPr/>
          </a:p>
          <a:p>
            <a:pPr indent="-228600" lvl="0" marL="228600" rtl="0" algn="l">
              <a:lnSpc>
                <a:spcPct val="110000"/>
              </a:lnSpc>
              <a:spcBef>
                <a:spcPts val="1000"/>
              </a:spcBef>
              <a:spcAft>
                <a:spcPts val="0"/>
              </a:spcAft>
              <a:buSzPts val="1700"/>
              <a:buChar char="•"/>
            </a:pPr>
            <a:r>
              <a:rPr lang="en-US" sz="1700"/>
              <a:t>By this time, organogenesis is complete, the foetal thyroid is still inactive, and the uterine volume is still small, so there is a greater distance between the foetus and the chest than in later months.</a:t>
            </a:r>
            <a:endParaRPr/>
          </a:p>
          <a:p>
            <a:pPr indent="-228600" lvl="0" marL="228600" rtl="0" algn="l">
              <a:lnSpc>
                <a:spcPct val="110000"/>
              </a:lnSpc>
              <a:spcBef>
                <a:spcPts val="1000"/>
              </a:spcBef>
              <a:spcAft>
                <a:spcPts val="0"/>
              </a:spcAft>
              <a:buSzPts val="1700"/>
              <a:buChar char="•"/>
            </a:pPr>
            <a:r>
              <a:rPr lang="en-US" sz="1700"/>
              <a:t>Maternal mortality during cardiopulmonary bypass is now similar to that in non-pregnant women. However, foetal mortality remains high (20%). Cardiac surgery is recommended only when medical therapy or interventional procedures fail and the mother’s life is threatened. </a:t>
            </a:r>
            <a:endParaRPr sz="1700"/>
          </a:p>
          <a:p>
            <a:pPr indent="-228600" lvl="0" marL="228600" rtl="0" algn="l">
              <a:lnSpc>
                <a:spcPct val="110000"/>
              </a:lnSpc>
              <a:spcBef>
                <a:spcPts val="1000"/>
              </a:spcBef>
              <a:spcAft>
                <a:spcPts val="0"/>
              </a:spcAft>
              <a:buSzPts val="1700"/>
              <a:buChar char="•"/>
            </a:pPr>
            <a:r>
              <a:rPr lang="en-US" sz="1700"/>
              <a:t>Gestational age has a large impact on neonatal outcome. Caesarean delivery may be considered before cardiopulmonary bypass if gestational age is &gt;26 weeks</a:t>
            </a:r>
            <a:endParaRPr sz="1700"/>
          </a:p>
          <a:p>
            <a:pPr indent="-228600" lvl="0" marL="228600" rtl="0" algn="l">
              <a:lnSpc>
                <a:spcPct val="110000"/>
              </a:lnSpc>
              <a:spcBef>
                <a:spcPts val="1000"/>
              </a:spcBef>
              <a:spcAft>
                <a:spcPts val="0"/>
              </a:spcAft>
              <a:buSzPts val="1700"/>
              <a:buChar char="•"/>
            </a:pPr>
            <a:r>
              <a:rPr lang="en-US" sz="1700"/>
              <a:t>When gestational age is 28 weeks or more, delivery before surgery should be considered.</a:t>
            </a:r>
            <a:endParaRPr/>
          </a:p>
          <a:p>
            <a:pPr indent="-120650" lvl="0" marL="228600" rtl="0" algn="l">
              <a:lnSpc>
                <a:spcPct val="110000"/>
              </a:lnSpc>
              <a:spcBef>
                <a:spcPts val="1000"/>
              </a:spcBef>
              <a:spcAft>
                <a:spcPts val="0"/>
              </a:spcAft>
              <a:buSzPts val="1700"/>
              <a:buNone/>
            </a:pPr>
            <a:r>
              <a:t/>
            </a:r>
            <a:endParaRPr sz="1700"/>
          </a:p>
          <a:p>
            <a:pPr indent="-120650" lvl="0" marL="228600" rtl="0" algn="l">
              <a:lnSpc>
                <a:spcPct val="110000"/>
              </a:lnSpc>
              <a:spcBef>
                <a:spcPts val="1000"/>
              </a:spcBef>
              <a:spcAft>
                <a:spcPts val="0"/>
              </a:spcAft>
              <a:buSzPts val="1700"/>
              <a:buNone/>
            </a:pPr>
            <a:r>
              <a:t/>
            </a:r>
            <a:endParaRPr sz="17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Font typeface="Calibri"/>
              <a:buNone/>
            </a:pPr>
            <a:r>
              <a:rPr lang="en-US" sz="2800">
                <a:latin typeface="Calibri"/>
                <a:ea typeface="Calibri"/>
                <a:cs typeface="Calibri"/>
                <a:sym typeface="Calibri"/>
              </a:rPr>
              <a:t>MANAGEMENT DURING</a:t>
            </a:r>
            <a:br>
              <a:rPr lang="en-US" sz="3600">
                <a:latin typeface="Calibri"/>
                <a:ea typeface="Calibri"/>
                <a:cs typeface="Calibri"/>
                <a:sym typeface="Calibri"/>
              </a:rPr>
            </a:br>
            <a:r>
              <a:rPr lang="en-US" sz="3200">
                <a:latin typeface="Calibri"/>
                <a:ea typeface="Calibri"/>
                <a:cs typeface="Calibri"/>
                <a:sym typeface="Calibri"/>
              </a:rPr>
              <a:t>PREGNANCY; ANTENATAL FOLLOW UP</a:t>
            </a:r>
            <a:endParaRPr/>
          </a:p>
        </p:txBody>
      </p:sp>
      <p:sp>
        <p:nvSpPr>
          <p:cNvPr id="303" name="Google Shape;303;p3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Routine ANC tests</a:t>
            </a:r>
            <a:endParaRPr/>
          </a:p>
          <a:p>
            <a:pPr indent="-228600" lvl="0" marL="228600" rtl="0" algn="l">
              <a:lnSpc>
                <a:spcPct val="120000"/>
              </a:lnSpc>
              <a:spcBef>
                <a:spcPts val="1000"/>
              </a:spcBef>
              <a:spcAft>
                <a:spcPts val="0"/>
              </a:spcAft>
              <a:buSzPts val="2000"/>
              <a:buChar char="•"/>
            </a:pPr>
            <a:r>
              <a:rPr lang="en-US"/>
              <a:t>Frequent cardiac assessment and early detection of heart failure- Echo, ECG, CBC, Sputums culture for RTI and staining for AAFBs</a:t>
            </a:r>
            <a:endParaRPr/>
          </a:p>
          <a:p>
            <a:pPr indent="-228600" lvl="0" marL="228600" rtl="0" algn="l">
              <a:lnSpc>
                <a:spcPct val="120000"/>
              </a:lnSpc>
              <a:spcBef>
                <a:spcPts val="1000"/>
              </a:spcBef>
              <a:spcAft>
                <a:spcPts val="0"/>
              </a:spcAft>
              <a:buSzPts val="2000"/>
              <a:buChar char="•"/>
            </a:pPr>
            <a:r>
              <a:rPr lang="en-US"/>
              <a:t>Fetal condition- FKC </a:t>
            </a:r>
            <a:r>
              <a:rPr i="1" lang="en-US"/>
              <a:t>FEATALKICK CHARTS,</a:t>
            </a:r>
            <a:r>
              <a:rPr lang="en-US"/>
              <a:t> NST, Obs U/S- BPP, RI</a:t>
            </a:r>
            <a:endParaRPr/>
          </a:p>
          <a:p>
            <a:pPr indent="-228600" lvl="0" marL="228600" rtl="0" algn="l">
              <a:lnSpc>
                <a:spcPct val="120000"/>
              </a:lnSpc>
              <a:spcBef>
                <a:spcPts val="1000"/>
              </a:spcBef>
              <a:spcAft>
                <a:spcPts val="0"/>
              </a:spcAft>
              <a:buSzPts val="2000"/>
              <a:buChar char="•"/>
            </a:pPr>
            <a:r>
              <a:rPr lang="en-US"/>
              <a:t>Bed rest</a:t>
            </a:r>
            <a:endParaRPr/>
          </a:p>
          <a:p>
            <a:pPr indent="-228600" lvl="0" marL="228600" rtl="0" algn="l">
              <a:lnSpc>
                <a:spcPct val="120000"/>
              </a:lnSpc>
              <a:spcBef>
                <a:spcPts val="1000"/>
              </a:spcBef>
              <a:spcAft>
                <a:spcPts val="0"/>
              </a:spcAft>
              <a:buSzPts val="2000"/>
              <a:buChar char="•"/>
            </a:pPr>
            <a:r>
              <a:rPr lang="en-US"/>
              <a:t>Antenatal corticosteroids as per need</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t/>
            </a:r>
            <a:endParaRPr/>
          </a:p>
        </p:txBody>
      </p:sp>
      <p:sp>
        <p:nvSpPr>
          <p:cNvPr id="309" name="Google Shape;309;p3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rPr lang="en-US"/>
              <a:t> 				</a:t>
            </a:r>
            <a:endParaRPr/>
          </a:p>
          <a:p>
            <a:pPr indent="0" lvl="0" marL="0" rtl="0" algn="l">
              <a:lnSpc>
                <a:spcPct val="120000"/>
              </a:lnSpc>
              <a:spcBef>
                <a:spcPts val="1000"/>
              </a:spcBef>
              <a:spcAft>
                <a:spcPts val="0"/>
              </a:spcAft>
              <a:buSzPts val="2000"/>
              <a:buNone/>
            </a:pPr>
            <a:r>
              <a:t/>
            </a:r>
            <a:endParaRPr/>
          </a:p>
          <a:p>
            <a:pPr indent="0" lvl="0" marL="0" rtl="0" algn="l">
              <a:lnSpc>
                <a:spcPct val="120000"/>
              </a:lnSpc>
              <a:spcBef>
                <a:spcPts val="1000"/>
              </a:spcBef>
              <a:spcAft>
                <a:spcPts val="0"/>
              </a:spcAft>
              <a:buSzPts val="2000"/>
              <a:buNone/>
            </a:pPr>
            <a:r>
              <a:t/>
            </a:r>
            <a:endParaRPr/>
          </a:p>
          <a:p>
            <a:pPr indent="0" lvl="0" marL="0" rtl="0" algn="l">
              <a:lnSpc>
                <a:spcPct val="120000"/>
              </a:lnSpc>
              <a:spcBef>
                <a:spcPts val="1000"/>
              </a:spcBef>
              <a:spcAft>
                <a:spcPts val="0"/>
              </a:spcAft>
              <a:buSzPts val="2000"/>
              <a:buNone/>
            </a:pPr>
            <a:r>
              <a:rPr lang="en-US"/>
              <a:t>				</a:t>
            </a:r>
            <a:r>
              <a:rPr b="1" lang="en-US" sz="3600">
                <a:solidFill>
                  <a:srgbClr val="E66382"/>
                </a:solidFill>
              </a:rPr>
              <a:t>DELIVERY</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3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TIMING OF DELIVERY IN CARDIAC DISEASE</a:t>
            </a:r>
            <a:endParaRPr/>
          </a:p>
        </p:txBody>
      </p:sp>
      <p:sp>
        <p:nvSpPr>
          <p:cNvPr id="315" name="Google Shape;315;p35"/>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en-US"/>
              <a:t>Gestational age- Pregnant women with cardiac disease who are functionally normal should be allowed to go into labour spontaneously. </a:t>
            </a:r>
            <a:endParaRPr/>
          </a:p>
          <a:p>
            <a:pPr indent="-228600" lvl="0" marL="228600" rtl="0" algn="l">
              <a:lnSpc>
                <a:spcPct val="110000"/>
              </a:lnSpc>
              <a:spcBef>
                <a:spcPts val="1000"/>
              </a:spcBef>
              <a:spcAft>
                <a:spcPts val="0"/>
              </a:spcAft>
              <a:buSzPts val="2000"/>
              <a:buChar char="•"/>
            </a:pPr>
            <a:r>
              <a:rPr lang="en-US"/>
              <a:t>If function is not good, induction of labour is done under controlled conditions with individualized timing of induction depending on: - </a:t>
            </a:r>
            <a:endParaRPr/>
          </a:p>
          <a:p>
            <a:pPr indent="-228600" lvl="1" marL="685800" rtl="0" algn="l">
              <a:lnSpc>
                <a:spcPct val="110000"/>
              </a:lnSpc>
              <a:spcBef>
                <a:spcPts val="500"/>
              </a:spcBef>
              <a:spcAft>
                <a:spcPts val="0"/>
              </a:spcAft>
              <a:buSzPts val="1800"/>
              <a:buChar char="•"/>
            </a:pPr>
            <a:r>
              <a:rPr lang="en-US"/>
              <a:t>cardiac status</a:t>
            </a:r>
            <a:endParaRPr/>
          </a:p>
          <a:p>
            <a:pPr indent="-228600" lvl="1" marL="685800" rtl="0" algn="l">
              <a:lnSpc>
                <a:spcPct val="110000"/>
              </a:lnSpc>
              <a:spcBef>
                <a:spcPts val="500"/>
              </a:spcBef>
              <a:spcAft>
                <a:spcPts val="0"/>
              </a:spcAft>
              <a:buSzPts val="1800"/>
              <a:buChar char="•"/>
            </a:pPr>
            <a:r>
              <a:rPr lang="en-US"/>
              <a:t>cervical status</a:t>
            </a:r>
            <a:endParaRPr/>
          </a:p>
          <a:p>
            <a:pPr indent="-228600" lvl="1" marL="685800" rtl="0" algn="l">
              <a:lnSpc>
                <a:spcPct val="110000"/>
              </a:lnSpc>
              <a:spcBef>
                <a:spcPts val="500"/>
              </a:spcBef>
              <a:spcAft>
                <a:spcPts val="0"/>
              </a:spcAft>
              <a:buSzPts val="1800"/>
              <a:buChar char="•"/>
            </a:pPr>
            <a:r>
              <a:rPr lang="en-US"/>
              <a:t>fetal lung maturity</a:t>
            </a:r>
            <a:endParaRPr/>
          </a:p>
          <a:p>
            <a:pPr indent="-228600" lvl="1" marL="685800" rtl="0" algn="l">
              <a:lnSpc>
                <a:spcPct val="110000"/>
              </a:lnSpc>
              <a:spcBef>
                <a:spcPts val="500"/>
              </a:spcBef>
              <a:spcAft>
                <a:spcPts val="0"/>
              </a:spcAft>
              <a:buSzPts val="1800"/>
              <a:buChar char="•"/>
            </a:pPr>
            <a:r>
              <a:rPr lang="en-US"/>
              <a:t>Maternal condition- obstetric or medical complications in the mother </a:t>
            </a:r>
            <a:endParaRPr/>
          </a:p>
          <a:p>
            <a:pPr indent="-228600" lvl="1" marL="685800" rtl="0" algn="l">
              <a:lnSpc>
                <a:spcPct val="110000"/>
              </a:lnSpc>
              <a:spcBef>
                <a:spcPts val="500"/>
              </a:spcBef>
              <a:spcAft>
                <a:spcPts val="0"/>
              </a:spcAft>
              <a:buSzPts val="1800"/>
              <a:buChar char="•"/>
            </a:pPr>
            <a:r>
              <a:rPr lang="en-US"/>
              <a:t>Fetal condition- NRFS, IUFD, Malformations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3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LABOUR INDUCTION IN WOMEN WITH CARDIAC DISEASE</a:t>
            </a:r>
            <a:endParaRPr/>
          </a:p>
        </p:txBody>
      </p:sp>
      <p:sp>
        <p:nvSpPr>
          <p:cNvPr id="321" name="Google Shape;321;p3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Both</a:t>
            </a:r>
            <a:r>
              <a:rPr lang="en-US" u="sng"/>
              <a:t> misoprostol </a:t>
            </a:r>
            <a:r>
              <a:rPr lang="en-US"/>
              <a:t>[25 micrograms, prostaglandin E1 (PGE1)] or </a:t>
            </a:r>
            <a:r>
              <a:rPr lang="en-US" u="sng"/>
              <a:t>dinoprostone</a:t>
            </a:r>
            <a:r>
              <a:rPr lang="en-US"/>
              <a:t> [1–3 mg can be used safely to induce labour in cardiac disease</a:t>
            </a:r>
            <a:endParaRPr/>
          </a:p>
          <a:p>
            <a:pPr indent="-228600" lvl="0" marL="228600" rtl="0" algn="l">
              <a:lnSpc>
                <a:spcPct val="120000"/>
              </a:lnSpc>
              <a:spcBef>
                <a:spcPts val="1000"/>
              </a:spcBef>
              <a:spcAft>
                <a:spcPts val="0"/>
              </a:spcAft>
              <a:buSzPts val="2000"/>
              <a:buChar char="•"/>
            </a:pPr>
            <a:r>
              <a:rPr lang="en-US"/>
              <a:t>Artificial rupture of membranes</a:t>
            </a:r>
            <a:r>
              <a:rPr lang="en-US">
                <a:solidFill>
                  <a:schemeClr val="accent2"/>
                </a:solidFill>
              </a:rPr>
              <a:t> (induce)</a:t>
            </a:r>
            <a:r>
              <a:rPr lang="en-US"/>
              <a:t> and infusion of oxytocin (</a:t>
            </a:r>
            <a:r>
              <a:rPr i="1" lang="en-US">
                <a:solidFill>
                  <a:srgbClr val="A64D79"/>
                </a:solidFill>
              </a:rPr>
              <a:t>augmentation)</a:t>
            </a:r>
            <a:r>
              <a:rPr lang="en-US"/>
              <a:t>can be used safely in women with heart disease,  but by pump or using less volume of normal saline to avoid fluid overload</a:t>
            </a:r>
            <a:endParaRPr/>
          </a:p>
          <a:p>
            <a:pPr indent="-228600" lvl="0" marL="228600" rtl="0" algn="l">
              <a:lnSpc>
                <a:spcPct val="120000"/>
              </a:lnSpc>
              <a:spcBef>
                <a:spcPts val="1000"/>
              </a:spcBef>
              <a:spcAft>
                <a:spcPts val="0"/>
              </a:spcAft>
              <a:buSzPts val="2000"/>
              <a:buChar char="•"/>
            </a:pPr>
            <a:r>
              <a:rPr lang="en-US"/>
              <a:t>A long induction in a woman with an unfavourable cervix should be avoided. By ripening the unfavourable cervix prior to induction of labour.</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3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MODE OF DELIVERY IN CARDIAC DISEASE</a:t>
            </a:r>
            <a:endParaRPr/>
          </a:p>
        </p:txBody>
      </p:sp>
      <p:sp>
        <p:nvSpPr>
          <p:cNvPr id="327" name="Google Shape;327;p3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800"/>
              <a:buChar char="•"/>
            </a:pPr>
            <a:r>
              <a:rPr lang="en-US" sz="2800"/>
              <a:t>Vaginal delivery is associated with less blood loss and lower risk of infection, venous thrombosis, and embolism, and should be advised for most women with cardiac disease.</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MODE OF DELIVERY IN CARDIAC DISEASE IN PREGNANCY</a:t>
            </a:r>
            <a:endParaRPr/>
          </a:p>
        </p:txBody>
      </p:sp>
      <p:sp>
        <p:nvSpPr>
          <p:cNvPr id="333" name="Google Shape;333;p3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Indications for C/S</a:t>
            </a:r>
            <a:endParaRPr/>
          </a:p>
          <a:p>
            <a:pPr indent="-228600" lvl="1" marL="685800" rtl="0" algn="l">
              <a:lnSpc>
                <a:spcPct val="120000"/>
              </a:lnSpc>
              <a:spcBef>
                <a:spcPts val="500"/>
              </a:spcBef>
              <a:spcAft>
                <a:spcPts val="0"/>
              </a:spcAft>
              <a:buSzPts val="1800"/>
              <a:buChar char="•"/>
            </a:pPr>
            <a:r>
              <a:rPr lang="en-US"/>
              <a:t>For Obstetric indications</a:t>
            </a:r>
            <a:endParaRPr/>
          </a:p>
          <a:p>
            <a:pPr indent="-228600" lvl="1" marL="685800" rtl="0" algn="l">
              <a:lnSpc>
                <a:spcPct val="120000"/>
              </a:lnSpc>
              <a:spcBef>
                <a:spcPts val="500"/>
              </a:spcBef>
              <a:spcAft>
                <a:spcPts val="0"/>
              </a:spcAft>
              <a:buSzPts val="1800"/>
              <a:buChar char="•"/>
            </a:pPr>
            <a:r>
              <a:rPr lang="en-US"/>
              <a:t>Preterm labour/term labour in patients on oral anticoagulants (OACs)</a:t>
            </a:r>
            <a:endParaRPr/>
          </a:p>
          <a:p>
            <a:pPr indent="-228600" lvl="1" marL="685800" rtl="0" algn="l">
              <a:lnSpc>
                <a:spcPct val="120000"/>
              </a:lnSpc>
              <a:spcBef>
                <a:spcPts val="500"/>
              </a:spcBef>
              <a:spcAft>
                <a:spcPts val="0"/>
              </a:spcAft>
              <a:buSzPts val="1800"/>
              <a:buChar char="•"/>
            </a:pPr>
            <a:r>
              <a:rPr lang="en-US" sz="1800"/>
              <a:t>Patients in acute intractable HF</a:t>
            </a:r>
            <a:endParaRPr/>
          </a:p>
          <a:p>
            <a:pPr indent="-228600" lvl="1" marL="685800" rtl="0" algn="l">
              <a:lnSpc>
                <a:spcPct val="120000"/>
              </a:lnSpc>
              <a:spcBef>
                <a:spcPts val="500"/>
              </a:spcBef>
              <a:spcAft>
                <a:spcPts val="0"/>
              </a:spcAft>
              <a:buSzPts val="1800"/>
              <a:buChar char="•"/>
            </a:pPr>
            <a:r>
              <a:rPr lang="en-US"/>
              <a:t>Marfans and other ascending aortic aneurysms</a:t>
            </a:r>
            <a:endParaRPr/>
          </a:p>
          <a:p>
            <a:pPr indent="-228600" lvl="1" marL="685800" rtl="0" algn="l">
              <a:lnSpc>
                <a:spcPct val="120000"/>
              </a:lnSpc>
              <a:spcBef>
                <a:spcPts val="500"/>
              </a:spcBef>
              <a:spcAft>
                <a:spcPts val="0"/>
              </a:spcAft>
              <a:buSzPts val="1800"/>
              <a:buChar char="•"/>
            </a:pPr>
            <a:r>
              <a:rPr lang="en-US"/>
              <a:t>Severe Aortic stenosis</a:t>
            </a:r>
            <a:endParaRPr/>
          </a:p>
          <a:p>
            <a:pPr indent="-228600" lvl="1" marL="685800" rtl="0" algn="l">
              <a:lnSpc>
                <a:spcPct val="120000"/>
              </a:lnSpc>
              <a:spcBef>
                <a:spcPts val="500"/>
              </a:spcBef>
              <a:spcAft>
                <a:spcPts val="0"/>
              </a:spcAft>
              <a:buSzPts val="1800"/>
              <a:buChar char="•"/>
            </a:pPr>
            <a:r>
              <a:rPr lang="en-US"/>
              <a:t>Eisenmenger’s syndrome</a:t>
            </a:r>
            <a:endParaRPr/>
          </a:p>
          <a:p>
            <a:pPr indent="-228600" lvl="1" marL="685800" rtl="0" algn="l">
              <a:lnSpc>
                <a:spcPct val="120000"/>
              </a:lnSpc>
              <a:spcBef>
                <a:spcPts val="500"/>
              </a:spcBef>
              <a:spcAft>
                <a:spcPts val="0"/>
              </a:spcAft>
              <a:buSzPts val="1800"/>
              <a:buChar char="•"/>
            </a:pPr>
            <a:r>
              <a:rPr lang="en-US" sz="1800"/>
              <a:t>Patients severe forms of Pulmonary Hypertension</a:t>
            </a:r>
            <a:endParaRPr sz="1800"/>
          </a:p>
          <a:p>
            <a:pPr indent="-114300" lvl="1" marL="685800" rtl="0" algn="l">
              <a:lnSpc>
                <a:spcPct val="120000"/>
              </a:lnSpc>
              <a:spcBef>
                <a:spcPts val="500"/>
              </a:spcBef>
              <a:spcAft>
                <a:spcPts val="0"/>
              </a:spcAft>
              <a:buSzPts val="1800"/>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3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MODE OF DELIVERY IN CARDIAC DISEASE IN PREGNANCY</a:t>
            </a:r>
            <a:endParaRPr/>
          </a:p>
        </p:txBody>
      </p:sp>
      <p:sp>
        <p:nvSpPr>
          <p:cNvPr id="339" name="Google Shape;339;p3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Concerns about C/S:</a:t>
            </a:r>
            <a:endParaRPr/>
          </a:p>
          <a:p>
            <a:pPr indent="-228600" lvl="1" marL="685800" rtl="0" algn="l">
              <a:lnSpc>
                <a:spcPct val="120000"/>
              </a:lnSpc>
              <a:spcBef>
                <a:spcPts val="500"/>
              </a:spcBef>
              <a:spcAft>
                <a:spcPts val="0"/>
              </a:spcAft>
              <a:buSzPts val="1800"/>
              <a:buChar char="•"/>
            </a:pPr>
            <a:r>
              <a:rPr lang="en-US"/>
              <a:t> GA if required, incurs risk of hemodynamic instabilities</a:t>
            </a:r>
            <a:endParaRPr/>
          </a:p>
          <a:p>
            <a:pPr indent="-228600" lvl="1" marL="685800" rtl="0" algn="l">
              <a:lnSpc>
                <a:spcPct val="120000"/>
              </a:lnSpc>
              <a:spcBef>
                <a:spcPts val="500"/>
              </a:spcBef>
              <a:spcAft>
                <a:spcPts val="0"/>
              </a:spcAft>
              <a:buSzPts val="1800"/>
              <a:buChar char="•"/>
            </a:pPr>
            <a:r>
              <a:rPr lang="en-US"/>
              <a:t>Blood loss is about X2 that f vaginal delivery.</a:t>
            </a:r>
            <a:endParaRPr/>
          </a:p>
          <a:p>
            <a:pPr indent="-228600" lvl="1" marL="685800" rtl="0" algn="l">
              <a:lnSpc>
                <a:spcPct val="120000"/>
              </a:lnSpc>
              <a:spcBef>
                <a:spcPts val="500"/>
              </a:spcBef>
              <a:spcAft>
                <a:spcPts val="0"/>
              </a:spcAft>
              <a:buSzPts val="1800"/>
              <a:buChar char="•"/>
            </a:pPr>
            <a:r>
              <a:rPr lang="en-US"/>
              <a:t>Increased risk of wound infection and endometritis</a:t>
            </a:r>
            <a:endParaRPr/>
          </a:p>
          <a:p>
            <a:pPr indent="-228600" lvl="1" marL="685800" rtl="0" algn="l">
              <a:lnSpc>
                <a:spcPct val="120000"/>
              </a:lnSpc>
              <a:spcBef>
                <a:spcPts val="500"/>
              </a:spcBef>
              <a:spcAft>
                <a:spcPts val="0"/>
              </a:spcAft>
              <a:buSzPts val="1800"/>
              <a:buChar char="•"/>
            </a:pPr>
            <a:r>
              <a:rPr lang="en-US"/>
              <a:t>Post op thrombophlebitis is higher after C/S</a:t>
            </a:r>
            <a:endParaRPr/>
          </a:p>
          <a:p>
            <a:pPr indent="-228600" lvl="1" marL="685800" rtl="0" algn="l">
              <a:lnSpc>
                <a:spcPct val="120000"/>
              </a:lnSpc>
              <a:spcBef>
                <a:spcPts val="500"/>
              </a:spcBef>
              <a:spcAft>
                <a:spcPts val="0"/>
              </a:spcAft>
              <a:buSzPts val="1800"/>
              <a:buChar char="•"/>
            </a:pPr>
            <a:r>
              <a:rPr lang="en-US"/>
              <a:t>Risk of post-op incision bleeding is high in patients requiring anticoagulants</a:t>
            </a:r>
            <a:endParaRPr/>
          </a:p>
          <a:p>
            <a:pPr indent="-114300" lvl="1" marL="685800" rtl="0" algn="l">
              <a:lnSpc>
                <a:spcPct val="120000"/>
              </a:lnSpc>
              <a:spcBef>
                <a:spcPts val="500"/>
              </a:spcBef>
              <a:spcAft>
                <a:spcPts val="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EPIDEMIOLOGY OF CARDIAC DISEASE IN PREGNANCY</a:t>
            </a:r>
            <a:endParaRPr/>
          </a:p>
        </p:txBody>
      </p:sp>
      <p:sp>
        <p:nvSpPr>
          <p:cNvPr id="127" name="Google Shape;127;p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800"/>
              <a:buChar char="•"/>
            </a:pPr>
            <a:r>
              <a:rPr lang="en-US" sz="2800">
                <a:latin typeface="Calibri"/>
                <a:ea typeface="Calibri"/>
                <a:cs typeface="Calibri"/>
                <a:sym typeface="Calibri"/>
              </a:rPr>
              <a:t>In addition, many women are postponing childbearing until the fourth and fifth decades of life; with advancing maternal age, underlying medical conditions such as hypertension, diabetes, and hypercholesterolemia become more common and increase the incidence of acquired heart disease complicating pregnancy</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4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INTRAPARTUM CARE IN CARDIAC DISEASE</a:t>
            </a:r>
            <a:endParaRPr/>
          </a:p>
        </p:txBody>
      </p:sp>
      <p:sp>
        <p:nvSpPr>
          <p:cNvPr id="345" name="Google Shape;345;p40"/>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400"/>
              <a:buChar char="•"/>
            </a:pPr>
            <a:r>
              <a:rPr lang="en-US" sz="1400"/>
              <a:t>Position- left lateral, propped up in bed, inform the MDT team</a:t>
            </a:r>
            <a:endParaRPr/>
          </a:p>
          <a:p>
            <a:pPr indent="-228600" lvl="0" marL="228600" rtl="0" algn="l">
              <a:lnSpc>
                <a:spcPct val="100000"/>
              </a:lnSpc>
              <a:spcBef>
                <a:spcPts val="1000"/>
              </a:spcBef>
              <a:spcAft>
                <a:spcPts val="0"/>
              </a:spcAft>
              <a:buSzPts val="1400"/>
              <a:buChar char="•"/>
            </a:pPr>
            <a:r>
              <a:rPr lang="en-US" sz="1400"/>
              <a:t>Give oxygen by mask 5-6L/Min</a:t>
            </a:r>
            <a:endParaRPr/>
          </a:p>
          <a:p>
            <a:pPr indent="-228600" lvl="0" marL="228600" rtl="0" algn="l">
              <a:lnSpc>
                <a:spcPct val="100000"/>
              </a:lnSpc>
              <a:spcBef>
                <a:spcPts val="1000"/>
              </a:spcBef>
              <a:spcAft>
                <a:spcPts val="0"/>
              </a:spcAft>
              <a:buSzPts val="1400"/>
              <a:buChar char="•"/>
            </a:pPr>
            <a:r>
              <a:rPr lang="en-US" sz="1400"/>
              <a:t>Proper pain relief morphine- to minimize tachycardia and to allay anxiety</a:t>
            </a:r>
            <a:endParaRPr/>
          </a:p>
          <a:p>
            <a:pPr indent="-228600" lvl="0" marL="228600" rtl="0" algn="l">
              <a:lnSpc>
                <a:spcPct val="100000"/>
              </a:lnSpc>
              <a:spcBef>
                <a:spcPts val="1000"/>
              </a:spcBef>
              <a:spcAft>
                <a:spcPts val="0"/>
              </a:spcAft>
              <a:buSzPts val="1400"/>
              <a:buChar char="•"/>
            </a:pPr>
            <a:r>
              <a:rPr lang="en-US" sz="1400"/>
              <a:t>Fluids- restricted to prevent pulmonary edema, if oxytocin is needed give by pump or in less volume of normal saline</a:t>
            </a:r>
            <a:endParaRPr/>
          </a:p>
          <a:p>
            <a:pPr indent="-228600" lvl="0" marL="228600" rtl="0" algn="l">
              <a:lnSpc>
                <a:spcPct val="100000"/>
              </a:lnSpc>
              <a:spcBef>
                <a:spcPts val="1000"/>
              </a:spcBef>
              <a:spcAft>
                <a:spcPts val="0"/>
              </a:spcAft>
              <a:buSzPts val="1400"/>
              <a:buChar char="•"/>
            </a:pPr>
            <a:r>
              <a:rPr lang="en-US" sz="1400"/>
              <a:t>Careful monitoring to avoid PPH</a:t>
            </a:r>
            <a:endParaRPr/>
          </a:p>
          <a:p>
            <a:pPr indent="-228600" lvl="0" marL="228600" rtl="0" algn="l">
              <a:lnSpc>
                <a:spcPct val="100000"/>
              </a:lnSpc>
              <a:spcBef>
                <a:spcPts val="1000"/>
              </a:spcBef>
              <a:spcAft>
                <a:spcPts val="0"/>
              </a:spcAft>
              <a:buSzPts val="1400"/>
              <a:buChar char="•"/>
            </a:pPr>
            <a:r>
              <a:rPr lang="en-US" sz="1400"/>
              <a:t>Monitor maternal BP and heart rate</a:t>
            </a:r>
            <a:endParaRPr/>
          </a:p>
          <a:p>
            <a:pPr indent="-228600" lvl="0" marL="228600" rtl="0" algn="l">
              <a:lnSpc>
                <a:spcPct val="100000"/>
              </a:lnSpc>
              <a:spcBef>
                <a:spcPts val="1000"/>
              </a:spcBef>
              <a:spcAft>
                <a:spcPts val="0"/>
              </a:spcAft>
              <a:buSzPts val="1400"/>
              <a:buChar char="•"/>
            </a:pPr>
            <a:r>
              <a:rPr lang="en-US" sz="1400"/>
              <a:t>Severe heart disease- Pulse oximetry and continuous ECG monitoring may be needed</a:t>
            </a:r>
            <a:endParaRPr/>
          </a:p>
          <a:p>
            <a:pPr indent="-228600" lvl="0" marL="228600" rtl="0" algn="l">
              <a:lnSpc>
                <a:spcPct val="100000"/>
              </a:lnSpc>
              <a:spcBef>
                <a:spcPts val="1000"/>
              </a:spcBef>
              <a:spcAft>
                <a:spcPts val="0"/>
              </a:spcAft>
              <a:buSzPts val="1400"/>
              <a:buChar char="•"/>
            </a:pPr>
            <a:r>
              <a:rPr lang="en-US" sz="1400"/>
              <a:t>Continuous electronic foetal heart rate monitoring is recommended</a:t>
            </a:r>
            <a:endParaRPr sz="1400"/>
          </a:p>
          <a:p>
            <a:pPr indent="-228600" lvl="0" marL="228600" rtl="0" algn="l">
              <a:lnSpc>
                <a:spcPct val="100000"/>
              </a:lnSpc>
              <a:spcBef>
                <a:spcPts val="1000"/>
              </a:spcBef>
              <a:spcAft>
                <a:spcPts val="0"/>
              </a:spcAft>
              <a:buSzPts val="1400"/>
              <a:buChar char="•"/>
            </a:pPr>
            <a:r>
              <a:rPr lang="en-US" sz="1400"/>
              <a:t>Resuscitation preparedness; Have the resuscitation tray and team ready</a:t>
            </a:r>
            <a:endParaRPr/>
          </a:p>
          <a:p>
            <a:pPr indent="-139700" lvl="0" marL="228600" rtl="0" algn="l">
              <a:lnSpc>
                <a:spcPct val="100000"/>
              </a:lnSpc>
              <a:spcBef>
                <a:spcPts val="1000"/>
              </a:spcBef>
              <a:spcAft>
                <a:spcPts val="0"/>
              </a:spcAft>
              <a:buSzPts val="1400"/>
              <a:buNone/>
            </a:pPr>
            <a:r>
              <a:t/>
            </a:r>
            <a:endParaRPr sz="14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4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INTRAPARTUM CARE IN CARDIAC DISEASE</a:t>
            </a:r>
            <a:endParaRPr/>
          </a:p>
        </p:txBody>
      </p:sp>
      <p:sp>
        <p:nvSpPr>
          <p:cNvPr id="351" name="Google Shape;351;p4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50"/>
              <a:buChar char="•"/>
            </a:pPr>
            <a:r>
              <a:rPr lang="en-US" sz="1850">
                <a:solidFill>
                  <a:srgbClr val="E66382"/>
                </a:solidFill>
              </a:rPr>
              <a:t>Contents of the resuscitation tray- Adrenaline, Aminophylline, MgSO4, Calcium gluconate, Atropine, Sodium carbonate, morphine, Naloxone</a:t>
            </a:r>
            <a:endParaRPr/>
          </a:p>
          <a:p>
            <a:pPr indent="-228600" lvl="0" marL="228600" rtl="0" algn="l">
              <a:lnSpc>
                <a:spcPct val="100000"/>
              </a:lnSpc>
              <a:spcBef>
                <a:spcPts val="1000"/>
              </a:spcBef>
              <a:spcAft>
                <a:spcPts val="0"/>
              </a:spcAft>
              <a:buSzPts val="1850"/>
              <a:buChar char="•"/>
            </a:pPr>
            <a:r>
              <a:rPr lang="en-US" sz="1850"/>
              <a:t>Anti-failure treatment in patients at high risk- and continuation of anti-failure medications if patient has been on them.</a:t>
            </a:r>
            <a:endParaRPr/>
          </a:p>
          <a:p>
            <a:pPr indent="-228600" lvl="0" marL="228600" rtl="0" algn="l">
              <a:lnSpc>
                <a:spcPct val="100000"/>
              </a:lnSpc>
              <a:spcBef>
                <a:spcPts val="1000"/>
              </a:spcBef>
              <a:spcAft>
                <a:spcPts val="0"/>
              </a:spcAft>
              <a:buSzPts val="1850"/>
              <a:buChar char="•"/>
            </a:pPr>
            <a:r>
              <a:rPr lang="en-US" sz="1850"/>
              <a:t>Observe strict aseptic technique during pelvic examinations, avoid early rupture of membranes and unnecessary pelvic examinations to reduce risk of infection</a:t>
            </a:r>
            <a:endParaRPr/>
          </a:p>
          <a:p>
            <a:pPr indent="-228600" lvl="0" marL="228600" rtl="0" algn="l">
              <a:lnSpc>
                <a:spcPct val="100000"/>
              </a:lnSpc>
              <a:spcBef>
                <a:spcPts val="1000"/>
              </a:spcBef>
              <a:spcAft>
                <a:spcPts val="0"/>
              </a:spcAft>
              <a:buSzPts val="1850"/>
              <a:buChar char="•"/>
            </a:pPr>
            <a:r>
              <a:rPr lang="en-US" sz="1850"/>
              <a:t>Give antibiotic prophylaxis against infective endocarditis</a:t>
            </a:r>
            <a:endParaRPr/>
          </a:p>
          <a:p>
            <a:pPr indent="-228600" lvl="0" marL="228600" rtl="0" algn="l">
              <a:lnSpc>
                <a:spcPct val="100000"/>
              </a:lnSpc>
              <a:spcBef>
                <a:spcPts val="1000"/>
              </a:spcBef>
              <a:spcAft>
                <a:spcPts val="0"/>
              </a:spcAft>
              <a:buSzPts val="1850"/>
              <a:buChar char="•"/>
            </a:pPr>
            <a:r>
              <a:rPr lang="en-US" sz="1850"/>
              <a:t>No bearing down (or straining) – minimize venous return, and to keep heart rate low</a:t>
            </a:r>
            <a:endParaRPr/>
          </a:p>
          <a:p>
            <a:pPr indent="-228600" lvl="0" marL="228600" rtl="0" algn="l">
              <a:lnSpc>
                <a:spcPct val="100000"/>
              </a:lnSpc>
              <a:spcBef>
                <a:spcPts val="1000"/>
              </a:spcBef>
              <a:spcAft>
                <a:spcPts val="0"/>
              </a:spcAft>
              <a:buSzPts val="1850"/>
              <a:buChar char="•"/>
            </a:pPr>
            <a:r>
              <a:rPr lang="en-US" sz="1850"/>
              <a:t>Shorten second stage of labour by low forceps or vacuum ( assisted vaginal delivery)</a:t>
            </a:r>
            <a:endParaRPr/>
          </a:p>
          <a:p>
            <a:pPr indent="-111125" lvl="0" marL="228600" rtl="0" algn="l">
              <a:lnSpc>
                <a:spcPct val="100000"/>
              </a:lnSpc>
              <a:spcBef>
                <a:spcPts val="1000"/>
              </a:spcBef>
              <a:spcAft>
                <a:spcPts val="0"/>
              </a:spcAft>
              <a:buSzPts val="1850"/>
              <a:buNone/>
            </a:pPr>
            <a:r>
              <a:t/>
            </a:r>
            <a:endParaRPr sz="185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4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DELIVERY IN ANTICOAGULATED WOMEN WITH CARDIAC DISEASE</a:t>
            </a:r>
            <a:endParaRPr/>
          </a:p>
        </p:txBody>
      </p:sp>
      <p:sp>
        <p:nvSpPr>
          <p:cNvPr id="357" name="Google Shape;357;p4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For women with a planned caesarean section</a:t>
            </a:r>
            <a:r>
              <a:rPr lang="en-US">
                <a:solidFill>
                  <a:srgbClr val="9522E7"/>
                </a:solidFill>
              </a:rPr>
              <a:t>, LMWH dosing can be simply omitted for 24 h prior to surgery.  </a:t>
            </a:r>
            <a:r>
              <a:rPr i="1" lang="en-US">
                <a:solidFill>
                  <a:srgbClr val="9522E7"/>
                </a:solidFill>
              </a:rPr>
              <a:t> </a:t>
            </a:r>
            <a:r>
              <a:rPr i="1" lang="en-US">
                <a:solidFill>
                  <a:srgbClr val="00B0F0"/>
                </a:solidFill>
              </a:rPr>
              <a:t>Also stop for epidural pts???</a:t>
            </a:r>
            <a:endParaRPr>
              <a:solidFill>
                <a:srgbClr val="00B0F0"/>
              </a:solidFill>
            </a:endParaRPr>
          </a:p>
          <a:p>
            <a:pPr indent="-228600" lvl="0" marL="228600" rtl="0" algn="l">
              <a:lnSpc>
                <a:spcPct val="120000"/>
              </a:lnSpc>
              <a:spcBef>
                <a:spcPts val="1000"/>
              </a:spcBef>
              <a:spcAft>
                <a:spcPts val="0"/>
              </a:spcAft>
              <a:buSzPts val="2000"/>
              <a:buChar char="•"/>
            </a:pPr>
            <a:r>
              <a:rPr lang="en-US"/>
              <a:t>If delivery has to be performed earlier, then anti-Xa activity can guide the timing of the procedure. Plus preparedness for bleeding- fresh blood, FFPs</a:t>
            </a:r>
            <a:endParaRPr/>
          </a:p>
          <a:p>
            <a:pPr indent="-228600" lvl="0" marL="228600" rtl="0" algn="l">
              <a:lnSpc>
                <a:spcPct val="120000"/>
              </a:lnSpc>
              <a:spcBef>
                <a:spcPts val="1000"/>
              </a:spcBef>
              <a:spcAft>
                <a:spcPts val="0"/>
              </a:spcAft>
              <a:buSzPts val="2000"/>
              <a:buChar char="•"/>
            </a:pPr>
            <a:r>
              <a:rPr lang="en-US"/>
              <a:t>In high-risk women, therapeutic UFH can be restarted at 6 h post-delivery. </a:t>
            </a:r>
            <a:endParaRPr/>
          </a:p>
          <a:p>
            <a:pPr indent="-228600" lvl="0" marL="228600" rtl="0" algn="l">
              <a:lnSpc>
                <a:spcPct val="120000"/>
              </a:lnSpc>
              <a:spcBef>
                <a:spcPts val="1000"/>
              </a:spcBef>
              <a:spcAft>
                <a:spcPts val="0"/>
              </a:spcAft>
              <a:buSzPts val="2000"/>
              <a:buChar char="•"/>
            </a:pPr>
            <a:r>
              <a:rPr lang="en-US"/>
              <a:t>In women at moderate or low-risk, a single prophylactic dose of can be given at 6 h post-delivery, before restarting therapeutic LMWH 12 h later.</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43"/>
          <p:cNvSpPr txBox="1"/>
          <p:nvPr>
            <p:ph type="title"/>
          </p:nvPr>
        </p:nvSpPr>
        <p:spPr>
          <a:xfrm>
            <a:off x="1451579" y="966497"/>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DELIVERY IN ANTICOAGULATED WOMEN WITH CARDIAC DISEASE</a:t>
            </a:r>
            <a:endParaRPr/>
          </a:p>
        </p:txBody>
      </p:sp>
      <p:sp>
        <p:nvSpPr>
          <p:cNvPr id="363" name="Google Shape;363;p4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400"/>
              <a:buChar char="•"/>
            </a:pPr>
            <a:r>
              <a:rPr lang="en-US" sz="2400"/>
              <a:t>If vaginal delivery is planned, moderate- and high-risk patients can be converted to an infusion of UFH with regular checks of aPTT to optimize control, and the infusion stopped at least 4–6 hours prior Delivery in anticoagulated women with cardiac disease to insertion of regional anaesthesia or anticipated delivery.</a:t>
            </a:r>
            <a:endParaRPr/>
          </a:p>
          <a:p>
            <a:pPr indent="-228600" lvl="0" marL="228600" rtl="0" algn="l">
              <a:lnSpc>
                <a:spcPct val="120000"/>
              </a:lnSpc>
              <a:spcBef>
                <a:spcPts val="1000"/>
              </a:spcBef>
              <a:spcAft>
                <a:spcPts val="0"/>
              </a:spcAft>
              <a:buSzPts val="2400"/>
              <a:buChar char="•"/>
            </a:pPr>
            <a:r>
              <a:rPr lang="en-US" sz="2400"/>
              <a:t>For women at low-risk, therapeutic LMWH can be omitted for 24 h prior to anticipated delivery.</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30"/>
              <a:buFont typeface="Gill Sans"/>
              <a:buNone/>
            </a:pPr>
            <a:r>
              <a:rPr lang="en-US" sz="2430"/>
              <a:t>DELIVERY IN ANTICOAGULATED WOMEN WITH CARDIAC DISEASE;</a:t>
            </a:r>
            <a:r>
              <a:rPr b="1" lang="en-US" sz="2430"/>
              <a:t> URGENT DELIVERY ON THERAPEUTIC ANTICOAGULATION</a:t>
            </a:r>
            <a:br>
              <a:rPr b="1" lang="en-US" sz="2880"/>
            </a:br>
            <a:endParaRPr sz="2880"/>
          </a:p>
        </p:txBody>
      </p:sp>
      <p:sp>
        <p:nvSpPr>
          <p:cNvPr id="369" name="Google Shape;369;p4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Delivery in a patient taking therapeutic anticoagulation carries a high risk of maternal haemorrhage.</a:t>
            </a:r>
            <a:endParaRPr/>
          </a:p>
          <a:p>
            <a:pPr indent="-228600" lvl="0" marL="228600" rtl="0" algn="l">
              <a:lnSpc>
                <a:spcPct val="120000"/>
              </a:lnSpc>
              <a:spcBef>
                <a:spcPts val="1000"/>
              </a:spcBef>
              <a:spcAft>
                <a:spcPts val="0"/>
              </a:spcAft>
              <a:buSzPts val="2000"/>
              <a:buChar char="•"/>
            </a:pPr>
            <a:r>
              <a:rPr lang="en-US"/>
              <a:t>For UFH, protamine sulfate should be given</a:t>
            </a:r>
            <a:endParaRPr/>
          </a:p>
          <a:p>
            <a:pPr indent="-228600" lvl="0" marL="228600" rtl="0" algn="l">
              <a:lnSpc>
                <a:spcPct val="120000"/>
              </a:lnSpc>
              <a:spcBef>
                <a:spcPts val="1000"/>
              </a:spcBef>
              <a:spcAft>
                <a:spcPts val="0"/>
              </a:spcAft>
              <a:buSzPts val="2000"/>
              <a:buChar char="•"/>
            </a:pPr>
            <a:r>
              <a:rPr lang="en-US"/>
              <a:t>In the case of LMWH, protamine sulfate should be given; however, not only may anti- Xa activity remain prolonged and bleeding tendency persist, but the half-life of LMWH is longer and absorption after subcutaneous injection is prolonged, such that repeated doses or an infusion of protamine sulfate may be required.</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4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30"/>
              <a:buFont typeface="Gill Sans"/>
              <a:buNone/>
            </a:pPr>
            <a:r>
              <a:rPr lang="en-US" sz="2430"/>
              <a:t>DELIVERY IN ANTICOAGULATED WOMEN WITH CARDIAC DISEASE;</a:t>
            </a:r>
            <a:r>
              <a:rPr b="1" lang="en-US" sz="2430"/>
              <a:t> URGENT DELIVERY ON THERAPEUTIC ANTICOAGULATION</a:t>
            </a:r>
            <a:r>
              <a:rPr lang="en-US" sz="2880"/>
              <a:t> IF THE PATIENT IS ON OACS- </a:t>
            </a:r>
            <a:r>
              <a:rPr lang="en-US" sz="2880">
                <a:solidFill>
                  <a:srgbClr val="FF0000"/>
                </a:solidFill>
              </a:rPr>
              <a:t>HAEMATOLOGIST NEEDED</a:t>
            </a:r>
            <a:br>
              <a:rPr b="1" lang="en-US" sz="2880"/>
            </a:br>
            <a:endParaRPr sz="2880"/>
          </a:p>
        </p:txBody>
      </p:sp>
      <p:sp>
        <p:nvSpPr>
          <p:cNvPr id="375" name="Google Shape;375;p45"/>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C/S is preferred to reduce the risk of foetal intracranial haemorrhage</a:t>
            </a:r>
            <a:endParaRPr/>
          </a:p>
          <a:p>
            <a:pPr indent="-228600" lvl="0" marL="228600" rtl="0" algn="l">
              <a:lnSpc>
                <a:spcPct val="120000"/>
              </a:lnSpc>
              <a:spcBef>
                <a:spcPts val="1000"/>
              </a:spcBef>
              <a:spcAft>
                <a:spcPts val="0"/>
              </a:spcAft>
              <a:buSzPts val="2000"/>
              <a:buChar char="•"/>
            </a:pPr>
            <a:r>
              <a:rPr lang="en-US"/>
              <a:t>Reversal of anticoagulation is better with four-factor prothrombin complex concentrate than fresh frozen plasma and should be given prior to caesarean delivery to achieve an INR &lt;1.5; </a:t>
            </a:r>
            <a:endParaRPr/>
          </a:p>
          <a:p>
            <a:pPr indent="-228600" lvl="0" marL="228600" rtl="0" algn="l">
              <a:lnSpc>
                <a:spcPct val="120000"/>
              </a:lnSpc>
              <a:spcBef>
                <a:spcPts val="1000"/>
              </a:spcBef>
              <a:spcAft>
                <a:spcPts val="0"/>
              </a:spcAft>
              <a:buSzPts val="2000"/>
              <a:buChar char="•"/>
            </a:pPr>
            <a:r>
              <a:rPr lang="en-US"/>
              <a:t>Vitamin K (5–10 mg i.v.) may also be given, but may take up to 8–12 h to reverse the INR and has a persistent effect making re-anticoagulation more difficult. </a:t>
            </a:r>
            <a:endParaRPr/>
          </a:p>
          <a:p>
            <a:pPr indent="-228600" lvl="0" marL="228600" rtl="0" algn="l">
              <a:lnSpc>
                <a:spcPct val="120000"/>
              </a:lnSpc>
              <a:spcBef>
                <a:spcPts val="1000"/>
              </a:spcBef>
              <a:spcAft>
                <a:spcPts val="0"/>
              </a:spcAft>
              <a:buSzPts val="2000"/>
              <a:buChar char="•"/>
            </a:pPr>
            <a:r>
              <a:rPr lang="en-US"/>
              <a:t>The foetus may remain anticoagulated for 8–10 days after discontinuation of maternal OACs, and may need to be given fresh frozen plasma as well as vitamin K</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4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ANAESTHESIA/ANALGESIA-</a:t>
            </a:r>
            <a:endParaRPr/>
          </a:p>
        </p:txBody>
      </p:sp>
      <p:sp>
        <p:nvSpPr>
          <p:cNvPr id="381" name="Google Shape;381;p4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Epidural analgesia reduces labour pain and can be used to provide anaesthesia for caesarean section if necessary.</a:t>
            </a:r>
            <a:endParaRPr/>
          </a:p>
          <a:p>
            <a:pPr indent="-228600" lvl="0" marL="228600" rtl="0" algn="l">
              <a:lnSpc>
                <a:spcPct val="120000"/>
              </a:lnSpc>
              <a:spcBef>
                <a:spcPts val="1000"/>
              </a:spcBef>
              <a:spcAft>
                <a:spcPts val="0"/>
              </a:spcAft>
              <a:buSzPts val="2000"/>
              <a:buChar char="•"/>
            </a:pPr>
            <a:r>
              <a:rPr lang="en-US"/>
              <a:t> However, it can cause systemic hypotension (10%) and must be carefully titrated, especially in patients with obstructive valve lesions or diminished ventricular function who may benefit from invasive BP monitoring. </a:t>
            </a:r>
            <a:endParaRPr/>
          </a:p>
          <a:p>
            <a:pPr indent="-228600" lvl="0" marL="228600" rtl="0" algn="l">
              <a:lnSpc>
                <a:spcPct val="120000"/>
              </a:lnSpc>
              <a:spcBef>
                <a:spcPts val="1000"/>
              </a:spcBef>
              <a:spcAft>
                <a:spcPts val="0"/>
              </a:spcAft>
              <a:buSzPts val="2000"/>
              <a:buChar char="•"/>
            </a:pPr>
            <a:r>
              <a:rPr lang="en-US"/>
              <a:t>All i.v. fluids need to be used carefully</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4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PERIMORTEM CAESAREAN SECTION AFTER 24 WEEKS GBD.</a:t>
            </a:r>
            <a:endParaRPr/>
          </a:p>
        </p:txBody>
      </p:sp>
      <p:sp>
        <p:nvSpPr>
          <p:cNvPr id="387" name="Google Shape;387;p4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In the case of an acute life-threatening maternal event, immediate delivery should be considered. </a:t>
            </a:r>
            <a:endParaRPr/>
          </a:p>
          <a:p>
            <a:pPr indent="-228600" lvl="0" marL="228600" rtl="0" algn="l">
              <a:lnSpc>
                <a:spcPct val="120000"/>
              </a:lnSpc>
              <a:spcBef>
                <a:spcPts val="1000"/>
              </a:spcBef>
              <a:spcAft>
                <a:spcPts val="0"/>
              </a:spcAft>
              <a:buSzPts val="2000"/>
              <a:buChar char="•"/>
            </a:pPr>
            <a:r>
              <a:rPr lang="en-US"/>
              <a:t>The aim of delivery is to improve the chance of successfully resuscitating the mother and, only secondarily, of improving foetal survival. </a:t>
            </a:r>
            <a:endParaRPr/>
          </a:p>
          <a:p>
            <a:pPr indent="-228600" lvl="0" marL="228600" rtl="0" algn="l">
              <a:lnSpc>
                <a:spcPct val="120000"/>
              </a:lnSpc>
              <a:spcBef>
                <a:spcPts val="1000"/>
              </a:spcBef>
              <a:spcAft>
                <a:spcPts val="0"/>
              </a:spcAft>
              <a:buSzPts val="2000"/>
              <a:buChar char="•"/>
            </a:pPr>
            <a:r>
              <a:rPr lang="en-US"/>
              <a:t>It should be considered from 24 weeks of gestation, as prior to this time the degree of uterine vena cava compression is limited and the baby is not considered to be viable.</a:t>
            </a:r>
            <a:endParaRPr/>
          </a:p>
          <a:p>
            <a:pPr indent="-228600" lvl="0" marL="228600" rtl="0" algn="l">
              <a:lnSpc>
                <a:spcPct val="120000"/>
              </a:lnSpc>
              <a:spcBef>
                <a:spcPts val="1000"/>
              </a:spcBef>
              <a:spcAft>
                <a:spcPts val="0"/>
              </a:spcAft>
              <a:buSzPts val="2000"/>
              <a:buChar char="•"/>
            </a:pPr>
            <a:r>
              <a:rPr lang="en-US"/>
              <a:t>The delivery should be performed within 4 min of the cardiac arrest.</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4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t/>
            </a:r>
            <a:endParaRPr/>
          </a:p>
        </p:txBody>
      </p:sp>
      <p:sp>
        <p:nvSpPr>
          <p:cNvPr id="393" name="Google Shape;393;p4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en-US"/>
              <a:t>Post-partum care</a:t>
            </a:r>
            <a:endParaRPr/>
          </a:p>
          <a:p>
            <a:pPr indent="-228600" lvl="0" marL="228600" rtl="0" algn="l">
              <a:lnSpc>
                <a:spcPct val="110000"/>
              </a:lnSpc>
              <a:spcBef>
                <a:spcPts val="1000"/>
              </a:spcBef>
              <a:spcAft>
                <a:spcPts val="0"/>
              </a:spcAft>
              <a:buSzPts val="2000"/>
              <a:buChar char="•"/>
            </a:pPr>
            <a:r>
              <a:rPr lang="en-US"/>
              <a:t>A slow i.v. infusion of oxytocin (2 U of oxytocin given over 10 min immediately after birth, followed by 12 mU/min for 4 h) reduces the risk of post-partum haemorrhage and has a minimal impact on cardiovascular parameters</a:t>
            </a:r>
            <a:endParaRPr/>
          </a:p>
          <a:p>
            <a:pPr indent="-228600" lvl="0" marL="228600" rtl="0" algn="l">
              <a:lnSpc>
                <a:spcPct val="110000"/>
              </a:lnSpc>
              <a:spcBef>
                <a:spcPts val="1000"/>
              </a:spcBef>
              <a:spcAft>
                <a:spcPts val="0"/>
              </a:spcAft>
              <a:buSzPts val="2000"/>
              <a:buChar char="•"/>
            </a:pPr>
            <a:r>
              <a:rPr lang="en-US"/>
              <a:t>misoprostol (200–1000 mg)] can be used to treat postpartum haemorrhage; </a:t>
            </a:r>
            <a:endParaRPr/>
          </a:p>
          <a:p>
            <a:pPr indent="-228600" lvl="0" marL="228600" rtl="0" algn="l">
              <a:lnSpc>
                <a:spcPct val="110000"/>
              </a:lnSpc>
              <a:spcBef>
                <a:spcPts val="1000"/>
              </a:spcBef>
              <a:spcAft>
                <a:spcPts val="0"/>
              </a:spcAft>
              <a:buSzPts val="2000"/>
              <a:buChar char="•"/>
            </a:pPr>
            <a:r>
              <a:rPr lang="en-US"/>
              <a:t>ergometrine and prostaglandin F analogues should be avoided.</a:t>
            </a:r>
            <a:endParaRPr/>
          </a:p>
          <a:p>
            <a:pPr indent="-228600" lvl="0" marL="228600" rtl="0" algn="l">
              <a:lnSpc>
                <a:spcPct val="110000"/>
              </a:lnSpc>
              <a:spcBef>
                <a:spcPts val="1000"/>
              </a:spcBef>
              <a:spcAft>
                <a:spcPts val="0"/>
              </a:spcAft>
              <a:buSzPts val="2000"/>
              <a:buChar char="•"/>
            </a:pPr>
            <a:r>
              <a:rPr lang="en-US"/>
              <a:t>Meticulous leg care, elastic support stockings, and early ambulation are important to reduce the risk of thrombo-embolism</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4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POST PARTUM MANAGEMENT IN CARDIAC DISEASE</a:t>
            </a:r>
            <a:endParaRPr/>
          </a:p>
        </p:txBody>
      </p:sp>
      <p:sp>
        <p:nvSpPr>
          <p:cNvPr id="399" name="Google Shape;399;p4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400"/>
              <a:buChar char="•"/>
            </a:pPr>
            <a:r>
              <a:rPr lang="en-US" sz="1400"/>
              <a:t>The post-partum period is associated with significant haemodynamic changes and fluid shifts, particularly in the first 24–48 h after delivery, which may precipitate HF; monitor closely</a:t>
            </a:r>
            <a:endParaRPr/>
          </a:p>
          <a:p>
            <a:pPr indent="-228600" lvl="0" marL="228600" rtl="0" algn="l">
              <a:lnSpc>
                <a:spcPct val="100000"/>
              </a:lnSpc>
              <a:spcBef>
                <a:spcPts val="1000"/>
              </a:spcBef>
              <a:spcAft>
                <a:spcPts val="0"/>
              </a:spcAft>
              <a:buSzPts val="1400"/>
              <a:buChar char="•"/>
            </a:pPr>
            <a:r>
              <a:rPr lang="en-US" sz="1400"/>
              <a:t>Measures to avoid PPH</a:t>
            </a:r>
            <a:endParaRPr/>
          </a:p>
          <a:p>
            <a:pPr indent="-228600" lvl="1" marL="685800" rtl="0" algn="l">
              <a:lnSpc>
                <a:spcPct val="100000"/>
              </a:lnSpc>
              <a:spcBef>
                <a:spcPts val="500"/>
              </a:spcBef>
              <a:spcAft>
                <a:spcPts val="0"/>
              </a:spcAft>
              <a:buSzPts val="1260"/>
              <a:buChar char="•"/>
            </a:pPr>
            <a:r>
              <a:rPr lang="en-US" sz="1260"/>
              <a:t>Oxytocin- if infusion give slowly to avoid hypotension</a:t>
            </a:r>
            <a:endParaRPr/>
          </a:p>
          <a:p>
            <a:pPr indent="-228600" lvl="1" marL="685800" rtl="0" algn="l">
              <a:lnSpc>
                <a:spcPct val="100000"/>
              </a:lnSpc>
              <a:spcBef>
                <a:spcPts val="500"/>
              </a:spcBef>
              <a:spcAft>
                <a:spcPts val="0"/>
              </a:spcAft>
              <a:buSzPts val="1260"/>
              <a:buChar char="•"/>
            </a:pPr>
            <a:r>
              <a:rPr lang="en-US" sz="1260"/>
              <a:t>Ergometrine contraindicated due to its effects of vasoconstriction and increasing BP</a:t>
            </a:r>
            <a:endParaRPr/>
          </a:p>
          <a:p>
            <a:pPr indent="-228600" lvl="1" marL="685800" rtl="0" algn="l">
              <a:lnSpc>
                <a:spcPct val="100000"/>
              </a:lnSpc>
              <a:spcBef>
                <a:spcPts val="500"/>
              </a:spcBef>
              <a:spcAft>
                <a:spcPts val="0"/>
              </a:spcAft>
              <a:buSzPts val="1400"/>
              <a:buChar char="•"/>
            </a:pPr>
            <a:r>
              <a:rPr i="1" lang="en-US" sz="1400">
                <a:solidFill>
                  <a:srgbClr val="00B0F0"/>
                </a:solidFill>
              </a:rPr>
              <a:t>USE MISOPROSTOL?</a:t>
            </a:r>
            <a:endParaRPr i="1" sz="1400">
              <a:solidFill>
                <a:srgbClr val="00B0F0"/>
              </a:solidFill>
            </a:endParaRPr>
          </a:p>
          <a:p>
            <a:pPr indent="-228600" lvl="0" marL="228600" rtl="0" algn="l">
              <a:lnSpc>
                <a:spcPct val="100000"/>
              </a:lnSpc>
              <a:spcBef>
                <a:spcPts val="1000"/>
              </a:spcBef>
              <a:spcAft>
                <a:spcPts val="0"/>
              </a:spcAft>
              <a:buSzPts val="1400"/>
              <a:buChar char="•"/>
            </a:pPr>
            <a:r>
              <a:rPr lang="en-US" sz="1400"/>
              <a:t>Haemodynamic monitoring of mother for 12 – 24 hours after delivery</a:t>
            </a:r>
            <a:endParaRPr/>
          </a:p>
          <a:p>
            <a:pPr indent="-228600" lvl="0" marL="228600" rtl="0" algn="l">
              <a:lnSpc>
                <a:spcPct val="100000"/>
              </a:lnSpc>
              <a:spcBef>
                <a:spcPts val="1000"/>
              </a:spcBef>
              <a:spcAft>
                <a:spcPts val="0"/>
              </a:spcAft>
              <a:buSzPts val="1400"/>
              <a:buChar char="•"/>
            </a:pPr>
            <a:r>
              <a:rPr lang="en-US" sz="1400"/>
              <a:t>Patients requiring prolonged bedrest- </a:t>
            </a:r>
            <a:endParaRPr/>
          </a:p>
          <a:p>
            <a:pPr indent="-228600" lvl="1" marL="685800" rtl="0" algn="l">
              <a:lnSpc>
                <a:spcPct val="100000"/>
              </a:lnSpc>
              <a:spcBef>
                <a:spcPts val="500"/>
              </a:spcBef>
              <a:spcAft>
                <a:spcPts val="0"/>
              </a:spcAft>
              <a:buSzPts val="1260"/>
              <a:buChar char="•"/>
            </a:pPr>
            <a:r>
              <a:rPr lang="en-US" sz="1260"/>
              <a:t>Elastic support stockings, early ambulation, in addition to appropriate anticoagulation to reduce risk of VTE.</a:t>
            </a:r>
            <a:endParaRPr/>
          </a:p>
          <a:p>
            <a:pPr indent="-228600" lvl="0" marL="228600" rtl="0" algn="l">
              <a:lnSpc>
                <a:spcPct val="100000"/>
              </a:lnSpc>
              <a:spcBef>
                <a:spcPts val="1000"/>
              </a:spcBef>
              <a:spcAft>
                <a:spcPts val="0"/>
              </a:spcAft>
              <a:buSzPts val="1400"/>
              <a:buChar char="•"/>
            </a:pPr>
            <a:r>
              <a:rPr lang="en-US" sz="1400"/>
              <a:t>Warfarin is started 2-3 days post partum if patient is on anticoagulant therapy</a:t>
            </a:r>
            <a:endParaRPr/>
          </a:p>
          <a:p>
            <a:pPr indent="-228600" lvl="0" marL="228600" rtl="0" algn="l">
              <a:lnSpc>
                <a:spcPct val="100000"/>
              </a:lnSpc>
              <a:spcBef>
                <a:spcPts val="1000"/>
              </a:spcBef>
              <a:spcAft>
                <a:spcPts val="0"/>
              </a:spcAft>
              <a:buSzPts val="1400"/>
              <a:buChar char="•"/>
            </a:pPr>
            <a:r>
              <a:rPr lang="en-US" sz="1400"/>
              <a:t>Prophylaxis and treatment of expected anaemia</a:t>
            </a:r>
            <a:endParaRPr/>
          </a:p>
          <a:p>
            <a:pPr indent="-139700" lvl="0" marL="228600" rtl="0" algn="l">
              <a:lnSpc>
                <a:spcPct val="100000"/>
              </a:lnSpc>
              <a:spcBef>
                <a:spcPts val="1000"/>
              </a:spcBef>
              <a:spcAft>
                <a:spcPts val="0"/>
              </a:spcAft>
              <a:buSzPts val="1400"/>
              <a:buNone/>
            </a:pPr>
            <a:r>
              <a:t/>
            </a:r>
            <a:endParaRPr sz="1400"/>
          </a:p>
          <a:p>
            <a:pPr indent="-139700" lvl="0" marL="228600" rtl="0" algn="l">
              <a:lnSpc>
                <a:spcPct val="100000"/>
              </a:lnSpc>
              <a:spcBef>
                <a:spcPts val="1000"/>
              </a:spcBef>
              <a:spcAft>
                <a:spcPts val="0"/>
              </a:spcAft>
              <a:buSzPts val="1400"/>
              <a:buNone/>
            </a:pPr>
            <a:r>
              <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5"/>
          <p:cNvSpPr txBox="1"/>
          <p:nvPr>
            <p:ph type="title"/>
          </p:nvPr>
        </p:nvSpPr>
        <p:spPr>
          <a:xfrm>
            <a:off x="1425075" y="601994"/>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cap="none"/>
              <a:t>Influence Of Physiological Adaptations To Pregnancy On Cardiac Disease In Pregnancy</a:t>
            </a:r>
            <a:endParaRPr cap="none"/>
          </a:p>
        </p:txBody>
      </p:sp>
      <p:sp>
        <p:nvSpPr>
          <p:cNvPr id="133" name="Google Shape;133;p5"/>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Pregnancy induces significant changes in the cardiovascular system to meet the increased metabolic demands of the mother and foetus.</a:t>
            </a:r>
            <a:endParaRPr/>
          </a:p>
          <a:p>
            <a:pPr indent="-228600" lvl="0" marL="228600" rtl="0" algn="l">
              <a:lnSpc>
                <a:spcPct val="120000"/>
              </a:lnSpc>
              <a:spcBef>
                <a:spcPts val="1000"/>
              </a:spcBef>
              <a:spcAft>
                <a:spcPts val="0"/>
              </a:spcAft>
              <a:buSzPts val="2000"/>
              <a:buChar char="•"/>
            </a:pPr>
            <a:r>
              <a:rPr lang="en-US"/>
              <a:t>Increase in cardiac output </a:t>
            </a:r>
            <a:r>
              <a:rPr lang="en-US">
                <a:solidFill>
                  <a:srgbClr val="9522E7"/>
                </a:solidFill>
              </a:rPr>
              <a:t>(CO) by 40–50% </a:t>
            </a:r>
            <a:r>
              <a:rPr lang="en-US"/>
              <a:t>above baseline by term. </a:t>
            </a:r>
            <a:endParaRPr/>
          </a:p>
          <a:p>
            <a:pPr indent="-228600" lvl="0" marL="228600" rtl="0" algn="l">
              <a:lnSpc>
                <a:spcPct val="120000"/>
              </a:lnSpc>
              <a:spcBef>
                <a:spcPts val="1000"/>
              </a:spcBef>
              <a:spcAft>
                <a:spcPts val="0"/>
              </a:spcAft>
              <a:buSzPts val="2000"/>
              <a:buChar char="•"/>
            </a:pPr>
            <a:r>
              <a:rPr lang="en-US"/>
              <a:t>The increased cardiac output is the result of changes in: </a:t>
            </a:r>
            <a:endParaRPr/>
          </a:p>
          <a:p>
            <a:pPr indent="-228600" lvl="1" marL="685800" rtl="0" algn="l">
              <a:lnSpc>
                <a:spcPct val="120000"/>
              </a:lnSpc>
              <a:spcBef>
                <a:spcPts val="500"/>
              </a:spcBef>
              <a:spcAft>
                <a:spcPts val="0"/>
              </a:spcAft>
              <a:buSzPts val="1800"/>
              <a:buChar char="•"/>
            </a:pPr>
            <a:r>
              <a:rPr lang="en-US">
                <a:solidFill>
                  <a:srgbClr val="9522E7"/>
                </a:solidFill>
              </a:rPr>
              <a:t>preload </a:t>
            </a:r>
            <a:r>
              <a:rPr lang="en-US"/>
              <a:t>is </a:t>
            </a:r>
            <a:r>
              <a:rPr lang="en-US">
                <a:solidFill>
                  <a:srgbClr val="9522E7"/>
                </a:solidFill>
              </a:rPr>
              <a:t>increased</a:t>
            </a:r>
            <a:r>
              <a:rPr lang="en-US"/>
              <a:t> due to the associated rise in blood volume</a:t>
            </a:r>
            <a:endParaRPr/>
          </a:p>
          <a:p>
            <a:pPr indent="-228600" lvl="1" marL="685800" rtl="0" algn="l">
              <a:lnSpc>
                <a:spcPct val="120000"/>
              </a:lnSpc>
              <a:spcBef>
                <a:spcPts val="500"/>
              </a:spcBef>
              <a:spcAft>
                <a:spcPts val="0"/>
              </a:spcAft>
              <a:buSzPts val="1800"/>
              <a:buChar char="•"/>
            </a:pPr>
            <a:r>
              <a:rPr lang="en-US">
                <a:solidFill>
                  <a:srgbClr val="9522E7"/>
                </a:solidFill>
              </a:rPr>
              <a:t>afterload is reduced </a:t>
            </a:r>
            <a:r>
              <a:rPr lang="en-US"/>
              <a:t>due to the decline in systemic vascular resistance</a:t>
            </a:r>
            <a:endParaRPr/>
          </a:p>
          <a:p>
            <a:pPr indent="-228600" lvl="1" marL="685800" rtl="0" algn="l">
              <a:lnSpc>
                <a:spcPct val="120000"/>
              </a:lnSpc>
              <a:spcBef>
                <a:spcPts val="500"/>
              </a:spcBef>
              <a:spcAft>
                <a:spcPts val="0"/>
              </a:spcAft>
              <a:buSzPts val="1800"/>
              <a:buChar char="•"/>
            </a:pPr>
            <a:r>
              <a:rPr lang="en-US"/>
              <a:t> and the maternal heart rate rises by 15 to 20 beats/min</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5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POST PARTUM MANAGEMENT IN CARDIAC DISEASE</a:t>
            </a:r>
            <a:endParaRPr/>
          </a:p>
        </p:txBody>
      </p:sp>
      <p:sp>
        <p:nvSpPr>
          <p:cNvPr id="405" name="Google Shape;405;p50"/>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Prophylactic antibiotics against sepsis</a:t>
            </a:r>
            <a:endParaRPr/>
          </a:p>
          <a:p>
            <a:pPr indent="-228600" lvl="0" marL="228600" rtl="0" algn="l">
              <a:lnSpc>
                <a:spcPct val="120000"/>
              </a:lnSpc>
              <a:spcBef>
                <a:spcPts val="1000"/>
              </a:spcBef>
              <a:spcAft>
                <a:spcPts val="0"/>
              </a:spcAft>
              <a:buSzPts val="2000"/>
              <a:buChar char="•"/>
            </a:pPr>
            <a:r>
              <a:rPr lang="en-US"/>
              <a:t>Breast feeding avoided in if heart failure </a:t>
            </a:r>
            <a:r>
              <a:rPr i="1" lang="en-US"/>
              <a:t> </a:t>
            </a:r>
            <a:r>
              <a:rPr i="1" lang="en-US">
                <a:solidFill>
                  <a:srgbClr val="00B0F0"/>
                </a:solidFill>
              </a:rPr>
              <a:t>The logistics behind it!!</a:t>
            </a:r>
            <a:endParaRPr>
              <a:solidFill>
                <a:srgbClr val="00B0F0"/>
              </a:solidFill>
            </a:endParaRPr>
          </a:p>
          <a:p>
            <a:pPr indent="-228600" lvl="0" marL="228600" rtl="0" algn="l">
              <a:lnSpc>
                <a:spcPct val="120000"/>
              </a:lnSpc>
              <a:spcBef>
                <a:spcPts val="1000"/>
              </a:spcBef>
              <a:spcAft>
                <a:spcPts val="0"/>
              </a:spcAft>
              <a:buSzPts val="2000"/>
              <a:buChar char="•"/>
            </a:pPr>
            <a:r>
              <a:rPr lang="en-US"/>
              <a:t>Contraception counselling and provision of service for  adequate pregnancy spacing.</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5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METHODS OF TERMINATION OF PREGNANCY</a:t>
            </a:r>
            <a:endParaRPr/>
          </a:p>
        </p:txBody>
      </p:sp>
      <p:sp>
        <p:nvSpPr>
          <p:cNvPr id="411" name="Google Shape;411;p5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Pregnancy termination should be discussed if there is a high-risk of maternal morbidity or mortality, and/or of foetal abnormality</a:t>
            </a:r>
            <a:endParaRPr/>
          </a:p>
          <a:p>
            <a:pPr indent="-228600" lvl="0" marL="228600" rtl="0" algn="l">
              <a:lnSpc>
                <a:spcPct val="120000"/>
              </a:lnSpc>
              <a:spcBef>
                <a:spcPts val="1000"/>
              </a:spcBef>
              <a:spcAft>
                <a:spcPts val="0"/>
              </a:spcAft>
              <a:buSzPts val="2000"/>
              <a:buChar char="•"/>
            </a:pPr>
            <a:r>
              <a:rPr lang="en-US"/>
              <a:t>Both medical and surgical methods are effective with similar rates of major complications, but the greater need for unanticipated operative evacuation favours the surgical approach in this group of women.</a:t>
            </a:r>
            <a:endParaRPr/>
          </a:p>
          <a:p>
            <a:pPr indent="-228600" lvl="0" marL="228600" rtl="0" algn="l">
              <a:lnSpc>
                <a:spcPct val="120000"/>
              </a:lnSpc>
              <a:spcBef>
                <a:spcPts val="1000"/>
              </a:spcBef>
              <a:spcAft>
                <a:spcPts val="0"/>
              </a:spcAft>
              <a:buSzPts val="2000"/>
              <a:buChar char="•"/>
            </a:pPr>
            <a:r>
              <a:rPr lang="en-US"/>
              <a:t>Antibiotics are given to reduce the risk of endometritis and these should be modified to provide endocarditis prophylaxis. </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52"/>
          <p:cNvSpPr txBox="1"/>
          <p:nvPr>
            <p:ph type="title"/>
          </p:nvPr>
        </p:nvSpPr>
        <p:spPr>
          <a:xfrm>
            <a:off x="1451578" y="2015732"/>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3200"/>
              <a:buFont typeface="Gill Sans"/>
              <a:buNone/>
            </a:pPr>
            <a:r>
              <a:rPr lang="en-US">
                <a:solidFill>
                  <a:srgbClr val="FF0000"/>
                </a:solidFill>
              </a:rPr>
              <a:t>ADDITIONAL AREAS TO READ ON; ASSIGNMENT</a:t>
            </a:r>
            <a:endParaRPr/>
          </a:p>
        </p:txBody>
      </p:sp>
      <p:sp>
        <p:nvSpPr>
          <p:cNvPr id="417" name="Google Shape;417;p5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rPr lang="en-US"/>
              <a:t>    </a:t>
            </a:r>
            <a:endParaRPr/>
          </a:p>
          <a:p>
            <a:pPr indent="0" lvl="0" marL="0" rtl="0" algn="l">
              <a:lnSpc>
                <a:spcPct val="120000"/>
              </a:lnSpc>
              <a:spcBef>
                <a:spcPts val="1000"/>
              </a:spcBef>
              <a:spcAft>
                <a:spcPts val="0"/>
              </a:spcAft>
              <a:buSzPts val="2000"/>
              <a:buNone/>
            </a:pPr>
            <a:r>
              <a:t/>
            </a:r>
            <a:endParaRPr/>
          </a:p>
          <a:p>
            <a:pPr indent="0" lvl="0" marL="0" rtl="0" algn="l">
              <a:lnSpc>
                <a:spcPct val="120000"/>
              </a:lnSpc>
              <a:spcBef>
                <a:spcPts val="1000"/>
              </a:spcBef>
              <a:spcAft>
                <a:spcPts val="0"/>
              </a:spcAft>
              <a:buSzPts val="2000"/>
              <a:buNone/>
            </a:pPr>
            <a:r>
              <a:t/>
            </a:r>
            <a:endParaRPr/>
          </a:p>
          <a:p>
            <a:pPr indent="0" lvl="0" marL="0" rtl="0" algn="l">
              <a:lnSpc>
                <a:spcPct val="120000"/>
              </a:lnSpc>
              <a:spcBef>
                <a:spcPts val="1000"/>
              </a:spcBef>
              <a:spcAft>
                <a:spcPts val="0"/>
              </a:spcAft>
              <a:buSzPts val="2000"/>
              <a:buNone/>
            </a:pPr>
            <a:r>
              <a:rPr lang="en-US"/>
              <a:t>			</a:t>
            </a:r>
            <a:r>
              <a:rPr b="1" lang="en-US" sz="3200">
                <a:latin typeface="Calibri"/>
                <a:ea typeface="Calibri"/>
                <a:cs typeface="Calibri"/>
                <a:sym typeface="Calibri"/>
              </a:rPr>
              <a:t>SPECIFIC HEART LESIONS</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5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VALVULAR HEART DISEASE</a:t>
            </a:r>
            <a:endParaRPr/>
          </a:p>
        </p:txBody>
      </p:sp>
      <p:sp>
        <p:nvSpPr>
          <p:cNvPr id="423" name="Google Shape;423;p5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At childbearing age, valvular heart disease is often due to rheumatic heart disease</a:t>
            </a:r>
            <a:endParaRPr/>
          </a:p>
          <a:p>
            <a:pPr indent="-228600" lvl="0" marL="228600" rtl="0" algn="l">
              <a:lnSpc>
                <a:spcPct val="120000"/>
              </a:lnSpc>
              <a:spcBef>
                <a:spcPts val="1000"/>
              </a:spcBef>
              <a:spcAft>
                <a:spcPts val="0"/>
              </a:spcAft>
              <a:buSzPts val="2000"/>
              <a:buChar char="•"/>
            </a:pPr>
            <a:r>
              <a:rPr b="1" lang="en-US"/>
              <a:t>Stenotic valve lesions- </a:t>
            </a:r>
            <a:r>
              <a:rPr lang="en-US"/>
              <a:t>increased CO causes an increase in transvalvular gradient of 50%</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54"/>
          <p:cNvSpPr txBox="1"/>
          <p:nvPr>
            <p:ph type="title"/>
          </p:nvPr>
        </p:nvSpPr>
        <p:spPr>
          <a:xfrm>
            <a:off x="1451579" y="867037"/>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MITRAL STENOSIS </a:t>
            </a:r>
            <a:br>
              <a:rPr lang="en-US"/>
            </a:br>
            <a:endParaRPr/>
          </a:p>
        </p:txBody>
      </p:sp>
      <p:sp>
        <p:nvSpPr>
          <p:cNvPr id="429" name="Google Shape;429;p5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111125" lvl="0" marL="228600" rtl="0" algn="l">
              <a:lnSpc>
                <a:spcPct val="100000"/>
              </a:lnSpc>
              <a:spcBef>
                <a:spcPts val="0"/>
              </a:spcBef>
              <a:spcAft>
                <a:spcPts val="0"/>
              </a:spcAft>
              <a:buSzPts val="1850"/>
              <a:buNone/>
            </a:pPr>
            <a:r>
              <a:t/>
            </a:r>
            <a:endParaRPr sz="1850"/>
          </a:p>
          <a:p>
            <a:pPr indent="-228600" lvl="0" marL="228600" rtl="0" algn="l">
              <a:lnSpc>
                <a:spcPct val="100000"/>
              </a:lnSpc>
              <a:spcBef>
                <a:spcPts val="1000"/>
              </a:spcBef>
              <a:spcAft>
                <a:spcPts val="0"/>
              </a:spcAft>
              <a:buSzPts val="1850"/>
              <a:buChar char="•"/>
            </a:pPr>
            <a:r>
              <a:rPr lang="en-US" sz="1850"/>
              <a:t>MS is responsible for most of the morbidity and mortality of RHD during pregnancy</a:t>
            </a:r>
            <a:endParaRPr/>
          </a:p>
          <a:p>
            <a:pPr indent="-228600" lvl="0" marL="228600" rtl="0" algn="l">
              <a:lnSpc>
                <a:spcPct val="100000"/>
              </a:lnSpc>
              <a:spcBef>
                <a:spcPts val="1000"/>
              </a:spcBef>
              <a:spcAft>
                <a:spcPts val="0"/>
              </a:spcAft>
              <a:buSzPts val="1850"/>
              <a:buChar char="•"/>
            </a:pPr>
            <a:r>
              <a:rPr lang="en-US" sz="1850"/>
              <a:t>Mild mitral stenosis (MS) is generally well tolerated</a:t>
            </a:r>
            <a:endParaRPr/>
          </a:p>
          <a:p>
            <a:pPr indent="-228600" lvl="0" marL="228600" rtl="0" algn="l">
              <a:lnSpc>
                <a:spcPct val="100000"/>
              </a:lnSpc>
              <a:spcBef>
                <a:spcPts val="1000"/>
              </a:spcBef>
              <a:spcAft>
                <a:spcPts val="0"/>
              </a:spcAft>
              <a:buSzPts val="1850"/>
              <a:buChar char="•"/>
            </a:pPr>
            <a:r>
              <a:rPr lang="en-US" sz="1850"/>
              <a:t>HF occurs in one-third of pregnant women with a valve area ≤1.0 cm</a:t>
            </a:r>
            <a:r>
              <a:rPr lang="en-US" sz="740"/>
              <a:t>2  </a:t>
            </a:r>
            <a:r>
              <a:rPr lang="en-US" sz="1850"/>
              <a:t>and in one-half of those with a valve area ≤ 1.5 cm</a:t>
            </a:r>
            <a:r>
              <a:rPr lang="en-US" sz="740"/>
              <a:t>2</a:t>
            </a:r>
            <a:r>
              <a:rPr lang="en-US" sz="1850"/>
              <a:t>,</a:t>
            </a:r>
            <a:r>
              <a:rPr lang="en-US" sz="740"/>
              <a:t> </a:t>
            </a:r>
            <a:r>
              <a:rPr lang="en-US" sz="1850"/>
              <a:t>most often during the second trimester, even in the absence of symptoms before pregnancy</a:t>
            </a:r>
            <a:endParaRPr/>
          </a:p>
          <a:p>
            <a:pPr indent="-228600" lvl="0" marL="228600" rtl="0" algn="l">
              <a:lnSpc>
                <a:spcPct val="100000"/>
              </a:lnSpc>
              <a:spcBef>
                <a:spcPts val="1000"/>
              </a:spcBef>
              <a:spcAft>
                <a:spcPts val="0"/>
              </a:spcAft>
              <a:buSzPts val="1850"/>
              <a:buChar char="•"/>
            </a:pPr>
            <a:r>
              <a:rPr lang="en-US" sz="1850"/>
              <a:t>Diagnosis. MS is considered clinically significant if valve area is ≤ 1.5 cm2</a:t>
            </a:r>
            <a:endParaRPr/>
          </a:p>
          <a:p>
            <a:pPr indent="-228600" lvl="0" marL="228600" rtl="0" algn="l">
              <a:lnSpc>
                <a:spcPct val="100000"/>
              </a:lnSpc>
              <a:spcBef>
                <a:spcPts val="1000"/>
              </a:spcBef>
              <a:spcAft>
                <a:spcPts val="0"/>
              </a:spcAft>
              <a:buSzPts val="1850"/>
              <a:buChar char="•"/>
            </a:pPr>
            <a:r>
              <a:rPr lang="en-US" sz="1850"/>
              <a:t>Medical therapy.-Treat when symptoms or clinically significant pulmonary hypertension (echocardiographically estimated systolic PASP ≥50 mmHg)</a:t>
            </a:r>
            <a:endParaRPr sz="185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5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MITRAL STENOSIS, MEDICAL THERAPY</a:t>
            </a:r>
            <a:endParaRPr/>
          </a:p>
        </p:txBody>
      </p:sp>
      <p:sp>
        <p:nvSpPr>
          <p:cNvPr id="435" name="Google Shape;435;p55"/>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Restrict activity (give bedrest)</a:t>
            </a:r>
            <a:endParaRPr/>
          </a:p>
          <a:p>
            <a:pPr indent="-228600" lvl="0" marL="228600" rtl="0" algn="l">
              <a:lnSpc>
                <a:spcPct val="120000"/>
              </a:lnSpc>
              <a:spcBef>
                <a:spcPts val="1000"/>
              </a:spcBef>
              <a:spcAft>
                <a:spcPts val="0"/>
              </a:spcAft>
              <a:buSzPts val="2000"/>
              <a:buChar char="•"/>
            </a:pPr>
            <a:r>
              <a:rPr lang="en-US"/>
              <a:t>Start beta-1-selective blockers (preferably metoprolol)</a:t>
            </a:r>
            <a:endParaRPr/>
          </a:p>
          <a:p>
            <a:pPr indent="-228600" lvl="0" marL="228600" rtl="0" algn="l">
              <a:lnSpc>
                <a:spcPct val="120000"/>
              </a:lnSpc>
              <a:spcBef>
                <a:spcPts val="1000"/>
              </a:spcBef>
              <a:spcAft>
                <a:spcPts val="0"/>
              </a:spcAft>
              <a:buSzPts val="2000"/>
              <a:buChar char="•"/>
            </a:pPr>
            <a:r>
              <a:rPr lang="en-US"/>
              <a:t>Diuretics may be used if symptoms persist, avoiding high doses</a:t>
            </a:r>
            <a:endParaRPr/>
          </a:p>
          <a:p>
            <a:pPr indent="-228600" lvl="0" marL="228600" rtl="0" algn="l">
              <a:lnSpc>
                <a:spcPct val="120000"/>
              </a:lnSpc>
              <a:spcBef>
                <a:spcPts val="1000"/>
              </a:spcBef>
              <a:spcAft>
                <a:spcPts val="0"/>
              </a:spcAft>
              <a:buSzPts val="2000"/>
              <a:buChar char="•"/>
            </a:pPr>
            <a:r>
              <a:rPr lang="en-US"/>
              <a:t>Anticoagulation using UFH, LMWH, or vitamin K antagonist (VKA)/OACs, according to the context and term</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5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MITRAL STENOSIS; SURGICAL INTERVENTION</a:t>
            </a:r>
            <a:endParaRPr/>
          </a:p>
        </p:txBody>
      </p:sp>
      <p:sp>
        <p:nvSpPr>
          <p:cNvPr id="441" name="Google Shape;441;p5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significant MS counsel against pregnancy and intervention should be considered pre-pregnancy, favouring percutaneous intervention, even if asymptomatic, and even more so if the valve area is &lt;1.0 cm2.</a:t>
            </a:r>
            <a:endParaRPr/>
          </a:p>
          <a:p>
            <a:pPr indent="-228600" lvl="0" marL="228600" rtl="0" algn="l">
              <a:lnSpc>
                <a:spcPct val="120000"/>
              </a:lnSpc>
              <a:spcBef>
                <a:spcPts val="1000"/>
              </a:spcBef>
              <a:spcAft>
                <a:spcPts val="0"/>
              </a:spcAft>
              <a:buSzPts val="2000"/>
              <a:buChar char="•"/>
            </a:pPr>
            <a:r>
              <a:rPr lang="en-US"/>
              <a:t>During pregnancy, percutaneous mitral commissurotomy is preferably performed after 20 weeks of gestation. It should only be considered in women with NYHA class III/IV and/or systolic PAP ≥50 mmHg, despite optimal medical treatment in the absence of contraindications</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5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MITRAL STENOSIS; FOLLOW-UP DURING PREGNANCY</a:t>
            </a:r>
            <a:endParaRPr/>
          </a:p>
        </p:txBody>
      </p:sp>
      <p:sp>
        <p:nvSpPr>
          <p:cNvPr id="447" name="Google Shape;447;p5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Clinical and echocardiographic follow-up monthly or bimonthly</a:t>
            </a:r>
            <a:endParaRPr/>
          </a:p>
          <a:p>
            <a:pPr indent="-228600" lvl="0" marL="228600" rtl="0" algn="l">
              <a:lnSpc>
                <a:spcPct val="120000"/>
              </a:lnSpc>
              <a:spcBef>
                <a:spcPts val="1000"/>
              </a:spcBef>
              <a:spcAft>
                <a:spcPts val="0"/>
              </a:spcAft>
              <a:buSzPts val="2000"/>
              <a:buChar char="•"/>
            </a:pPr>
            <a:r>
              <a:rPr lang="en-US"/>
              <a:t>In mild MS, evaluation is recommended every trimester and prior to delivery.</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5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MITRAL STENOSIS; LABOUR AND DELIVERY</a:t>
            </a:r>
            <a:endParaRPr/>
          </a:p>
        </p:txBody>
      </p:sp>
      <p:sp>
        <p:nvSpPr>
          <p:cNvPr id="453" name="Google Shape;453;p5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Vaginal delivery should be favoured in patients with mild MS, and in patients with significant MS in NYHA class I/II without pulmonary hypertension. </a:t>
            </a:r>
            <a:endParaRPr/>
          </a:p>
          <a:p>
            <a:pPr indent="-228600" lvl="0" marL="228600" rtl="0" algn="l">
              <a:lnSpc>
                <a:spcPct val="120000"/>
              </a:lnSpc>
              <a:spcBef>
                <a:spcPts val="1000"/>
              </a:spcBef>
              <a:spcAft>
                <a:spcPts val="0"/>
              </a:spcAft>
              <a:buSzPts val="2000"/>
              <a:buChar char="•"/>
            </a:pPr>
            <a:r>
              <a:rPr lang="en-US"/>
              <a:t>Caesarean section is generally considered in patients who are in NYHA class III/IV or have PH, or in whom percutaneous mitral commissurotomy cannot be performed or has failed.</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sp>
        <p:nvSpPr>
          <p:cNvPr id="458" name="Google Shape;458;p5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VALVULAR AORTIC STENOSIS</a:t>
            </a:r>
            <a:endParaRPr/>
          </a:p>
        </p:txBody>
      </p:sp>
      <p:sp>
        <p:nvSpPr>
          <p:cNvPr id="459" name="Google Shape;459;p5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Cause </a:t>
            </a:r>
            <a:endParaRPr/>
          </a:p>
          <a:p>
            <a:pPr indent="-228600" lvl="1" marL="685800" rtl="0" algn="l">
              <a:lnSpc>
                <a:spcPct val="120000"/>
              </a:lnSpc>
              <a:spcBef>
                <a:spcPts val="500"/>
              </a:spcBef>
              <a:spcAft>
                <a:spcPts val="0"/>
              </a:spcAft>
              <a:buSzPts val="1800"/>
              <a:buChar char="•"/>
            </a:pPr>
            <a:r>
              <a:rPr lang="en-US"/>
              <a:t>Congenital bicuspid aortic valve(main cause)</a:t>
            </a:r>
            <a:endParaRPr/>
          </a:p>
          <a:p>
            <a:pPr indent="-228600" lvl="1" marL="685800" rtl="0" algn="l">
              <a:lnSpc>
                <a:spcPct val="120000"/>
              </a:lnSpc>
              <a:spcBef>
                <a:spcPts val="500"/>
              </a:spcBef>
              <a:spcAft>
                <a:spcPts val="0"/>
              </a:spcAft>
              <a:buSzPts val="1800"/>
              <a:buChar char="•"/>
            </a:pPr>
            <a:r>
              <a:rPr lang="en-US"/>
              <a:t>RHD </a:t>
            </a:r>
            <a:endParaRPr/>
          </a:p>
          <a:p>
            <a:pPr indent="-228600" lvl="0" marL="228600" rtl="0" algn="l">
              <a:lnSpc>
                <a:spcPct val="120000"/>
              </a:lnSpc>
              <a:spcBef>
                <a:spcPts val="1000"/>
              </a:spcBef>
              <a:spcAft>
                <a:spcPts val="0"/>
              </a:spcAft>
              <a:buSzPts val="2000"/>
              <a:buChar char="•"/>
            </a:pPr>
            <a:r>
              <a:rPr lang="en-US"/>
              <a:t>Pre-term birth,IUGR, and LBW occur in 20–25% of the offspring of mothers with moderate and severe AS, and are increased in severe AS. Miscarriages and foetal death rates are &lt;5%. </a:t>
            </a:r>
            <a:endParaRPr/>
          </a:p>
          <a:p>
            <a:pPr indent="-228600" lvl="0" marL="228600" rtl="0" algn="l">
              <a:lnSpc>
                <a:spcPct val="120000"/>
              </a:lnSpc>
              <a:spcBef>
                <a:spcPts val="1000"/>
              </a:spcBef>
              <a:spcAft>
                <a:spcPts val="0"/>
              </a:spcAft>
              <a:buSzPts val="2000"/>
              <a:buChar char="•"/>
            </a:pPr>
            <a:r>
              <a:rPr lang="en-US"/>
              <a:t>The risk of genetic transmission of LV outflow tract malformations justifies the performance of foetal echocardiography in AS due to bicuspid aortic valve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cap="none"/>
              <a:t>Influence Of Physiological Adaptations To Pregnancy On Cardiac Disease In Pregnancy</a:t>
            </a:r>
            <a:endParaRPr cap="none"/>
          </a:p>
        </p:txBody>
      </p:sp>
      <p:sp>
        <p:nvSpPr>
          <p:cNvPr id="139" name="Google Shape;139;p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The stress induced by the increase in cardiac output can cause patients with underlying and often asymptomatic heart disease to decompensate during the latter half of pregnancy…</a:t>
            </a:r>
            <a:endParaRPr/>
          </a:p>
          <a:p>
            <a:pPr indent="0" lvl="0" marL="0" rtl="0" algn="l">
              <a:lnSpc>
                <a:spcPct val="120000"/>
              </a:lnSpc>
              <a:spcBef>
                <a:spcPts val="1000"/>
              </a:spcBef>
              <a:spcAft>
                <a:spcPts val="0"/>
              </a:spcAft>
              <a:buSzPts val="2000"/>
              <a:buNone/>
            </a:pPr>
            <a:r>
              <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sp>
        <p:nvSpPr>
          <p:cNvPr id="464" name="Google Shape;464;p6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VALVULAR AORTIC STENOSIS; DIAGNOSIS AND TREATMENT</a:t>
            </a:r>
            <a:endParaRPr/>
          </a:p>
        </p:txBody>
      </p:sp>
      <p:sp>
        <p:nvSpPr>
          <p:cNvPr id="465" name="Google Shape;465;p60"/>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50"/>
              <a:buChar char="•"/>
            </a:pPr>
            <a:r>
              <a:rPr lang="en-US" sz="1850"/>
              <a:t>The severity of AS is assessed by combining flow dependent indices and valve area</a:t>
            </a:r>
            <a:endParaRPr/>
          </a:p>
          <a:p>
            <a:pPr indent="-228600" lvl="0" marL="228600" rtl="0" algn="l">
              <a:lnSpc>
                <a:spcPct val="100000"/>
              </a:lnSpc>
              <a:spcBef>
                <a:spcPts val="1000"/>
              </a:spcBef>
              <a:spcAft>
                <a:spcPts val="0"/>
              </a:spcAft>
              <a:buSzPts val="1850"/>
              <a:buChar char="•"/>
            </a:pPr>
            <a:r>
              <a:rPr lang="en-US" sz="1850"/>
              <a:t>Normal aortic valve area is 3-4cm2,  AVA &lt; 1cm2- severe MS </a:t>
            </a:r>
            <a:endParaRPr/>
          </a:p>
          <a:p>
            <a:pPr indent="-228600" lvl="0" marL="228600" rtl="0" algn="l">
              <a:lnSpc>
                <a:spcPct val="100000"/>
              </a:lnSpc>
              <a:spcBef>
                <a:spcPts val="1000"/>
              </a:spcBef>
              <a:spcAft>
                <a:spcPts val="0"/>
              </a:spcAft>
              <a:buSzPts val="1850"/>
              <a:buChar char="•"/>
            </a:pPr>
            <a:r>
              <a:rPr lang="en-US" sz="1850"/>
              <a:t>Medical treatment and restricted activities are indicated if HF occurs during pregnancy. Diuretics can be administered for congestive symptoms.</a:t>
            </a:r>
            <a:endParaRPr/>
          </a:p>
          <a:p>
            <a:pPr indent="-228600" lvl="0" marL="228600" rtl="0" algn="l">
              <a:lnSpc>
                <a:spcPct val="100000"/>
              </a:lnSpc>
              <a:spcBef>
                <a:spcPts val="1000"/>
              </a:spcBef>
              <a:spcAft>
                <a:spcPts val="0"/>
              </a:spcAft>
              <a:buSzPts val="1850"/>
              <a:buChar char="•"/>
            </a:pPr>
            <a:r>
              <a:rPr lang="en-US" sz="1850"/>
              <a:t>All symptomatic patients with severe AS or asymptomatic patients with impaired LV function or a pathological exercise test should be counselled against pregnancy, and surgery should be performed pre-pregnancy.</a:t>
            </a:r>
            <a:endParaRPr/>
          </a:p>
          <a:p>
            <a:pPr indent="-228600" lvl="0" marL="228600" rtl="0" algn="l">
              <a:lnSpc>
                <a:spcPct val="100000"/>
              </a:lnSpc>
              <a:spcBef>
                <a:spcPts val="1000"/>
              </a:spcBef>
              <a:spcAft>
                <a:spcPts val="0"/>
              </a:spcAft>
              <a:buSzPts val="1850"/>
              <a:buChar char="•"/>
            </a:pPr>
            <a:r>
              <a:rPr lang="en-US" sz="1850"/>
              <a:t>Pregnancy should not be discouraged in asymptomatic patients, even with severe AS, when LV size and function and the exercise test are normal</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6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VALVULAR AORTIC STENOSIS; DIAGNOSIS AND TREATMENT</a:t>
            </a:r>
            <a:endParaRPr/>
          </a:p>
        </p:txBody>
      </p:sp>
      <p:sp>
        <p:nvSpPr>
          <p:cNvPr id="471" name="Google Shape;471;p6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Percutaneous valvuloplasty, valve replacement only if no response to medical treatment in severe ds</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p6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VALVULAR AORTIC STENOSIS; LABOUR AND DELIVERY</a:t>
            </a:r>
            <a:endParaRPr/>
          </a:p>
        </p:txBody>
      </p:sp>
      <p:sp>
        <p:nvSpPr>
          <p:cNvPr id="477" name="Google Shape;477;p6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In severe symptomatic AS, caesarean delivery should be preferred. </a:t>
            </a:r>
            <a:endParaRPr/>
          </a:p>
          <a:p>
            <a:pPr indent="-228600" lvl="0" marL="228600" rtl="0" algn="l">
              <a:lnSpc>
                <a:spcPct val="120000"/>
              </a:lnSpc>
              <a:spcBef>
                <a:spcPts val="1000"/>
              </a:spcBef>
              <a:spcAft>
                <a:spcPts val="0"/>
              </a:spcAft>
              <a:buSzPts val="2000"/>
              <a:buChar char="•"/>
            </a:pPr>
            <a:r>
              <a:rPr lang="en-US"/>
              <a:t>In non-severe AS, vaginal delivery is preferred.</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1" name="Shape 481"/>
        <p:cNvGrpSpPr/>
        <p:nvPr/>
      </p:nvGrpSpPr>
      <p:grpSpPr>
        <a:xfrm>
          <a:off x="0" y="0"/>
          <a:ext cx="0" cy="0"/>
          <a:chOff x="0" y="0"/>
          <a:chExt cx="0" cy="0"/>
        </a:xfrm>
      </p:grpSpPr>
      <p:sp>
        <p:nvSpPr>
          <p:cNvPr id="482" name="Google Shape;482;p6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MITRAL AND AORTIC REGURGITATION</a:t>
            </a:r>
            <a:endParaRPr/>
          </a:p>
        </p:txBody>
      </p:sp>
      <p:sp>
        <p:nvSpPr>
          <p:cNvPr id="483" name="Google Shape;483;p6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1850"/>
              <a:buChar char="•"/>
            </a:pPr>
            <a:r>
              <a:rPr lang="en-US" sz="1850"/>
              <a:t>Mitral and aortic regurgitation can be of rheumatic, congenital, or degenerative origin</a:t>
            </a:r>
            <a:endParaRPr/>
          </a:p>
          <a:p>
            <a:pPr indent="-228600" lvl="0" marL="228600" rtl="0" algn="l">
              <a:lnSpc>
                <a:spcPct val="120000"/>
              </a:lnSpc>
              <a:spcBef>
                <a:spcPts val="1000"/>
              </a:spcBef>
              <a:spcAft>
                <a:spcPts val="0"/>
              </a:spcAft>
              <a:buSzPts val="1850"/>
              <a:buChar char="•"/>
            </a:pPr>
            <a:r>
              <a:rPr lang="en-US" sz="1850"/>
              <a:t>Women with severe regurgitation and symptoms or compromised LV function are at high-risk of HF</a:t>
            </a:r>
            <a:endParaRPr/>
          </a:p>
          <a:p>
            <a:pPr indent="-228600" lvl="0" marL="228600" rtl="0" algn="l">
              <a:lnSpc>
                <a:spcPct val="120000"/>
              </a:lnSpc>
              <a:spcBef>
                <a:spcPts val="1000"/>
              </a:spcBef>
              <a:spcAft>
                <a:spcPts val="0"/>
              </a:spcAft>
              <a:buSzPts val="1850"/>
              <a:buChar char="•"/>
            </a:pPr>
            <a:r>
              <a:rPr lang="en-US" sz="1850"/>
              <a:t>HF occurs in 20–25% of women with moderate or severe rheumatic MR</a:t>
            </a:r>
            <a:endParaRPr/>
          </a:p>
          <a:p>
            <a:pPr indent="-228600" lvl="0" marL="228600" rtl="0" algn="l">
              <a:lnSpc>
                <a:spcPct val="120000"/>
              </a:lnSpc>
              <a:spcBef>
                <a:spcPts val="1000"/>
              </a:spcBef>
              <a:spcAft>
                <a:spcPts val="0"/>
              </a:spcAft>
              <a:buSzPts val="1850"/>
              <a:buChar char="•"/>
            </a:pPr>
            <a:r>
              <a:rPr lang="en-US" sz="1850"/>
              <a:t>No increased risk of obstetric complications has been reported in women with moderate or severe MR, asymptomatic patients are treated conservatively without any therapy</a:t>
            </a:r>
            <a:endParaRPr/>
          </a:p>
          <a:p>
            <a:pPr indent="-228600" lvl="0" marL="228600" rtl="0" algn="l">
              <a:lnSpc>
                <a:spcPct val="120000"/>
              </a:lnSpc>
              <a:spcBef>
                <a:spcPts val="1000"/>
              </a:spcBef>
              <a:spcAft>
                <a:spcPts val="0"/>
              </a:spcAft>
              <a:buSzPts val="1850"/>
              <a:buChar char="•"/>
            </a:pPr>
            <a:r>
              <a:rPr lang="en-US" sz="1850"/>
              <a:t>In acute severe regurgitation with therapy-refractory HF, surgery such as intraaortic balloon pump placement is sometimes unavoidable during pregnancy</a:t>
            </a:r>
            <a:endParaRPr sz="1850"/>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sp>
        <p:nvSpPr>
          <p:cNvPr id="488" name="Google Shape;488;p6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TRICUSPID REGURGITATION</a:t>
            </a:r>
            <a:endParaRPr/>
          </a:p>
        </p:txBody>
      </p:sp>
      <p:sp>
        <p:nvSpPr>
          <p:cNvPr id="489" name="Google Shape;489;p6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Secondary TR is more frequent than primary TR, which may be due to endocarditis</a:t>
            </a:r>
            <a:endParaRPr/>
          </a:p>
          <a:p>
            <a:pPr indent="-228600" lvl="0" marL="228600" rtl="0" algn="l">
              <a:lnSpc>
                <a:spcPct val="120000"/>
              </a:lnSpc>
              <a:spcBef>
                <a:spcPts val="1000"/>
              </a:spcBef>
              <a:spcAft>
                <a:spcPts val="0"/>
              </a:spcAft>
              <a:buSzPts val="2000"/>
              <a:buChar char="•"/>
            </a:pPr>
            <a:r>
              <a:rPr lang="en-US"/>
              <a:t>Maternal risk is usually determined by left-sided valve disease or PH.</a:t>
            </a:r>
            <a:endParaRPr/>
          </a:p>
          <a:p>
            <a:pPr indent="-228600" lvl="0" marL="228600" rtl="0" algn="l">
              <a:lnSpc>
                <a:spcPct val="120000"/>
              </a:lnSpc>
              <a:spcBef>
                <a:spcPts val="1000"/>
              </a:spcBef>
              <a:spcAft>
                <a:spcPts val="0"/>
              </a:spcAft>
              <a:buSzPts val="2000"/>
              <a:buChar char="•"/>
            </a:pPr>
            <a:r>
              <a:rPr lang="en-US"/>
              <a:t>However, maternal risk can be increased in severe symptomatic TR or in women with RV dysfunction.</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3" name="Shape 493"/>
        <p:cNvGrpSpPr/>
        <p:nvPr/>
      </p:nvGrpSpPr>
      <p:grpSpPr>
        <a:xfrm>
          <a:off x="0" y="0"/>
          <a:ext cx="0" cy="0"/>
          <a:chOff x="0" y="0"/>
          <a:chExt cx="0" cy="0"/>
        </a:xfrm>
      </p:grpSpPr>
      <p:sp>
        <p:nvSpPr>
          <p:cNvPr id="494" name="Google Shape;494;p6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ATRIAL FIBRILLATION IN NATIVE HEART VALVE</a:t>
            </a:r>
            <a:br>
              <a:rPr lang="en-US"/>
            </a:br>
            <a:r>
              <a:rPr lang="en-US"/>
              <a:t>DISEASE</a:t>
            </a:r>
            <a:endParaRPr/>
          </a:p>
        </p:txBody>
      </p:sp>
      <p:sp>
        <p:nvSpPr>
          <p:cNvPr id="495" name="Google Shape;495;p65"/>
          <p:cNvSpPr txBox="1"/>
          <p:nvPr>
            <p:ph idx="1" type="body"/>
          </p:nvPr>
        </p:nvSpPr>
        <p:spPr>
          <a:xfrm>
            <a:off x="1294362" y="1853754"/>
            <a:ext cx="9603275" cy="3841729"/>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A high thrombo-embolic risk is associated with AF, particularly in clinically significant MS.</a:t>
            </a:r>
            <a:endParaRPr/>
          </a:p>
          <a:p>
            <a:pPr indent="-228600" lvl="0" marL="228600" rtl="0" algn="l">
              <a:lnSpc>
                <a:spcPct val="120000"/>
              </a:lnSpc>
              <a:spcBef>
                <a:spcPts val="1000"/>
              </a:spcBef>
              <a:spcAft>
                <a:spcPts val="0"/>
              </a:spcAft>
              <a:buSzPts val="2000"/>
              <a:buChar char="•"/>
            </a:pPr>
            <a:r>
              <a:rPr lang="en-US"/>
              <a:t>Immediate anticoagulation is required, using</a:t>
            </a:r>
            <a:endParaRPr/>
          </a:p>
          <a:p>
            <a:pPr indent="-228600" lvl="0" marL="228600" rtl="0" algn="l">
              <a:lnSpc>
                <a:spcPct val="120000"/>
              </a:lnSpc>
              <a:spcBef>
                <a:spcPts val="1000"/>
              </a:spcBef>
              <a:spcAft>
                <a:spcPts val="0"/>
              </a:spcAft>
              <a:buSzPts val="2000"/>
              <a:buChar char="•"/>
            </a:pPr>
            <a:r>
              <a:rPr lang="en-US"/>
              <a:t>LMWH at therapeutic doses in the first and last trimesters, and VKAs with the usual target INRs or LMWH for the second trimester. </a:t>
            </a:r>
            <a:endParaRPr/>
          </a:p>
          <a:p>
            <a:pPr indent="-228600" lvl="0" marL="228600" rtl="0" algn="l">
              <a:lnSpc>
                <a:spcPct val="120000"/>
              </a:lnSpc>
              <a:spcBef>
                <a:spcPts val="1000"/>
              </a:spcBef>
              <a:spcAft>
                <a:spcPts val="0"/>
              </a:spcAft>
              <a:buSzPts val="2000"/>
              <a:buChar char="•"/>
            </a:pPr>
            <a:r>
              <a:rPr lang="en-US"/>
              <a:t>Non- VKA OACs are contraindicated throughout pregnancy. </a:t>
            </a:r>
            <a:endParaRPr/>
          </a:p>
          <a:p>
            <a:pPr indent="-228600" lvl="0" marL="228600" rtl="0" algn="l">
              <a:lnSpc>
                <a:spcPct val="120000"/>
              </a:lnSpc>
              <a:spcBef>
                <a:spcPts val="1000"/>
              </a:spcBef>
              <a:spcAft>
                <a:spcPts val="0"/>
              </a:spcAft>
              <a:buSzPts val="2000"/>
              <a:buChar char="•"/>
            </a:pPr>
            <a:r>
              <a:rPr lang="en-US"/>
              <a:t>The choice between cardioversion and rate control using digoxin or betablockers depends on the severity of the underlying valve disease and the tolerance</a:t>
            </a:r>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9" name="Shape 499"/>
        <p:cNvGrpSpPr/>
        <p:nvPr/>
      </p:nvGrpSpPr>
      <p:grpSpPr>
        <a:xfrm>
          <a:off x="0" y="0"/>
          <a:ext cx="0" cy="0"/>
          <a:chOff x="0" y="0"/>
          <a:chExt cx="0" cy="0"/>
        </a:xfrm>
      </p:grpSpPr>
      <p:sp>
        <p:nvSpPr>
          <p:cNvPr id="500" name="Google Shape;500;p6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80"/>
              <a:buFont typeface="Gill Sans"/>
              <a:buNone/>
            </a:pPr>
            <a:r>
              <a:rPr lang="en-US" sz="2880"/>
              <a:t>PROSTHETIC VALVES; </a:t>
            </a:r>
            <a:r>
              <a:rPr b="1" lang="en-US" sz="2880"/>
              <a:t>CHOICE OF VALVE PROSTHESIS</a:t>
            </a:r>
            <a:br>
              <a:rPr b="1" lang="en-US" sz="2880"/>
            </a:br>
            <a:endParaRPr sz="2880"/>
          </a:p>
        </p:txBody>
      </p:sp>
      <p:sp>
        <p:nvSpPr>
          <p:cNvPr id="501" name="Google Shape;501;p6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Mechanical valves offer excellent haemodynamic performance and long-term durability, but the need for anticoagulation  increases maternal and foetal mortality and morbidity, and the risk of major cardiac events during pregnancy is much higher than with bioprosthetic valves.</a:t>
            </a:r>
            <a:endParaRPr b="1"/>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6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PROSTHETIC VALVES; </a:t>
            </a:r>
            <a:r>
              <a:rPr b="1" lang="en-US"/>
              <a:t>CHOICE OF VALVE PROSTHESIS</a:t>
            </a:r>
            <a:endParaRPr/>
          </a:p>
        </p:txBody>
      </p:sp>
      <p:sp>
        <p:nvSpPr>
          <p:cNvPr id="507" name="Google Shape;507;p6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However, bioprosthetic valves in young women are associated with a high-risk of structural valve deterioration resulting in the risk of going through pregnancy with a dysfunctional valve, and eventually in the inevitable need for re-operation.</a:t>
            </a:r>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6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MECHANICAL PROSTHESIS AND ANTICOAGULATION IN PREGNANCY</a:t>
            </a:r>
            <a:endParaRPr/>
          </a:p>
        </p:txBody>
      </p:sp>
      <p:sp>
        <p:nvSpPr>
          <p:cNvPr id="513" name="Google Shape;513;p6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OACs  through out pregnancy, under strcict INR control, is the safest regimen for the mother with mechanical prosthesis for valvular heart ds</a:t>
            </a:r>
            <a:endParaRPr/>
          </a:p>
          <a:p>
            <a:pPr indent="-228600" lvl="0" marL="228600" rtl="0" algn="l">
              <a:lnSpc>
                <a:spcPct val="120000"/>
              </a:lnSpc>
              <a:spcBef>
                <a:spcPts val="1000"/>
              </a:spcBef>
              <a:spcAft>
                <a:spcPts val="0"/>
              </a:spcAft>
              <a:buSzPts val="2000"/>
              <a:buChar char="•"/>
            </a:pPr>
            <a:r>
              <a:rPr lang="en-US"/>
              <a:t>However, due to embryopathy associated with warfarin( fetal bone and cartilage formation abnormalities-facial abnormalities, optic atrophy, digital abnormalities),with risk highest when warfarin is administered at 6 -12 weeks gestation, and risk being dose-dependent( lowest risk (3%) when daily warfarin dose is &lt; 5mg)  then treatment should be individualized for patient risk by the MDT.</a:t>
            </a:r>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6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MECHANICAL PROSTHESIS AND ANTICOAGULATION IN PREGNANCY</a:t>
            </a:r>
            <a:endParaRPr/>
          </a:p>
        </p:txBody>
      </p:sp>
      <p:sp>
        <p:nvSpPr>
          <p:cNvPr id="519" name="Google Shape;519;p6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OACs started preconception should be continued until pregnancy is achieved</a:t>
            </a:r>
            <a:endParaRPr/>
          </a:p>
          <a:p>
            <a:pPr indent="-228600" lvl="0" marL="228600" rtl="0" algn="l">
              <a:lnSpc>
                <a:spcPct val="120000"/>
              </a:lnSpc>
              <a:spcBef>
                <a:spcPts val="1000"/>
              </a:spcBef>
              <a:spcAft>
                <a:spcPts val="0"/>
              </a:spcAft>
              <a:buSzPts val="2000"/>
              <a:buChar char="•"/>
            </a:pPr>
            <a:r>
              <a:rPr lang="en-US"/>
              <a:t>LMWH and UFH through out pregnancy is not recommended because of the high risk of valve thrombosis with these regimens in combination with the low fetal risk with OACs in the second and 3</a:t>
            </a:r>
            <a:r>
              <a:rPr baseline="30000" lang="en-US"/>
              <a:t>rd</a:t>
            </a:r>
            <a:r>
              <a:rPr lang="en-US"/>
              <a:t> trimester.</a:t>
            </a:r>
            <a:endParaRPr/>
          </a:p>
          <a:p>
            <a:pPr indent="-228600" lvl="0" marL="228600" rtl="0" algn="l">
              <a:lnSpc>
                <a:spcPct val="120000"/>
              </a:lnSpc>
              <a:spcBef>
                <a:spcPts val="1000"/>
              </a:spcBef>
              <a:spcAft>
                <a:spcPts val="0"/>
              </a:spcAft>
              <a:buSzPts val="2000"/>
              <a:buChar char="•"/>
            </a:pPr>
            <a:r>
              <a:rPr lang="en-US"/>
              <a:t>When higher doses of OACs are required, discontinuation of OACs between 6-12 weeks gestation and replacement by adjusted dose UFH ≥2 times the control, in high risk patients is applied.</a:t>
            </a:r>
            <a:endParaRPr/>
          </a:p>
          <a:p>
            <a:pPr indent="-101600" lvl="0" marL="228600" rtl="0" algn="l">
              <a:lnSpc>
                <a:spcPct val="120000"/>
              </a:lnSpc>
              <a:spcBef>
                <a:spcPts val="1000"/>
              </a:spcBef>
              <a:spcAft>
                <a:spcPts val="0"/>
              </a:spcAft>
              <a:buSzPts val="2000"/>
              <a:buNone/>
            </a:pPr>
            <a:r>
              <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cap="none"/>
              <a:t>Influence Of Physiological Adaptations To Pregnancy On Cardiac Disease In Pregnancy</a:t>
            </a:r>
            <a:endParaRPr cap="none"/>
          </a:p>
        </p:txBody>
      </p:sp>
      <p:sp>
        <p:nvSpPr>
          <p:cNvPr id="145" name="Google Shape;145;p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Pregnancy is a hypercoagulable state associated with increased risk of thrombo-embolism. … </a:t>
            </a:r>
            <a:r>
              <a:rPr i="1" lang="en-US">
                <a:solidFill>
                  <a:srgbClr val="00B0F0"/>
                </a:solidFill>
              </a:rPr>
              <a:t>those already on anticoagulants prior to pregnancy pose a higher risk</a:t>
            </a:r>
            <a:endParaRPr>
              <a:solidFill>
                <a:srgbClr val="00B0F0"/>
              </a:solidFill>
            </a:endParaRPr>
          </a:p>
          <a:p>
            <a:pPr indent="-228600" lvl="0" marL="228600" rtl="0" algn="l">
              <a:lnSpc>
                <a:spcPct val="120000"/>
              </a:lnSpc>
              <a:spcBef>
                <a:spcPts val="1000"/>
              </a:spcBef>
              <a:spcAft>
                <a:spcPts val="0"/>
              </a:spcAft>
              <a:buSzPts val="2000"/>
              <a:buChar char="•"/>
            </a:pPr>
            <a:r>
              <a:rPr lang="en-US"/>
              <a:t>Increased activity of liver enzyme systems, glomerular filtration rate, and plasma volume, protein binding changes, and decreased serum albumin levels contribute to changes in the pharmacokinetics of many drugs.</a:t>
            </a:r>
            <a:endParaRPr/>
          </a:p>
          <a:p>
            <a:pPr indent="-228600" lvl="0" marL="228600" rtl="0" algn="l">
              <a:lnSpc>
                <a:spcPct val="120000"/>
              </a:lnSpc>
              <a:spcBef>
                <a:spcPts val="1000"/>
              </a:spcBef>
              <a:spcAft>
                <a:spcPts val="0"/>
              </a:spcAft>
              <a:buSzPts val="2000"/>
              <a:buChar char="•"/>
            </a:pPr>
            <a:r>
              <a:rPr lang="en-US"/>
              <a:t>Uterine contractions, positioning (left lateral vs. supine), pain, anxiety, exertion, haemorrhage, and uterine involution cause significant haemodynamic changes during labour and post-partum.</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7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MECHANICAL PROSTHESIS AND ANTICOAGULATION IN PREGNANCY</a:t>
            </a:r>
            <a:endParaRPr/>
          </a:p>
        </p:txBody>
      </p:sp>
      <p:sp>
        <p:nvSpPr>
          <p:cNvPr id="525" name="Google Shape;525;p70"/>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If delivery starts while on a VKA or in less than 2 weeks after discontinuation of a VKA, caesarean section is recommended</a:t>
            </a:r>
            <a:endParaRPr/>
          </a:p>
          <a:p>
            <a:pPr indent="-228600" lvl="0" marL="228600" rtl="0" algn="l">
              <a:lnSpc>
                <a:spcPct val="120000"/>
              </a:lnSpc>
              <a:spcBef>
                <a:spcPts val="1000"/>
              </a:spcBef>
              <a:spcAft>
                <a:spcPts val="0"/>
              </a:spcAft>
              <a:buSzPts val="2000"/>
              <a:buChar char="•"/>
            </a:pPr>
            <a:r>
              <a:rPr lang="en-US"/>
              <a:t>Discontinue VKAs and start adjusted-dose intravenous UFH ( aPTT &gt;_2 x control) or adjusted-dose LMWH at the 36th week of gestation</a:t>
            </a:r>
            <a:endParaRPr/>
          </a:p>
          <a:p>
            <a:pPr indent="-228600" lvl="0" marL="228600" rtl="0" algn="l">
              <a:lnSpc>
                <a:spcPct val="120000"/>
              </a:lnSpc>
              <a:spcBef>
                <a:spcPts val="1000"/>
              </a:spcBef>
              <a:spcAft>
                <a:spcPts val="0"/>
              </a:spcAft>
              <a:buSzPts val="2000"/>
              <a:buChar char="•"/>
            </a:pPr>
            <a:r>
              <a:rPr lang="en-US"/>
              <a:t>In pregnant women on LMWH or UFH, it is recommended to perform weekly anti-Xa level monitoring or aPTT monitoring with dose adjustment </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7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MANAGEMENT OF PROSTHETIC HEART VALVES</a:t>
            </a:r>
            <a:endParaRPr/>
          </a:p>
        </p:txBody>
      </p:sp>
      <p:sp>
        <p:nvSpPr>
          <p:cNvPr id="531" name="Google Shape;531;p7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1700"/>
              <a:buChar char="•"/>
            </a:pPr>
            <a:r>
              <a:rPr lang="en-US" sz="1700"/>
              <a:t>In pregnant women on a VKA, it is recommended to perform INR monitoring weekly or every 2 weeks.</a:t>
            </a:r>
            <a:endParaRPr/>
          </a:p>
          <a:p>
            <a:pPr indent="-228600" lvl="0" marL="228600" rtl="0" algn="l">
              <a:lnSpc>
                <a:spcPct val="110000"/>
              </a:lnSpc>
              <a:spcBef>
                <a:spcPts val="1000"/>
              </a:spcBef>
              <a:spcAft>
                <a:spcPts val="0"/>
              </a:spcAft>
              <a:buSzPts val="1700"/>
              <a:buChar char="•"/>
            </a:pPr>
            <a:r>
              <a:rPr lang="en-US" sz="1700"/>
              <a:t>In pregnant women with LMWH, it is recommended to target anti-Xa levels 4–6 h post-dose at 0.8–1.2 U/l (aortic valve prosthesis) or 1.0–1.2 IU/mL (mitral and right-sided valve prostheses)</a:t>
            </a:r>
            <a:endParaRPr/>
          </a:p>
          <a:p>
            <a:pPr indent="-228600" lvl="0" marL="228600" rtl="0" algn="l">
              <a:lnSpc>
                <a:spcPct val="110000"/>
              </a:lnSpc>
              <a:spcBef>
                <a:spcPts val="1000"/>
              </a:spcBef>
              <a:spcAft>
                <a:spcPts val="0"/>
              </a:spcAft>
              <a:buSzPts val="1700"/>
              <a:buChar char="•"/>
            </a:pPr>
            <a:r>
              <a:rPr lang="en-US" sz="1700"/>
              <a:t>Replace LMWH with intravenous UFH (aPTT &gt;_2x control) at least 36 h before planned delivery. </a:t>
            </a:r>
            <a:endParaRPr/>
          </a:p>
          <a:p>
            <a:pPr indent="-228600" lvl="0" marL="228600" rtl="0" algn="l">
              <a:lnSpc>
                <a:spcPct val="110000"/>
              </a:lnSpc>
              <a:spcBef>
                <a:spcPts val="1000"/>
              </a:spcBef>
              <a:spcAft>
                <a:spcPts val="0"/>
              </a:spcAft>
              <a:buSzPts val="1700"/>
              <a:buChar char="•"/>
            </a:pPr>
            <a:r>
              <a:rPr lang="en-US" sz="1700"/>
              <a:t>UFH should be continued until 4–6 h before planned delivery and restarted 4–6 h after delivery if there are no bleeding complications.</a:t>
            </a:r>
            <a:endParaRPr/>
          </a:p>
          <a:p>
            <a:pPr indent="-228600" lvl="0" marL="228600" rtl="0" algn="l">
              <a:lnSpc>
                <a:spcPct val="110000"/>
              </a:lnSpc>
              <a:spcBef>
                <a:spcPts val="1000"/>
              </a:spcBef>
              <a:spcAft>
                <a:spcPts val="0"/>
              </a:spcAft>
              <a:buSzPts val="1700"/>
              <a:buChar char="•"/>
            </a:pPr>
            <a:r>
              <a:rPr lang="en-US" sz="1700"/>
              <a:t>NB:( In other low risk patients on anticoagulation LMWH is stopped 24hours prior to induction of labour or elective C/S or epidural)</a:t>
            </a:r>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7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MANAGEMENT OF PROSTHETIC HEART VALVES</a:t>
            </a:r>
            <a:endParaRPr/>
          </a:p>
        </p:txBody>
      </p:sp>
      <p:sp>
        <p:nvSpPr>
          <p:cNvPr id="537" name="Google Shape;537;p7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Anticipate the timing of delivery to ensure safe and effective peripartum anticoagulation</a:t>
            </a:r>
            <a:endParaRPr/>
          </a:p>
          <a:p>
            <a:pPr indent="-228600" lvl="0" marL="228600" rtl="0" algn="l">
              <a:lnSpc>
                <a:spcPct val="120000"/>
              </a:lnSpc>
              <a:spcBef>
                <a:spcPts val="1000"/>
              </a:spcBef>
              <a:spcAft>
                <a:spcPts val="0"/>
              </a:spcAft>
              <a:buSzPts val="2000"/>
              <a:buChar char="•"/>
            </a:pPr>
            <a:r>
              <a:rPr lang="en-US"/>
              <a:t>Immediate echocardiography is recommended in women with mechanical valves presenting with dyspnoea and/or an embolic event.</a:t>
            </a:r>
            <a:endParaRPr/>
          </a:p>
          <a:p>
            <a:pPr indent="-228600" lvl="0" marL="228600" rtl="0" algn="l">
              <a:lnSpc>
                <a:spcPct val="120000"/>
              </a:lnSpc>
              <a:spcBef>
                <a:spcPts val="1000"/>
              </a:spcBef>
              <a:spcAft>
                <a:spcPts val="0"/>
              </a:spcAft>
              <a:buSzPts val="2000"/>
              <a:buChar char="•"/>
            </a:pPr>
            <a:r>
              <a:rPr lang="en-US"/>
              <a:t>implement changes in the anticoagulation regimen during pregnancy in hospital(Admit patient) </a:t>
            </a:r>
            <a:endParaRPr/>
          </a:p>
          <a:p>
            <a:pPr indent="-228600" lvl="0" marL="228600" rtl="0" algn="l">
              <a:lnSpc>
                <a:spcPct val="120000"/>
              </a:lnSpc>
              <a:spcBef>
                <a:spcPts val="1000"/>
              </a:spcBef>
              <a:spcAft>
                <a:spcPts val="0"/>
              </a:spcAft>
              <a:buSzPts val="2000"/>
              <a:buChar char="•"/>
            </a:pPr>
            <a:r>
              <a:rPr lang="en-US"/>
              <a:t>During the second and third trimesters until the 36th week, VKAs are recommended in women needing a low dose</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7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MANAGEMENT OF PROSTHETIC HEART VALVES</a:t>
            </a:r>
            <a:endParaRPr/>
          </a:p>
        </p:txBody>
      </p:sp>
      <p:sp>
        <p:nvSpPr>
          <p:cNvPr id="543" name="Google Shape;543;p7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During the second and third trimesters, LMWH with anti-Xa level monitoring and dose adjustment is considered in women who need a high dose of VKA after patient information and consent</a:t>
            </a:r>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7" name="Shape 547"/>
        <p:cNvGrpSpPr/>
        <p:nvPr/>
      </p:nvGrpSpPr>
      <p:grpSpPr>
        <a:xfrm>
          <a:off x="0" y="0"/>
          <a:ext cx="0" cy="0"/>
          <a:chOff x="0" y="0"/>
          <a:chExt cx="0" cy="0"/>
        </a:xfrm>
      </p:grpSpPr>
      <p:sp>
        <p:nvSpPr>
          <p:cNvPr id="548" name="Google Shape;548;p7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CARDIOMYOPATHIES</a:t>
            </a:r>
            <a:endParaRPr/>
          </a:p>
        </p:txBody>
      </p:sp>
      <p:sp>
        <p:nvSpPr>
          <p:cNvPr id="549" name="Google Shape;549;p7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3200"/>
              <a:buChar char="•"/>
            </a:pPr>
            <a:r>
              <a:rPr lang="en-US" sz="3200"/>
              <a:t>The aetiology of pregnancy-associated cardiomyopathy includes</a:t>
            </a:r>
            <a:endParaRPr/>
          </a:p>
          <a:p>
            <a:pPr indent="-228600" lvl="1" marL="685800" rtl="0" algn="l">
              <a:lnSpc>
                <a:spcPct val="110000"/>
              </a:lnSpc>
              <a:spcBef>
                <a:spcPts val="500"/>
              </a:spcBef>
              <a:spcAft>
                <a:spcPts val="0"/>
              </a:spcAft>
              <a:buSzPts val="3200"/>
              <a:buChar char="•"/>
            </a:pPr>
            <a:r>
              <a:rPr lang="en-US" sz="3200"/>
              <a:t>acquired and inherited diseases, such PPCM, toxic cardiomyopathies, HCM, dilated cardiomyopathy (DCM)</a:t>
            </a:r>
            <a:endParaRPr/>
          </a:p>
          <a:p>
            <a:pPr indent="-228600" lvl="1" marL="685800" rtl="0" algn="l">
              <a:lnSpc>
                <a:spcPct val="110000"/>
              </a:lnSpc>
              <a:spcBef>
                <a:spcPts val="500"/>
              </a:spcBef>
              <a:spcAft>
                <a:spcPts val="0"/>
              </a:spcAft>
              <a:buSzPts val="3200"/>
              <a:buChar char="•"/>
            </a:pPr>
            <a:r>
              <a:rPr lang="en-US" sz="3200"/>
              <a:t>storage diseases</a:t>
            </a:r>
            <a:r>
              <a:rPr lang="en-US" sz="2800"/>
              <a:t>.</a:t>
            </a:r>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3" name="Shape 553"/>
        <p:cNvGrpSpPr/>
        <p:nvPr/>
      </p:nvGrpSpPr>
      <p:grpSpPr>
        <a:xfrm>
          <a:off x="0" y="0"/>
          <a:ext cx="0" cy="0"/>
          <a:chOff x="0" y="0"/>
          <a:chExt cx="0" cy="0"/>
        </a:xfrm>
      </p:grpSpPr>
      <p:sp>
        <p:nvSpPr>
          <p:cNvPr id="554" name="Google Shape;554;p75"/>
          <p:cNvSpPr txBox="1"/>
          <p:nvPr>
            <p:ph type="title"/>
          </p:nvPr>
        </p:nvSpPr>
        <p:spPr>
          <a:xfrm>
            <a:off x="1451579" y="804520"/>
            <a:ext cx="9603275" cy="58713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PERIPARTUM CARDIOMYOPATHY</a:t>
            </a:r>
            <a:endParaRPr/>
          </a:p>
        </p:txBody>
      </p:sp>
      <p:sp>
        <p:nvSpPr>
          <p:cNvPr id="555" name="Google Shape;555;p75"/>
          <p:cNvSpPr txBox="1"/>
          <p:nvPr>
            <p:ph idx="1" type="body"/>
          </p:nvPr>
        </p:nvSpPr>
        <p:spPr>
          <a:xfrm>
            <a:off x="1451579" y="1285462"/>
            <a:ext cx="9603275" cy="4768018"/>
          </a:xfrm>
          <a:prstGeom prst="rect">
            <a:avLst/>
          </a:prstGeom>
          <a:noFill/>
          <a:ln>
            <a:noFill/>
          </a:ln>
        </p:spPr>
        <p:txBody>
          <a:bodyPr anchorCtr="0" anchor="t" bIns="45700" lIns="91425" spcFirstLastPara="1" rIns="91425" wrap="square" tIns="45700">
            <a:noAutofit/>
          </a:bodyPr>
          <a:lstStyle/>
          <a:p>
            <a:pPr indent="-228600" lvl="0" marL="228600" rtl="0" algn="l">
              <a:lnSpc>
                <a:spcPct val="120000"/>
              </a:lnSpc>
              <a:spcBef>
                <a:spcPts val="0"/>
              </a:spcBef>
              <a:spcAft>
                <a:spcPts val="0"/>
              </a:spcAft>
              <a:buSzPts val="2400"/>
              <a:buChar char="•"/>
            </a:pPr>
            <a:r>
              <a:rPr lang="en-US" sz="2400"/>
              <a:t>Predisposing factors include </a:t>
            </a:r>
            <a:endParaRPr/>
          </a:p>
          <a:p>
            <a:pPr indent="-228600" lvl="1" marL="685800" rtl="0" algn="l">
              <a:lnSpc>
                <a:spcPct val="120000"/>
              </a:lnSpc>
              <a:spcBef>
                <a:spcPts val="500"/>
              </a:spcBef>
              <a:spcAft>
                <a:spcPts val="0"/>
              </a:spcAft>
              <a:buSzPts val="2400"/>
              <a:buChar char="•"/>
            </a:pPr>
            <a:r>
              <a:rPr lang="en-US" sz="2400"/>
              <a:t>Multiparity</a:t>
            </a:r>
            <a:endParaRPr/>
          </a:p>
          <a:p>
            <a:pPr indent="-228600" lvl="1" marL="685800" rtl="0" algn="l">
              <a:lnSpc>
                <a:spcPct val="120000"/>
              </a:lnSpc>
              <a:spcBef>
                <a:spcPts val="500"/>
              </a:spcBef>
              <a:spcAft>
                <a:spcPts val="0"/>
              </a:spcAft>
              <a:buSzPts val="2400"/>
              <a:buChar char="•"/>
            </a:pPr>
            <a:r>
              <a:rPr lang="en-US" sz="2400"/>
              <a:t>African ethnicity</a:t>
            </a:r>
            <a:endParaRPr/>
          </a:p>
          <a:p>
            <a:pPr indent="-228600" lvl="1" marL="685800" rtl="0" algn="l">
              <a:lnSpc>
                <a:spcPct val="120000"/>
              </a:lnSpc>
              <a:spcBef>
                <a:spcPts val="500"/>
              </a:spcBef>
              <a:spcAft>
                <a:spcPts val="0"/>
              </a:spcAft>
              <a:buSzPts val="2400"/>
              <a:buChar char="•"/>
            </a:pPr>
            <a:r>
              <a:rPr lang="en-US" sz="2400"/>
              <a:t>Smoking</a:t>
            </a:r>
            <a:endParaRPr/>
          </a:p>
          <a:p>
            <a:pPr indent="-228600" lvl="1" marL="685800" rtl="0" algn="l">
              <a:lnSpc>
                <a:spcPct val="120000"/>
              </a:lnSpc>
              <a:spcBef>
                <a:spcPts val="500"/>
              </a:spcBef>
              <a:spcAft>
                <a:spcPts val="0"/>
              </a:spcAft>
              <a:buSzPts val="2400"/>
              <a:buChar char="•"/>
            </a:pPr>
            <a:r>
              <a:rPr lang="en-US" sz="2400"/>
              <a:t>diabetes,</a:t>
            </a:r>
            <a:endParaRPr/>
          </a:p>
          <a:p>
            <a:pPr indent="-228600" lvl="1" marL="685800" rtl="0" algn="l">
              <a:lnSpc>
                <a:spcPct val="120000"/>
              </a:lnSpc>
              <a:spcBef>
                <a:spcPts val="500"/>
              </a:spcBef>
              <a:spcAft>
                <a:spcPts val="0"/>
              </a:spcAft>
              <a:buSzPts val="2400"/>
              <a:buChar char="•"/>
            </a:pPr>
            <a:r>
              <a:rPr lang="en-US" sz="2400"/>
              <a:t>pre-eclampsia</a:t>
            </a:r>
            <a:endParaRPr/>
          </a:p>
          <a:p>
            <a:pPr indent="-228600" lvl="1" marL="685800" rtl="0" algn="l">
              <a:lnSpc>
                <a:spcPct val="120000"/>
              </a:lnSpc>
              <a:spcBef>
                <a:spcPts val="500"/>
              </a:spcBef>
              <a:spcAft>
                <a:spcPts val="0"/>
              </a:spcAft>
              <a:buSzPts val="2400"/>
              <a:buChar char="•"/>
            </a:pPr>
            <a:r>
              <a:rPr lang="en-US" sz="2400"/>
              <a:t>Malnutrition</a:t>
            </a:r>
            <a:endParaRPr/>
          </a:p>
          <a:p>
            <a:pPr indent="-228600" lvl="1" marL="685800" rtl="0" algn="l">
              <a:lnSpc>
                <a:spcPct val="120000"/>
              </a:lnSpc>
              <a:spcBef>
                <a:spcPts val="500"/>
              </a:spcBef>
              <a:spcAft>
                <a:spcPts val="0"/>
              </a:spcAft>
              <a:buSzPts val="2400"/>
              <a:buChar char="•"/>
            </a:pPr>
            <a:r>
              <a:rPr lang="en-US" sz="2400"/>
              <a:t>advanced age,</a:t>
            </a:r>
            <a:endParaRPr/>
          </a:p>
          <a:p>
            <a:pPr indent="-228600" lvl="1" marL="685800" rtl="0" algn="l">
              <a:lnSpc>
                <a:spcPct val="120000"/>
              </a:lnSpc>
              <a:spcBef>
                <a:spcPts val="500"/>
              </a:spcBef>
              <a:spcAft>
                <a:spcPts val="0"/>
              </a:spcAft>
              <a:buSzPts val="2400"/>
              <a:buChar char="•"/>
            </a:pPr>
            <a:r>
              <a:rPr lang="en-US" sz="2400"/>
              <a:t>Teenage pregnancy.</a:t>
            </a:r>
            <a:endParaRPr sz="2400"/>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9" name="Shape 559"/>
        <p:cNvGrpSpPr/>
        <p:nvPr/>
      </p:nvGrpSpPr>
      <p:grpSpPr>
        <a:xfrm>
          <a:off x="0" y="0"/>
          <a:ext cx="0" cy="0"/>
          <a:chOff x="0" y="0"/>
          <a:chExt cx="0" cy="0"/>
        </a:xfrm>
      </p:grpSpPr>
      <p:sp>
        <p:nvSpPr>
          <p:cNvPr id="560" name="Google Shape;560;p7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PERIPARTUM CARDIOMYOPATHY (PPCM); CAUSE</a:t>
            </a:r>
            <a:endParaRPr/>
          </a:p>
        </p:txBody>
      </p:sp>
      <p:sp>
        <p:nvSpPr>
          <p:cNvPr id="561" name="Google Shape;561;p7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The cause is uncertain, but potential aetiologies include inflammation and angiogenic imbalance, inducing vascular damage</a:t>
            </a:r>
            <a:endParaRPr/>
          </a:p>
          <a:p>
            <a:pPr indent="-101600" lvl="0" marL="228600" rtl="0" algn="l">
              <a:lnSpc>
                <a:spcPct val="120000"/>
              </a:lnSpc>
              <a:spcBef>
                <a:spcPts val="1000"/>
              </a:spcBef>
              <a:spcAft>
                <a:spcPts val="0"/>
              </a:spcAft>
              <a:buSzPts val="2000"/>
              <a:buNone/>
            </a:pPr>
            <a:r>
              <a:t/>
            </a:r>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5" name="Shape 565"/>
        <p:cNvGrpSpPr/>
        <p:nvPr/>
      </p:nvGrpSpPr>
      <p:grpSpPr>
        <a:xfrm>
          <a:off x="0" y="0"/>
          <a:ext cx="0" cy="0"/>
          <a:chOff x="0" y="0"/>
          <a:chExt cx="0" cy="0"/>
        </a:xfrm>
      </p:grpSpPr>
      <p:sp>
        <p:nvSpPr>
          <p:cNvPr id="566" name="Google Shape;566;p77"/>
          <p:cNvSpPr txBox="1"/>
          <p:nvPr>
            <p:ph type="title"/>
          </p:nvPr>
        </p:nvSpPr>
        <p:spPr>
          <a:xfrm>
            <a:off x="1451578" y="867037"/>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PERIPARTUM CARDIOMYOPATHY; DIAGNOSIS</a:t>
            </a:r>
            <a:endParaRPr/>
          </a:p>
        </p:txBody>
      </p:sp>
      <p:sp>
        <p:nvSpPr>
          <p:cNvPr id="567" name="Google Shape;567;p77"/>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50"/>
              <a:buChar char="•"/>
            </a:pPr>
            <a:r>
              <a:rPr lang="en-US" sz="1850"/>
              <a:t>PPCM presents with HF secondary to LV systolic dysfunction towards the end of pregnancy and in the 6 months following delivery, with the majority diagnosed post-partum</a:t>
            </a:r>
            <a:endParaRPr/>
          </a:p>
          <a:p>
            <a:pPr indent="-228600" lvl="0" marL="228600" rtl="0" algn="l">
              <a:lnSpc>
                <a:spcPct val="100000"/>
              </a:lnSpc>
              <a:spcBef>
                <a:spcPts val="1000"/>
              </a:spcBef>
              <a:spcAft>
                <a:spcPts val="0"/>
              </a:spcAft>
              <a:buSzPts val="1850"/>
              <a:buChar char="•"/>
            </a:pPr>
            <a:r>
              <a:rPr lang="en-US" sz="1850"/>
              <a:t>Careful history taking is necessary to identify and exclude other causes of HF</a:t>
            </a:r>
            <a:endParaRPr/>
          </a:p>
          <a:p>
            <a:pPr indent="-228600" lvl="0" marL="228600" rtl="0" algn="l">
              <a:lnSpc>
                <a:spcPct val="100000"/>
              </a:lnSpc>
              <a:spcBef>
                <a:spcPts val="1000"/>
              </a:spcBef>
              <a:spcAft>
                <a:spcPts val="0"/>
              </a:spcAft>
              <a:buSzPts val="1850"/>
              <a:buChar char="•"/>
            </a:pPr>
            <a:r>
              <a:rPr lang="en-US" sz="1850"/>
              <a:t>The LV may be non-dilated, but the Ejection fraction (EF) is usually &lt;45%.</a:t>
            </a:r>
            <a:endParaRPr/>
          </a:p>
          <a:p>
            <a:pPr indent="-228600" lvl="0" marL="228600" rtl="0" algn="l">
              <a:lnSpc>
                <a:spcPct val="100000"/>
              </a:lnSpc>
              <a:spcBef>
                <a:spcPts val="1000"/>
              </a:spcBef>
              <a:spcAft>
                <a:spcPts val="0"/>
              </a:spcAft>
              <a:buSzPts val="1850"/>
              <a:buChar char="•"/>
            </a:pPr>
            <a:r>
              <a:rPr lang="en-US" sz="1850"/>
              <a:t>Patients frequently present with acute HF, but also with ventricular arrhythmias and/or cardiac arrest</a:t>
            </a:r>
            <a:endParaRPr/>
          </a:p>
          <a:p>
            <a:pPr indent="-228600" lvl="0" marL="228600" rtl="0" algn="l">
              <a:lnSpc>
                <a:spcPct val="100000"/>
              </a:lnSpc>
              <a:spcBef>
                <a:spcPts val="1000"/>
              </a:spcBef>
              <a:spcAft>
                <a:spcPts val="0"/>
              </a:spcAft>
              <a:buSzPts val="1850"/>
              <a:buChar char="•"/>
            </a:pPr>
            <a:r>
              <a:rPr lang="en-US" sz="1850"/>
              <a:t>Echocardiography is the imaging modality of choice. Initial LVEF &lt;30%, marked LV dilatation (LV end-diastolic diameter &gt;_6.0 cm), and RV involvement are associated with adverse outcomes</a:t>
            </a:r>
            <a:endParaRPr sz="1850"/>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1" name="Shape 571"/>
        <p:cNvGrpSpPr/>
        <p:nvPr/>
      </p:nvGrpSpPr>
      <p:grpSpPr>
        <a:xfrm>
          <a:off x="0" y="0"/>
          <a:ext cx="0" cy="0"/>
          <a:chOff x="0" y="0"/>
          <a:chExt cx="0" cy="0"/>
        </a:xfrm>
      </p:grpSpPr>
      <p:sp>
        <p:nvSpPr>
          <p:cNvPr id="572" name="Google Shape;572;p7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PERIPARTUM CARDIOMYOPATHY; PROGNOSIS</a:t>
            </a:r>
            <a:endParaRPr/>
          </a:p>
        </p:txBody>
      </p:sp>
      <p:sp>
        <p:nvSpPr>
          <p:cNvPr id="573" name="Google Shape;573;p7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When the EF has not recovered to &gt;50–55%, subsequent pregnancy should be discouraged. Even with normalized EF, counselling is required due to potential recurrence.</a:t>
            </a:r>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7" name="Shape 577"/>
        <p:cNvGrpSpPr/>
        <p:nvPr/>
      </p:nvGrpSpPr>
      <p:grpSpPr>
        <a:xfrm>
          <a:off x="0" y="0"/>
          <a:ext cx="0" cy="0"/>
          <a:chOff x="0" y="0"/>
          <a:chExt cx="0" cy="0"/>
        </a:xfrm>
      </p:grpSpPr>
      <p:sp>
        <p:nvSpPr>
          <p:cNvPr id="578" name="Google Shape;578;p7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DILATED CARDIOMYOPATHY (DCM)</a:t>
            </a:r>
            <a:endParaRPr/>
          </a:p>
        </p:txBody>
      </p:sp>
      <p:sp>
        <p:nvSpPr>
          <p:cNvPr id="579" name="Google Shape;579;p7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en-US"/>
              <a:t>DCM encompasses a number of conditions resulting in LV dilatation and dysfunction including prior viral infection, drugs, and ischaemia.</a:t>
            </a:r>
            <a:endParaRPr/>
          </a:p>
          <a:p>
            <a:pPr indent="-228600" lvl="0" marL="228600" rtl="0" algn="l">
              <a:lnSpc>
                <a:spcPct val="110000"/>
              </a:lnSpc>
              <a:spcBef>
                <a:spcPts val="1000"/>
              </a:spcBef>
              <a:spcAft>
                <a:spcPts val="0"/>
              </a:spcAft>
              <a:buSzPts val="2000"/>
              <a:buChar char="•"/>
            </a:pPr>
            <a:r>
              <a:rPr lang="en-US"/>
              <a:t>50% of cases are idiopathic, of which 20–35% are hereditary</a:t>
            </a:r>
            <a:endParaRPr/>
          </a:p>
          <a:p>
            <a:pPr indent="-228600" lvl="0" marL="228600" rtl="0" algn="l">
              <a:lnSpc>
                <a:spcPct val="110000"/>
              </a:lnSpc>
              <a:spcBef>
                <a:spcPts val="1000"/>
              </a:spcBef>
              <a:spcAft>
                <a:spcPts val="0"/>
              </a:spcAft>
              <a:buSzPts val="2000"/>
              <a:buChar char="•"/>
            </a:pPr>
            <a:r>
              <a:rPr lang="en-US"/>
              <a:t>Although PPCM and DCM are distinct disease entities, patients may share a genetic predisposition, and differentiation during pregnancy may be impossible</a:t>
            </a:r>
            <a:endParaRPr/>
          </a:p>
          <a:p>
            <a:pPr indent="-228600" lvl="0" marL="228600" rtl="0" algn="l">
              <a:lnSpc>
                <a:spcPct val="110000"/>
              </a:lnSpc>
              <a:spcBef>
                <a:spcPts val="1000"/>
              </a:spcBef>
              <a:spcAft>
                <a:spcPts val="0"/>
              </a:spcAft>
              <a:buSzPts val="2000"/>
              <a:buChar char="•"/>
            </a:pPr>
            <a:r>
              <a:rPr lang="en-US"/>
              <a:t>Pregnancy is poorly tolerated in some women with pre-existing DCM, with the potential for significant deterioration in LV function.</a:t>
            </a:r>
            <a:endParaRPr/>
          </a:p>
          <a:p>
            <a:pPr indent="-228600" lvl="0" marL="228600" rtl="0" algn="l">
              <a:lnSpc>
                <a:spcPct val="110000"/>
              </a:lnSpc>
              <a:spcBef>
                <a:spcPts val="1000"/>
              </a:spcBef>
              <a:spcAft>
                <a:spcPts val="0"/>
              </a:spcAft>
              <a:buSzPts val="2000"/>
              <a:buChar char="•"/>
            </a:pPr>
            <a:r>
              <a:rPr lang="en-US"/>
              <a:t>Predictors of maternal mortality are NYHA class III/IV and EF &lt;40%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8"/>
          <p:cNvSpPr txBox="1"/>
          <p:nvPr>
            <p:ph type="title"/>
          </p:nvPr>
        </p:nvSpPr>
        <p:spPr>
          <a:xfrm>
            <a:off x="1451579" y="804519"/>
            <a:ext cx="9603275" cy="121121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30"/>
              <a:buFont typeface="Calibri"/>
              <a:buNone/>
            </a:pPr>
            <a:r>
              <a:rPr lang="en-US" sz="2430" cap="none">
                <a:latin typeface="Calibri"/>
                <a:ea typeface="Calibri"/>
                <a:cs typeface="Calibri"/>
                <a:sym typeface="Calibri"/>
              </a:rPr>
              <a:t>Influence of physiological adaptations to pregnancy on cardiac disease in pregnancy;</a:t>
            </a:r>
            <a:r>
              <a:rPr b="1" lang="en-US" sz="2430">
                <a:solidFill>
                  <a:srgbClr val="FF0000"/>
                </a:solidFill>
                <a:latin typeface="Calibri"/>
                <a:ea typeface="Calibri"/>
                <a:cs typeface="Calibri"/>
                <a:sym typeface="Calibri"/>
              </a:rPr>
              <a:t> </a:t>
            </a:r>
            <a:r>
              <a:rPr b="1" lang="en-US" sz="2430" cap="none">
                <a:solidFill>
                  <a:srgbClr val="FF0000"/>
                </a:solidFill>
                <a:latin typeface="Calibri"/>
                <a:ea typeface="Calibri"/>
                <a:cs typeface="Calibri"/>
                <a:sym typeface="Calibri"/>
              </a:rPr>
              <a:t>hemodynamic changes during labour and delivery </a:t>
            </a:r>
            <a:br>
              <a:rPr b="1" lang="en-US" sz="2880">
                <a:solidFill>
                  <a:srgbClr val="FF0000"/>
                </a:solidFill>
                <a:latin typeface="Calibri"/>
                <a:ea typeface="Calibri"/>
                <a:cs typeface="Calibri"/>
                <a:sym typeface="Calibri"/>
              </a:rPr>
            </a:br>
            <a:endParaRPr sz="2880" cap="none"/>
          </a:p>
        </p:txBody>
      </p:sp>
      <p:sp>
        <p:nvSpPr>
          <p:cNvPr id="151" name="Google Shape;151;p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en-US" sz="2000"/>
              <a:t>Uterine contractions are associated with an increase in cardiac output, attributed to an increase in blood volume from "</a:t>
            </a:r>
            <a:r>
              <a:rPr lang="en-US" sz="2000">
                <a:solidFill>
                  <a:srgbClr val="9522E7"/>
                </a:solidFill>
              </a:rPr>
              <a:t>autotransfusion" of intramyometrial </a:t>
            </a:r>
            <a:r>
              <a:rPr lang="en-US" sz="2000"/>
              <a:t>blood with each contraction and from an elevation in BP and HR because of increased sympathetic tone due to pain and anxiety.</a:t>
            </a:r>
            <a:endParaRPr b="1" sz="2400">
              <a:solidFill>
                <a:srgbClr val="FF0000"/>
              </a:solidFill>
              <a:latin typeface="Calibri"/>
              <a:ea typeface="Calibri"/>
              <a:cs typeface="Calibri"/>
              <a:sym typeface="Calibri"/>
            </a:endParaRPr>
          </a:p>
          <a:p>
            <a:pPr indent="-228600" lvl="0" marL="228600" rtl="0" algn="l">
              <a:lnSpc>
                <a:spcPct val="110000"/>
              </a:lnSpc>
              <a:spcBef>
                <a:spcPts val="1000"/>
              </a:spcBef>
              <a:spcAft>
                <a:spcPts val="0"/>
              </a:spcAft>
              <a:buSzPts val="2000"/>
              <a:buChar char="•"/>
            </a:pPr>
            <a:r>
              <a:rPr lang="en-US" sz="2000"/>
              <a:t>The type of anaesthesia used will have an important impact on the hemodynamic changes observed. </a:t>
            </a:r>
            <a:r>
              <a:rPr lang="en-US"/>
              <a:t>E</a:t>
            </a:r>
            <a:r>
              <a:rPr lang="en-US" sz="2000"/>
              <a:t>pidural anaesthesia provides adequate pain relief, but is associated with significant peripheral vasodilatation and a fall in </a:t>
            </a:r>
            <a:r>
              <a:rPr lang="en-US" sz="2000">
                <a:solidFill>
                  <a:srgbClr val="00B0F0"/>
                </a:solidFill>
              </a:rPr>
              <a:t>BP…</a:t>
            </a:r>
            <a:r>
              <a:rPr i="1" lang="en-US" sz="2000">
                <a:solidFill>
                  <a:srgbClr val="00B0F0"/>
                </a:solidFill>
              </a:rPr>
              <a:t>hypotension is the main risk, so give fluids for Mx as well as adrenaline… so this further affects the heart due to fluid overload… the balance should be maintained!!!</a:t>
            </a:r>
            <a:endParaRPr b="1" sz="2400">
              <a:solidFill>
                <a:srgbClr val="00B0F0"/>
              </a:solidFill>
              <a:latin typeface="Calibri"/>
              <a:ea typeface="Calibri"/>
              <a:cs typeface="Calibri"/>
              <a:sym typeface="Calibri"/>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3" name="Shape 583"/>
        <p:cNvGrpSpPr/>
        <p:nvPr/>
      </p:nvGrpSpPr>
      <p:grpSpPr>
        <a:xfrm>
          <a:off x="0" y="0"/>
          <a:ext cx="0" cy="0"/>
          <a:chOff x="0" y="0"/>
          <a:chExt cx="0" cy="0"/>
        </a:xfrm>
      </p:grpSpPr>
      <p:sp>
        <p:nvSpPr>
          <p:cNvPr id="584" name="Google Shape;584;p8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DCM</a:t>
            </a:r>
            <a:endParaRPr/>
          </a:p>
        </p:txBody>
      </p:sp>
      <p:sp>
        <p:nvSpPr>
          <p:cNvPr id="585" name="Google Shape;585;p80"/>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en-US"/>
              <a:t>All patients with DCM planning pregnancy require appropriate counselling and joint multidisciplinary care, as there is a high-risk of irreversible deterioration in ventricular function, maternal mortality, and foetal loss</a:t>
            </a:r>
            <a:endParaRPr/>
          </a:p>
          <a:p>
            <a:pPr indent="-228600" lvl="0" marL="228600" rtl="0" algn="l">
              <a:lnSpc>
                <a:spcPct val="110000"/>
              </a:lnSpc>
              <a:spcBef>
                <a:spcPts val="1000"/>
              </a:spcBef>
              <a:spcAft>
                <a:spcPts val="0"/>
              </a:spcAft>
              <a:buSzPts val="2000"/>
              <a:buChar char="•"/>
            </a:pPr>
            <a:r>
              <a:rPr lang="en-US"/>
              <a:t>Pre-pregnancy management includes the modification of existing HF medications to avoid foetal harm. (ACE) inhibitors, angiotensin receptor blockers (ARBs), angiotensin receptor neprilysin inhibitors (ARNIs), mineralocorticoid receptor antagonists (MRAs), and ivabradine are contraindicated and should be stopped prior to conception, with close clinical and echocardiographic monitoring. </a:t>
            </a:r>
            <a:endParaRPr/>
          </a:p>
          <a:p>
            <a:pPr indent="-228600" lvl="0" marL="228600" rtl="0" algn="l">
              <a:lnSpc>
                <a:spcPct val="110000"/>
              </a:lnSpc>
              <a:spcBef>
                <a:spcPts val="1000"/>
              </a:spcBef>
              <a:spcAft>
                <a:spcPts val="0"/>
              </a:spcAft>
              <a:buSzPts val="2000"/>
              <a:buChar char="•"/>
            </a:pPr>
            <a:r>
              <a:rPr lang="en-US"/>
              <a:t>However, beta-blockers should be continued and switched to beta-1-selective blockers</a:t>
            </a:r>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9" name="Shape 589"/>
        <p:cNvGrpSpPr/>
        <p:nvPr/>
      </p:nvGrpSpPr>
      <p:grpSpPr>
        <a:xfrm>
          <a:off x="0" y="0"/>
          <a:ext cx="0" cy="0"/>
          <a:chOff x="0" y="0"/>
          <a:chExt cx="0" cy="0"/>
        </a:xfrm>
      </p:grpSpPr>
      <p:sp>
        <p:nvSpPr>
          <p:cNvPr id="590" name="Google Shape;590;p8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HAEMODYNAMIC INSTABILITY AND CARDIOGENIC SHOCK</a:t>
            </a:r>
            <a:endParaRPr/>
          </a:p>
        </p:txBody>
      </p:sp>
      <p:sp>
        <p:nvSpPr>
          <p:cNvPr id="591" name="Google Shape;591;p8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If a patient is in cardiogenic shock or dependent on inotropes or vasopressors, she should be transferred early to a facility where mechanical circulatory support teams are available.</a:t>
            </a:r>
            <a:endParaRPr/>
          </a:p>
          <a:p>
            <a:pPr indent="-228600" lvl="0" marL="228600" rtl="0" algn="l">
              <a:lnSpc>
                <a:spcPct val="120000"/>
              </a:lnSpc>
              <a:spcBef>
                <a:spcPts val="1000"/>
              </a:spcBef>
              <a:spcAft>
                <a:spcPts val="0"/>
              </a:spcAft>
              <a:buSzPts val="2000"/>
              <a:buChar char="•"/>
            </a:pPr>
            <a:r>
              <a:rPr lang="en-US"/>
              <a:t>Urgent delivery by caesarean section (irrespective of gestation) should be considered with mechanical circulatory support immediately available</a:t>
            </a:r>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5" name="Shape 595"/>
        <p:cNvGrpSpPr/>
        <p:nvPr/>
      </p:nvGrpSpPr>
      <p:grpSpPr>
        <a:xfrm>
          <a:off x="0" y="0"/>
          <a:ext cx="0" cy="0"/>
          <a:chOff x="0" y="0"/>
          <a:chExt cx="0" cy="0"/>
        </a:xfrm>
      </p:grpSpPr>
      <p:sp>
        <p:nvSpPr>
          <p:cNvPr id="596" name="Google Shape;596;p82"/>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80"/>
              <a:buFont typeface="Gill Sans"/>
              <a:buNone/>
            </a:pPr>
            <a:r>
              <a:rPr lang="en-US" sz="2880"/>
              <a:t>ACUTE/SUBACUTE HEART FAILURE; DIFFERENTIAL DIAGNOSES INCLUDE</a:t>
            </a:r>
            <a:br>
              <a:rPr lang="en-US" sz="2880"/>
            </a:br>
            <a:endParaRPr sz="2880"/>
          </a:p>
        </p:txBody>
      </p:sp>
      <p:sp>
        <p:nvSpPr>
          <p:cNvPr id="597" name="Google Shape;597;p82"/>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800"/>
              <a:buChar char="•"/>
            </a:pPr>
            <a:r>
              <a:rPr lang="en-US" sz="2800"/>
              <a:t>uncomplicated pregnancy</a:t>
            </a:r>
            <a:endParaRPr/>
          </a:p>
          <a:p>
            <a:pPr indent="-228600" lvl="0" marL="228600" rtl="0" algn="l">
              <a:lnSpc>
                <a:spcPct val="120000"/>
              </a:lnSpc>
              <a:spcBef>
                <a:spcPts val="1000"/>
              </a:spcBef>
              <a:spcAft>
                <a:spcPts val="0"/>
              </a:spcAft>
              <a:buSzPts val="2800"/>
              <a:buChar char="•"/>
            </a:pPr>
            <a:r>
              <a:rPr lang="en-US" sz="2800"/>
              <a:t>pulmonary oedema (pre-eclampsia/eclampsia)</a:t>
            </a:r>
            <a:endParaRPr/>
          </a:p>
          <a:p>
            <a:pPr indent="-228600" lvl="0" marL="228600" rtl="0" algn="l">
              <a:lnSpc>
                <a:spcPct val="120000"/>
              </a:lnSpc>
              <a:spcBef>
                <a:spcPts val="1000"/>
              </a:spcBef>
              <a:spcAft>
                <a:spcPts val="0"/>
              </a:spcAft>
              <a:buSzPts val="2800"/>
              <a:buChar char="•"/>
            </a:pPr>
            <a:r>
              <a:rPr lang="en-US" sz="2800"/>
              <a:t>Pulmonary Embolism</a:t>
            </a:r>
            <a:endParaRPr/>
          </a:p>
          <a:p>
            <a:pPr indent="-228600" lvl="0" marL="228600" rtl="0" algn="l">
              <a:lnSpc>
                <a:spcPct val="120000"/>
              </a:lnSpc>
              <a:spcBef>
                <a:spcPts val="1000"/>
              </a:spcBef>
              <a:spcAft>
                <a:spcPts val="0"/>
              </a:spcAft>
              <a:buSzPts val="2800"/>
              <a:buChar char="•"/>
            </a:pPr>
            <a:r>
              <a:rPr lang="en-US" sz="2800"/>
              <a:t>Pneumonia</a:t>
            </a:r>
            <a:endParaRPr/>
          </a:p>
          <a:p>
            <a:pPr indent="-228600" lvl="0" marL="228600" rtl="0" algn="l">
              <a:lnSpc>
                <a:spcPct val="120000"/>
              </a:lnSpc>
              <a:spcBef>
                <a:spcPts val="1000"/>
              </a:spcBef>
              <a:spcAft>
                <a:spcPts val="0"/>
              </a:spcAft>
              <a:buSzPts val="2800"/>
              <a:buChar char="•"/>
            </a:pPr>
            <a:r>
              <a:rPr lang="en-US" sz="2800"/>
              <a:t>Myocardial Infarction</a:t>
            </a:r>
            <a:endParaRPr sz="2800"/>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1" name="Shape 601"/>
        <p:cNvGrpSpPr/>
        <p:nvPr/>
      </p:nvGrpSpPr>
      <p:grpSpPr>
        <a:xfrm>
          <a:off x="0" y="0"/>
          <a:ext cx="0" cy="0"/>
          <a:chOff x="0" y="0"/>
          <a:chExt cx="0" cy="0"/>
        </a:xfrm>
      </p:grpSpPr>
      <p:sp>
        <p:nvSpPr>
          <p:cNvPr id="602" name="Google Shape;602;p8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ACUTE/SUBACUTE HEART FAILURE; MANAGEMENT </a:t>
            </a:r>
            <a:endParaRPr/>
          </a:p>
        </p:txBody>
      </p:sp>
      <p:sp>
        <p:nvSpPr>
          <p:cNvPr id="603" name="Google Shape;603;p8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1850"/>
              <a:buChar char="•"/>
            </a:pPr>
            <a:r>
              <a:rPr lang="en-US" sz="1850"/>
              <a:t>Management goals are similar to non-pregnant acute HF, while avoiding foetotoxic agents (ACE inhibitors, ARB, ARNI, MRA, and atenolol).</a:t>
            </a:r>
            <a:endParaRPr/>
          </a:p>
          <a:p>
            <a:pPr indent="-228600" lvl="0" marL="228600" rtl="0" algn="l">
              <a:lnSpc>
                <a:spcPct val="110000"/>
              </a:lnSpc>
              <a:spcBef>
                <a:spcPts val="1000"/>
              </a:spcBef>
              <a:spcAft>
                <a:spcPts val="0"/>
              </a:spcAft>
              <a:buSzPts val="1850"/>
              <a:buChar char="•"/>
            </a:pPr>
            <a:r>
              <a:rPr lang="en-US" sz="1850"/>
              <a:t>HF with pulmonary congestion is treated with loop diuretics eg Furosemide- Lasix and thiazides, eg Hydrochlorohiazide, if required; however, diuretics should be avoided in the absence of pulmonary congestion, due to the potential reduction in placental blood flow</a:t>
            </a:r>
            <a:endParaRPr/>
          </a:p>
          <a:p>
            <a:pPr indent="-228600" lvl="0" marL="228600" rtl="0" algn="l">
              <a:lnSpc>
                <a:spcPct val="110000"/>
              </a:lnSpc>
              <a:spcBef>
                <a:spcPts val="1000"/>
              </a:spcBef>
              <a:spcAft>
                <a:spcPts val="0"/>
              </a:spcAft>
              <a:buSzPts val="1850"/>
              <a:buChar char="•"/>
            </a:pPr>
            <a:r>
              <a:rPr lang="en-US" sz="1850"/>
              <a:t>Beta-blockers should be initiated cautiously and gradually up titrated to the maximum tolerated dose</a:t>
            </a:r>
            <a:endParaRPr/>
          </a:p>
          <a:p>
            <a:pPr indent="-228600" lvl="0" marL="228600" rtl="0" algn="l">
              <a:lnSpc>
                <a:spcPct val="110000"/>
              </a:lnSpc>
              <a:spcBef>
                <a:spcPts val="1000"/>
              </a:spcBef>
              <a:spcAft>
                <a:spcPts val="0"/>
              </a:spcAft>
              <a:buSzPts val="1850"/>
              <a:buChar char="•"/>
            </a:pPr>
            <a:r>
              <a:rPr lang="en-US" sz="1850"/>
              <a:t>Hydralazine and nitrates should only be used in the presence of hypertension, severe LV dysfunction, and/or evidence of congestion in decompensated HF</a:t>
            </a:r>
            <a:endParaRPr sz="1850"/>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7" name="Shape 607"/>
        <p:cNvGrpSpPr/>
        <p:nvPr/>
      </p:nvGrpSpPr>
      <p:grpSpPr>
        <a:xfrm>
          <a:off x="0" y="0"/>
          <a:ext cx="0" cy="0"/>
          <a:chOff x="0" y="0"/>
          <a:chExt cx="0" cy="0"/>
        </a:xfrm>
      </p:grpSpPr>
      <p:sp>
        <p:nvSpPr>
          <p:cNvPr id="608" name="Google Shape;608;p8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t/>
            </a:r>
            <a:endParaRPr/>
          </a:p>
        </p:txBody>
      </p:sp>
      <p:sp>
        <p:nvSpPr>
          <p:cNvPr id="609" name="Google Shape;609;p8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Addition of bromocriptine to standard HF therapy may improve LV recovery and clinical outcome in women with acute severe PPCM.</a:t>
            </a:r>
            <a:endParaRPr/>
          </a:p>
          <a:p>
            <a:pPr indent="-228600" lvl="0" marL="228600" rtl="0" algn="l">
              <a:lnSpc>
                <a:spcPct val="120000"/>
              </a:lnSpc>
              <a:spcBef>
                <a:spcPts val="1000"/>
              </a:spcBef>
              <a:spcAft>
                <a:spcPts val="0"/>
              </a:spcAft>
              <a:buSzPts val="2000"/>
              <a:buChar char="•"/>
            </a:pPr>
            <a:r>
              <a:rPr lang="en-US"/>
              <a:t>Bromocriptine treatment must always be accompanied by anticoagulation with heparin (LMWH or UFH), at least in prophylactic dosages</a:t>
            </a:r>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3" name="Shape 613"/>
        <p:cNvGrpSpPr/>
        <p:nvPr/>
      </p:nvGrpSpPr>
      <p:grpSpPr>
        <a:xfrm>
          <a:off x="0" y="0"/>
          <a:ext cx="0" cy="0"/>
          <a:chOff x="0" y="0"/>
          <a:chExt cx="0" cy="0"/>
        </a:xfrm>
      </p:grpSpPr>
      <p:sp>
        <p:nvSpPr>
          <p:cNvPr id="614" name="Google Shape;614;p8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PULMONARY HYPERTENSION AND</a:t>
            </a:r>
            <a:br>
              <a:rPr lang="en-US"/>
            </a:br>
            <a:r>
              <a:rPr lang="en-US"/>
              <a:t>EISENMENGER’S SYNDROME</a:t>
            </a:r>
            <a:endParaRPr/>
          </a:p>
        </p:txBody>
      </p:sp>
      <p:sp>
        <p:nvSpPr>
          <p:cNvPr id="615" name="Google Shape;615;p85"/>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50"/>
              <a:buChar char="•"/>
            </a:pPr>
            <a:r>
              <a:rPr lang="en-US" sz="1850"/>
              <a:t>PH has many causes and is defined by an elevation in mean pulmonary arterial pressure (PAP) &gt;_25 mmHg at right heart catheterization. </a:t>
            </a:r>
            <a:endParaRPr/>
          </a:p>
          <a:p>
            <a:pPr indent="-228600" lvl="0" marL="228600" rtl="0" algn="l">
              <a:lnSpc>
                <a:spcPct val="100000"/>
              </a:lnSpc>
              <a:spcBef>
                <a:spcPts val="1000"/>
              </a:spcBef>
              <a:spcAft>
                <a:spcPts val="0"/>
              </a:spcAft>
              <a:buSzPts val="1850"/>
              <a:buChar char="•"/>
            </a:pPr>
            <a:r>
              <a:rPr lang="en-US" sz="1850"/>
              <a:t>The term PAH describes a subset of PH characterized by a LV filling pressure &lt;_15 mmHg and a pulmonary vascular resistance </a:t>
            </a:r>
            <a:endParaRPr/>
          </a:p>
          <a:p>
            <a:pPr indent="-228600" lvl="0" marL="228600" rtl="0" algn="l">
              <a:lnSpc>
                <a:spcPct val="100000"/>
              </a:lnSpc>
              <a:spcBef>
                <a:spcPts val="1000"/>
              </a:spcBef>
              <a:spcAft>
                <a:spcPts val="0"/>
              </a:spcAft>
              <a:buSzPts val="1850"/>
              <a:buChar char="•"/>
            </a:pPr>
            <a:r>
              <a:rPr lang="en-US" sz="1850"/>
              <a:t>first clinical manifestations may be seen in pregnancy</a:t>
            </a:r>
            <a:endParaRPr/>
          </a:p>
          <a:p>
            <a:pPr indent="-228600" lvl="0" marL="228600" rtl="0" algn="l">
              <a:lnSpc>
                <a:spcPct val="100000"/>
              </a:lnSpc>
              <a:spcBef>
                <a:spcPts val="1000"/>
              </a:spcBef>
              <a:spcAft>
                <a:spcPts val="0"/>
              </a:spcAft>
              <a:buSzPts val="1850"/>
              <a:buChar char="•"/>
            </a:pPr>
            <a:r>
              <a:rPr lang="en-US" sz="1850"/>
              <a:t>mortality remains high in women with PAH (16–30% maternal mortality)</a:t>
            </a:r>
            <a:endParaRPr/>
          </a:p>
          <a:p>
            <a:pPr indent="-228600" lvl="0" marL="228600" rtl="0" algn="l">
              <a:lnSpc>
                <a:spcPct val="100000"/>
              </a:lnSpc>
              <a:spcBef>
                <a:spcPts val="1000"/>
              </a:spcBef>
              <a:spcAft>
                <a:spcPts val="0"/>
              </a:spcAft>
              <a:buSzPts val="1850"/>
              <a:buChar char="•"/>
            </a:pPr>
            <a:r>
              <a:rPr lang="en-US" sz="1850"/>
              <a:t>Pregnancy should be avoided, when pregnancy occurs, termination should be discussed. The greatest period of risk is the puerperium and early post-partum.</a:t>
            </a:r>
            <a:endParaRPr/>
          </a:p>
          <a:p>
            <a:pPr indent="-228600" lvl="0" marL="228600" rtl="0" algn="l">
              <a:lnSpc>
                <a:spcPct val="100000"/>
              </a:lnSpc>
              <a:spcBef>
                <a:spcPts val="1000"/>
              </a:spcBef>
              <a:spcAft>
                <a:spcPts val="0"/>
              </a:spcAft>
              <a:buSzPts val="1850"/>
              <a:buChar char="•"/>
            </a:pPr>
            <a:r>
              <a:rPr lang="en-US" sz="1850"/>
              <a:t>Mgt- bedrest, diuretics if HF, anticoagulants, treat anaemia, avoid air travel- risk of embolism</a:t>
            </a:r>
            <a:endParaRP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9" name="Shape 619"/>
        <p:cNvGrpSpPr/>
        <p:nvPr/>
      </p:nvGrpSpPr>
      <p:grpSpPr>
        <a:xfrm>
          <a:off x="0" y="0"/>
          <a:ext cx="0" cy="0"/>
          <a:chOff x="0" y="0"/>
          <a:chExt cx="0" cy="0"/>
        </a:xfrm>
      </p:grpSpPr>
      <p:sp>
        <p:nvSpPr>
          <p:cNvPr id="620" name="Google Shape;620;p8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Gill Sans"/>
              <a:buNone/>
            </a:pPr>
            <a:r>
              <a:rPr lang="en-US"/>
              <a:t>EISENMENGER’S SYNDROME</a:t>
            </a:r>
            <a:endParaRPr/>
          </a:p>
        </p:txBody>
      </p:sp>
      <p:sp>
        <p:nvSpPr>
          <p:cNvPr id="621" name="Google Shape;621;p86"/>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Maternal mortality is high (20–50%) and termination of pregnancy should be discussed.146</a:t>
            </a:r>
            <a:endParaRPr/>
          </a:p>
          <a:p>
            <a:pPr indent="-228600" lvl="0" marL="228600" rtl="0" algn="l">
              <a:lnSpc>
                <a:spcPct val="120000"/>
              </a:lnSpc>
              <a:spcBef>
                <a:spcPts val="1000"/>
              </a:spcBef>
              <a:spcAft>
                <a:spcPts val="0"/>
              </a:spcAft>
              <a:buSzPts val="2000"/>
              <a:buChar char="•"/>
            </a:pPr>
            <a:r>
              <a:rPr lang="en-US"/>
              <a:t>However, termination also carries a risk</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Font typeface="Calibri"/>
              <a:buNone/>
            </a:pPr>
            <a:r>
              <a:rPr lang="en-US" sz="2400" cap="none">
                <a:latin typeface="Calibri"/>
                <a:ea typeface="Calibri"/>
                <a:cs typeface="Calibri"/>
                <a:sym typeface="Calibri"/>
              </a:rPr>
              <a:t>Influence of physiological adaptations to pregnancy on cardiac disease in pregnancy;</a:t>
            </a:r>
            <a:r>
              <a:rPr b="1" lang="en-US" sz="2400">
                <a:solidFill>
                  <a:srgbClr val="FF0000"/>
                </a:solidFill>
                <a:latin typeface="Calibri"/>
                <a:ea typeface="Calibri"/>
                <a:cs typeface="Calibri"/>
                <a:sym typeface="Calibri"/>
              </a:rPr>
              <a:t> </a:t>
            </a:r>
            <a:r>
              <a:rPr b="1" lang="en-US" sz="2400" cap="none">
                <a:solidFill>
                  <a:srgbClr val="FF0000"/>
                </a:solidFill>
                <a:latin typeface="Calibri"/>
                <a:ea typeface="Calibri"/>
                <a:cs typeface="Calibri"/>
                <a:sym typeface="Calibri"/>
              </a:rPr>
              <a:t>hemodynamic changes during labour and delivery </a:t>
            </a:r>
            <a:endParaRPr sz="2400"/>
          </a:p>
        </p:txBody>
      </p:sp>
      <p:sp>
        <p:nvSpPr>
          <p:cNvPr id="157" name="Google Shape;157;p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SzPts val="2000"/>
              <a:buChar char="•"/>
            </a:pPr>
            <a:r>
              <a:rPr lang="en-US"/>
              <a:t>In spite of the obligatory blood loss that occurs with vaginal delivery, cardiac output increases after delivery because of autotransfusion from the uterus and relief of vena caval obstruction</a:t>
            </a:r>
            <a:endParaRPr/>
          </a:p>
          <a:p>
            <a:pPr indent="-228600" lvl="0" marL="228600" rtl="0" algn="l">
              <a:lnSpc>
                <a:spcPct val="120000"/>
              </a:lnSpc>
              <a:spcBef>
                <a:spcPts val="1000"/>
              </a:spcBef>
              <a:spcAft>
                <a:spcPts val="0"/>
              </a:spcAft>
              <a:buSzPts val="2000"/>
              <a:buChar char="•"/>
            </a:pPr>
            <a:r>
              <a:rPr lang="en-US"/>
              <a:t>Significant hemodynamic change can occur with cesarean delivery because of the type of anesthesia required and a greater obligatory blood loss than that which occurs with vaginal delivery</a:t>
            </a:r>
            <a:endParaRPr/>
          </a:p>
          <a:p>
            <a:pPr indent="-228600" lvl="0" marL="228600" rtl="0" algn="l">
              <a:lnSpc>
                <a:spcPct val="120000"/>
              </a:lnSpc>
              <a:spcBef>
                <a:spcPts val="1000"/>
              </a:spcBef>
              <a:spcAft>
                <a:spcPts val="0"/>
              </a:spcAft>
              <a:buSzPts val="2000"/>
              <a:buChar char="•"/>
            </a:pPr>
            <a:r>
              <a:rPr i="1" lang="en-US">
                <a:solidFill>
                  <a:srgbClr val="9522E7"/>
                </a:solidFill>
              </a:rPr>
              <a:t>These physiological adaptations to pregnancy influence the evaluation and interpretation of cardiac function and clinical status.</a:t>
            </a:r>
            <a:endParaRPr i="1">
              <a:solidFill>
                <a:srgbClr val="9522E7"/>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llery">
  <a:themeElements>
    <a:clrScheme name="Gallery">
      <a:dk1>
        <a:srgbClr val="000000"/>
      </a:dk1>
      <a:lt1>
        <a:srgbClr val="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2019-10-01T06:23:20Z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