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oleObject" PartName="/ppt/embeddings/oleObject9.bin"/>
  <Override ContentType="application/vnd.openxmlformats-officedocument.oleObject" PartName="/ppt/embeddings/oleObject32.bin"/>
  <Override ContentType="application/vnd.openxmlformats-officedocument.oleObject" PartName="/ppt/embeddings/oleObject15.bin"/>
  <Override ContentType="application/vnd.openxmlformats-officedocument.oleObject" PartName="/ppt/embeddings/oleObject40.bin"/>
  <Override ContentType="application/vnd.openxmlformats-officedocument.oleObject" PartName="/ppt/embeddings/oleObject41.bin"/>
  <Override ContentType="application/vnd.openxmlformats-officedocument.oleObject" PartName="/ppt/embeddings/oleObject8.bin"/>
  <Override ContentType="application/vnd.openxmlformats-officedocument.oleObject" PartName="/ppt/embeddings/oleObject33.bin"/>
  <Override ContentType="application/vnd.openxmlformats-officedocument.oleObject" PartName="/ppt/embeddings/oleObject24.bin"/>
  <Override ContentType="application/vnd.openxmlformats-officedocument.oleObject" PartName="/ppt/embeddings/oleObject25.bin"/>
  <Override ContentType="application/vnd.openxmlformats-officedocument.oleObject" PartName="/ppt/embeddings/oleObject17.bin"/>
  <Override ContentType="application/vnd.openxmlformats-officedocument.oleObject" PartName="/ppt/embeddings/oleObject42.bin"/>
  <Override ContentType="application/vnd.openxmlformats-officedocument.oleObject" PartName="/ppt/embeddings/oleObject7.bin"/>
  <Override ContentType="application/vnd.openxmlformats-officedocument.oleObject" PartName="/ppt/embeddings/oleObject16.bin"/>
  <Override ContentType="application/vnd.openxmlformats-officedocument.oleObject" PartName="/ppt/embeddings/oleObject34.bin"/>
  <Override ContentType="application/vnd.openxmlformats-officedocument.oleObject" PartName="/ppt/embeddings/oleObject18.bin"/>
  <Override ContentType="application/vnd.openxmlformats-officedocument.oleObject" PartName="/ppt/embeddings/oleObject1.bin"/>
  <Override ContentType="application/vnd.openxmlformats-officedocument.oleObject" PartName="/ppt/embeddings/oleObject48.bin"/>
  <Override ContentType="application/vnd.openxmlformats-officedocument.oleObject" PartName="/ppt/embeddings/oleObject35.bin"/>
  <Override ContentType="application/vnd.openxmlformats-officedocument.oleObject" PartName="/ppt/embeddings/oleObject22.bin"/>
  <Override ContentType="application/vnd.openxmlformats-officedocument.oleObject" PartName="/ppt/embeddings/oleObject19.bin"/>
  <Override ContentType="application/vnd.openxmlformats-officedocument.oleObject" PartName="/ppt/embeddings/oleObject49.bin"/>
  <Override ContentType="application/vnd.openxmlformats-officedocument.oleObject" PartName="/ppt/embeddings/oleObject10.bin"/>
  <Override ContentType="application/vnd.openxmlformats-officedocument.oleObject" PartName="/ppt/embeddings/oleObject23.bin"/>
  <Override ContentType="application/vnd.openxmlformats-officedocument.oleObject" PartName="/ppt/embeddings/oleObject36.bin"/>
  <Override ContentType="application/vnd.openxmlformats-officedocument.oleObject" PartName="/ppt/embeddings/oleObject37.bin"/>
  <Override ContentType="application/vnd.openxmlformats-officedocument.oleObject" PartName="/ppt/embeddings/oleObject45.bin"/>
  <Override ContentType="application/vnd.openxmlformats-officedocument.oleObject" PartName="/ppt/embeddings/oleObject29.bin"/>
  <Override ContentType="application/vnd.openxmlformats-officedocument.oleObject" PartName="/ppt/embeddings/oleObject4.bin"/>
  <Override ContentType="application/vnd.openxmlformats-officedocument.oleObject" PartName="/ppt/embeddings/oleObject28.bin"/>
  <Override ContentType="application/vnd.openxmlformats-officedocument.oleObject" PartName="/ppt/embeddings/oleObject11.bin"/>
  <Override ContentType="application/vnd.openxmlformats-officedocument.oleObject" PartName="/ppt/embeddings/oleObject46.bin"/>
  <Override ContentType="application/vnd.openxmlformats-officedocument.oleObject" PartName="/ppt/embeddings/oleObject20.bin"/>
  <Override ContentType="application/vnd.openxmlformats-officedocument.oleObject" PartName="/ppt/embeddings/oleObject12.bin"/>
  <Override ContentType="application/vnd.openxmlformats-officedocument.oleObject" PartName="/ppt/embeddings/oleObject3.bin"/>
  <Override ContentType="application/vnd.openxmlformats-officedocument.oleObject" PartName="/ppt/embeddings/oleObject2.bin"/>
  <Override ContentType="application/vnd.openxmlformats-officedocument.oleObject" PartName="/ppt/embeddings/oleObject47.bin"/>
  <Override ContentType="application/vnd.openxmlformats-officedocument.oleObject" PartName="/ppt/embeddings/oleObject21.bin"/>
  <Override ContentType="application/vnd.openxmlformats-officedocument.oleObject" PartName="/ppt/embeddings/oleObject38.bin"/>
  <Override ContentType="application/vnd.openxmlformats-officedocument.oleObject" PartName="/ppt/embeddings/oleObject13.bin"/>
  <Override ContentType="application/vnd.openxmlformats-officedocument.oleObject" PartName="/ppt/embeddings/oleObject26.bin"/>
  <Override ContentType="application/vnd.openxmlformats-officedocument.oleObject" PartName="/ppt/embeddings/oleObject6.bin"/>
  <Override ContentType="application/vnd.openxmlformats-officedocument.oleObject" PartName="/ppt/embeddings/oleObject30.bin"/>
  <Override ContentType="application/vnd.openxmlformats-officedocument.oleObject" PartName="/ppt/embeddings/oleObject43.bin"/>
  <Override ContentType="application/vnd.openxmlformats-officedocument.oleObject" PartName="/ppt/embeddings/oleObject39.bin"/>
  <Override ContentType="application/vnd.openxmlformats-officedocument.oleObject" PartName="/ppt/embeddings/oleObject44.bin"/>
  <Override ContentType="application/vnd.openxmlformats-officedocument.oleObject" PartName="/ppt/embeddings/oleObject50.bin"/>
  <Override ContentType="application/vnd.openxmlformats-officedocument.oleObject" PartName="/ppt/embeddings/oleObject14.bin"/>
  <Override ContentType="application/vnd.openxmlformats-officedocument.oleObject" PartName="/ppt/embeddings/oleObject31.bin"/>
  <Override ContentType="application/vnd.openxmlformats-officedocument.oleObject" PartName="/ppt/embeddings/oleObject5.bin"/>
  <Override ContentType="application/vnd.openxmlformats-officedocument.oleObject" PartName="/ppt/embeddings/oleObject27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</p:sldIdLst>
  <p:sldSz cy="6858000" cx="9144000"/>
  <p:notesSz cx="6858000" cy="9144000"/>
  <p:embeddedFontLst>
    <p:embeddedFont>
      <p:font typeface="Tahoma"/>
      <p:regular r:id="rId107"/>
      <p:bold r:id="rId10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09" roundtripDataSignature="AMtx7mhUvfK72P9ubrVu0JsrwID/dHRn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Tahoma-regular.fntdata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customschemas.google.com/relationships/presentationmetadata" Target="metadata"/><Relationship Id="rId108" Type="http://schemas.openxmlformats.org/officeDocument/2006/relationships/font" Target="fonts/Tahoma-bold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11.png"/><Relationship Id="rId3" Type="http://schemas.openxmlformats.org/officeDocument/2006/relationships/image" Target="../media/image18.png"/></Relationships>
</file>

<file path=ppt/drawings/_rels/vmlDrawing10.v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1.vml.rels><?xml version="1.0" encoding="UTF-8" standalone="yes"?>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2.vml.rels><?xml version="1.0" encoding="UTF-8" standalone="yes"?>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3.vml.rels><?xml version="1.0" encoding="UTF-8" standalone="yes"?>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4.vml.rels><?xml version="1.0" encoding="UTF-8" standalone="yes"?>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15.v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76.png"/></Relationships>
</file>

<file path=ppt/drawings/_rels/vmlDrawing16.vml.rels><?xml version="1.0" encoding="UTF-8" standalone="yes"?>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/Relationships>
</file>

<file path=ppt/drawings/_rels/vmlDrawing17.vml.rels><?xml version="1.0" encoding="UTF-8" standalone="yes"?>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8.vml.rels><?xml version="1.0" encoding="UTF-8" standalone="yes"?>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19.vml.rels><?xml version="1.0" encoding="UTF-8" standalone="yes"?>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63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5.png"/></Relationships>
</file>

<file path=ppt/drawings/_rels/vmlDrawing20.vml.rels><?xml version="1.0" encoding="UTF-8" standalone="yes"?>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65.png"/></Relationships>
</file>

<file path=ppt/drawings/_rels/vmlDrawing21.vml.rels><?xml version="1.0" encoding="UTF-8" standalone="yes"?>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66.png"/></Relationships>
</file>

<file path=ppt/drawings/_rels/vmlDrawing22.vml.rels><?xml version="1.0" encoding="UTF-8" standalone="yes"?>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4.png"/></Relationships>
</file>

<file path=ppt/drawings/_rels/vmlDrawing23.vml.rels><?xml version="1.0" encoding="UTF-8" standalone="yes"?>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4.vml.rels><?xml version="1.0" encoding="UTF-8" standalone="yes"?>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25.vml.rels><?xml version="1.0" encoding="UTF-8" standalone="yes"?>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26.vml.rels><?xml version="1.0" encoding="UTF-8" standalone="yes"?>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7.vml.rels><?xml version="1.0" encoding="UTF-8" standalone="yes"?>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28.vml.rels><?xml version="1.0" encoding="UTF-8" standalone="yes"?>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9.vml.rels><?xml version="1.0" encoding="UTF-8" standalone="yes"?>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0.vml.rels><?xml version="1.0" encoding="UTF-8" standalone="yes"?>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31.vml.rels><?xml version="1.0" encoding="UTF-8" standalone="yes"?>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/Relationships>
</file>

<file path=ppt/drawings/_rels/vmlDrawing32.vml.rels><?xml version="1.0" encoding="UTF-8" standalone="yes"?>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81.png"/></Relationships>
</file>

<file path=ppt/drawings/_rels/vmlDrawing33.vml.rels><?xml version="1.0" encoding="UTF-8" standalone="yes"?>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4.png"/></Relationships>
</file>

<file path=ppt/drawings/_rels/vmlDrawing5.v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0.png"/></Relationships>
</file>

<file path=ppt/drawings/_rels/vmlDrawing6.v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21.png"/></Relationships>
</file>

<file path=ppt/drawings/_rels/vmlDrawing7.v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7.png"/></Relationships>
</file>

<file path=ppt/drawings/_rels/vmlDrawing8.v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1.png"/></Relationships>
</file>

<file path=ppt/drawings/_rels/vmlDrawing9.vml.rels><?xml version="1.0" encoding="UTF-8" standalone="yes"?>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2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2"/>
          <p:cNvSpPr txBox="1"/>
          <p:nvPr>
            <p:ph type="ctrTitle"/>
          </p:nvPr>
        </p:nvSpPr>
        <p:spPr>
          <a:xfrm>
            <a:off x="685800" y="1997075"/>
            <a:ext cx="7772400" cy="1431925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0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840"/>
              <a:buFont typeface="Tahoma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/>
        </p:txBody>
      </p:sp>
      <p:sp>
        <p:nvSpPr>
          <p:cNvPr id="19" name="Google Shape;19;p10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10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2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2"/>
          <p:cNvSpPr txBox="1"/>
          <p:nvPr>
            <p:ph idx="1" type="body"/>
          </p:nvPr>
        </p:nvSpPr>
        <p:spPr>
          <a:xfrm rot="5400000">
            <a:off x="2514600" y="-152400"/>
            <a:ext cx="41148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65760" lvl="2" marL="13716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indent="-320040" lvl="7" marL="36576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indent="-320040" lvl="8" marL="41148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/>
        </p:txBody>
      </p:sp>
      <p:sp>
        <p:nvSpPr>
          <p:cNvPr id="81" name="Google Shape;81;p11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None/>
              <a:defRPr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b="0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  <a:defRPr b="0" i="0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7" name="Google Shape;87;p1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680"/>
              <a:buFont typeface="Tahoma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200"/>
              <a:buFont typeface="Tahoma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8" name="Google Shape;88;p11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1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1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72440" lvl="0" marL="457200" algn="l">
              <a:spcBef>
                <a:spcPts val="640"/>
              </a:spcBef>
              <a:spcAft>
                <a:spcPts val="0"/>
              </a:spcAft>
              <a:buSzPts val="3840"/>
              <a:buFont typeface="Tahoma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411480" lvl="2" marL="1371600" algn="l">
              <a:spcBef>
                <a:spcPts val="480"/>
              </a:spcBef>
              <a:spcAft>
                <a:spcPts val="0"/>
              </a:spcAft>
              <a:buSzPts val="2880"/>
              <a:buFont typeface="Tahoma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30200" lvl="4" marL="2286000" algn="l">
              <a:spcBef>
                <a:spcPts val="400"/>
              </a:spcBef>
              <a:spcAft>
                <a:spcPts val="0"/>
              </a:spcAft>
              <a:buSzPts val="1600"/>
              <a:buChar char="❖"/>
              <a:defRPr sz="2000"/>
            </a:lvl5pPr>
            <a:lvl6pPr indent="-330200" lvl="5" marL="2743200" algn="l">
              <a:spcBef>
                <a:spcPts val="400"/>
              </a:spcBef>
              <a:spcAft>
                <a:spcPts val="0"/>
              </a:spcAft>
              <a:buSzPts val="1600"/>
              <a:buChar char="❖"/>
              <a:defRPr sz="2000"/>
            </a:lvl6pPr>
            <a:lvl7pPr indent="-330200" lvl="6" marL="3200400" algn="l">
              <a:spcBef>
                <a:spcPts val="400"/>
              </a:spcBef>
              <a:spcAft>
                <a:spcPts val="0"/>
              </a:spcAft>
              <a:buSzPts val="1600"/>
              <a:buChar char="❖"/>
              <a:defRPr sz="2000"/>
            </a:lvl7pPr>
            <a:lvl8pPr indent="-330200" lvl="7" marL="3657600" algn="l">
              <a:spcBef>
                <a:spcPts val="400"/>
              </a:spcBef>
              <a:spcAft>
                <a:spcPts val="0"/>
              </a:spcAft>
              <a:buSzPts val="1600"/>
              <a:buChar char="❖"/>
              <a:defRPr sz="2000"/>
            </a:lvl8pPr>
            <a:lvl9pPr indent="-330200" lvl="8" marL="4114800" algn="l">
              <a:spcBef>
                <a:spcPts val="400"/>
              </a:spcBef>
              <a:spcAft>
                <a:spcPts val="0"/>
              </a:spcAft>
              <a:buSzPts val="1600"/>
              <a:buChar char="❖"/>
              <a:defRPr sz="2000"/>
            </a:lvl9pPr>
          </a:lstStyle>
          <a:p/>
        </p:txBody>
      </p:sp>
      <p:sp>
        <p:nvSpPr>
          <p:cNvPr id="94" name="Google Shape;94;p11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680"/>
              <a:buFont typeface="Tahoma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200"/>
              <a:buFont typeface="Tahoma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5" name="Google Shape;95;p11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1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1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920"/>
              <a:buFont typeface="Tahoma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9pPr>
          </a:lstStyle>
          <a:p/>
        </p:txBody>
      </p:sp>
      <p:sp>
        <p:nvSpPr>
          <p:cNvPr id="101" name="Google Shape;101;p11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1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1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 type="objOnly">
  <p:cSld name="OBJECT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4"/>
          <p:cNvSpPr txBox="1"/>
          <p:nvPr>
            <p:ph idx="1" type="body"/>
          </p:nvPr>
        </p:nvSpPr>
        <p:spPr>
          <a:xfrm>
            <a:off x="457200" y="292100"/>
            <a:ext cx="8229600" cy="57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65760" lvl="2" marL="13716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indent="-320040" lvl="7" marL="36576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indent="-320040" lvl="8" marL="41148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/>
        </p:txBody>
      </p:sp>
      <p:sp>
        <p:nvSpPr>
          <p:cNvPr id="30" name="Google Shape;30;p10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2 Content" type="objAndTwoObj">
  <p:cSld name="OBJECT_AND_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5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5"/>
          <p:cNvSpPr txBox="1"/>
          <p:nvPr>
            <p:ph idx="1" type="body"/>
          </p:nvPr>
        </p:nvSpPr>
        <p:spPr>
          <a:xfrm>
            <a:off x="457200" y="19050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65760" lvl="2" marL="13716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indent="-320040" lvl="7" marL="36576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indent="-320040" lvl="8" marL="41148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/>
        </p:txBody>
      </p:sp>
      <p:sp>
        <p:nvSpPr>
          <p:cNvPr id="36" name="Google Shape;36;p105"/>
          <p:cNvSpPr txBox="1"/>
          <p:nvPr>
            <p:ph idx="2" type="body"/>
          </p:nvPr>
        </p:nvSpPr>
        <p:spPr>
          <a:xfrm>
            <a:off x="4648200" y="19050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65760" lvl="2" marL="13716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indent="-320040" lvl="7" marL="36576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indent="-320040" lvl="8" marL="41148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/>
        </p:txBody>
      </p:sp>
      <p:sp>
        <p:nvSpPr>
          <p:cNvPr id="37" name="Google Shape;37;p105"/>
          <p:cNvSpPr txBox="1"/>
          <p:nvPr>
            <p:ph idx="3" type="body"/>
          </p:nvPr>
        </p:nvSpPr>
        <p:spPr>
          <a:xfrm>
            <a:off x="4648200" y="40386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65760" lvl="2" marL="13716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indent="-320040" lvl="7" marL="36576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indent="-320040" lvl="8" marL="41148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/>
        </p:txBody>
      </p:sp>
      <p:sp>
        <p:nvSpPr>
          <p:cNvPr id="38" name="Google Shape;38;p10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6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6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65760" lvl="2" marL="13716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indent="-320040" lvl="7" marL="36576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indent="-320040" lvl="8" marL="41148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/>
        </p:txBody>
      </p:sp>
      <p:sp>
        <p:nvSpPr>
          <p:cNvPr id="44" name="Google Shape;44;p10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0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0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0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4" name="Google Shape;54;p10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11480" lvl="0" marL="457200" algn="l">
              <a:spcBef>
                <a:spcPts val="480"/>
              </a:spcBef>
              <a:spcAft>
                <a:spcPts val="0"/>
              </a:spcAft>
              <a:buSzPts val="2880"/>
              <a:buFont typeface="Tahoma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65760" lvl="2" marL="1371600" algn="l">
              <a:spcBef>
                <a:spcPts val="360"/>
              </a:spcBef>
              <a:spcAft>
                <a:spcPts val="0"/>
              </a:spcAft>
              <a:buSzPts val="2160"/>
              <a:buFont typeface="Tahoma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09879" lvl="4" marL="22860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5pPr>
            <a:lvl6pPr indent="-309879" lvl="5" marL="27432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6pPr>
            <a:lvl7pPr indent="-309879" lvl="6" marL="32004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7pPr>
            <a:lvl8pPr indent="-309879" lvl="7" marL="36576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8pPr>
            <a:lvl9pPr indent="-309879" lvl="8" marL="41148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9pPr>
          </a:lstStyle>
          <a:p/>
        </p:txBody>
      </p:sp>
      <p:sp>
        <p:nvSpPr>
          <p:cNvPr id="55" name="Google Shape;55;p10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6" name="Google Shape;56;p10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11480" lvl="0" marL="457200" algn="l">
              <a:spcBef>
                <a:spcPts val="480"/>
              </a:spcBef>
              <a:spcAft>
                <a:spcPts val="0"/>
              </a:spcAft>
              <a:buSzPts val="2880"/>
              <a:buFont typeface="Tahoma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65760" lvl="2" marL="1371600" algn="l">
              <a:spcBef>
                <a:spcPts val="360"/>
              </a:spcBef>
              <a:spcAft>
                <a:spcPts val="0"/>
              </a:spcAft>
              <a:buSzPts val="2160"/>
              <a:buFont typeface="Tahoma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09879" lvl="4" marL="22860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5pPr>
            <a:lvl6pPr indent="-309879" lvl="5" marL="27432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6pPr>
            <a:lvl7pPr indent="-309879" lvl="6" marL="32004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7pPr>
            <a:lvl8pPr indent="-309879" lvl="7" marL="36576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8pPr>
            <a:lvl9pPr indent="-309879" lvl="8" marL="4114800" algn="l">
              <a:spcBef>
                <a:spcPts val="320"/>
              </a:spcBef>
              <a:spcAft>
                <a:spcPts val="0"/>
              </a:spcAft>
              <a:buSzPts val="1280"/>
              <a:buChar char="❖"/>
              <a:defRPr sz="1600"/>
            </a:lvl9pPr>
          </a:lstStyle>
          <a:p/>
        </p:txBody>
      </p:sp>
      <p:sp>
        <p:nvSpPr>
          <p:cNvPr id="57" name="Google Shape;57;p10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9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09"/>
          <p:cNvSpPr txBox="1"/>
          <p:nvPr>
            <p:ph idx="1" type="body"/>
          </p:nvPr>
        </p:nvSpPr>
        <p:spPr>
          <a:xfrm>
            <a:off x="457200" y="19050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1960" lvl="0" marL="457200" algn="l">
              <a:spcBef>
                <a:spcPts val="560"/>
              </a:spcBef>
              <a:spcAft>
                <a:spcPts val="0"/>
              </a:spcAft>
              <a:buSzPts val="3360"/>
              <a:buFont typeface="Tahoma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SzPts val="2400"/>
              <a:buFont typeface="Tahoma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7pPr>
            <a:lvl8pPr indent="-320040" lvl="7" marL="36576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8pPr>
            <a:lvl9pPr indent="-320040" lvl="8" marL="41148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9pPr>
          </a:lstStyle>
          <a:p/>
        </p:txBody>
      </p:sp>
      <p:sp>
        <p:nvSpPr>
          <p:cNvPr id="63" name="Google Shape;63;p109"/>
          <p:cNvSpPr txBox="1"/>
          <p:nvPr>
            <p:ph idx="2" type="body"/>
          </p:nvPr>
        </p:nvSpPr>
        <p:spPr>
          <a:xfrm>
            <a:off x="4648200" y="19050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1960" lvl="0" marL="457200" algn="l">
              <a:spcBef>
                <a:spcPts val="560"/>
              </a:spcBef>
              <a:spcAft>
                <a:spcPts val="0"/>
              </a:spcAft>
              <a:buSzPts val="3360"/>
              <a:buFont typeface="Tahoma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SzPts val="2400"/>
              <a:buFont typeface="Tahoma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7pPr>
            <a:lvl8pPr indent="-320040" lvl="7" marL="36576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8pPr>
            <a:lvl9pPr indent="-320040" lvl="8" marL="41148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 sz="1800"/>
            </a:lvl9pPr>
          </a:lstStyle>
          <a:p/>
        </p:txBody>
      </p:sp>
      <p:sp>
        <p:nvSpPr>
          <p:cNvPr id="64" name="Google Shape;64;p10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0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1"/>
          <p:cNvSpPr txBox="1"/>
          <p:nvPr>
            <p:ph type="title"/>
          </p:nvPr>
        </p:nvSpPr>
        <p:spPr>
          <a:xfrm rot="5400000">
            <a:off x="4794250" y="2127250"/>
            <a:ext cx="5727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1"/>
          <p:cNvSpPr txBox="1"/>
          <p:nvPr>
            <p:ph idx="1" type="body"/>
          </p:nvPr>
        </p:nvSpPr>
        <p:spPr>
          <a:xfrm rot="5400000">
            <a:off x="603250" y="146050"/>
            <a:ext cx="5727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65760" lvl="2" marL="1371600" algn="l">
              <a:spcBef>
                <a:spcPts val="360"/>
              </a:spcBef>
              <a:spcAft>
                <a:spcPts val="0"/>
              </a:spcAft>
              <a:buSzPts val="216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20039" lvl="4" marL="22860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7pPr>
            <a:lvl8pPr indent="-320040" lvl="7" marL="36576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8pPr>
            <a:lvl9pPr indent="-320040" lvl="8" marL="4114800" algn="l">
              <a:spcBef>
                <a:spcPts val="360"/>
              </a:spcBef>
              <a:spcAft>
                <a:spcPts val="0"/>
              </a:spcAft>
              <a:buSzPts val="1440"/>
              <a:buChar char="❖"/>
              <a:defRPr/>
            </a:lvl9pPr>
          </a:lstStyle>
          <a:p/>
        </p:txBody>
      </p:sp>
      <p:sp>
        <p:nvSpPr>
          <p:cNvPr id="75" name="Google Shape;75;p11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1"/>
          <p:cNvSpPr/>
          <p:nvPr/>
        </p:nvSpPr>
        <p:spPr>
          <a:xfrm>
            <a:off x="285750" y="2803525"/>
            <a:ext cx="1587" cy="3035300"/>
          </a:xfrm>
          <a:custGeom>
            <a:rect b="b" l="l" r="r" t="t"/>
            <a:pathLst>
              <a:path extrusionOk="0" h="1912" w="1588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Google Shape;11;p101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2" name="Google Shape;12;p101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7244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–"/>
              <a:defRPr b="0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41148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  <a:defRPr b="0" i="0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302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302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302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302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p10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4" name="Google Shape;14;p10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5" name="Google Shape;15;p10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3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4" name="Google Shape;24;p103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7244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–"/>
              <a:defRPr b="0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41148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  <a:defRPr b="0" i="0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Char char="–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302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302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302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302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❖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5" name="Google Shape;25;p10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6" name="Google Shape;26;p10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27" name="Google Shape;27;p10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2.png"/><Relationship Id="rId4" Type="http://schemas.openxmlformats.org/officeDocument/2006/relationships/image" Target="../media/image8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4.bin"/><Relationship Id="rId9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4.png"/><Relationship Id="rId7" Type="http://schemas.openxmlformats.org/officeDocument/2006/relationships/oleObject" Target="../embeddings/oleObject5.bin"/><Relationship Id="rId8" Type="http://schemas.openxmlformats.org/officeDocument/2006/relationships/oleObject" Target="../embeddings/oleObject5.bin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6.bin"/><Relationship Id="rId6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vmlDrawing" Target="../drawings/vmlDrawing4.vml"/><Relationship Id="rId4" Type="http://schemas.openxmlformats.org/officeDocument/2006/relationships/oleObject" Target="../embeddings/oleObject7.bin"/><Relationship Id="rId9" Type="http://schemas.openxmlformats.org/officeDocument/2006/relationships/image" Target="../media/image14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3.png"/><Relationship Id="rId7" Type="http://schemas.openxmlformats.org/officeDocument/2006/relationships/oleObject" Target="../embeddings/oleObject8.bin"/><Relationship Id="rId8" Type="http://schemas.openxmlformats.org/officeDocument/2006/relationships/oleObject" Target="../embeddings/oleObject8.bin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vmlDrawing" Target="../drawings/vmlDrawing5.vml"/><Relationship Id="rId4" Type="http://schemas.openxmlformats.org/officeDocument/2006/relationships/oleObject" Target="../embeddings/oleObject9.bin"/><Relationship Id="rId9" Type="http://schemas.openxmlformats.org/officeDocument/2006/relationships/image" Target="../media/image10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4.png"/><Relationship Id="rId7" Type="http://schemas.openxmlformats.org/officeDocument/2006/relationships/oleObject" Target="../embeddings/oleObject10.bin"/><Relationship Id="rId8" Type="http://schemas.openxmlformats.org/officeDocument/2006/relationships/oleObject" Target="../embeddings/oleObject10.bin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vmlDrawing" Target="../drawings/vmlDrawing6.vml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1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4.png"/><Relationship Id="rId7" Type="http://schemas.openxmlformats.org/officeDocument/2006/relationships/oleObject" Target="../embeddings/oleObject12.bin"/><Relationship Id="rId8" Type="http://schemas.openxmlformats.org/officeDocument/2006/relationships/oleObject" Target="../embeddings/oleObject12.bin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vmlDrawing" Target="../drawings/vmlDrawing7.vml"/><Relationship Id="rId4" Type="http://schemas.openxmlformats.org/officeDocument/2006/relationships/oleObject" Target="../embeddings/oleObject13.bin"/><Relationship Id="rId9" Type="http://schemas.openxmlformats.org/officeDocument/2006/relationships/image" Target="../media/image7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9.png"/><Relationship Id="rId7" Type="http://schemas.openxmlformats.org/officeDocument/2006/relationships/oleObject" Target="../embeddings/oleObject14.bin"/><Relationship Id="rId8" Type="http://schemas.openxmlformats.org/officeDocument/2006/relationships/oleObject" Target="../embeddings/oleObject14.bin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vmlDrawing" Target="../drawings/vmlDrawing8.vml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1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6.png"/><Relationship Id="rId7" Type="http://schemas.openxmlformats.org/officeDocument/2006/relationships/oleObject" Target="../embeddings/oleObject16.bin"/><Relationship Id="rId8" Type="http://schemas.openxmlformats.org/officeDocument/2006/relationships/oleObject" Target="../embeddings/oleObject16.bin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oleObject" Target="../embeddings/oleObject3.bin"/><Relationship Id="rId10" Type="http://schemas.openxmlformats.org/officeDocument/2006/relationships/oleObject" Target="../embeddings/oleObject3.bin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2.bin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vmlDrawing" Target="../drawings/vmlDrawing9.vml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2.pn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19.png"/><Relationship Id="rId7" Type="http://schemas.openxmlformats.org/officeDocument/2006/relationships/oleObject" Target="../embeddings/oleObject18.bin"/><Relationship Id="rId8" Type="http://schemas.openxmlformats.org/officeDocument/2006/relationships/oleObject" Target="../embeddings/oleObject18.bin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vmlDrawing" Target="../drawings/vmlDrawing10.vml"/><Relationship Id="rId4" Type="http://schemas.openxmlformats.org/officeDocument/2006/relationships/oleObject" Target="../embeddings/oleObject19.bin"/><Relationship Id="rId5" Type="http://schemas.openxmlformats.org/officeDocument/2006/relationships/oleObject" Target="../embeddings/oleObject19.bin"/><Relationship Id="rId6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vmlDrawing" Target="../drawings/vmlDrawing11.vml"/><Relationship Id="rId4" Type="http://schemas.openxmlformats.org/officeDocument/2006/relationships/oleObject" Target="../embeddings/oleObject20.bin"/><Relationship Id="rId5" Type="http://schemas.openxmlformats.org/officeDocument/2006/relationships/oleObject" Target="../embeddings/oleObject20.bin"/><Relationship Id="rId6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vmlDrawing" Target="../drawings/vmlDrawing12.vml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1.bin"/><Relationship Id="rId6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vmlDrawing" Target="../drawings/vmlDrawing13.vml"/><Relationship Id="rId4" Type="http://schemas.openxmlformats.org/officeDocument/2006/relationships/oleObject" Target="../embeddings/oleObject22.bin"/><Relationship Id="rId5" Type="http://schemas.openxmlformats.org/officeDocument/2006/relationships/oleObject" Target="../embeddings/oleObject22.bin"/><Relationship Id="rId6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jpg"/><Relationship Id="rId4" Type="http://schemas.openxmlformats.org/officeDocument/2006/relationships/image" Target="../media/image33.jpg"/><Relationship Id="rId5" Type="http://schemas.openxmlformats.org/officeDocument/2006/relationships/image" Target="../media/image3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jpg"/><Relationship Id="rId4" Type="http://schemas.openxmlformats.org/officeDocument/2006/relationships/image" Target="../media/image36.jpg"/><Relationship Id="rId5" Type="http://schemas.openxmlformats.org/officeDocument/2006/relationships/image" Target="../media/image4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jpg"/><Relationship Id="rId4" Type="http://schemas.openxmlformats.org/officeDocument/2006/relationships/image" Target="../media/image6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png"/><Relationship Id="rId4" Type="http://schemas.openxmlformats.org/officeDocument/2006/relationships/image" Target="../media/image88.jpg"/><Relationship Id="rId5" Type="http://schemas.openxmlformats.org/officeDocument/2006/relationships/image" Target="../media/image4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2.xml"/><Relationship Id="rId3" Type="http://schemas.openxmlformats.org/officeDocument/2006/relationships/vmlDrawing" Target="../drawings/vmlDrawing14.vml"/><Relationship Id="rId4" Type="http://schemas.openxmlformats.org/officeDocument/2006/relationships/oleObject" Target="../embeddings/oleObject23.bin"/><Relationship Id="rId5" Type="http://schemas.openxmlformats.org/officeDocument/2006/relationships/oleObject" Target="../embeddings/oleObject23.bin"/><Relationship Id="rId6" Type="http://schemas.openxmlformats.org/officeDocument/2006/relationships/image" Target="../media/image7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vmlDrawing" Target="../drawings/vmlDrawing15.vml"/><Relationship Id="rId4" Type="http://schemas.openxmlformats.org/officeDocument/2006/relationships/oleObject" Target="../embeddings/oleObject24.bin"/><Relationship Id="rId9" Type="http://schemas.openxmlformats.org/officeDocument/2006/relationships/image" Target="../media/image76.png"/><Relationship Id="rId5" Type="http://schemas.openxmlformats.org/officeDocument/2006/relationships/oleObject" Target="../embeddings/oleObject24.bin"/><Relationship Id="rId6" Type="http://schemas.openxmlformats.org/officeDocument/2006/relationships/image" Target="../media/image11.png"/><Relationship Id="rId7" Type="http://schemas.openxmlformats.org/officeDocument/2006/relationships/oleObject" Target="../embeddings/oleObject25.bin"/><Relationship Id="rId8" Type="http://schemas.openxmlformats.org/officeDocument/2006/relationships/oleObject" Target="../embeddings/oleObject25.bin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vmlDrawing" Target="../drawings/vmlDrawing16.vml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8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47.png"/><Relationship Id="rId7" Type="http://schemas.openxmlformats.org/officeDocument/2006/relationships/oleObject" Target="../embeddings/oleObject27.bin"/><Relationship Id="rId8" Type="http://schemas.openxmlformats.org/officeDocument/2006/relationships/oleObject" Target="../embeddings/oleObject27.bin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2.jpg"/><Relationship Id="rId4" Type="http://schemas.openxmlformats.org/officeDocument/2006/relationships/image" Target="../media/image5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2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4.png"/><Relationship Id="rId4" Type="http://schemas.openxmlformats.org/officeDocument/2006/relationships/image" Target="../media/image7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2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vmlDrawing" Target="../drawings/vmlDrawing17.vml"/><Relationship Id="rId4" Type="http://schemas.openxmlformats.org/officeDocument/2006/relationships/oleObject" Target="../embeddings/oleObject28.bin"/><Relationship Id="rId5" Type="http://schemas.openxmlformats.org/officeDocument/2006/relationships/oleObject" Target="../embeddings/oleObject28.bin"/><Relationship Id="rId6" Type="http://schemas.openxmlformats.org/officeDocument/2006/relationships/image" Target="../media/image6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Relationship Id="rId3" Type="http://schemas.openxmlformats.org/officeDocument/2006/relationships/vmlDrawing" Target="../drawings/vmlDrawing18.vml"/><Relationship Id="rId4" Type="http://schemas.openxmlformats.org/officeDocument/2006/relationships/oleObject" Target="../embeddings/oleObject29.bin"/><Relationship Id="rId5" Type="http://schemas.openxmlformats.org/officeDocument/2006/relationships/oleObject" Target="../embeddings/oleObject29.bin"/><Relationship Id="rId6" Type="http://schemas.openxmlformats.org/officeDocument/2006/relationships/image" Target="../media/image7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vmlDrawing" Target="../drawings/vmlDrawing19.vml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3.png"/><Relationship Id="rId5" Type="http://schemas.openxmlformats.org/officeDocument/2006/relationships/oleObject" Target="../embeddings/oleObject30.bin"/><Relationship Id="rId6" Type="http://schemas.openxmlformats.org/officeDocument/2006/relationships/image" Target="../media/image75.png"/><Relationship Id="rId7" Type="http://schemas.openxmlformats.org/officeDocument/2006/relationships/oleObject" Target="../embeddings/oleObject31.bin"/><Relationship Id="rId8" Type="http://schemas.openxmlformats.org/officeDocument/2006/relationships/oleObject" Target="../embeddings/oleObject31.bin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vmlDrawing" Target="../drawings/vmlDrawing20.vml"/><Relationship Id="rId4" Type="http://schemas.openxmlformats.org/officeDocument/2006/relationships/oleObject" Target="../embeddings/oleObject32.bin"/><Relationship Id="rId9" Type="http://schemas.openxmlformats.org/officeDocument/2006/relationships/image" Target="../media/image65.pn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75.png"/><Relationship Id="rId7" Type="http://schemas.openxmlformats.org/officeDocument/2006/relationships/oleObject" Target="../embeddings/oleObject33.bin"/><Relationship Id="rId8" Type="http://schemas.openxmlformats.org/officeDocument/2006/relationships/oleObject" Target="../embeddings/oleObject33.bin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vmlDrawing" Target="../drawings/vmlDrawing21.vml"/><Relationship Id="rId4" Type="http://schemas.openxmlformats.org/officeDocument/2006/relationships/oleObject" Target="../embeddings/oleObject34.bin"/><Relationship Id="rId9" Type="http://schemas.openxmlformats.org/officeDocument/2006/relationships/image" Target="../media/image66.png"/><Relationship Id="rId5" Type="http://schemas.openxmlformats.org/officeDocument/2006/relationships/oleObject" Target="../embeddings/oleObject34.bin"/><Relationship Id="rId6" Type="http://schemas.openxmlformats.org/officeDocument/2006/relationships/image" Target="../media/image75.png"/><Relationship Id="rId7" Type="http://schemas.openxmlformats.org/officeDocument/2006/relationships/oleObject" Target="../embeddings/oleObject35.bin"/><Relationship Id="rId8" Type="http://schemas.openxmlformats.org/officeDocument/2006/relationships/oleObject" Target="../embeddings/oleObject35.bin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vmlDrawing" Target="../drawings/vmlDrawing22.vml"/><Relationship Id="rId4" Type="http://schemas.openxmlformats.org/officeDocument/2006/relationships/oleObject" Target="../embeddings/oleObject36.bin"/><Relationship Id="rId9" Type="http://schemas.openxmlformats.org/officeDocument/2006/relationships/image" Target="../media/image74.png"/><Relationship Id="rId5" Type="http://schemas.openxmlformats.org/officeDocument/2006/relationships/oleObject" Target="../embeddings/oleObject36.bin"/><Relationship Id="rId6" Type="http://schemas.openxmlformats.org/officeDocument/2006/relationships/image" Target="../media/image75.png"/><Relationship Id="rId7" Type="http://schemas.openxmlformats.org/officeDocument/2006/relationships/oleObject" Target="../embeddings/oleObject37.bin"/><Relationship Id="rId8" Type="http://schemas.openxmlformats.org/officeDocument/2006/relationships/oleObject" Target="../embeddings/oleObject37.bin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Relationship Id="rId3" Type="http://schemas.openxmlformats.org/officeDocument/2006/relationships/vmlDrawing" Target="../drawings/vmlDrawing23.vml"/><Relationship Id="rId4" Type="http://schemas.openxmlformats.org/officeDocument/2006/relationships/oleObject" Target="../embeddings/oleObject38.bin"/><Relationship Id="rId5" Type="http://schemas.openxmlformats.org/officeDocument/2006/relationships/oleObject" Target="../embeddings/oleObject38.bin"/><Relationship Id="rId6" Type="http://schemas.openxmlformats.org/officeDocument/2006/relationships/image" Target="../media/image8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Relationship Id="rId3" Type="http://schemas.openxmlformats.org/officeDocument/2006/relationships/vmlDrawing" Target="../drawings/vmlDrawing24.vml"/><Relationship Id="rId4" Type="http://schemas.openxmlformats.org/officeDocument/2006/relationships/oleObject" Target="../embeddings/oleObject39.bin"/><Relationship Id="rId5" Type="http://schemas.openxmlformats.org/officeDocument/2006/relationships/oleObject" Target="../embeddings/oleObject39.bin"/><Relationship Id="rId6" Type="http://schemas.openxmlformats.org/officeDocument/2006/relationships/image" Target="../media/image6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Relationship Id="rId3" Type="http://schemas.openxmlformats.org/officeDocument/2006/relationships/vmlDrawing" Target="../drawings/vmlDrawing25.vml"/><Relationship Id="rId4" Type="http://schemas.openxmlformats.org/officeDocument/2006/relationships/oleObject" Target="../embeddings/oleObject40.bin"/><Relationship Id="rId5" Type="http://schemas.openxmlformats.org/officeDocument/2006/relationships/oleObject" Target="../embeddings/oleObject40.bin"/><Relationship Id="rId6" Type="http://schemas.openxmlformats.org/officeDocument/2006/relationships/image" Target="../media/image7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Relationship Id="rId3" Type="http://schemas.openxmlformats.org/officeDocument/2006/relationships/vmlDrawing" Target="../drawings/vmlDrawing26.vml"/><Relationship Id="rId4" Type="http://schemas.openxmlformats.org/officeDocument/2006/relationships/oleObject" Target="../embeddings/oleObject41.bin"/><Relationship Id="rId5" Type="http://schemas.openxmlformats.org/officeDocument/2006/relationships/oleObject" Target="../embeddings/oleObject41.bin"/><Relationship Id="rId6" Type="http://schemas.openxmlformats.org/officeDocument/2006/relationships/image" Target="../media/image69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vmlDrawing" Target="../drawings/vmlDrawing27.vml"/><Relationship Id="rId4" Type="http://schemas.openxmlformats.org/officeDocument/2006/relationships/oleObject" Target="../embeddings/oleObject42.bin"/><Relationship Id="rId5" Type="http://schemas.openxmlformats.org/officeDocument/2006/relationships/oleObject" Target="../embeddings/oleObject42.bin"/><Relationship Id="rId6" Type="http://schemas.openxmlformats.org/officeDocument/2006/relationships/image" Target="../media/image7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<Relationship Id="rId3" Type="http://schemas.openxmlformats.org/officeDocument/2006/relationships/vmlDrawing" Target="../drawings/vmlDrawing28.vml"/><Relationship Id="rId4" Type="http://schemas.openxmlformats.org/officeDocument/2006/relationships/oleObject" Target="../embeddings/oleObject43.bin"/><Relationship Id="rId5" Type="http://schemas.openxmlformats.org/officeDocument/2006/relationships/oleObject" Target="../embeddings/oleObject43.bin"/><Relationship Id="rId6" Type="http://schemas.openxmlformats.org/officeDocument/2006/relationships/image" Target="../media/image6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<Relationship Id="rId3" Type="http://schemas.openxmlformats.org/officeDocument/2006/relationships/vmlDrawing" Target="../drawings/vmlDrawing29.vml"/><Relationship Id="rId4" Type="http://schemas.openxmlformats.org/officeDocument/2006/relationships/oleObject" Target="../embeddings/oleObject44.bin"/><Relationship Id="rId5" Type="http://schemas.openxmlformats.org/officeDocument/2006/relationships/oleObject" Target="../embeddings/oleObject44.bin"/><Relationship Id="rId6" Type="http://schemas.openxmlformats.org/officeDocument/2006/relationships/image" Target="../media/image7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2.xml"/><Relationship Id="rId3" Type="http://schemas.openxmlformats.org/officeDocument/2006/relationships/vmlDrawing" Target="../drawings/vmlDrawing30.vml"/><Relationship Id="rId4" Type="http://schemas.openxmlformats.org/officeDocument/2006/relationships/oleObject" Target="../embeddings/oleObject45.bin"/><Relationship Id="rId5" Type="http://schemas.openxmlformats.org/officeDocument/2006/relationships/oleObject" Target="../embeddings/oleObject45.bin"/><Relationship Id="rId6" Type="http://schemas.openxmlformats.org/officeDocument/2006/relationships/image" Target="../media/image86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8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5.xml"/><Relationship Id="rId3" Type="http://schemas.openxmlformats.org/officeDocument/2006/relationships/vmlDrawing" Target="../drawings/vmlDrawing31.vml"/><Relationship Id="rId4" Type="http://schemas.openxmlformats.org/officeDocument/2006/relationships/oleObject" Target="../embeddings/oleObject46.bin"/><Relationship Id="rId9" Type="http://schemas.openxmlformats.org/officeDocument/2006/relationships/image" Target="../media/image80.png"/><Relationship Id="rId5" Type="http://schemas.openxmlformats.org/officeDocument/2006/relationships/oleObject" Target="../embeddings/oleObject46.bin"/><Relationship Id="rId6" Type="http://schemas.openxmlformats.org/officeDocument/2006/relationships/image" Target="../media/image79.png"/><Relationship Id="rId7" Type="http://schemas.openxmlformats.org/officeDocument/2006/relationships/oleObject" Target="../embeddings/oleObject47.bin"/><Relationship Id="rId8" Type="http://schemas.openxmlformats.org/officeDocument/2006/relationships/oleObject" Target="../embeddings/oleObject47.bin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6.xml"/><Relationship Id="rId3" Type="http://schemas.openxmlformats.org/officeDocument/2006/relationships/vmlDrawing" Target="../drawings/vmlDrawing32.vml"/><Relationship Id="rId4" Type="http://schemas.openxmlformats.org/officeDocument/2006/relationships/oleObject" Target="../embeddings/oleObject48.bin"/><Relationship Id="rId9" Type="http://schemas.openxmlformats.org/officeDocument/2006/relationships/image" Target="../media/image81.png"/><Relationship Id="rId5" Type="http://schemas.openxmlformats.org/officeDocument/2006/relationships/oleObject" Target="../embeddings/oleObject48.bin"/><Relationship Id="rId6" Type="http://schemas.openxmlformats.org/officeDocument/2006/relationships/image" Target="../media/image77.png"/><Relationship Id="rId7" Type="http://schemas.openxmlformats.org/officeDocument/2006/relationships/oleObject" Target="../embeddings/oleObject49.bin"/><Relationship Id="rId8" Type="http://schemas.openxmlformats.org/officeDocument/2006/relationships/oleObject" Target="../embeddings/oleObject49.bin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7.xml"/><Relationship Id="rId3" Type="http://schemas.openxmlformats.org/officeDocument/2006/relationships/vmlDrawing" Target="../drawings/vmlDrawing33.vml"/><Relationship Id="rId4" Type="http://schemas.openxmlformats.org/officeDocument/2006/relationships/oleObject" Target="../embeddings/oleObject50.bin"/><Relationship Id="rId5" Type="http://schemas.openxmlformats.org/officeDocument/2006/relationships/oleObject" Target="../embeddings/oleObject50.bin"/><Relationship Id="rId6" Type="http://schemas.openxmlformats.org/officeDocument/2006/relationships/image" Target="../media/image85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/>
          <p:nvPr>
            <p:ph type="ctrTitle"/>
          </p:nvPr>
        </p:nvSpPr>
        <p:spPr>
          <a:xfrm>
            <a:off x="685800" y="1997075"/>
            <a:ext cx="7772400" cy="1431925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IMAGING IN GYNECOLOGY.</a:t>
            </a:r>
            <a:endParaRPr/>
          </a:p>
        </p:txBody>
      </p:sp>
      <p:sp>
        <p:nvSpPr>
          <p:cNvPr id="109" name="Google Shape;109;p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Font typeface="Tahoma"/>
              <a:buNone/>
            </a:pPr>
            <a:r>
              <a:rPr b="0" i="0" lang="en-US" sz="32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840"/>
              <a:buFont typeface="Tahoma"/>
              <a:buNone/>
            </a:pPr>
            <a:r>
              <a:rPr b="0" i="0" lang="en-US" sz="32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DR.A.AYWAK</a:t>
            </a:r>
            <a:endParaRPr/>
          </a:p>
        </p:txBody>
      </p:sp>
      <p:sp>
        <p:nvSpPr>
          <p:cNvPr id="110" name="Google Shape;110;p1"/>
          <p:cNvSpPr txBox="1"/>
          <p:nvPr/>
        </p:nvSpPr>
        <p:spPr>
          <a:xfrm>
            <a:off x="5184525" y="5811550"/>
            <a:ext cx="31428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 </a:t>
            </a: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don't</a:t>
            </a: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have the </a:t>
            </a: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class notes</a:t>
            </a:r>
            <a:r>
              <a:rPr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these were the old ish and also different</a:t>
            </a:r>
            <a:endParaRPr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Pelvic sonography</a:t>
            </a:r>
            <a:endParaRPr/>
          </a:p>
        </p:txBody>
      </p:sp>
      <p:sp>
        <p:nvSpPr>
          <p:cNvPr id="167" name="Google Shape;167;p10"/>
          <p:cNvSpPr txBox="1"/>
          <p:nvPr>
            <p:ph idx="4294967295" type="body"/>
          </p:nvPr>
        </p:nvSpPr>
        <p:spPr>
          <a:xfrm>
            <a:off x="457200" y="1905000"/>
            <a:ext cx="7391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There are two main approaches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Trans abdominal sonography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Transvaginal  sonography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Arial"/>
              <a:buChar char="•"/>
            </a:pPr>
            <a:r>
              <a:rPr b="0" i="1" lang="en-US" sz="2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two approaches are complimentary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Trans perineal ,transrectal and translabial can also be done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0285698" id="757" name="Google Shape;75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0" y="1676400"/>
            <a:ext cx="5132387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100"/>
          <p:cNvSpPr/>
          <p:nvPr/>
        </p:nvSpPr>
        <p:spPr>
          <a:xfrm>
            <a:off x="2743200" y="457200"/>
            <a:ext cx="2714625" cy="7080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gradFill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0"/>
                </a:gradFill>
                <a:latin typeface="Times New Roman"/>
              </a:rPr>
              <a:t>THANK YOU </a:t>
            </a:r>
          </a:p>
        </p:txBody>
      </p:sp>
      <p:pic>
        <p:nvPicPr>
          <p:cNvPr descr="DSC00007" id="759" name="Google Shape;759;p100"/>
          <p:cNvPicPr preferRelativeResize="0"/>
          <p:nvPr/>
        </p:nvPicPr>
        <p:blipFill rotWithShape="1">
          <a:blip r:embed="rId4">
            <a:alphaModFix/>
          </a:blip>
          <a:srcRect b="27436" l="37289" r="25663" t="16000"/>
          <a:stretch/>
        </p:blipFill>
        <p:spPr>
          <a:xfrm>
            <a:off x="5867400" y="1447800"/>
            <a:ext cx="2676525" cy="3124200"/>
          </a:xfrm>
          <a:prstGeom prst="rect">
            <a:avLst/>
          </a:prstGeom>
          <a:noFill/>
          <a:ln cap="flat" cmpd="sng" w="9525">
            <a:solidFill>
              <a:srgbClr val="080808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TRANS ABDOMINAL</a:t>
            </a:r>
            <a:endParaRPr/>
          </a:p>
        </p:txBody>
      </p:sp>
      <p:sp>
        <p:nvSpPr>
          <p:cNvPr id="173" name="Google Shape;173;p11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Advantages</a:t>
            </a:r>
            <a:endParaRPr/>
          </a:p>
        </p:txBody>
      </p:sp>
      <p:sp>
        <p:nvSpPr>
          <p:cNvPr id="174" name="Google Shape;174;p11"/>
          <p:cNvSpPr txBox="1"/>
          <p:nvPr>
            <p:ph idx="1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Can asses large pelvic masses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Superiorly placed ovaries can be evaluated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Nodal involvement- iliac , paraaortic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Associated Hydronephrosis  can be documented</a:t>
            </a:r>
            <a:endParaRPr/>
          </a:p>
        </p:txBody>
      </p:sp>
      <p:sp>
        <p:nvSpPr>
          <p:cNvPr id="175" name="Google Shape;175;p11"/>
          <p:cNvSpPr txBox="1"/>
          <p:nvPr>
            <p:ph idx="1" type="body"/>
          </p:nvPr>
        </p:nvSpPr>
        <p:spPr>
          <a:xfrm>
            <a:off x="4645025" y="153511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limitations</a:t>
            </a:r>
            <a:endParaRPr/>
          </a:p>
        </p:txBody>
      </p:sp>
      <p:sp>
        <p:nvSpPr>
          <p:cNvPr id="176" name="Google Shape;176;p11"/>
          <p:cNvSpPr txBox="1"/>
          <p:nvPr>
            <p:ph idx="2" type="body"/>
          </p:nvPr>
        </p:nvSpPr>
        <p:spPr>
          <a:xfrm>
            <a:off x="4645025" y="2174875"/>
            <a:ext cx="4041775" cy="4302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Limited characterization of the internal structure of pelvic masses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Patients unable to fill their bladder</a:t>
            </a:r>
            <a:endParaRPr/>
          </a:p>
          <a:p>
            <a:pPr indent="-16002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Obese patients and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Retroverted uterus difficult to assess</a:t>
            </a:r>
            <a:endParaRPr/>
          </a:p>
          <a:p>
            <a:pPr indent="-16002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>
            <p:ph idx="1" type="body"/>
          </p:nvPr>
        </p:nvSpPr>
        <p:spPr>
          <a:xfrm>
            <a:off x="0" y="762000"/>
            <a:ext cx="91440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60"/>
              <a:buFont typeface="Tahoma"/>
              <a:buNone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At ultrasound the following can be demonstrated: </a:t>
            </a: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Normal anatomy,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Abnormal uterus: enlargement, , abnormal masses as well as Congenital anomalies.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Ovarian abnormalities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Fallopian tube abnormalitiies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Pelvic masses and their organs of origin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Ectopic  gestation.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IUCD localization.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 The Uterus</a:t>
            </a:r>
            <a:endParaRPr/>
          </a:p>
        </p:txBody>
      </p:sp>
      <p:sp>
        <p:nvSpPr>
          <p:cNvPr id="187" name="Google Shape;187;p13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size and   shape of the normal uterus varies throughout life and are related to hormonal status.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infantile (prepubertal) ranges from 2.8x0.80)cm with cervix accounting for two thirds.It has an inverse pear-shaped appearance.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neonatal uterus is slightly  larger due to residual maternal hormones.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3" name="Google Shape;193;p14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adult uterus varies in size.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Maximal dimensions of nulliparous uterus are (8x5x4)cm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Parity increases the normal size by 1-2cm in each dimension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After menopause the uterus atrophies and decreases in size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 patients over 65yrs the uterine size ranges from 3.5-6.5in length,1.2-1.8in AP </a:t>
            </a:r>
            <a:endParaRPr/>
          </a:p>
          <a:p>
            <a:pPr indent="-190500" lvl="0" marL="342900" rtl="0" algn="l"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Normal uterus sagital plane</a:t>
            </a:r>
            <a:endParaRPr/>
          </a:p>
        </p:txBody>
      </p:sp>
      <p:graphicFrame>
        <p:nvGraphicFramePr>
          <p:cNvPr id="199" name="Google Shape;199;p15"/>
          <p:cNvGraphicFramePr/>
          <p:nvPr/>
        </p:nvGraphicFramePr>
        <p:xfrm>
          <a:off x="749300" y="2844800"/>
          <a:ext cx="3454400" cy="2235200"/>
        </p:xfrm>
        <a:graphic>
          <a:graphicData uri="http://schemas.openxmlformats.org/presentationml/2006/ole">
            <mc:AlternateContent>
              <mc:Choice Requires="v">
                <p:oleObj r:id="rId4" imgH="2235200" imgW="3454400" progId="Photoshop.Image.7" spid="_x0000_s1">
                  <p:embed/>
                </p:oleObj>
              </mc:Choice>
              <mc:Fallback>
                <p:oleObj r:id="rId5" imgH="2235200" imgW="3454400" progId="Photoshop.Image.7">
                  <p:embed/>
                  <p:pic>
                    <p:nvPicPr>
                      <p:cNvPr id="199" name="Google Shape;199;p15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49300" y="2844800"/>
                        <a:ext cx="3454400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" name="Google Shape;200;p15"/>
          <p:cNvSpPr txBox="1"/>
          <p:nvPr/>
        </p:nvSpPr>
        <p:spPr>
          <a:xfrm flipH="1">
            <a:off x="2133600" y="7620000"/>
            <a:ext cx="533400" cy="424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Normal uterus: transabdominal sagittal</a:t>
            </a:r>
            <a:endParaRPr/>
          </a:p>
        </p:txBody>
      </p:sp>
      <p:graphicFrame>
        <p:nvGraphicFramePr>
          <p:cNvPr id="201" name="Google Shape;201;p15"/>
          <p:cNvGraphicFramePr/>
          <p:nvPr/>
        </p:nvGraphicFramePr>
        <p:xfrm>
          <a:off x="4648200" y="2743200"/>
          <a:ext cx="3810000" cy="2279650"/>
        </p:xfrm>
        <a:graphic>
          <a:graphicData uri="http://schemas.openxmlformats.org/presentationml/2006/ole">
            <mc:AlternateContent>
              <mc:Choice Requires="v">
                <p:oleObj r:id="rId7" imgH="2279650" imgW="3810000" progId="Photoshop.Image.7" spid="_x0000_s2">
                  <p:embed/>
                </p:oleObj>
              </mc:Choice>
              <mc:Fallback>
                <p:oleObj r:id="rId8" imgH="2279650" imgW="3810000" progId="Photoshop.Image.7">
                  <p:embed/>
                  <p:pic>
                    <p:nvPicPr>
                      <p:cNvPr id="201" name="Google Shape;201;p15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648200" y="2743200"/>
                        <a:ext cx="3810000" cy="227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" name="Google Shape;202;p15"/>
          <p:cNvSpPr txBox="1"/>
          <p:nvPr/>
        </p:nvSpPr>
        <p:spPr>
          <a:xfrm>
            <a:off x="762000" y="5173662"/>
            <a:ext cx="25908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Normal post menarche</a:t>
            </a:r>
            <a:endParaRPr/>
          </a:p>
        </p:txBody>
      </p:sp>
      <p:sp>
        <p:nvSpPr>
          <p:cNvPr id="203" name="Google Shape;203;p15"/>
          <p:cNvSpPr txBox="1"/>
          <p:nvPr/>
        </p:nvSpPr>
        <p:spPr>
          <a:xfrm>
            <a:off x="5562600" y="5097462"/>
            <a:ext cx="2286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Infantile uterus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" name="Google Shape;208;p16"/>
          <p:cNvGraphicFramePr/>
          <p:nvPr/>
        </p:nvGraphicFramePr>
        <p:xfrm>
          <a:off x="1752600" y="838200"/>
          <a:ext cx="5562600" cy="4991100"/>
        </p:xfrm>
        <a:graphic>
          <a:graphicData uri="http://schemas.openxmlformats.org/presentationml/2006/ole">
            <mc:AlternateContent>
              <mc:Choice Requires="v">
                <p:oleObj r:id="rId4" imgH="4991100" imgW="5562600" progId="Photoshop.Image.7" spid="_x0000_s1">
                  <p:embed/>
                </p:oleObj>
              </mc:Choice>
              <mc:Fallback>
                <p:oleObj r:id="rId5" imgH="4991100" imgW="5562600" progId="Photoshop.Image.7">
                  <p:embed/>
                  <p:pic>
                    <p:nvPicPr>
                      <p:cNvPr id="208" name="Google Shape;208;p16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752600" y="838200"/>
                        <a:ext cx="5562600" cy="499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" name="Google Shape;209;p16"/>
          <p:cNvSpPr txBox="1"/>
          <p:nvPr/>
        </p:nvSpPr>
        <p:spPr>
          <a:xfrm>
            <a:off x="1981200" y="457200"/>
            <a:ext cx="41148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Bicornuate uterus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Uterine Enlargement.</a:t>
            </a:r>
            <a:endParaRPr/>
          </a:p>
        </p:txBody>
      </p:sp>
      <p:graphicFrame>
        <p:nvGraphicFramePr>
          <p:cNvPr id="215" name="Google Shape;215;p17"/>
          <p:cNvGraphicFramePr/>
          <p:nvPr/>
        </p:nvGraphicFramePr>
        <p:xfrm>
          <a:off x="742950" y="2749550"/>
          <a:ext cx="3467100" cy="2425700"/>
        </p:xfrm>
        <a:graphic>
          <a:graphicData uri="http://schemas.openxmlformats.org/presentationml/2006/ole">
            <mc:AlternateContent>
              <mc:Choice Requires="v">
                <p:oleObj r:id="rId4" imgH="2425700" imgW="3467100" progId="Photoshop.Image.7" spid="_x0000_s1">
                  <p:embed/>
                </p:oleObj>
              </mc:Choice>
              <mc:Fallback>
                <p:oleObj r:id="rId5" imgH="2425700" imgW="3467100" progId="Photoshop.Image.7">
                  <p:embed/>
                  <p:pic>
                    <p:nvPicPr>
                      <p:cNvPr id="215" name="Google Shape;215;p17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42950" y="2749550"/>
                        <a:ext cx="3467100" cy="242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" name="Google Shape;216;p17"/>
          <p:cNvGraphicFramePr/>
          <p:nvPr/>
        </p:nvGraphicFramePr>
        <p:xfrm>
          <a:off x="4940300" y="2844800"/>
          <a:ext cx="3746500" cy="2424112"/>
        </p:xfrm>
        <a:graphic>
          <a:graphicData uri="http://schemas.openxmlformats.org/presentationml/2006/ole">
            <mc:AlternateContent>
              <mc:Choice Requires="v">
                <p:oleObj r:id="rId7" imgH="2424112" imgW="3746500" progId="Photoshop.Image.7" spid="_x0000_s2">
                  <p:embed/>
                </p:oleObj>
              </mc:Choice>
              <mc:Fallback>
                <p:oleObj r:id="rId8" imgH="2424112" imgW="3746500" progId="Photoshop.Image.7">
                  <p:embed/>
                  <p:pic>
                    <p:nvPicPr>
                      <p:cNvPr id="216" name="Google Shape;216;p17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940300" y="2844800"/>
                        <a:ext cx="3746500" cy="2424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" name="Google Shape;217;p17"/>
          <p:cNvSpPr txBox="1"/>
          <p:nvPr/>
        </p:nvSpPr>
        <p:spPr>
          <a:xfrm>
            <a:off x="838200" y="5410200"/>
            <a:ext cx="25146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Adenomyosis</a:t>
            </a:r>
            <a:endParaRPr/>
          </a:p>
        </p:txBody>
      </p:sp>
      <p:sp>
        <p:nvSpPr>
          <p:cNvPr id="218" name="Google Shape;218;p17"/>
          <p:cNvSpPr txBox="1"/>
          <p:nvPr/>
        </p:nvSpPr>
        <p:spPr>
          <a:xfrm>
            <a:off x="5105400" y="5486400"/>
            <a:ext cx="6858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9" name="Google Shape;219;p17"/>
          <p:cNvSpPr txBox="1"/>
          <p:nvPr/>
        </p:nvSpPr>
        <p:spPr>
          <a:xfrm>
            <a:off x="5181600" y="5257800"/>
            <a:ext cx="17526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Normal uterus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32-638.jpg?cb=1374730815" id="224" name="Google Shape;22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914400"/>
            <a:ext cx="7294562" cy="54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" name="Google Shape;229;p19"/>
          <p:cNvGraphicFramePr/>
          <p:nvPr/>
        </p:nvGraphicFramePr>
        <p:xfrm>
          <a:off x="609600" y="2819400"/>
          <a:ext cx="3454400" cy="2235200"/>
        </p:xfrm>
        <a:graphic>
          <a:graphicData uri="http://schemas.openxmlformats.org/presentationml/2006/ole">
            <mc:AlternateContent>
              <mc:Choice Requires="v">
                <p:oleObj r:id="rId4" imgH="2235200" imgW="3454400" progId="Photoshop.Image.7" spid="_x0000_s1">
                  <p:embed/>
                </p:oleObj>
              </mc:Choice>
              <mc:Fallback>
                <p:oleObj r:id="rId5" imgH="2235200" imgW="3454400" progId="Photoshop.Image.7">
                  <p:embed/>
                  <p:pic>
                    <p:nvPicPr>
                      <p:cNvPr id="229" name="Google Shape;229;p19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09600" y="2819400"/>
                        <a:ext cx="3454400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0" name="Google Shape;230;p19"/>
          <p:cNvGraphicFramePr/>
          <p:nvPr/>
        </p:nvGraphicFramePr>
        <p:xfrm>
          <a:off x="4800600" y="2800350"/>
          <a:ext cx="3657600" cy="2324100"/>
        </p:xfrm>
        <a:graphic>
          <a:graphicData uri="http://schemas.openxmlformats.org/presentationml/2006/ole">
            <mc:AlternateContent>
              <mc:Choice Requires="v">
                <p:oleObj r:id="rId7" imgH="2324100" imgW="3657600" progId="Photoshop.Image.7" spid="_x0000_s2">
                  <p:embed/>
                </p:oleObj>
              </mc:Choice>
              <mc:Fallback>
                <p:oleObj r:id="rId8" imgH="2324100" imgW="3657600" progId="Photoshop.Image.7">
                  <p:embed/>
                  <p:pic>
                    <p:nvPicPr>
                      <p:cNvPr id="230" name="Google Shape;230;p19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800600" y="2800350"/>
                        <a:ext cx="3657600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" name="Google Shape;231;p19"/>
          <p:cNvSpPr txBox="1"/>
          <p:nvPr/>
        </p:nvSpPr>
        <p:spPr>
          <a:xfrm>
            <a:off x="762000" y="5029200"/>
            <a:ext cx="19812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Normal</a:t>
            </a:r>
            <a:endParaRPr/>
          </a:p>
        </p:txBody>
      </p:sp>
      <p:sp>
        <p:nvSpPr>
          <p:cNvPr id="232" name="Google Shape;232;p19"/>
          <p:cNvSpPr txBox="1"/>
          <p:nvPr/>
        </p:nvSpPr>
        <p:spPr>
          <a:xfrm>
            <a:off x="5257800" y="5257800"/>
            <a:ext cx="28956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Subserous fibroid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terus" id="115" name="Google Shape;115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968375"/>
            <a:ext cx="8458200" cy="4335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1219200" y="304800"/>
            <a:ext cx="4572000" cy="57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Gynae  organs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p20"/>
          <p:cNvGraphicFramePr/>
          <p:nvPr/>
        </p:nvGraphicFramePr>
        <p:xfrm>
          <a:off x="533400" y="2819400"/>
          <a:ext cx="3454400" cy="2235200"/>
        </p:xfrm>
        <a:graphic>
          <a:graphicData uri="http://schemas.openxmlformats.org/presentationml/2006/ole">
            <mc:AlternateContent>
              <mc:Choice Requires="v">
                <p:oleObj r:id="rId4" imgH="2235200" imgW="3454400" progId="Photoshop.Image.7" spid="_x0000_s1">
                  <p:embed/>
                </p:oleObj>
              </mc:Choice>
              <mc:Fallback>
                <p:oleObj r:id="rId5" imgH="2235200" imgW="3454400" progId="Photoshop.Image.7">
                  <p:embed/>
                  <p:pic>
                    <p:nvPicPr>
                      <p:cNvPr id="237" name="Google Shape;237;p20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33400" y="2819400"/>
                        <a:ext cx="3454400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" name="Google Shape;238;p20"/>
          <p:cNvGraphicFramePr/>
          <p:nvPr/>
        </p:nvGraphicFramePr>
        <p:xfrm>
          <a:off x="4876800" y="2819400"/>
          <a:ext cx="3657600" cy="2332037"/>
        </p:xfrm>
        <a:graphic>
          <a:graphicData uri="http://schemas.openxmlformats.org/presentationml/2006/ole">
            <mc:AlternateContent>
              <mc:Choice Requires="v">
                <p:oleObj r:id="rId7" imgH="2332037" imgW="3657600" progId="Photoshop.Image.7" spid="_x0000_s2">
                  <p:embed/>
                </p:oleObj>
              </mc:Choice>
              <mc:Fallback>
                <p:oleObj r:id="rId8" imgH="2332037" imgW="3657600" progId="Photoshop.Image.7">
                  <p:embed/>
                  <p:pic>
                    <p:nvPicPr>
                      <p:cNvPr id="238" name="Google Shape;238;p20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876800" y="2819400"/>
                        <a:ext cx="3657600" cy="233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" name="Google Shape;239;p20"/>
          <p:cNvSpPr txBox="1"/>
          <p:nvPr/>
        </p:nvSpPr>
        <p:spPr>
          <a:xfrm>
            <a:off x="5410200" y="5486400"/>
            <a:ext cx="28194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Uterine cervix mass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Google Shape;244;p21"/>
          <p:cNvGraphicFramePr/>
          <p:nvPr/>
        </p:nvGraphicFramePr>
        <p:xfrm>
          <a:off x="304800" y="2667000"/>
          <a:ext cx="3657600" cy="2617787"/>
        </p:xfrm>
        <a:graphic>
          <a:graphicData uri="http://schemas.openxmlformats.org/presentationml/2006/ole">
            <mc:AlternateContent>
              <mc:Choice Requires="v">
                <p:oleObj r:id="rId4" imgH="2617787" imgW="3657600" progId="Photoshop.Image.7" spid="_x0000_s1">
                  <p:embed/>
                </p:oleObj>
              </mc:Choice>
              <mc:Fallback>
                <p:oleObj r:id="rId5" imgH="2617787" imgW="3657600" progId="Photoshop.Image.7">
                  <p:embed/>
                  <p:pic>
                    <p:nvPicPr>
                      <p:cNvPr id="244" name="Google Shape;244;p21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04800" y="2667000"/>
                        <a:ext cx="3657600" cy="261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" name="Google Shape;245;p21"/>
          <p:cNvGraphicFramePr/>
          <p:nvPr/>
        </p:nvGraphicFramePr>
        <p:xfrm>
          <a:off x="4953000" y="2590800"/>
          <a:ext cx="3733800" cy="2670175"/>
        </p:xfrm>
        <a:graphic>
          <a:graphicData uri="http://schemas.openxmlformats.org/presentationml/2006/ole">
            <mc:AlternateContent>
              <mc:Choice Requires="v">
                <p:oleObj r:id="rId7" imgH="2670175" imgW="3733800" progId="Photoshop.Image.7" spid="_x0000_s2">
                  <p:embed/>
                </p:oleObj>
              </mc:Choice>
              <mc:Fallback>
                <p:oleObj r:id="rId8" imgH="2670175" imgW="3733800" progId="Photoshop.Image.7">
                  <p:embed/>
                  <p:pic>
                    <p:nvPicPr>
                      <p:cNvPr id="245" name="Google Shape;245;p21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953000" y="2590800"/>
                        <a:ext cx="3733800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" name="Google Shape;246;p21"/>
          <p:cNvSpPr txBox="1"/>
          <p:nvPr/>
        </p:nvSpPr>
        <p:spPr>
          <a:xfrm>
            <a:off x="5257800" y="5486400"/>
            <a:ext cx="29718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CT scan uterine mass</a:t>
            </a:r>
            <a:endParaRPr/>
          </a:p>
        </p:txBody>
      </p:sp>
      <p:sp>
        <p:nvSpPr>
          <p:cNvPr id="247" name="Google Shape;247;p21"/>
          <p:cNvSpPr txBox="1"/>
          <p:nvPr/>
        </p:nvSpPr>
        <p:spPr>
          <a:xfrm>
            <a:off x="762000" y="5486400"/>
            <a:ext cx="16764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Ultrasound uterine mass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Google Shape;252;p22"/>
          <p:cNvGraphicFramePr/>
          <p:nvPr/>
        </p:nvGraphicFramePr>
        <p:xfrm>
          <a:off x="533400" y="2667000"/>
          <a:ext cx="3276600" cy="2476500"/>
        </p:xfrm>
        <a:graphic>
          <a:graphicData uri="http://schemas.openxmlformats.org/presentationml/2006/ole">
            <mc:AlternateContent>
              <mc:Choice Requires="v">
                <p:oleObj r:id="rId4" imgH="2476500" imgW="3276600" progId="Photoshop.Image.7" spid="_x0000_s1">
                  <p:embed/>
                </p:oleObj>
              </mc:Choice>
              <mc:Fallback>
                <p:oleObj r:id="rId5" imgH="2476500" imgW="3276600" progId="Photoshop.Image.7">
                  <p:embed/>
                  <p:pic>
                    <p:nvPicPr>
                      <p:cNvPr id="252" name="Google Shape;252;p22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33400" y="2667000"/>
                        <a:ext cx="32766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3" name="Google Shape;253;p22"/>
          <p:cNvGraphicFramePr/>
          <p:nvPr/>
        </p:nvGraphicFramePr>
        <p:xfrm>
          <a:off x="4724400" y="2590800"/>
          <a:ext cx="3581400" cy="2603500"/>
        </p:xfrm>
        <a:graphic>
          <a:graphicData uri="http://schemas.openxmlformats.org/presentationml/2006/ole">
            <mc:AlternateContent>
              <mc:Choice Requires="v">
                <p:oleObj r:id="rId7" imgH="2603500" imgW="3581400" progId="Photoshop.Image.7" spid="_x0000_s2">
                  <p:embed/>
                </p:oleObj>
              </mc:Choice>
              <mc:Fallback>
                <p:oleObj r:id="rId8" imgH="2603500" imgW="3581400" progId="Photoshop.Image.7">
                  <p:embed/>
                  <p:pic>
                    <p:nvPicPr>
                      <p:cNvPr id="253" name="Google Shape;253;p22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724400" y="2590800"/>
                        <a:ext cx="3581400" cy="260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" name="Google Shape;254;p22"/>
          <p:cNvSpPr txBox="1"/>
          <p:nvPr/>
        </p:nvSpPr>
        <p:spPr>
          <a:xfrm>
            <a:off x="5105400" y="5334000"/>
            <a:ext cx="32766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Large uterine cervix fibroid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TransVaginal Sonography</a:t>
            </a:r>
            <a:endParaRPr/>
          </a:p>
        </p:txBody>
      </p:sp>
      <p:sp>
        <p:nvSpPr>
          <p:cNvPr id="260" name="Google Shape;260;p23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Advantages</a:t>
            </a:r>
            <a:endParaRPr/>
          </a:p>
        </p:txBody>
      </p:sp>
      <p:sp>
        <p:nvSpPr>
          <p:cNvPr id="261" name="Google Shape;261;p23"/>
          <p:cNvSpPr txBox="1"/>
          <p:nvPr>
            <p:ph idx="1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Uses high frequency transducer therefore better characterisation of pelvic masses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Better evaluation of the adnexa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Better delineation of the endometrium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Good evaluation of retroverted uterus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Evaluation of obese patients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Patients who are unable to fill there bladder</a:t>
            </a:r>
            <a:endParaRPr/>
          </a:p>
          <a:p>
            <a:pPr indent="-16002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2" name="Google Shape;262;p23"/>
          <p:cNvSpPr txBox="1"/>
          <p:nvPr>
            <p:ph idx="1" type="body"/>
          </p:nvPr>
        </p:nvSpPr>
        <p:spPr>
          <a:xfrm>
            <a:off x="4645025" y="153511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Limitations</a:t>
            </a:r>
            <a:endParaRPr/>
          </a:p>
        </p:txBody>
      </p:sp>
      <p:sp>
        <p:nvSpPr>
          <p:cNvPr id="263" name="Google Shape;263;p23"/>
          <p:cNvSpPr txBox="1"/>
          <p:nvPr>
            <p:ph idx="2" type="body"/>
          </p:nvPr>
        </p:nvSpPr>
        <p:spPr>
          <a:xfrm>
            <a:off x="4645025" y="2174875"/>
            <a:ext cx="4498975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Limited evaluation of large pelvic masses extending beyond the focal zone of the transducer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Cannot be used in virginal patients</a:t>
            </a:r>
            <a:endParaRPr/>
          </a:p>
          <a:p>
            <a:pPr indent="-16002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TVS</a:t>
            </a:r>
            <a:endParaRPr/>
          </a:p>
        </p:txBody>
      </p:sp>
      <p:pic>
        <p:nvPicPr>
          <p:cNvPr descr="photo22" id="269" name="Google Shape;269;p24"/>
          <p:cNvPicPr preferRelativeResize="0"/>
          <p:nvPr/>
        </p:nvPicPr>
        <p:blipFill rotWithShape="1">
          <a:blip r:embed="rId3">
            <a:alphaModFix/>
          </a:blip>
          <a:srcRect b="9399" l="0" r="2431" t="0"/>
          <a:stretch/>
        </p:blipFill>
        <p:spPr>
          <a:xfrm>
            <a:off x="1533525" y="1241425"/>
            <a:ext cx="5962650" cy="53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Localization of IUCD</a:t>
            </a:r>
            <a:endParaRPr/>
          </a:p>
        </p:txBody>
      </p:sp>
      <p:sp>
        <p:nvSpPr>
          <p:cNvPr id="275" name="Google Shape;275;p25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Ultrasound is the examination of first choice in evaluation of position of IUCD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IUCDS</a:t>
            </a:r>
            <a:endParaRPr/>
          </a:p>
        </p:txBody>
      </p:sp>
      <p:pic>
        <p:nvPicPr>
          <p:cNvPr descr="http://image.slidesharecdn.com/imaginginobstetricsgynaecologypart1-130725000455-phpapp01/95/imaging-in-obstetrics-gynaecology-part-1-gynaecological-scans-in-benign-conditions-46-638.jpg?cb=1374730815" id="281" name="Google Shape;281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1975" y="1905000"/>
            <a:ext cx="548005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49-638.jpg?cb=1374730815" id="286" name="Google Shape;28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533400"/>
            <a:ext cx="7904162" cy="5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50-638.jpg?cb=1374730815" id="291" name="Google Shape;29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0"/>
            <a:ext cx="8715375" cy="65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48-638.jpg?cb=1374730815" id="296" name="Google Shape;29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346075"/>
            <a:ext cx="7848600" cy="589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/>
          <p:nvPr>
            <p:ph type="title"/>
          </p:nvPr>
        </p:nvSpPr>
        <p:spPr>
          <a:xfrm>
            <a:off x="3810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Pelvic  Anatomy</a:t>
            </a:r>
            <a:endParaRPr/>
          </a:p>
        </p:txBody>
      </p:sp>
      <p:graphicFrame>
        <p:nvGraphicFramePr>
          <p:cNvPr id="122" name="Google Shape;122;p3"/>
          <p:cNvGraphicFramePr/>
          <p:nvPr/>
        </p:nvGraphicFramePr>
        <p:xfrm>
          <a:off x="228600" y="1163637"/>
          <a:ext cx="3429000" cy="2609850"/>
        </p:xfrm>
        <a:graphic>
          <a:graphicData uri="http://schemas.openxmlformats.org/presentationml/2006/ole">
            <mc:AlternateContent>
              <mc:Choice Requires="v">
                <p:oleObj r:id="rId4" imgH="2609850" imgW="3429000" progId="Photoshop.Image.8" spid="_x0000_s1">
                  <p:embed/>
                </p:oleObj>
              </mc:Choice>
              <mc:Fallback>
                <p:oleObj r:id="rId5" imgH="2609850" imgW="3429000" progId="Photoshop.Image.8">
                  <p:embed/>
                  <p:pic>
                    <p:nvPicPr>
                      <p:cNvPr id="122" name="Google Shape;122;p3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28600" y="1163637"/>
                        <a:ext cx="3429000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Google Shape;123;p3"/>
          <p:cNvGraphicFramePr/>
          <p:nvPr/>
        </p:nvGraphicFramePr>
        <p:xfrm>
          <a:off x="5105400" y="1295400"/>
          <a:ext cx="3389312" cy="3048000"/>
        </p:xfrm>
        <a:graphic>
          <a:graphicData uri="http://schemas.openxmlformats.org/presentationml/2006/ole">
            <mc:AlternateContent>
              <mc:Choice Requires="v">
                <p:oleObj r:id="rId7" imgH="3048000" imgW="3389312" progId="Photoshop.Image.8" spid="_x0000_s2">
                  <p:embed/>
                </p:oleObj>
              </mc:Choice>
              <mc:Fallback>
                <p:oleObj r:id="rId8" imgH="3048000" imgW="3389312" progId="Photoshop.Image.8">
                  <p:embed/>
                  <p:pic>
                    <p:nvPicPr>
                      <p:cNvPr id="123" name="Google Shape;123;p3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105400" y="1295400"/>
                        <a:ext cx="3389312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" name="Google Shape;124;p3"/>
          <p:cNvGraphicFramePr/>
          <p:nvPr/>
        </p:nvGraphicFramePr>
        <p:xfrm>
          <a:off x="2514600" y="4114800"/>
          <a:ext cx="2514600" cy="2743200"/>
        </p:xfrm>
        <a:graphic>
          <a:graphicData uri="http://schemas.openxmlformats.org/presentationml/2006/ole">
            <mc:AlternateContent>
              <mc:Choice Requires="v">
                <p:oleObj r:id="rId10" imgH="2743200" imgW="2514600" progId="Photoshop.Image.8" spid="_x0000_s3">
                  <p:embed/>
                </p:oleObj>
              </mc:Choice>
              <mc:Fallback>
                <p:oleObj r:id="rId11" imgH="2743200" imgW="2514600" progId="Photoshop.Image.8">
                  <p:embed/>
                  <p:pic>
                    <p:nvPicPr>
                      <p:cNvPr id="124" name="Google Shape;124;p3"/>
                      <p:cNvPicPr preferRelativeResize="0"/>
                      <p:nvPr>
                        <p:ph idx="3" type="body"/>
                      </p:nvPr>
                    </p:nvPicPr>
                    <p:blipFill rotWithShape="1">
                      <a:blip r:embed="rId12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514600" y="4114800"/>
                        <a:ext cx="25146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HAEMATOCOLPOS</a:t>
            </a:r>
            <a:endParaRPr/>
          </a:p>
        </p:txBody>
      </p:sp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1676400"/>
            <a:ext cx="6400800" cy="473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" name="Google Shape;307;p31"/>
          <p:cNvGraphicFramePr/>
          <p:nvPr/>
        </p:nvGraphicFramePr>
        <p:xfrm>
          <a:off x="609600" y="0"/>
          <a:ext cx="3657600" cy="3429000"/>
        </p:xfrm>
        <a:graphic>
          <a:graphicData uri="http://schemas.openxmlformats.org/presentationml/2006/ole">
            <mc:AlternateContent>
              <mc:Choice Requires="v">
                <p:oleObj r:id="rId4" imgH="3429000" imgW="3657600" progId="Photoshop.Image.8" spid="_x0000_s1">
                  <p:embed/>
                </p:oleObj>
              </mc:Choice>
              <mc:Fallback>
                <p:oleObj r:id="rId5" imgH="3429000" imgW="3657600" progId="Photoshop.Image.8">
                  <p:embed/>
                  <p:pic>
                    <p:nvPicPr>
                      <p:cNvPr id="307" name="Google Shape;307;p3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09600" y="0"/>
                        <a:ext cx="36576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" name="Google Shape;308;p31"/>
          <p:cNvGraphicFramePr/>
          <p:nvPr/>
        </p:nvGraphicFramePr>
        <p:xfrm>
          <a:off x="4648200" y="3276600"/>
          <a:ext cx="3943350" cy="3386137"/>
        </p:xfrm>
        <a:graphic>
          <a:graphicData uri="http://schemas.openxmlformats.org/presentationml/2006/ole">
            <mc:AlternateContent>
              <mc:Choice Requires="v">
                <p:oleObj r:id="rId7" imgH="3386137" imgW="3943350" progId="Photoshop.Image.8" spid="_x0000_s2">
                  <p:embed/>
                </p:oleObj>
              </mc:Choice>
              <mc:Fallback>
                <p:oleObj r:id="rId8" imgH="3386137" imgW="3943350" progId="Photoshop.Image.8">
                  <p:embed/>
                  <p:pic>
                    <p:nvPicPr>
                      <p:cNvPr id="308" name="Google Shape;308;p31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648200" y="3276600"/>
                        <a:ext cx="3943350" cy="3386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" name="Google Shape;309;p31"/>
          <p:cNvSpPr txBox="1"/>
          <p:nvPr/>
        </p:nvSpPr>
        <p:spPr>
          <a:xfrm>
            <a:off x="4953000" y="2895600"/>
            <a:ext cx="39624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TVS RETROVERTED UTERUS</a:t>
            </a:r>
            <a:endParaRPr/>
          </a:p>
        </p:txBody>
      </p:sp>
      <p:sp>
        <p:nvSpPr>
          <p:cNvPr id="310" name="Google Shape;310;p31"/>
          <p:cNvSpPr txBox="1"/>
          <p:nvPr/>
        </p:nvSpPr>
        <p:spPr>
          <a:xfrm>
            <a:off x="0" y="3505200"/>
            <a:ext cx="43434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TRANSABDOMINAL RETROVERTED UTERUS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Endometrium.</a:t>
            </a:r>
            <a:endParaRPr/>
          </a:p>
        </p:txBody>
      </p:sp>
      <p:graphicFrame>
        <p:nvGraphicFramePr>
          <p:cNvPr id="316" name="Google Shape;316;p32"/>
          <p:cNvGraphicFramePr/>
          <p:nvPr/>
        </p:nvGraphicFramePr>
        <p:xfrm>
          <a:off x="882650" y="2717800"/>
          <a:ext cx="3187700" cy="2489200"/>
        </p:xfrm>
        <a:graphic>
          <a:graphicData uri="http://schemas.openxmlformats.org/presentationml/2006/ole">
            <mc:AlternateContent>
              <mc:Choice Requires="v">
                <p:oleObj r:id="rId4" imgH="2489200" imgW="3187700" progId="Photoshop.Image.7" spid="_x0000_s1">
                  <p:embed/>
                </p:oleObj>
              </mc:Choice>
              <mc:Fallback>
                <p:oleObj r:id="rId5" imgH="2489200" imgW="3187700" progId="Photoshop.Image.7">
                  <p:embed/>
                  <p:pic>
                    <p:nvPicPr>
                      <p:cNvPr id="316" name="Google Shape;316;p32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82650" y="2717800"/>
                        <a:ext cx="3187700" cy="248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" name="Google Shape;317;p32"/>
          <p:cNvSpPr txBox="1"/>
          <p:nvPr>
            <p:ph idx="2" type="body"/>
          </p:nvPr>
        </p:nvSpPr>
        <p:spPr>
          <a:xfrm>
            <a:off x="4648200" y="19050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90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None/>
            </a:pPr>
            <a:r>
              <a:t/>
            </a: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8" name="Google Shape;318;p32"/>
          <p:cNvSpPr txBox="1"/>
          <p:nvPr/>
        </p:nvSpPr>
        <p:spPr>
          <a:xfrm rot="-1740000">
            <a:off x="7388225" y="7513637"/>
            <a:ext cx="46037" cy="8401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normal trilaminar endometrium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/>
          <p:nvPr>
            <p:ph idx="4294967295" type="title"/>
          </p:nvPr>
        </p:nvSpPr>
        <p:spPr>
          <a:xfrm>
            <a:off x="609600" y="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Endometrium changes with menstral cycle -</a:t>
            </a:r>
            <a:endParaRPr/>
          </a:p>
        </p:txBody>
      </p:sp>
      <p:pic>
        <p:nvPicPr>
          <p:cNvPr descr="photo23" id="324" name="Google Shape;324;p33"/>
          <p:cNvPicPr preferRelativeResize="0"/>
          <p:nvPr/>
        </p:nvPicPr>
        <p:blipFill rotWithShape="1">
          <a:blip r:embed="rId3">
            <a:alphaModFix/>
          </a:blip>
          <a:srcRect b="46125" l="1166" r="989" t="29220"/>
          <a:stretch/>
        </p:blipFill>
        <p:spPr>
          <a:xfrm>
            <a:off x="533400" y="3962400"/>
            <a:ext cx="4876800" cy="152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23" id="325" name="Google Shape;325;p33"/>
          <p:cNvPicPr preferRelativeResize="0"/>
          <p:nvPr/>
        </p:nvPicPr>
        <p:blipFill rotWithShape="1">
          <a:blip r:embed="rId4">
            <a:alphaModFix/>
          </a:blip>
          <a:srcRect b="74441" l="2284" r="989" t="0"/>
          <a:stretch/>
        </p:blipFill>
        <p:spPr>
          <a:xfrm>
            <a:off x="533400" y="2295525"/>
            <a:ext cx="5105400" cy="17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52-638.jpg?cb=1374730815" id="330" name="Google Shape;33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288925"/>
            <a:ext cx="7924800" cy="59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55-638.jpg?cb=1374730815" id="335" name="Google Shape;33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228600"/>
            <a:ext cx="8278812" cy="62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0" name="Google Shape;340;p36"/>
          <p:cNvGraphicFramePr/>
          <p:nvPr/>
        </p:nvGraphicFramePr>
        <p:xfrm>
          <a:off x="990600" y="1828800"/>
          <a:ext cx="7010400" cy="4224337"/>
        </p:xfrm>
        <a:graphic>
          <a:graphicData uri="http://schemas.openxmlformats.org/presentationml/2006/ole">
            <mc:AlternateContent>
              <mc:Choice Requires="v">
                <p:oleObj r:id="rId4" imgH="4224337" imgW="7010400" progId="Photoshop.Image.7" spid="_x0000_s1">
                  <p:embed/>
                </p:oleObj>
              </mc:Choice>
              <mc:Fallback>
                <p:oleObj r:id="rId5" imgH="4224337" imgW="7010400" progId="Photoshop.Image.7">
                  <p:embed/>
                  <p:pic>
                    <p:nvPicPr>
                      <p:cNvPr id="340" name="Google Shape;340;p36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90600" y="1828800"/>
                        <a:ext cx="7010400" cy="422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1" name="Google Shape;341;p36"/>
          <p:cNvSpPr txBox="1"/>
          <p:nvPr/>
        </p:nvSpPr>
        <p:spPr>
          <a:xfrm>
            <a:off x="685800" y="457200"/>
            <a:ext cx="74676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000"/>
              <a:buFont typeface="Tahoma"/>
              <a:buNone/>
            </a:pPr>
            <a:r>
              <a:rPr b="0" i="0" lang="en-US" sz="40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Hydrosalpinx.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7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PID-hydro/pyosalpinx</a:t>
            </a:r>
            <a:endParaRPr/>
          </a:p>
        </p:txBody>
      </p:sp>
      <p:graphicFrame>
        <p:nvGraphicFramePr>
          <p:cNvPr id="347" name="Google Shape;347;p37"/>
          <p:cNvGraphicFramePr/>
          <p:nvPr/>
        </p:nvGraphicFramePr>
        <p:xfrm>
          <a:off x="990600" y="1828800"/>
          <a:ext cx="7010400" cy="4224337"/>
        </p:xfrm>
        <a:graphic>
          <a:graphicData uri="http://schemas.openxmlformats.org/presentationml/2006/ole">
            <mc:AlternateContent>
              <mc:Choice Requires="v">
                <p:oleObj r:id="rId4" imgH="4224337" imgW="7010400" spid="_x0000_s1">
                  <p:embed/>
                </p:oleObj>
              </mc:Choice>
              <mc:Fallback>
                <p:oleObj r:id="rId5" imgH="4224337" imgW="7010400">
                  <p:embed/>
                  <p:pic>
                    <p:nvPicPr>
                      <p:cNvPr id="347" name="Google Shape;347;p3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90600" y="1828800"/>
                        <a:ext cx="7010400" cy="422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8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Sonohysterography </a:t>
            </a:r>
            <a:endParaRPr/>
          </a:p>
        </p:txBody>
      </p:sp>
      <p:sp>
        <p:nvSpPr>
          <p:cNvPr id="353" name="Google Shape;353;p38"/>
          <p:cNvSpPr txBox="1"/>
          <p:nvPr>
            <p:ph idx="4294967295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Ideal technique for assessing endometrial masses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Normal saline is introduced into the endometrial cavity through a catheter. TVS is then done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Can differentiate between ;diffuse endometrial hyperplasia ,endometrial polyp and submucosal fibroid.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Can assess treatment of uterine synechiae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" name="Google Shape;358;p39"/>
          <p:cNvGraphicFramePr/>
          <p:nvPr/>
        </p:nvGraphicFramePr>
        <p:xfrm>
          <a:off x="1066800" y="1524000"/>
          <a:ext cx="6629400" cy="4300537"/>
        </p:xfrm>
        <a:graphic>
          <a:graphicData uri="http://schemas.openxmlformats.org/presentationml/2006/ole">
            <mc:AlternateContent>
              <mc:Choice Requires="v">
                <p:oleObj r:id="rId4" imgH="4300537" imgW="6629400" progId="Photoshop.Image.7" spid="_x0000_s1">
                  <p:embed/>
                </p:oleObj>
              </mc:Choice>
              <mc:Fallback>
                <p:oleObj r:id="rId5" imgH="4300537" imgW="6629400" progId="Photoshop.Image.7">
                  <p:embed/>
                  <p:pic>
                    <p:nvPicPr>
                      <p:cNvPr id="358" name="Google Shape;358;p39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066800" y="1524000"/>
                        <a:ext cx="6629400" cy="430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" name="Google Shape;359;p39"/>
          <p:cNvSpPr txBox="1"/>
          <p:nvPr/>
        </p:nvSpPr>
        <p:spPr>
          <a:xfrm>
            <a:off x="762000" y="457200"/>
            <a:ext cx="72390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000"/>
              <a:buFont typeface="Tahoma"/>
              <a:buNone/>
            </a:pPr>
            <a:r>
              <a:rPr b="0" i="0" lang="en-US" sz="40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Sonohysterograohy.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Pelvic Pathology</a:t>
            </a:r>
            <a:endParaRPr/>
          </a:p>
        </p:txBody>
      </p:sp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Given the many organs and structures in the pelvis, it can be a tough task to confidently locate which organ or structure  is the cause of illness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For instant iliac fossa pain can due to appendictis, ectopic gestation,diverticulitis, pedunculated fibroid or ectopic kidney among other hence need for evidence based  patient management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0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Sonohysterography </a:t>
            </a:r>
            <a:endParaRPr/>
          </a:p>
        </p:txBody>
      </p:sp>
      <p:sp>
        <p:nvSpPr>
          <p:cNvPr id="365" name="Google Shape;365;p40"/>
          <p:cNvSpPr txBox="1"/>
          <p:nvPr>
            <p:ph idx="4294967295" type="body"/>
          </p:nvPr>
        </p:nvSpPr>
        <p:spPr>
          <a:xfrm>
            <a:off x="4648200" y="19050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Polyp with cyst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Polyp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Submucosal fibroid</a:t>
            </a:r>
            <a:endParaRPr/>
          </a:p>
        </p:txBody>
      </p:sp>
      <p:pic>
        <p:nvPicPr>
          <p:cNvPr descr="photo26" id="366" name="Google Shape;366;p40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42142" l="2165" r="70556" t="31359"/>
          <a:stretch/>
        </p:blipFill>
        <p:spPr>
          <a:xfrm>
            <a:off x="381000" y="1447800"/>
            <a:ext cx="1800225" cy="1946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26" id="367" name="Google Shape;367;p40"/>
          <p:cNvPicPr preferRelativeResize="0"/>
          <p:nvPr/>
        </p:nvPicPr>
        <p:blipFill rotWithShape="1">
          <a:blip r:embed="rId4">
            <a:alphaModFix/>
          </a:blip>
          <a:srcRect b="72163" l="3271" r="69448" t="1966"/>
          <a:stretch/>
        </p:blipFill>
        <p:spPr>
          <a:xfrm>
            <a:off x="914400" y="4267200"/>
            <a:ext cx="2046287" cy="2160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26" id="368" name="Google Shape;368;p40"/>
          <p:cNvPicPr preferRelativeResize="0"/>
          <p:nvPr/>
        </p:nvPicPr>
        <p:blipFill rotWithShape="1">
          <a:blip r:embed="rId5">
            <a:alphaModFix/>
          </a:blip>
          <a:srcRect b="11174" l="2189" r="70532" t="61377"/>
          <a:stretch/>
        </p:blipFill>
        <p:spPr>
          <a:xfrm>
            <a:off x="5105400" y="4038600"/>
            <a:ext cx="2058987" cy="23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1"/>
          <p:cNvSpPr txBox="1"/>
          <p:nvPr>
            <p:ph type="title"/>
          </p:nvPr>
        </p:nvSpPr>
        <p:spPr>
          <a:xfrm>
            <a:off x="457200" y="292100"/>
            <a:ext cx="8229600" cy="4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Adenomyosis </a:t>
            </a:r>
            <a:endParaRPr/>
          </a:p>
        </p:txBody>
      </p:sp>
      <p:sp>
        <p:nvSpPr>
          <p:cNvPr id="374" name="Google Shape;374;p41"/>
          <p:cNvSpPr txBox="1"/>
          <p:nvPr>
            <p:ph idx="1" type="body"/>
          </p:nvPr>
        </p:nvSpPr>
        <p:spPr>
          <a:xfrm>
            <a:off x="457200" y="990600"/>
            <a:ext cx="4038600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Condition characterized pathologically by presence of endometrial glands and stroma in the myometrium.Usually more extensive on posterior wall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Can occur in diffuse or nodular forms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Diffuse form appears as scattered foci while nodular form is composed of circumscribed nodules.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•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Clinical presentation is non specific consisting of uterine enlargement, pelvic pain and dysmenorrhea</a:t>
            </a:r>
            <a:endParaRPr/>
          </a:p>
          <a:p>
            <a:pPr indent="-1905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5" name="Google Shape;375;p41"/>
          <p:cNvSpPr txBox="1"/>
          <p:nvPr>
            <p:ph idx="2" type="body"/>
          </p:nvPr>
        </p:nvSpPr>
        <p:spPr>
          <a:xfrm>
            <a:off x="4648200" y="1371600"/>
            <a:ext cx="40386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90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None/>
            </a:pPr>
            <a:r>
              <a:t/>
            </a: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http://image.slidesharecdn.com/imaginginobstetricsgynaecologypart1-130725000455-phpapp01/95/imaging-in-obstetrics-gynaecology-part-1-gynaecological-scans-in-benign-conditions-40-638.jpg?cb=1374730815" id="376" name="Google Shape;37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2362200"/>
            <a:ext cx="4038600" cy="303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Adenomyosis </a:t>
            </a:r>
            <a:endParaRPr/>
          </a:p>
        </p:txBody>
      </p:sp>
      <p:pic>
        <p:nvPicPr>
          <p:cNvPr descr="photo25" id="382" name="Google Shape;382;p42"/>
          <p:cNvPicPr preferRelativeResize="0"/>
          <p:nvPr/>
        </p:nvPicPr>
        <p:blipFill rotWithShape="1">
          <a:blip r:embed="rId3">
            <a:alphaModFix/>
          </a:blip>
          <a:srcRect b="16452" l="18193" r="54682" t="44628"/>
          <a:stretch/>
        </p:blipFill>
        <p:spPr>
          <a:xfrm>
            <a:off x="3492500" y="4437062"/>
            <a:ext cx="2087562" cy="2087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25" id="383" name="Google Shape;383;p42"/>
          <p:cNvPicPr preferRelativeResize="0"/>
          <p:nvPr/>
        </p:nvPicPr>
        <p:blipFill rotWithShape="1">
          <a:blip r:embed="rId3">
            <a:alphaModFix/>
          </a:blip>
          <a:srcRect b="59396" l="17243" r="28485" t="0"/>
          <a:stretch/>
        </p:blipFill>
        <p:spPr>
          <a:xfrm>
            <a:off x="2051050" y="1916112"/>
            <a:ext cx="4176712" cy="217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ahoma"/>
              <a:buNone/>
            </a:pPr>
            <a:r>
              <a:rPr b="0" i="0" lang="en-US" sz="40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Ultrasound  evaluation of adnexa</a:t>
            </a:r>
            <a:endParaRPr/>
          </a:p>
        </p:txBody>
      </p:sp>
      <p:sp>
        <p:nvSpPr>
          <p:cNvPr id="389" name="Google Shape;389;p43"/>
          <p:cNvSpPr txBox="1"/>
          <p:nvPr>
            <p:ph idx="4294967295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Polycystic ovary disease- TVS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Ovarian cyst-simple,haemorrhagic-TAS,TVS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Ovarian torsion-TVS+doppler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Dermoid-TAS,TVS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Endometriosis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Ovarian neoplasm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4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Ovaries </a:t>
            </a:r>
            <a:endParaRPr/>
          </a:p>
        </p:txBody>
      </p:sp>
      <p:pic>
        <p:nvPicPr>
          <p:cNvPr id="395" name="Google Shape;395;p44"/>
          <p:cNvPicPr preferRelativeResize="0"/>
          <p:nvPr/>
        </p:nvPicPr>
        <p:blipFill rotWithShape="1">
          <a:blip r:embed="rId3">
            <a:alphaModFix/>
          </a:blip>
          <a:srcRect b="7362" l="11646" r="4959" t="0"/>
          <a:stretch/>
        </p:blipFill>
        <p:spPr>
          <a:xfrm>
            <a:off x="4572000" y="1447800"/>
            <a:ext cx="3487737" cy="2438400"/>
          </a:xfrm>
          <a:prstGeom prst="rect">
            <a:avLst/>
          </a:prstGeom>
          <a:noFill/>
          <a:ln cap="flat" cmpd="sng" w="19050">
            <a:solidFill>
              <a:srgbClr val="99BAF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96" name="Google Shape;39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1676400"/>
            <a:ext cx="3359150" cy="2241550"/>
          </a:xfrm>
          <a:prstGeom prst="rect">
            <a:avLst/>
          </a:prstGeom>
          <a:noFill/>
          <a:ln cap="flat" cmpd="sng" w="19050">
            <a:solidFill>
              <a:srgbClr val="99BAFF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97" name="Google Shape;397;p44"/>
          <p:cNvSpPr txBox="1"/>
          <p:nvPr/>
        </p:nvSpPr>
        <p:spPr>
          <a:xfrm>
            <a:off x="5334000" y="3886200"/>
            <a:ext cx="25146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Normal ovary</a:t>
            </a:r>
            <a:endParaRPr/>
          </a:p>
        </p:txBody>
      </p:sp>
      <p:sp>
        <p:nvSpPr>
          <p:cNvPr id="398" name="Google Shape;398;p44"/>
          <p:cNvSpPr txBox="1"/>
          <p:nvPr/>
        </p:nvSpPr>
        <p:spPr>
          <a:xfrm>
            <a:off x="914400" y="3962400"/>
            <a:ext cx="23622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Follicular cyst</a:t>
            </a:r>
            <a:endParaRPr/>
          </a:p>
        </p:txBody>
      </p:sp>
      <p:pic>
        <p:nvPicPr>
          <p:cNvPr descr="PHOTO30" id="399" name="Google Shape;399;p44"/>
          <p:cNvPicPr preferRelativeResize="0"/>
          <p:nvPr/>
        </p:nvPicPr>
        <p:blipFill rotWithShape="1">
          <a:blip r:embed="rId5">
            <a:alphaModFix/>
          </a:blip>
          <a:srcRect b="43392" l="69184" r="0" t="31391"/>
          <a:stretch/>
        </p:blipFill>
        <p:spPr>
          <a:xfrm>
            <a:off x="2743200" y="4495800"/>
            <a:ext cx="2100262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4"/>
          <p:cNvSpPr txBox="1"/>
          <p:nvPr/>
        </p:nvSpPr>
        <p:spPr>
          <a:xfrm>
            <a:off x="4800600" y="5783262"/>
            <a:ext cx="31242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Haemoragic cyst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5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Ovarian hyperstimulation</a:t>
            </a:r>
            <a:endParaRPr/>
          </a:p>
        </p:txBody>
      </p:sp>
      <p:sp>
        <p:nvSpPr>
          <p:cNvPr id="406" name="Google Shape;406;p45"/>
          <p:cNvSpPr txBox="1"/>
          <p:nvPr>
            <p:ph idx="4294967295" type="body"/>
          </p:nvPr>
        </p:nvSpPr>
        <p:spPr>
          <a:xfrm>
            <a:off x="4648200" y="19050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Multiple cysts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Ascites </a:t>
            </a:r>
            <a:endParaRPr/>
          </a:p>
        </p:txBody>
      </p:sp>
      <p:pic>
        <p:nvPicPr>
          <p:cNvPr id="407" name="Google Shape;407;p4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4937" t="0"/>
          <a:stretch/>
        </p:blipFill>
        <p:spPr>
          <a:xfrm>
            <a:off x="0" y="1371600"/>
            <a:ext cx="4081462" cy="3013075"/>
          </a:xfrm>
          <a:prstGeom prst="rect">
            <a:avLst/>
          </a:prstGeom>
          <a:noFill/>
          <a:ln cap="flat" cmpd="sng" w="12700">
            <a:solidFill>
              <a:srgbClr val="66FFCC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08" name="Google Shape;40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3400" y="2884487"/>
            <a:ext cx="4281487" cy="3973512"/>
          </a:xfrm>
          <a:prstGeom prst="rect">
            <a:avLst/>
          </a:prstGeom>
          <a:noFill/>
          <a:ln cap="flat" cmpd="sng" w="12700">
            <a:solidFill>
              <a:srgbClr val="66FFCC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 txBox="1"/>
          <p:nvPr>
            <p:ph idx="4294967295" type="title"/>
          </p:nvPr>
        </p:nvSpPr>
        <p:spPr>
          <a:xfrm>
            <a:off x="0" y="292100"/>
            <a:ext cx="8229600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Polycystic ovaries</a:t>
            </a:r>
            <a:endParaRPr/>
          </a:p>
        </p:txBody>
      </p:sp>
      <p:pic>
        <p:nvPicPr>
          <p:cNvPr descr="http://image.slidesharecdn.com/imaginginobstetricsgynaecologypart1-130725000455-phpapp01/95/imaging-in-obstetrics-gynaecology-part-1-gynaecological-scans-in-benign-conditions-80-638.jpg?cb=1374730815" id="414" name="Google Shape;41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1143000"/>
            <a:ext cx="7612062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89-638.jpg?cb=1374730815" id="419" name="Google Shape;41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269875"/>
            <a:ext cx="7848600" cy="589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94-638.jpg?cb=1374730815" id="424" name="Google Shape;42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381000"/>
            <a:ext cx="8208962" cy="61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90-638.jpg?cb=1374730815" id="429" name="Google Shape;42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0" y="593725"/>
            <a:ext cx="7620000" cy="572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>
            <p:ph idx="4294967295" type="title"/>
          </p:nvPr>
        </p:nvSpPr>
        <p:spPr>
          <a:xfrm>
            <a:off x="457200" y="292100"/>
            <a:ext cx="8229600" cy="9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Leaning objectives</a:t>
            </a:r>
            <a:endParaRPr/>
          </a:p>
        </p:txBody>
      </p:sp>
      <p:sp>
        <p:nvSpPr>
          <p:cNvPr id="136" name="Google Shape;136;p5"/>
          <p:cNvSpPr txBox="1"/>
          <p:nvPr>
            <p:ph idx="4294967295" type="body"/>
          </p:nvPr>
        </p:nvSpPr>
        <p:spPr>
          <a:xfrm>
            <a:off x="0" y="1371600"/>
            <a:ext cx="9144000" cy="6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Recognize the role of diagnostic imaging in reproductive health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Identify commonly used imaging modalities in  reproductive health and their appropriate indications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6002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Recognize importance of selecting optimum  imaging test in given clinical setting and how findings will affect/direct management decisions.</a:t>
            </a:r>
            <a:endParaRPr/>
          </a:p>
          <a:p>
            <a:pPr indent="-16002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Appreciate  that imaging cannot replace appropriate history taking and thorough physical examination</a:t>
            </a:r>
            <a:endParaRPr/>
          </a:p>
          <a:p>
            <a:pPr indent="-16002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.slidesharecdn.com/imaginginobstetricsgynaecologypart1-130725000455-phpapp01/95/imaging-in-obstetrics-gynaecology-part-1-gynaecological-scans-in-benign-conditions-91-638.jpg?cb=1374730815" id="434" name="Google Shape;43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457200"/>
            <a:ext cx="7802562" cy="58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1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Ovarian hyperstimulation</a:t>
            </a:r>
            <a:endParaRPr/>
          </a:p>
        </p:txBody>
      </p:sp>
      <p:sp>
        <p:nvSpPr>
          <p:cNvPr id="440" name="Google Shape;440;p51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90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None/>
            </a:pPr>
            <a:r>
              <a:t/>
            </a: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http://image.slidesharecdn.com/imaginginobstetricsgynaecologypart1-130725000455-phpapp01/95/imaging-in-obstetrics-gynaecology-part-1-gynaecological-scans-in-benign-conditions-86-638.jpg?cb=1374730815" id="441" name="Google Shape;44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0" y="1338262"/>
            <a:ext cx="6934200" cy="5205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2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Ovarian neoplasm</a:t>
            </a:r>
            <a:endParaRPr/>
          </a:p>
        </p:txBody>
      </p:sp>
      <p:sp>
        <p:nvSpPr>
          <p:cNvPr id="447" name="Google Shape;447;p52"/>
          <p:cNvSpPr txBox="1"/>
          <p:nvPr>
            <p:ph idx="4294967295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Mucinou cys adenoma</a:t>
            </a:r>
            <a:endParaRPr/>
          </a:p>
        </p:txBody>
      </p:sp>
      <p:sp>
        <p:nvSpPr>
          <p:cNvPr id="448" name="Google Shape;448;p52"/>
          <p:cNvSpPr txBox="1"/>
          <p:nvPr>
            <p:ph idx="4294967295" type="body"/>
          </p:nvPr>
        </p:nvSpPr>
        <p:spPr>
          <a:xfrm>
            <a:off x="4645025" y="153511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rPr b="1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Serous cystadenoma</a:t>
            </a:r>
            <a:endParaRPr/>
          </a:p>
        </p:txBody>
      </p:sp>
      <p:pic>
        <p:nvPicPr>
          <p:cNvPr descr="PHOTO28" id="449" name="Google Shape;449;p52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41058" l="65252" r="4536" t="34077"/>
          <a:stretch/>
        </p:blipFill>
        <p:spPr>
          <a:xfrm>
            <a:off x="533400" y="2736850"/>
            <a:ext cx="3527425" cy="31035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28" id="450" name="Google Shape;450;p52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71299" l="2256" r="3248" t="1919"/>
          <a:stretch/>
        </p:blipFill>
        <p:spPr>
          <a:xfrm>
            <a:off x="4267200" y="2819400"/>
            <a:ext cx="4630737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3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Plain radiography</a:t>
            </a:r>
            <a:endParaRPr/>
          </a:p>
        </p:txBody>
      </p:sp>
      <p:sp>
        <p:nvSpPr>
          <p:cNvPr id="456" name="Google Shape;456;p53"/>
          <p:cNvSpPr txBox="1"/>
          <p:nvPr>
            <p:ph idx="4294967295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Plain abdomen</a:t>
            </a:r>
            <a:endParaRPr/>
          </a:p>
          <a:p>
            <a:pPr indent="-182880" lvl="2" marL="5715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Supine position</a:t>
            </a:r>
            <a:endParaRPr/>
          </a:p>
          <a:p>
            <a:pPr indent="-182880" lvl="2" marL="5715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Empty bladder </a:t>
            </a:r>
            <a:endParaRPr/>
          </a:p>
          <a:p>
            <a:pPr indent="-182880" lvl="2" marL="5715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Limited applications- pelvic mass lesion especially dermoid. Calcifications, bone involvement, IUCD</a:t>
            </a:r>
            <a:endParaRPr/>
          </a:p>
          <a:p>
            <a:pPr indent="-16002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4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Plain film</a:t>
            </a:r>
            <a:endParaRPr/>
          </a:p>
        </p:txBody>
      </p:sp>
      <p:sp>
        <p:nvSpPr>
          <p:cNvPr id="462" name="Google Shape;462;p54"/>
          <p:cNvSpPr txBox="1"/>
          <p:nvPr>
            <p:ph idx="4294967295" type="body"/>
          </p:nvPr>
        </p:nvSpPr>
        <p:spPr>
          <a:xfrm>
            <a:off x="4648200" y="19050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IUCD localization</a:t>
            </a:r>
            <a:endParaRPr/>
          </a:p>
          <a:p>
            <a:pPr indent="-12954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iucd with uterine sound" id="463" name="Google Shape;463;p5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26846" l="18476" r="19099" t="0"/>
          <a:stretch/>
        </p:blipFill>
        <p:spPr>
          <a:xfrm>
            <a:off x="457200" y="2349500"/>
            <a:ext cx="4038600" cy="322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r Onyambu\Pictures\READ 8.jpg" id="464" name="Google Shape;46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1800" y="2667000"/>
            <a:ext cx="200025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r Onyambu\Pictures\READ 11.jpg" id="465" name="Google Shape;46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3000" y="2952750"/>
            <a:ext cx="1752600" cy="26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5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MRI.</a:t>
            </a:r>
            <a:endParaRPr/>
          </a:p>
        </p:txBody>
      </p:sp>
      <p:sp>
        <p:nvSpPr>
          <p:cNvPr id="471" name="Google Shape;471;p55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Not frequently used due to expense may not be cost effective in most cases.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840"/>
              <a:buFont typeface="Tahoma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Helpful in cases where ultrasound is inconclusive, and staging of malignancies.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840"/>
              <a:buFont typeface="Tahoma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 ionizing radiation used hence safe 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6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ahoma"/>
              <a:buNone/>
            </a:pPr>
            <a:r>
              <a:rPr b="0" i="0" lang="en-US" sz="40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Indications for MRI</a:t>
            </a:r>
            <a:br>
              <a:rPr b="0" i="0" lang="en-US" sz="40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br>
              <a:rPr b="0" i="0" lang="en-US" sz="40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477" name="Google Shape;477;p56"/>
          <p:cNvSpPr txBox="1"/>
          <p:nvPr>
            <p:ph idx="1" type="body"/>
          </p:nvPr>
        </p:nvSpPr>
        <p:spPr>
          <a:xfrm>
            <a:off x="460375" y="1905000"/>
            <a:ext cx="8223250" cy="411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60"/>
              <a:buFont typeface="Tahoma"/>
              <a:buNone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MRI is helpful in both benign and malignant conditions when ultrasound is inconclusive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360"/>
              <a:buFont typeface="Tahoma"/>
              <a:buNone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Benign Lesions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360"/>
              <a:buFont typeface="Tahoma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Congenital anomalies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Leiomyomas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Adenomyosis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Adnexal masses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Cervical  lesions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Ovarian  lesions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Uterine malignancies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7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Congenital Anomalies</a:t>
            </a:r>
            <a:endParaRPr/>
          </a:p>
        </p:txBody>
      </p:sp>
      <p:sp>
        <p:nvSpPr>
          <p:cNvPr id="483" name="Google Shape;483;p57"/>
          <p:cNvSpPr txBox="1"/>
          <p:nvPr>
            <p:ph idx="1" type="body"/>
          </p:nvPr>
        </p:nvSpPr>
        <p:spPr>
          <a:xfrm>
            <a:off x="460375" y="1905000"/>
            <a:ext cx="8223250" cy="411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Font typeface="Tahoma"/>
              <a:buNone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As regards congenital anomalies, MRI can provide enough information for: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Precise diagnostic classification for obstetric counselling and treatment options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Pre-surgical planning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Evaluation of complications associated with Mullerian duct syndromes</a:t>
            </a:r>
            <a:endParaRPr/>
          </a:p>
          <a:p>
            <a:pPr indent="-160020" lvl="0" marL="342900" rtl="0" algn="l"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8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Leiomyomas </a:t>
            </a:r>
            <a:endParaRPr/>
          </a:p>
        </p:txBody>
      </p:sp>
      <p:sp>
        <p:nvSpPr>
          <p:cNvPr id="489" name="Google Shape;489;p58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Font typeface="Tahoma"/>
              <a:buNone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 suspected leiomyomas MRI will provide the following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Precise delineation of number, size and location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Help with selection of type of surgery: myomectomy or hysterectomy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Differentiate between leiomyomas and adenomyosis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Assess uterus before or after hormonal treatment or uterine artery embolisation adequately</a:t>
            </a:r>
            <a:endParaRPr/>
          </a:p>
          <a:p>
            <a:pPr indent="-160020" lvl="0" marL="342900" rtl="0" algn="l"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9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Adenomyosis </a:t>
            </a:r>
            <a:endParaRPr/>
          </a:p>
        </p:txBody>
      </p:sp>
      <p:sp>
        <p:nvSpPr>
          <p:cNvPr id="495" name="Google Shape;495;p59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MRI  is definitive modality when ultrasound is inconclusive.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840"/>
              <a:buFont typeface="Tahoma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MRI can effectively differentiate adenomyosis from leiomyomas.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ahoma"/>
              <a:buNone/>
            </a:pPr>
            <a:r>
              <a:rPr b="0" i="0" lang="en-US" sz="40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Role of diagnostic imaging in reproductive health</a:t>
            </a:r>
            <a:endParaRPr/>
          </a:p>
        </p:txBody>
      </p:sp>
      <p:sp>
        <p:nvSpPr>
          <p:cNvPr id="142" name="Google Shape;142;p6"/>
          <p:cNvSpPr txBox="1"/>
          <p:nvPr>
            <p:ph idx="4294967295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Diagnostic imaging  plays a major role  in management of reproductive health conditions not only in assisting in making appropriate  diagnosis but also ;</a:t>
            </a: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-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Assessing disease extent and  thus influence choice of management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-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 guiding interventional  procedures such as  aspirations and biopsies   and invitro fertilization procedures.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Char char="-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And follow up to track disease recurrence or metastases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905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Tahoma"/>
              <a:buNone/>
            </a:pPr>
            <a:r>
              <a:t/>
            </a:r>
            <a:endParaRPr b="0" i="0" sz="2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0"/>
          <p:cNvSpPr txBox="1"/>
          <p:nvPr>
            <p:ph type="title"/>
          </p:nvPr>
        </p:nvSpPr>
        <p:spPr>
          <a:xfrm>
            <a:off x="301625" y="228600"/>
            <a:ext cx="8662987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ahoma"/>
              <a:buNone/>
            </a:pPr>
            <a:r>
              <a:rPr b="0" i="0" lang="en-US" sz="32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Adnexal Masses (when ultrasound is limited)</a:t>
            </a:r>
            <a:endParaRPr/>
          </a:p>
        </p:txBody>
      </p:sp>
      <p:sp>
        <p:nvSpPr>
          <p:cNvPr id="501" name="Google Shape;501;p60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Detection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Characterisation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840"/>
              <a:buFont typeface="Tahoma"/>
              <a:buNone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- attempts benign vs malignant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Differentiate cystic teratomas from endometriomas.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840"/>
              <a:buFont typeface="Tahoma"/>
              <a:buNone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1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Pelvic Malignancy</a:t>
            </a:r>
            <a:endParaRPr/>
          </a:p>
        </p:txBody>
      </p:sp>
      <p:sp>
        <p:nvSpPr>
          <p:cNvPr id="507" name="Google Shape;507;p61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MRI is primary modality in tumour staging</a:t>
            </a: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of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3360"/>
              <a:buFont typeface="Tahoma"/>
              <a:buNone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- </a:t>
            </a: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endometrial carcinoma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- cervical carcinoma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- vaginal carcinoma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It is a problem solving tool in carcinoma of the ovary in conjunction with CT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Helps in detection of disease recurrence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Can identify Secondary malignancies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" name="Google Shape;512;p62"/>
          <p:cNvGraphicFramePr/>
          <p:nvPr/>
        </p:nvGraphicFramePr>
        <p:xfrm>
          <a:off x="2209800" y="1408112"/>
          <a:ext cx="4705350" cy="5449887"/>
        </p:xfrm>
        <a:graphic>
          <a:graphicData uri="http://schemas.openxmlformats.org/presentationml/2006/ole">
            <mc:AlternateContent>
              <mc:Choice Requires="v">
                <p:oleObj r:id="rId4" imgH="5449887" imgW="4705350" progId="Photoshop.Image.8" spid="_x0000_s1">
                  <p:embed/>
                </p:oleObj>
              </mc:Choice>
              <mc:Fallback>
                <p:oleObj r:id="rId5" imgH="5449887" imgW="4705350" progId="Photoshop.Image.8">
                  <p:embed/>
                  <p:pic>
                    <p:nvPicPr>
                      <p:cNvPr id="512" name="Google Shape;512;p6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209800" y="1408112"/>
                        <a:ext cx="4705350" cy="544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" name="Google Shape;513;p62"/>
          <p:cNvSpPr txBox="1"/>
          <p:nvPr>
            <p:ph type="title"/>
          </p:nvPr>
        </p:nvSpPr>
        <p:spPr>
          <a:xfrm>
            <a:off x="381000" y="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Sagittal MRI Image:Pelvis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8" name="Google Shape;518;p63"/>
          <p:cNvGraphicFramePr/>
          <p:nvPr/>
        </p:nvGraphicFramePr>
        <p:xfrm>
          <a:off x="0" y="0"/>
          <a:ext cx="4419600" cy="3416300"/>
        </p:xfrm>
        <a:graphic>
          <a:graphicData uri="http://schemas.openxmlformats.org/presentationml/2006/ole">
            <mc:AlternateContent>
              <mc:Choice Requires="v">
                <p:oleObj r:id="rId4" imgH="3416300" imgW="4419600" progId="Photoshop.Image.8" spid="_x0000_s1">
                  <p:embed/>
                </p:oleObj>
              </mc:Choice>
              <mc:Fallback>
                <p:oleObj r:id="rId5" imgH="3416300" imgW="4419600" progId="Photoshop.Image.8">
                  <p:embed/>
                  <p:pic>
                    <p:nvPicPr>
                      <p:cNvPr id="518" name="Google Shape;518;p6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0"/>
                        <a:ext cx="4419600" cy="341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9" name="Google Shape;519;p63"/>
          <p:cNvGraphicFramePr/>
          <p:nvPr/>
        </p:nvGraphicFramePr>
        <p:xfrm>
          <a:off x="4438650" y="1408112"/>
          <a:ext cx="4705350" cy="5449887"/>
        </p:xfrm>
        <a:graphic>
          <a:graphicData uri="http://schemas.openxmlformats.org/presentationml/2006/ole">
            <mc:AlternateContent>
              <mc:Choice Requires="v">
                <p:oleObj r:id="rId7" imgH="5449887" imgW="4705350" progId="Photoshop.Image.8" spid="_x0000_s2">
                  <p:embed/>
                </p:oleObj>
              </mc:Choice>
              <mc:Fallback>
                <p:oleObj r:id="rId8" imgH="5449887" imgW="4705350" progId="Photoshop.Image.8">
                  <p:embed/>
                  <p:pic>
                    <p:nvPicPr>
                      <p:cNvPr id="519" name="Google Shape;519;p63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438650" y="1408112"/>
                        <a:ext cx="4705350" cy="544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4" name="Google Shape;524;p64"/>
          <p:cNvGraphicFramePr/>
          <p:nvPr/>
        </p:nvGraphicFramePr>
        <p:xfrm>
          <a:off x="609600" y="1524000"/>
          <a:ext cx="3044825" cy="3246437"/>
        </p:xfrm>
        <a:graphic>
          <a:graphicData uri="http://schemas.openxmlformats.org/presentationml/2006/ole">
            <mc:AlternateContent>
              <mc:Choice Requires="v">
                <p:oleObj r:id="rId4" imgH="3246437" imgW="3044825" progId="Photoshop.Image.8" spid="_x0000_s1">
                  <p:embed/>
                </p:oleObj>
              </mc:Choice>
              <mc:Fallback>
                <p:oleObj r:id="rId5" imgH="3246437" imgW="3044825" progId="Photoshop.Image.8">
                  <p:embed/>
                  <p:pic>
                    <p:nvPicPr>
                      <p:cNvPr id="524" name="Google Shape;524;p6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09600" y="1524000"/>
                        <a:ext cx="3044825" cy="324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5" name="Google Shape;525;p64"/>
          <p:cNvGraphicFramePr/>
          <p:nvPr/>
        </p:nvGraphicFramePr>
        <p:xfrm>
          <a:off x="5257800" y="990600"/>
          <a:ext cx="3143250" cy="3941762"/>
        </p:xfrm>
        <a:graphic>
          <a:graphicData uri="http://schemas.openxmlformats.org/presentationml/2006/ole">
            <mc:AlternateContent>
              <mc:Choice Requires="v">
                <p:oleObj r:id="rId7" imgH="3941762" imgW="3143250" progId="Photoshop.Image.8" spid="_x0000_s2">
                  <p:embed/>
                </p:oleObj>
              </mc:Choice>
              <mc:Fallback>
                <p:oleObj r:id="rId8" imgH="3941762" imgW="3143250" progId="Photoshop.Image.8">
                  <p:embed/>
                  <p:pic>
                    <p:nvPicPr>
                      <p:cNvPr id="525" name="Google Shape;525;p64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257800" y="990600"/>
                        <a:ext cx="3143250" cy="3941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18" id="530" name="Google Shape;530;p65"/>
          <p:cNvPicPr preferRelativeResize="0"/>
          <p:nvPr/>
        </p:nvPicPr>
        <p:blipFill rotWithShape="1">
          <a:blip r:embed="rId3">
            <a:alphaModFix/>
          </a:blip>
          <a:srcRect b="0" l="0" r="53791" t="0"/>
          <a:stretch/>
        </p:blipFill>
        <p:spPr>
          <a:xfrm>
            <a:off x="179387" y="2420937"/>
            <a:ext cx="4106862" cy="42211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18" id="531" name="Google Shape;531;p65"/>
          <p:cNvPicPr preferRelativeResize="0"/>
          <p:nvPr/>
        </p:nvPicPr>
        <p:blipFill rotWithShape="1">
          <a:blip r:embed="rId3">
            <a:alphaModFix/>
          </a:blip>
          <a:srcRect b="0" l="47754" r="0" t="0"/>
          <a:stretch/>
        </p:blipFill>
        <p:spPr>
          <a:xfrm>
            <a:off x="4500562" y="2565400"/>
            <a:ext cx="4464050" cy="40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5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Uterine and Vaginal Agenesis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19" id="537" name="Google Shape;537;p66"/>
          <p:cNvPicPr preferRelativeResize="0"/>
          <p:nvPr/>
        </p:nvPicPr>
        <p:blipFill rotWithShape="1">
          <a:blip r:embed="rId3">
            <a:alphaModFix/>
          </a:blip>
          <a:srcRect b="64754" l="1376" r="59507" t="11052"/>
          <a:stretch/>
        </p:blipFill>
        <p:spPr>
          <a:xfrm>
            <a:off x="0" y="333375"/>
            <a:ext cx="4105275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6"/>
          <p:cNvSpPr txBox="1"/>
          <p:nvPr/>
        </p:nvSpPr>
        <p:spPr>
          <a:xfrm>
            <a:off x="395287" y="3933825"/>
            <a:ext cx="3529012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Unicornuate uterus</a:t>
            </a:r>
            <a:endParaRPr/>
          </a:p>
        </p:txBody>
      </p:sp>
      <p:pic>
        <p:nvPicPr>
          <p:cNvPr descr="photo19" id="539" name="Google Shape;539;p66"/>
          <p:cNvPicPr preferRelativeResize="0"/>
          <p:nvPr/>
        </p:nvPicPr>
        <p:blipFill rotWithShape="1">
          <a:blip r:embed="rId4">
            <a:alphaModFix/>
          </a:blip>
          <a:srcRect b="5667" l="52441" r="3598" t="3977"/>
          <a:stretch/>
        </p:blipFill>
        <p:spPr>
          <a:xfrm>
            <a:off x="4932362" y="188912"/>
            <a:ext cx="3924300" cy="3624262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66"/>
          <p:cNvSpPr txBox="1"/>
          <p:nvPr/>
        </p:nvSpPr>
        <p:spPr>
          <a:xfrm>
            <a:off x="5076825" y="4149725"/>
            <a:ext cx="2447925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Bicornuate uterus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19" id="545" name="Google Shape;545;p67"/>
          <p:cNvPicPr preferRelativeResize="0"/>
          <p:nvPr/>
        </p:nvPicPr>
        <p:blipFill rotWithShape="1">
          <a:blip r:embed="rId3">
            <a:alphaModFix/>
          </a:blip>
          <a:srcRect b="10182" l="4129" r="19639" t="68211"/>
          <a:stretch/>
        </p:blipFill>
        <p:spPr>
          <a:xfrm>
            <a:off x="539750" y="611187"/>
            <a:ext cx="8280400" cy="43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7"/>
          <p:cNvSpPr txBox="1"/>
          <p:nvPr/>
        </p:nvSpPr>
        <p:spPr>
          <a:xfrm>
            <a:off x="1258887" y="5373687"/>
            <a:ext cx="5834062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UTERINE DIDELPHIS MRI T2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20" id="551" name="Google Shape;551;p68"/>
          <p:cNvPicPr preferRelativeResize="0"/>
          <p:nvPr/>
        </p:nvPicPr>
        <p:blipFill rotWithShape="1">
          <a:blip r:embed="rId3">
            <a:alphaModFix/>
          </a:blip>
          <a:srcRect b="0" l="0" r="2738" t="0"/>
          <a:stretch/>
        </p:blipFill>
        <p:spPr>
          <a:xfrm>
            <a:off x="1331912" y="1341437"/>
            <a:ext cx="5975350" cy="551656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68"/>
          <p:cNvSpPr txBox="1"/>
          <p:nvPr>
            <p:ph type="title"/>
          </p:nvPr>
        </p:nvSpPr>
        <p:spPr>
          <a:xfrm>
            <a:off x="457200" y="292100"/>
            <a:ext cx="82296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Intramural Leiomyoma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9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Leiomyoma</a:t>
            </a:r>
            <a:endParaRPr/>
          </a:p>
        </p:txBody>
      </p:sp>
      <p:pic>
        <p:nvPicPr>
          <p:cNvPr descr="photo21" id="558" name="Google Shape;558;p69"/>
          <p:cNvPicPr preferRelativeResize="0"/>
          <p:nvPr/>
        </p:nvPicPr>
        <p:blipFill rotWithShape="1">
          <a:blip r:embed="rId3">
            <a:alphaModFix/>
          </a:blip>
          <a:srcRect b="0" l="2677" r="50000" t="0"/>
          <a:stretch/>
        </p:blipFill>
        <p:spPr>
          <a:xfrm>
            <a:off x="0" y="1773237"/>
            <a:ext cx="3816350" cy="3440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21" id="559" name="Google Shape;559;p69"/>
          <p:cNvPicPr preferRelativeResize="0"/>
          <p:nvPr/>
        </p:nvPicPr>
        <p:blipFill rotWithShape="1">
          <a:blip r:embed="rId4">
            <a:alphaModFix/>
          </a:blip>
          <a:srcRect b="0" l="51962" r="2500" t="0"/>
          <a:stretch/>
        </p:blipFill>
        <p:spPr>
          <a:xfrm>
            <a:off x="4643437" y="1906587"/>
            <a:ext cx="3816350" cy="357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Imaging in Gynaecology</a:t>
            </a:r>
            <a:endParaRPr/>
          </a:p>
        </p:txBody>
      </p:sp>
      <p:sp>
        <p:nvSpPr>
          <p:cNvPr id="148" name="Google Shape;148;p7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Imaging   is  invaluable in the management  of patients with gynaecological  conditions.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 addition to identifying/excluding   common gynaecological  disease processes imaging can demonstrate normal   anatomy as well as congenital structural  anomalies.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6002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914400" y="609600"/>
            <a:ext cx="5638800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16" id="564" name="Google Shape;564;p70"/>
          <p:cNvPicPr preferRelativeResize="0"/>
          <p:nvPr/>
        </p:nvPicPr>
        <p:blipFill rotWithShape="1">
          <a:blip r:embed="rId3">
            <a:alphaModFix/>
          </a:blip>
          <a:srcRect b="32713" l="0" r="61381" t="43864"/>
          <a:stretch/>
        </p:blipFill>
        <p:spPr>
          <a:xfrm>
            <a:off x="4606925" y="260350"/>
            <a:ext cx="4537075" cy="3789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16" id="565" name="Google Shape;565;p70"/>
          <p:cNvPicPr preferRelativeResize="0"/>
          <p:nvPr/>
        </p:nvPicPr>
        <p:blipFill rotWithShape="1">
          <a:blip r:embed="rId3">
            <a:alphaModFix/>
          </a:blip>
          <a:srcRect b="56109" l="-267" r="61174" t="20223"/>
          <a:stretch/>
        </p:blipFill>
        <p:spPr>
          <a:xfrm>
            <a:off x="0" y="333375"/>
            <a:ext cx="4105275" cy="3709987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70"/>
          <p:cNvSpPr txBox="1"/>
          <p:nvPr/>
        </p:nvSpPr>
        <p:spPr>
          <a:xfrm>
            <a:off x="179387" y="4437062"/>
            <a:ext cx="3816350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ADENOMYOSIS TRANSABDOMINAL ULTRASOUND</a:t>
            </a:r>
            <a:endParaRPr/>
          </a:p>
        </p:txBody>
      </p:sp>
      <p:sp>
        <p:nvSpPr>
          <p:cNvPr id="567" name="Google Shape;567;p70"/>
          <p:cNvSpPr txBox="1"/>
          <p:nvPr/>
        </p:nvSpPr>
        <p:spPr>
          <a:xfrm>
            <a:off x="4643437" y="4365625"/>
            <a:ext cx="3744912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ADENOMYOSIS TRANSVAGINAL ULTRASOUND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25" id="572" name="Google Shape;572;p71"/>
          <p:cNvPicPr preferRelativeResize="0"/>
          <p:nvPr/>
        </p:nvPicPr>
        <p:blipFill rotWithShape="1">
          <a:blip r:embed="rId3">
            <a:alphaModFix/>
          </a:blip>
          <a:srcRect b="0" l="52897" r="5374" t="4389"/>
          <a:stretch/>
        </p:blipFill>
        <p:spPr>
          <a:xfrm>
            <a:off x="0" y="188912"/>
            <a:ext cx="3635375" cy="4702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25" id="573" name="Google Shape;573;p71"/>
          <p:cNvPicPr preferRelativeResize="0"/>
          <p:nvPr/>
        </p:nvPicPr>
        <p:blipFill rotWithShape="1">
          <a:blip r:embed="rId4">
            <a:alphaModFix/>
          </a:blip>
          <a:srcRect b="21121" l="1822" r="53646" t="3195"/>
          <a:stretch/>
        </p:blipFill>
        <p:spPr>
          <a:xfrm>
            <a:off x="4859337" y="0"/>
            <a:ext cx="3995737" cy="3833812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1"/>
          <p:cNvSpPr txBox="1"/>
          <p:nvPr/>
        </p:nvSpPr>
        <p:spPr>
          <a:xfrm>
            <a:off x="179387" y="5300662"/>
            <a:ext cx="31686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FOCAL ADENOMYOSIS</a:t>
            </a:r>
            <a:endParaRPr/>
          </a:p>
        </p:txBody>
      </p:sp>
      <p:sp>
        <p:nvSpPr>
          <p:cNvPr id="575" name="Google Shape;575;p71"/>
          <p:cNvSpPr txBox="1"/>
          <p:nvPr/>
        </p:nvSpPr>
        <p:spPr>
          <a:xfrm>
            <a:off x="5219700" y="4508500"/>
            <a:ext cx="403225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DIFFUSE ADENOMYOSIS</a:t>
            </a:r>
            <a:endParaRPr/>
          </a:p>
        </p:txBody>
      </p:sp>
      <p:sp>
        <p:nvSpPr>
          <p:cNvPr id="576" name="Google Shape;576;p71"/>
          <p:cNvSpPr txBox="1"/>
          <p:nvPr/>
        </p:nvSpPr>
        <p:spPr>
          <a:xfrm>
            <a:off x="3851275" y="1557337"/>
            <a:ext cx="720725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MRIT2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33" id="581" name="Google Shape;581;p72"/>
          <p:cNvPicPr preferRelativeResize="0"/>
          <p:nvPr/>
        </p:nvPicPr>
        <p:blipFill rotWithShape="1">
          <a:blip r:embed="rId3">
            <a:alphaModFix/>
          </a:blip>
          <a:srcRect b="0" l="0" r="56030" t="0"/>
          <a:stretch/>
        </p:blipFill>
        <p:spPr>
          <a:xfrm>
            <a:off x="0" y="1989137"/>
            <a:ext cx="3632200" cy="4868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33" id="582" name="Google Shape;582;p72"/>
          <p:cNvPicPr preferRelativeResize="0"/>
          <p:nvPr/>
        </p:nvPicPr>
        <p:blipFill rotWithShape="1">
          <a:blip r:embed="rId4">
            <a:alphaModFix/>
          </a:blip>
          <a:srcRect b="0" l="53571" r="0" t="12120"/>
          <a:stretch/>
        </p:blipFill>
        <p:spPr>
          <a:xfrm>
            <a:off x="5219700" y="1916112"/>
            <a:ext cx="3924300" cy="4941887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72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Carcinoma of the Cervix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Ovarian Masses</a:t>
            </a:r>
            <a:endParaRPr/>
          </a:p>
        </p:txBody>
      </p:sp>
      <p:pic>
        <p:nvPicPr>
          <p:cNvPr descr="photo38" id="589" name="Google Shape;589;p73"/>
          <p:cNvPicPr preferRelativeResize="0"/>
          <p:nvPr/>
        </p:nvPicPr>
        <p:blipFill rotWithShape="1">
          <a:blip r:embed="rId3">
            <a:alphaModFix/>
          </a:blip>
          <a:srcRect b="64161" l="2261" r="3079" t="3343"/>
          <a:stretch/>
        </p:blipFill>
        <p:spPr>
          <a:xfrm>
            <a:off x="0" y="1628775"/>
            <a:ext cx="6011862" cy="3744912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73"/>
          <p:cNvSpPr txBox="1"/>
          <p:nvPr/>
        </p:nvSpPr>
        <p:spPr>
          <a:xfrm>
            <a:off x="250825" y="5949950"/>
            <a:ext cx="5184775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b="0" i="0" lang="en-US" sz="1400" u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Mucinous cystadenoma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4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PCOD</a:t>
            </a:r>
            <a:endParaRPr/>
          </a:p>
        </p:txBody>
      </p:sp>
      <p:pic>
        <p:nvPicPr>
          <p:cNvPr descr="polycystic ovaries" id="596" name="Google Shape;596;p7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7100" y="2400300"/>
            <a:ext cx="4203700" cy="3592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5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Computerised Tomography.</a:t>
            </a:r>
            <a:endParaRPr/>
          </a:p>
        </p:txBody>
      </p:sp>
      <p:sp>
        <p:nvSpPr>
          <p:cNvPr id="602" name="Google Shape;602;p75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Like  MRI used when ultrasound is inconclusive in assessing pelvic masses.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6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000"/>
              <a:buFont typeface="Tahoma"/>
              <a:buNone/>
            </a:pPr>
            <a:r>
              <a:rPr b="0" i="0" lang="en-US" sz="40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Hysterosalpingograpy</a:t>
            </a:r>
            <a:br>
              <a:rPr b="0" i="0" lang="en-US" sz="40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en-US" sz="40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(HSG).</a:t>
            </a:r>
            <a:endParaRPr/>
          </a:p>
        </p:txBody>
      </p:sp>
      <p:sp>
        <p:nvSpPr>
          <p:cNvPr id="608" name="Google Shape;608;p76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Char char="•"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Hsg is the examination of the uterine cavity and the fallopian tube. The indications include:</a:t>
            </a:r>
            <a:endParaRPr/>
          </a:p>
          <a:p>
            <a:pPr indent="-99059" lvl="0" marL="3429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3840"/>
              <a:buFont typeface="Tahoma"/>
              <a:buNone/>
            </a:pPr>
            <a:r>
              <a:t/>
            </a:r>
            <a:endParaRPr b="0" i="0" sz="32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–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	Infertility.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–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	Recurrent abortions.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1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Char char="–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	Monitor effects of tubal surgery.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7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Contraindications.</a:t>
            </a:r>
            <a:endParaRPr/>
          </a:p>
        </p:txBody>
      </p:sp>
      <p:sp>
        <p:nvSpPr>
          <p:cNvPr id="614" name="Google Shape;614;p77"/>
          <p:cNvSpPr txBox="1"/>
          <p:nvPr>
            <p:ph idx="1" type="body"/>
          </p:nvPr>
        </p:nvSpPr>
        <p:spPr>
          <a:xfrm>
            <a:off x="457200" y="1905000"/>
            <a:ext cx="83058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40"/>
              <a:buFont typeface="Tahoma"/>
              <a:buNone/>
            </a:pPr>
            <a:r>
              <a:rPr b="0" i="0" lang="en-US" sz="32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contraindications include: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Active pelvic sepsis.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Sensitivity to contrast material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Pregnancy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Recent D/C.</a:t>
            </a:r>
            <a:endParaRPr/>
          </a:p>
          <a:p>
            <a:pPr indent="-16002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Inappropriate menstrual stage preferred time is about the 10day of menses.</a:t>
            </a:r>
            <a:endParaRPr/>
          </a:p>
          <a:p>
            <a:pPr indent="-160020" lvl="0" marL="342900" rtl="0" algn="l"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8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Normal HSG.</a:t>
            </a:r>
            <a:endParaRPr/>
          </a:p>
        </p:txBody>
      </p:sp>
      <p:graphicFrame>
        <p:nvGraphicFramePr>
          <p:cNvPr id="620" name="Google Shape;620;p78"/>
          <p:cNvGraphicFramePr/>
          <p:nvPr/>
        </p:nvGraphicFramePr>
        <p:xfrm>
          <a:off x="2057400" y="2438400"/>
          <a:ext cx="5029200" cy="3335337"/>
        </p:xfrm>
        <a:graphic>
          <a:graphicData uri="http://schemas.openxmlformats.org/presentationml/2006/ole">
            <mc:AlternateContent>
              <mc:Choice Requires="v">
                <p:oleObj r:id="rId4" imgH="3335337" imgW="5029200" progId="Photoshop.Image.7" spid="_x0000_s1">
                  <p:embed/>
                </p:oleObj>
              </mc:Choice>
              <mc:Fallback>
                <p:oleObj r:id="rId5" imgH="3335337" imgW="5029200" progId="Photoshop.Image.7">
                  <p:embed/>
                  <p:pic>
                    <p:nvPicPr>
                      <p:cNvPr id="620" name="Google Shape;620;p78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057400" y="2438400"/>
                        <a:ext cx="5029200" cy="333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9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Congenital Uterine Anomalies.</a:t>
            </a:r>
            <a:endParaRPr/>
          </a:p>
        </p:txBody>
      </p:sp>
      <p:graphicFrame>
        <p:nvGraphicFramePr>
          <p:cNvPr id="626" name="Google Shape;626;p79"/>
          <p:cNvGraphicFramePr/>
          <p:nvPr/>
        </p:nvGraphicFramePr>
        <p:xfrm>
          <a:off x="2438400" y="1981200"/>
          <a:ext cx="4292600" cy="4197350"/>
        </p:xfrm>
        <a:graphic>
          <a:graphicData uri="http://schemas.openxmlformats.org/presentationml/2006/ole">
            <mc:AlternateContent>
              <mc:Choice Requires="v">
                <p:oleObj r:id="rId4" imgH="4197350" imgW="4292600" progId="Photoshop.Image.7" spid="_x0000_s1">
                  <p:embed/>
                </p:oleObj>
              </mc:Choice>
              <mc:Fallback>
                <p:oleObj r:id="rId5" imgH="4197350" imgW="4292600" progId="Photoshop.Image.7">
                  <p:embed/>
                  <p:pic>
                    <p:nvPicPr>
                      <p:cNvPr id="626" name="Google Shape;626;p79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438400" y="1981200"/>
                        <a:ext cx="4292600" cy="419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000"/>
              <a:buFont typeface="Tahoma"/>
              <a:buNone/>
            </a:pPr>
            <a:r>
              <a:rPr b="0" i="0" lang="en-US" sz="40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Imaging modalities in Gynaecology.</a:t>
            </a:r>
            <a:endParaRPr/>
          </a:p>
        </p:txBody>
      </p:sp>
      <p:sp>
        <p:nvSpPr>
          <p:cNvPr id="155" name="Google Shape;155;p8"/>
          <p:cNvSpPr txBox="1"/>
          <p:nvPr>
            <p:ph idx="1" type="body"/>
          </p:nvPr>
        </p:nvSpPr>
        <p:spPr>
          <a:xfrm>
            <a:off x="457200" y="1905000"/>
            <a:ext cx="82296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following are commonly used imaging modalities in order of preference.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Ultrasound :transabdominal and transvaginal.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Hysterosalngography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Sonohysterography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MRI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Computerised Tomography.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Intravenous urography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160"/>
              <a:buFont typeface="Tahoma"/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Micturating  cystourethrography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0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Uterus Didelphys.</a:t>
            </a:r>
            <a:endParaRPr/>
          </a:p>
        </p:txBody>
      </p:sp>
      <p:graphicFrame>
        <p:nvGraphicFramePr>
          <p:cNvPr id="632" name="Google Shape;632;p80"/>
          <p:cNvGraphicFramePr/>
          <p:nvPr/>
        </p:nvGraphicFramePr>
        <p:xfrm>
          <a:off x="609600" y="2057400"/>
          <a:ext cx="3014662" cy="3200400"/>
        </p:xfrm>
        <a:graphic>
          <a:graphicData uri="http://schemas.openxmlformats.org/presentationml/2006/ole">
            <mc:AlternateContent>
              <mc:Choice Requires="v">
                <p:oleObj r:id="rId4" imgH="3200400" imgW="3014662" progId="Photoshop.Image.7" spid="_x0000_s1">
                  <p:embed/>
                </p:oleObj>
              </mc:Choice>
              <mc:Fallback>
                <p:oleObj r:id="rId5" imgH="3200400" imgW="3014662" progId="Photoshop.Image.7">
                  <p:embed/>
                  <p:pic>
                    <p:nvPicPr>
                      <p:cNvPr id="632" name="Google Shape;632;p80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09600" y="2057400"/>
                        <a:ext cx="3014662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3" name="Google Shape;633;p80"/>
          <p:cNvGraphicFramePr/>
          <p:nvPr/>
        </p:nvGraphicFramePr>
        <p:xfrm>
          <a:off x="4876800" y="2057400"/>
          <a:ext cx="3429000" cy="2887662"/>
        </p:xfrm>
        <a:graphic>
          <a:graphicData uri="http://schemas.openxmlformats.org/presentationml/2006/ole">
            <mc:AlternateContent>
              <mc:Choice Requires="v">
                <p:oleObj r:id="rId7" imgH="2887662" imgW="3429000" progId="Photoshop.Image.7" spid="_x0000_s2">
                  <p:embed/>
                </p:oleObj>
              </mc:Choice>
              <mc:Fallback>
                <p:oleObj r:id="rId8" imgH="2887662" imgW="3429000" progId="Photoshop.Image.7">
                  <p:embed/>
                  <p:pic>
                    <p:nvPicPr>
                      <p:cNvPr id="633" name="Google Shape;633;p80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876800" y="2057400"/>
                        <a:ext cx="3429000" cy="288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81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Bicornuate Uterus.</a:t>
            </a:r>
            <a:endParaRPr/>
          </a:p>
        </p:txBody>
      </p:sp>
      <p:graphicFrame>
        <p:nvGraphicFramePr>
          <p:cNvPr id="639" name="Google Shape;639;p81"/>
          <p:cNvGraphicFramePr/>
          <p:nvPr/>
        </p:nvGraphicFramePr>
        <p:xfrm>
          <a:off x="685800" y="2133600"/>
          <a:ext cx="3181350" cy="3376612"/>
        </p:xfrm>
        <a:graphic>
          <a:graphicData uri="http://schemas.openxmlformats.org/presentationml/2006/ole">
            <mc:AlternateContent>
              <mc:Choice Requires="v">
                <p:oleObj r:id="rId4" imgH="3376612" imgW="3181350" progId="Photoshop.Image.7" spid="_x0000_s1">
                  <p:embed/>
                </p:oleObj>
              </mc:Choice>
              <mc:Fallback>
                <p:oleObj r:id="rId5" imgH="3376612" imgW="3181350" progId="Photoshop.Image.7">
                  <p:embed/>
                  <p:pic>
                    <p:nvPicPr>
                      <p:cNvPr id="639" name="Google Shape;639;p81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85800" y="2133600"/>
                        <a:ext cx="3181350" cy="337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0" name="Google Shape;640;p81"/>
          <p:cNvGraphicFramePr/>
          <p:nvPr/>
        </p:nvGraphicFramePr>
        <p:xfrm>
          <a:off x="4648200" y="2133600"/>
          <a:ext cx="3581400" cy="2997200"/>
        </p:xfrm>
        <a:graphic>
          <a:graphicData uri="http://schemas.openxmlformats.org/presentationml/2006/ole">
            <mc:AlternateContent>
              <mc:Choice Requires="v">
                <p:oleObj r:id="rId7" imgH="2997200" imgW="3581400" progId="Photoshop.Image.7" spid="_x0000_s2">
                  <p:embed/>
                </p:oleObj>
              </mc:Choice>
              <mc:Fallback>
                <p:oleObj r:id="rId8" imgH="2997200" imgW="3581400" progId="Photoshop.Image.7">
                  <p:embed/>
                  <p:pic>
                    <p:nvPicPr>
                      <p:cNvPr id="640" name="Google Shape;640;p81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648200" y="2133600"/>
                        <a:ext cx="3581400" cy="299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2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Unicornuate Uterus.</a:t>
            </a:r>
            <a:endParaRPr/>
          </a:p>
        </p:txBody>
      </p:sp>
      <p:graphicFrame>
        <p:nvGraphicFramePr>
          <p:cNvPr id="646" name="Google Shape;646;p82"/>
          <p:cNvGraphicFramePr/>
          <p:nvPr/>
        </p:nvGraphicFramePr>
        <p:xfrm>
          <a:off x="885825" y="2273300"/>
          <a:ext cx="3181350" cy="3376612"/>
        </p:xfrm>
        <a:graphic>
          <a:graphicData uri="http://schemas.openxmlformats.org/presentationml/2006/ole">
            <mc:AlternateContent>
              <mc:Choice Requires="v">
                <p:oleObj r:id="rId4" imgH="3376612" imgW="3181350" progId="Photoshop.Image.7" spid="_x0000_s1">
                  <p:embed/>
                </p:oleObj>
              </mc:Choice>
              <mc:Fallback>
                <p:oleObj r:id="rId5" imgH="3376612" imgW="3181350" progId="Photoshop.Image.7">
                  <p:embed/>
                  <p:pic>
                    <p:nvPicPr>
                      <p:cNvPr id="646" name="Google Shape;646;p82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885825" y="2273300"/>
                        <a:ext cx="3181350" cy="337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" name="Google Shape;647;p82"/>
          <p:cNvGraphicFramePr/>
          <p:nvPr/>
        </p:nvGraphicFramePr>
        <p:xfrm>
          <a:off x="4800600" y="2286000"/>
          <a:ext cx="3200400" cy="3092450"/>
        </p:xfrm>
        <a:graphic>
          <a:graphicData uri="http://schemas.openxmlformats.org/presentationml/2006/ole">
            <mc:AlternateContent>
              <mc:Choice Requires="v">
                <p:oleObj r:id="rId7" imgH="3092450" imgW="3200400" progId="Photoshop.Image.7" spid="_x0000_s2">
                  <p:embed/>
                </p:oleObj>
              </mc:Choice>
              <mc:Fallback>
                <p:oleObj r:id="rId8" imgH="3092450" imgW="3200400" progId="Photoshop.Image.7">
                  <p:embed/>
                  <p:pic>
                    <p:nvPicPr>
                      <p:cNvPr id="647" name="Google Shape;647;p82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800600" y="2286000"/>
                        <a:ext cx="3200400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3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Arcuate Uterus.</a:t>
            </a:r>
            <a:endParaRPr/>
          </a:p>
        </p:txBody>
      </p:sp>
      <p:graphicFrame>
        <p:nvGraphicFramePr>
          <p:cNvPr id="653" name="Google Shape;653;p83"/>
          <p:cNvGraphicFramePr/>
          <p:nvPr/>
        </p:nvGraphicFramePr>
        <p:xfrm>
          <a:off x="762000" y="2209800"/>
          <a:ext cx="3181350" cy="3376612"/>
        </p:xfrm>
        <a:graphic>
          <a:graphicData uri="http://schemas.openxmlformats.org/presentationml/2006/ole">
            <mc:AlternateContent>
              <mc:Choice Requires="v">
                <p:oleObj r:id="rId4" imgH="3376612" imgW="3181350" progId="Photoshop.Image.7" spid="_x0000_s1">
                  <p:embed/>
                </p:oleObj>
              </mc:Choice>
              <mc:Fallback>
                <p:oleObj r:id="rId5" imgH="3376612" imgW="3181350" progId="Photoshop.Image.7">
                  <p:embed/>
                  <p:pic>
                    <p:nvPicPr>
                      <p:cNvPr id="653" name="Google Shape;653;p83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62000" y="2209800"/>
                        <a:ext cx="3181350" cy="337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4" name="Google Shape;654;p83"/>
          <p:cNvGraphicFramePr/>
          <p:nvPr/>
        </p:nvGraphicFramePr>
        <p:xfrm>
          <a:off x="4495800" y="2209800"/>
          <a:ext cx="3962400" cy="2922587"/>
        </p:xfrm>
        <a:graphic>
          <a:graphicData uri="http://schemas.openxmlformats.org/presentationml/2006/ole">
            <mc:AlternateContent>
              <mc:Choice Requires="v">
                <p:oleObj r:id="rId7" imgH="2922587" imgW="3962400" progId="Photoshop.Image.7" spid="_x0000_s2">
                  <p:embed/>
                </p:oleObj>
              </mc:Choice>
              <mc:Fallback>
                <p:oleObj r:id="rId8" imgH="2922587" imgW="3962400" progId="Photoshop.Image.7">
                  <p:embed/>
                  <p:pic>
                    <p:nvPicPr>
                      <p:cNvPr id="654" name="Google Shape;654;p83"/>
                      <p:cNvPicPr preferRelativeResize="0"/>
                      <p:nvPr>
                        <p:ph idx="2" type="body"/>
                      </p:nvPr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495800" y="2209800"/>
                        <a:ext cx="3962400" cy="292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4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Filling defect (Fibroid).</a:t>
            </a:r>
            <a:endParaRPr/>
          </a:p>
        </p:txBody>
      </p:sp>
      <p:graphicFrame>
        <p:nvGraphicFramePr>
          <p:cNvPr id="660" name="Google Shape;660;p84"/>
          <p:cNvGraphicFramePr/>
          <p:nvPr/>
        </p:nvGraphicFramePr>
        <p:xfrm>
          <a:off x="2514600" y="2286000"/>
          <a:ext cx="3392487" cy="3505200"/>
        </p:xfrm>
        <a:graphic>
          <a:graphicData uri="http://schemas.openxmlformats.org/presentationml/2006/ole">
            <mc:AlternateContent>
              <mc:Choice Requires="v">
                <p:oleObj r:id="rId4" imgH="3505200" imgW="3392487" progId="Photoshop.Image.7" spid="_x0000_s1">
                  <p:embed/>
                </p:oleObj>
              </mc:Choice>
              <mc:Fallback>
                <p:oleObj r:id="rId5" imgH="3505200" imgW="3392487" progId="Photoshop.Image.7">
                  <p:embed/>
                  <p:pic>
                    <p:nvPicPr>
                      <p:cNvPr id="660" name="Google Shape;660;p84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514600" y="2286000"/>
                        <a:ext cx="3392487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5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Intramural Fibroid.</a:t>
            </a:r>
            <a:endParaRPr/>
          </a:p>
        </p:txBody>
      </p:sp>
      <p:graphicFrame>
        <p:nvGraphicFramePr>
          <p:cNvPr id="666" name="Google Shape;666;p85"/>
          <p:cNvGraphicFramePr/>
          <p:nvPr/>
        </p:nvGraphicFramePr>
        <p:xfrm>
          <a:off x="1981200" y="2133600"/>
          <a:ext cx="4648200" cy="3676650"/>
        </p:xfrm>
        <a:graphic>
          <a:graphicData uri="http://schemas.openxmlformats.org/presentationml/2006/ole">
            <mc:AlternateContent>
              <mc:Choice Requires="v">
                <p:oleObj r:id="rId4" imgH="3676650" imgW="4648200" progId="Photoshop.Image.7" spid="_x0000_s1">
                  <p:embed/>
                </p:oleObj>
              </mc:Choice>
              <mc:Fallback>
                <p:oleObj r:id="rId5" imgH="3676650" imgW="4648200" progId="Photoshop.Image.7">
                  <p:embed/>
                  <p:pic>
                    <p:nvPicPr>
                      <p:cNvPr id="666" name="Google Shape;666;p85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981200" y="2133600"/>
                        <a:ext cx="4648200" cy="367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1" name="Google Shape;671;p86"/>
          <p:cNvGraphicFramePr/>
          <p:nvPr/>
        </p:nvGraphicFramePr>
        <p:xfrm>
          <a:off x="1524000" y="1600200"/>
          <a:ext cx="5638800" cy="3719512"/>
        </p:xfrm>
        <a:graphic>
          <a:graphicData uri="http://schemas.openxmlformats.org/presentationml/2006/ole">
            <mc:AlternateContent>
              <mc:Choice Requires="v">
                <p:oleObj r:id="rId4" imgH="3719512" imgW="5638800" progId="Photoshop.Image.7" spid="_x0000_s1">
                  <p:embed/>
                </p:oleObj>
              </mc:Choice>
              <mc:Fallback>
                <p:oleObj r:id="rId5" imgH="3719512" imgW="5638800" progId="Photoshop.Image.7">
                  <p:embed/>
                  <p:pic>
                    <p:nvPicPr>
                      <p:cNvPr id="671" name="Google Shape;671;p86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524000" y="1600200"/>
                        <a:ext cx="5638800" cy="371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87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Hydrosalpinx.</a:t>
            </a:r>
            <a:endParaRPr/>
          </a:p>
        </p:txBody>
      </p:sp>
      <p:graphicFrame>
        <p:nvGraphicFramePr>
          <p:cNvPr id="677" name="Google Shape;677;p87"/>
          <p:cNvGraphicFramePr/>
          <p:nvPr/>
        </p:nvGraphicFramePr>
        <p:xfrm>
          <a:off x="1905000" y="2133600"/>
          <a:ext cx="4343400" cy="3397250"/>
        </p:xfrm>
        <a:graphic>
          <a:graphicData uri="http://schemas.openxmlformats.org/presentationml/2006/ole">
            <mc:AlternateContent>
              <mc:Choice Requires="v">
                <p:oleObj r:id="rId4" imgH="3397250" imgW="4343400" progId="Photoshop.Image.7" spid="_x0000_s1">
                  <p:embed/>
                </p:oleObj>
              </mc:Choice>
              <mc:Fallback>
                <p:oleObj r:id="rId5" imgH="3397250" imgW="4343400" progId="Photoshop.Image.7">
                  <p:embed/>
                  <p:pic>
                    <p:nvPicPr>
                      <p:cNvPr id="677" name="Google Shape;677;p87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905000" y="2133600"/>
                        <a:ext cx="4343400" cy="339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2" name="Google Shape;682;p88"/>
          <p:cNvGraphicFramePr/>
          <p:nvPr/>
        </p:nvGraphicFramePr>
        <p:xfrm>
          <a:off x="1676400" y="1676400"/>
          <a:ext cx="4800600" cy="3498850"/>
        </p:xfrm>
        <a:graphic>
          <a:graphicData uri="http://schemas.openxmlformats.org/presentationml/2006/ole">
            <mc:AlternateContent>
              <mc:Choice Requires="v">
                <p:oleObj r:id="rId4" imgH="3498850" imgW="4800600" progId="Photoshop.Image.7" spid="_x0000_s1">
                  <p:embed/>
                </p:oleObj>
              </mc:Choice>
              <mc:Fallback>
                <p:oleObj r:id="rId5" imgH="3498850" imgW="4800600" progId="Photoshop.Image.7">
                  <p:embed/>
                  <p:pic>
                    <p:nvPicPr>
                      <p:cNvPr id="682" name="Google Shape;682;p88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676400" y="1676400"/>
                        <a:ext cx="4800600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9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Clip Sterilization.</a:t>
            </a:r>
            <a:endParaRPr/>
          </a:p>
        </p:txBody>
      </p:sp>
      <p:graphicFrame>
        <p:nvGraphicFramePr>
          <p:cNvPr id="688" name="Google Shape;688;p89"/>
          <p:cNvGraphicFramePr/>
          <p:nvPr/>
        </p:nvGraphicFramePr>
        <p:xfrm>
          <a:off x="1600200" y="2133600"/>
          <a:ext cx="5334000" cy="3265487"/>
        </p:xfrm>
        <a:graphic>
          <a:graphicData uri="http://schemas.openxmlformats.org/presentationml/2006/ole">
            <mc:AlternateContent>
              <mc:Choice Requires="v">
                <p:oleObj r:id="rId4" imgH="3265487" imgW="5334000" progId="Photoshop.Image.7" spid="_x0000_s1">
                  <p:embed/>
                </p:oleObj>
              </mc:Choice>
              <mc:Fallback>
                <p:oleObj r:id="rId5" imgH="3265487" imgW="5334000" progId="Photoshop.Image.7">
                  <p:embed/>
                  <p:pic>
                    <p:nvPicPr>
                      <p:cNvPr id="688" name="Google Shape;688;p89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600200" y="2133600"/>
                        <a:ext cx="5334000" cy="326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Ultrasound.</a:t>
            </a:r>
            <a:endParaRPr/>
          </a:p>
        </p:txBody>
      </p:sp>
      <p:sp>
        <p:nvSpPr>
          <p:cNvPr id="161" name="Google Shape;161;p9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360"/>
              <a:buFont typeface="Tahoma"/>
              <a:buChar char="•"/>
            </a:pP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Has revolutionised practice of OB/GY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3360"/>
              <a:buFont typeface="Tahoma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Advantages are manifold and include, non-invasive nature, ability to image in multiple scan planes, no ionizing irradiation, relatively cheap compared to similar cross-sectional imaging techniques.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Transvaginal approach has greatly improved diagnostic and imaging potential</a:t>
            </a:r>
            <a:r>
              <a:rPr b="0" i="0" lang="en-US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90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66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rgbClr val="FF9966"/>
                </a:solidFill>
                <a:latin typeface="Tahoma"/>
                <a:ea typeface="Tahoma"/>
                <a:cs typeface="Tahoma"/>
                <a:sym typeface="Tahoma"/>
              </a:rPr>
              <a:t>Venous Intravasation.</a:t>
            </a:r>
            <a:endParaRPr/>
          </a:p>
        </p:txBody>
      </p:sp>
      <p:graphicFrame>
        <p:nvGraphicFramePr>
          <p:cNvPr id="694" name="Google Shape;694;p90"/>
          <p:cNvGraphicFramePr/>
          <p:nvPr/>
        </p:nvGraphicFramePr>
        <p:xfrm>
          <a:off x="2133600" y="2590800"/>
          <a:ext cx="4419600" cy="3541712"/>
        </p:xfrm>
        <a:graphic>
          <a:graphicData uri="http://schemas.openxmlformats.org/presentationml/2006/ole">
            <mc:AlternateContent>
              <mc:Choice Requires="v">
                <p:oleObj r:id="rId4" imgH="3541712" imgW="4419600" progId="Photoshop.Image.7" spid="_x0000_s1">
                  <p:embed/>
                </p:oleObj>
              </mc:Choice>
              <mc:Fallback>
                <p:oleObj r:id="rId5" imgH="3541712" imgW="4419600" progId="Photoshop.Image.7">
                  <p:embed/>
                  <p:pic>
                    <p:nvPicPr>
                      <p:cNvPr id="694" name="Google Shape;694;p90"/>
                      <p:cNvPicPr preferRelativeResize="0"/>
                      <p:nvPr>
                        <p:ph idx="1" type="body"/>
                      </p:nvPr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133600" y="2590800"/>
                        <a:ext cx="4419600" cy="354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INTRAVENOUS VENOGRAPHY</a:t>
            </a:r>
            <a:endParaRPr/>
          </a:p>
        </p:txBody>
      </p:sp>
      <p:sp>
        <p:nvSpPr>
          <p:cNvPr id="700" name="Google Shape;700;p91"/>
          <p:cNvSpPr txBox="1"/>
          <p:nvPr>
            <p:ph idx="1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IVU is functional examination of the upper urinary tract.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Usually indicated to demonstrate effect of pelvic masses on the ureters.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Displays precise anatomical position of kidneys  ureters and bladder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5" name="Google Shape;705;p92"/>
          <p:cNvGraphicFramePr/>
          <p:nvPr/>
        </p:nvGraphicFramePr>
        <p:xfrm>
          <a:off x="1766887" y="0"/>
          <a:ext cx="4684712" cy="6477000"/>
        </p:xfrm>
        <a:graphic>
          <a:graphicData uri="http://schemas.openxmlformats.org/presentationml/2006/ole">
            <mc:AlternateContent>
              <mc:Choice Requires="v">
                <p:oleObj r:id="rId4" imgH="6477000" imgW="4684712" progId="Photoshop.Image.8" spid="_x0000_s1">
                  <p:embed/>
                </p:oleObj>
              </mc:Choice>
              <mc:Fallback>
                <p:oleObj r:id="rId5" imgH="6477000" imgW="4684712" progId="Photoshop.Image.8">
                  <p:embed/>
                  <p:pic>
                    <p:nvPicPr>
                      <p:cNvPr id="705" name="Google Shape;705;p9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766887" y="0"/>
                        <a:ext cx="4684712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" name="Google Shape;706;p92"/>
          <p:cNvSpPr txBox="1"/>
          <p:nvPr/>
        </p:nvSpPr>
        <p:spPr>
          <a:xfrm>
            <a:off x="6629400" y="533400"/>
            <a:ext cx="21336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IVU KUB</a:t>
            </a:r>
            <a:endParaRPr/>
          </a:p>
        </p:txBody>
      </p:sp>
      <p:sp>
        <p:nvSpPr>
          <p:cNvPr id="707" name="Google Shape;707;p92"/>
          <p:cNvSpPr txBox="1"/>
          <p:nvPr/>
        </p:nvSpPr>
        <p:spPr>
          <a:xfrm>
            <a:off x="6553200" y="457200"/>
            <a:ext cx="21336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             normal exam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" id="712" name="Google Shape;712;p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0056" r="15069" t="8204"/>
          <a:stretch/>
        </p:blipFill>
        <p:spPr>
          <a:xfrm>
            <a:off x="2514600" y="762000"/>
            <a:ext cx="4191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93"/>
          <p:cNvSpPr txBox="1"/>
          <p:nvPr/>
        </p:nvSpPr>
        <p:spPr>
          <a:xfrm>
            <a:off x="7010400" y="2895600"/>
            <a:ext cx="198120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Mass displacing ureters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4"/>
          <p:cNvSpPr txBox="1"/>
          <p:nvPr>
            <p:ph type="title"/>
          </p:nvPr>
        </p:nvSpPr>
        <p:spPr>
          <a:xfrm>
            <a:off x="457200" y="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Tahoma"/>
              <a:buNone/>
            </a:pPr>
            <a:r>
              <a:rPr b="0" i="0" lang="en-US" sz="32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MICTURATING CYSTOURETHROGRAM(MCU)</a:t>
            </a:r>
            <a:endParaRPr/>
          </a:p>
        </p:txBody>
      </p:sp>
      <p:sp>
        <p:nvSpPr>
          <p:cNvPr id="719" name="Google Shape;719;p94"/>
          <p:cNvSpPr txBox="1"/>
          <p:nvPr>
            <p:ph idx="1" type="body"/>
          </p:nvPr>
        </p:nvSpPr>
        <p:spPr>
          <a:xfrm>
            <a:off x="228600" y="1066800"/>
            <a:ext cx="89154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MCU in a contrast examination of the  bladder and urethra.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Indications include: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288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⮚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Suspected outflow obstruction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⮚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Incontinence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⮚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Demonstration of vesico-vaginal fistulae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⮚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Recurrent lower urinary tract infections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⮚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Assessment of vesical diverticula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⮚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Demonstration of ability of bladder to contract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⮚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Suspected vesicoureteric reflux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⮚"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Assessment of anatomical anomalies of bladder neck and urethra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Tahoma"/>
              <a:buNone/>
            </a:pPr>
            <a:r>
              <a:rPr b="0" i="0" lang="en-US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   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4" name="Google Shape;724;p95"/>
          <p:cNvGraphicFramePr/>
          <p:nvPr/>
        </p:nvGraphicFramePr>
        <p:xfrm>
          <a:off x="0" y="0"/>
          <a:ext cx="4572000" cy="3648075"/>
        </p:xfrm>
        <a:graphic>
          <a:graphicData uri="http://schemas.openxmlformats.org/presentationml/2006/ole">
            <mc:AlternateContent>
              <mc:Choice Requires="v">
                <p:oleObj r:id="rId4" imgH="3648075" imgW="4572000" progId="Photoshop.Image.8" spid="_x0000_s1">
                  <p:embed/>
                </p:oleObj>
              </mc:Choice>
              <mc:Fallback>
                <p:oleObj r:id="rId5" imgH="3648075" imgW="4572000" progId="Photoshop.Image.8">
                  <p:embed/>
                  <p:pic>
                    <p:nvPicPr>
                      <p:cNvPr id="724" name="Google Shape;724;p9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0"/>
                        <a:ext cx="4572000" cy="364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5" name="Google Shape;725;p95"/>
          <p:cNvGraphicFramePr/>
          <p:nvPr/>
        </p:nvGraphicFramePr>
        <p:xfrm>
          <a:off x="4724400" y="2590800"/>
          <a:ext cx="4419600" cy="3494087"/>
        </p:xfrm>
        <a:graphic>
          <a:graphicData uri="http://schemas.openxmlformats.org/presentationml/2006/ole">
            <mc:AlternateContent>
              <mc:Choice Requires="v">
                <p:oleObj r:id="rId7" imgH="3494087" imgW="4419600" progId="Photoshop.Image.8" spid="_x0000_s2">
                  <p:embed/>
                </p:oleObj>
              </mc:Choice>
              <mc:Fallback>
                <p:oleObj r:id="rId8" imgH="3494087" imgW="4419600" progId="Photoshop.Image.8">
                  <p:embed/>
                  <p:pic>
                    <p:nvPicPr>
                      <p:cNvPr id="725" name="Google Shape;725;p95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724400" y="2590800"/>
                        <a:ext cx="4419600" cy="349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6" name="Google Shape;726;p95"/>
          <p:cNvSpPr txBox="1"/>
          <p:nvPr/>
        </p:nvSpPr>
        <p:spPr>
          <a:xfrm>
            <a:off x="0" y="3733800"/>
            <a:ext cx="39624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MALE</a:t>
            </a:r>
            <a:endParaRPr/>
          </a:p>
        </p:txBody>
      </p:sp>
      <p:sp>
        <p:nvSpPr>
          <p:cNvPr id="727" name="Google Shape;727;p95"/>
          <p:cNvSpPr txBox="1"/>
          <p:nvPr/>
        </p:nvSpPr>
        <p:spPr>
          <a:xfrm>
            <a:off x="4724400" y="6096000"/>
            <a:ext cx="41148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FEMALE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2" name="Google Shape;732;p96"/>
          <p:cNvGraphicFramePr/>
          <p:nvPr/>
        </p:nvGraphicFramePr>
        <p:xfrm>
          <a:off x="228600" y="1981200"/>
          <a:ext cx="3657600" cy="2862262"/>
        </p:xfrm>
        <a:graphic>
          <a:graphicData uri="http://schemas.openxmlformats.org/presentationml/2006/ole">
            <mc:AlternateContent>
              <mc:Choice Requires="v">
                <p:oleObj r:id="rId4" imgH="2862262" imgW="3657600" progId="Photoshop.Image.8" spid="_x0000_s1">
                  <p:embed/>
                </p:oleObj>
              </mc:Choice>
              <mc:Fallback>
                <p:oleObj r:id="rId5" imgH="2862262" imgW="3657600" progId="Photoshop.Image.8">
                  <p:embed/>
                  <p:pic>
                    <p:nvPicPr>
                      <p:cNvPr id="732" name="Google Shape;732;p9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28600" y="1981200"/>
                        <a:ext cx="3657600" cy="286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3" name="Google Shape;733;p96"/>
          <p:cNvGraphicFramePr/>
          <p:nvPr/>
        </p:nvGraphicFramePr>
        <p:xfrm>
          <a:off x="4800600" y="1905000"/>
          <a:ext cx="3886200" cy="3170237"/>
        </p:xfrm>
        <a:graphic>
          <a:graphicData uri="http://schemas.openxmlformats.org/presentationml/2006/ole">
            <mc:AlternateContent>
              <mc:Choice Requires="v">
                <p:oleObj r:id="rId7" imgH="3170237" imgW="3886200" progId="Photoshop.Image.8" spid="_x0000_s2">
                  <p:embed/>
                </p:oleObj>
              </mc:Choice>
              <mc:Fallback>
                <p:oleObj r:id="rId8" imgH="3170237" imgW="3886200" progId="Photoshop.Image.8">
                  <p:embed/>
                  <p:pic>
                    <p:nvPicPr>
                      <p:cNvPr id="733" name="Google Shape;733;p96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800600" y="1905000"/>
                        <a:ext cx="3886200" cy="317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4" name="Google Shape;734;p96"/>
          <p:cNvSpPr txBox="1"/>
          <p:nvPr>
            <p:ph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en-US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MCU Vesico-Vaginal Reflux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9" name="Google Shape;739;p97"/>
          <p:cNvGraphicFramePr/>
          <p:nvPr/>
        </p:nvGraphicFramePr>
        <p:xfrm>
          <a:off x="1676400" y="1295400"/>
          <a:ext cx="5257800" cy="4645025"/>
        </p:xfrm>
        <a:graphic>
          <a:graphicData uri="http://schemas.openxmlformats.org/presentationml/2006/ole">
            <mc:AlternateContent>
              <mc:Choice Requires="v">
                <p:oleObj r:id="rId4" imgH="4645025" imgW="5257800" progId="Photoshop.Image.8" spid="_x0000_s1">
                  <p:embed/>
                </p:oleObj>
              </mc:Choice>
              <mc:Fallback>
                <p:oleObj r:id="rId5" imgH="4645025" imgW="5257800" progId="Photoshop.Image.8">
                  <p:embed/>
                  <p:pic>
                    <p:nvPicPr>
                      <p:cNvPr id="739" name="Google Shape;739;p9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676400" y="1295400"/>
                        <a:ext cx="5257800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8"/>
          <p:cNvSpPr txBox="1"/>
          <p:nvPr>
            <p:ph idx="4294967295" type="title"/>
          </p:nvPr>
        </p:nvSpPr>
        <p:spPr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Tahoma"/>
              <a:buNone/>
            </a:pPr>
            <a:r>
              <a:rPr b="0" i="0" lang="en-US" sz="40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PELVIC ARTERIOGRAPHY</a:t>
            </a:r>
            <a:br>
              <a:rPr b="0" i="0" lang="en-US" sz="40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  <p:sp>
        <p:nvSpPr>
          <p:cNvPr id="745" name="Google Shape;745;p98"/>
          <p:cNvSpPr txBox="1"/>
          <p:nvPr>
            <p:ph idx="4294967295" type="body"/>
          </p:nvPr>
        </p:nvSpPr>
        <p:spPr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Indications: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Localise site and cause of heavy uterine bleeding,e.g AVM, by pelvic arteriography.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Interventional procedures eg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Transcatheter embolization of the anterior division of the internal iliac artery in the treatment of haemorrhage from advanced or recurrent carcinoma of the cervix.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Transcatheter selective embolisation of the uterine artery as alternative to hysterectomy in selected patients with leiomyomas.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2160"/>
              <a:buFont typeface="Tahoma"/>
              <a:buChar char="•"/>
            </a:pPr>
            <a:r>
              <a:rPr b="0" i="0" lang="en-US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first report was published on its application as a primary treatment for symptomatic uterine fibroids in 1995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Tahoma"/>
              <a:buChar char="•"/>
            </a:pPr>
            <a: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Clinical studies have documented that uterine artery embolization alleviates symptoms of menorrhagia in 79-93% of treated women.</a:t>
            </a:r>
            <a:br>
              <a:rPr b="0" i="0" lang="en-US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giographic Appearance" id="750" name="Google Shape;750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295400"/>
            <a:ext cx="85344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99"/>
          <p:cNvSpPr txBox="1"/>
          <p:nvPr/>
        </p:nvSpPr>
        <p:spPr>
          <a:xfrm>
            <a:off x="0" y="5943600"/>
            <a:ext cx="50355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Angiographic Appearance</a:t>
            </a: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A) Pre-embolization</a:t>
            </a:r>
            <a:endParaRPr/>
          </a:p>
        </p:txBody>
      </p:sp>
      <p:sp>
        <p:nvSpPr>
          <p:cNvPr id="752" name="Google Shape;752;p99"/>
          <p:cNvSpPr txBox="1"/>
          <p:nvPr/>
        </p:nvSpPr>
        <p:spPr>
          <a:xfrm>
            <a:off x="6400800" y="5943600"/>
            <a:ext cx="23558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B) Post-embolization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2005-06-29T21:01:41Z</dcterms:created>
  <dc:creator>dr aywak</dc:creator>
</cp:coreProperties>
</file>