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7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8" r:id="rId29"/>
    <p:sldId id="282" r:id="rId30"/>
    <p:sldId id="284" r:id="rId31"/>
    <p:sldId id="283" r:id="rId32"/>
    <p:sldId id="285" r:id="rId33"/>
    <p:sldId id="274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/>
    <p:restoredTop sz="88007"/>
  </p:normalViewPr>
  <p:slideViewPr>
    <p:cSldViewPr snapToGrid="0" snapToObjects="1">
      <p:cViewPr varScale="1">
        <p:scale>
          <a:sx n="78" d="100"/>
          <a:sy n="78" d="100"/>
        </p:scale>
        <p:origin x="9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1E8A-4A48-174B-A061-C958B35CD4DC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50B6E-AFD4-9242-9E4E-8290C40C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ectopic-pregnancy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adiopaedia.org/articles/positive-predictive-valu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Tubal ring sign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also referred to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bagel sign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blob sign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one of the ultrasound signs of a tubal ectopic. It comprises of an echogenic ring which surrounds 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unruptured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ectopic pregnancy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said to have a 95%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positive predictive value (PPV)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ectopic pregnancy.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0B6E-AFD4-9242-9E4E-8290C40C32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1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2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3B3E-B55C-6A4A-8863-C2F5FFB15BC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110F-3E68-144A-89C7-286CB3F92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ECTOPIC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DR D.K. ONDIEKI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68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236"/>
            <a:ext cx="10515600" cy="6400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cs typeface="Times New Roman" panose="02020603050405020304" pitchFamily="18" charset="0"/>
              </a:rPr>
              <a:t>EXTRAUTERINE</a:t>
            </a:r>
          </a:p>
          <a:p>
            <a:pPr marL="0" indent="0">
              <a:buNone/>
            </a:pPr>
            <a:r>
              <a:rPr lang="en-US" b="1" dirty="0" smtClean="0">
                <a:cs typeface="Times New Roman" panose="02020603050405020304" pitchFamily="18" charset="0"/>
              </a:rPr>
              <a:t>-Tubal </a:t>
            </a:r>
            <a:r>
              <a:rPr lang="en-US" b="1" dirty="0">
                <a:cs typeface="Times New Roman" panose="02020603050405020304" pitchFamily="18" charset="0"/>
              </a:rPr>
              <a:t>95%-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70% </a:t>
            </a:r>
            <a:r>
              <a:rPr lang="en-US" dirty="0" smtClean="0"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cs typeface="Times New Roman" panose="02020603050405020304" pitchFamily="18" charset="0"/>
              </a:rPr>
              <a:t>ampullary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12</a:t>
            </a:r>
            <a:r>
              <a:rPr lang="en-US" dirty="0" smtClean="0">
                <a:cs typeface="Times New Roman" panose="02020603050405020304" pitchFamily="18" charset="0"/>
              </a:rPr>
              <a:t>% -isthmic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11</a:t>
            </a:r>
            <a:r>
              <a:rPr lang="en-US" dirty="0" smtClean="0">
                <a:cs typeface="Times New Roman" panose="02020603050405020304" pitchFamily="18" charset="0"/>
              </a:rPr>
              <a:t>%  -infundibulum / </a:t>
            </a:r>
            <a:r>
              <a:rPr lang="en-US" dirty="0" err="1" smtClean="0">
                <a:cs typeface="Times New Roman" panose="02020603050405020304" pitchFamily="18" charset="0"/>
              </a:rPr>
              <a:t>fimbrial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%     -Interstitial &amp; </a:t>
            </a:r>
            <a:r>
              <a:rPr lang="en-US" dirty="0" err="1" smtClean="0">
                <a:cs typeface="Times New Roman" panose="02020603050405020304" pitchFamily="18" charset="0"/>
              </a:rPr>
              <a:t>cornual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cs typeface="Times New Roman" panose="02020603050405020304" pitchFamily="18" charset="0"/>
              </a:rPr>
              <a:t>-Ovarian -3%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cs typeface="Times New Roman" panose="02020603050405020304" pitchFamily="18" charset="0"/>
              </a:rPr>
              <a:t>-Abdominal(rare-1%)</a:t>
            </a:r>
          </a:p>
          <a:p>
            <a:pPr marL="0" indent="0">
              <a:buNone/>
            </a:pPr>
            <a:r>
              <a:rPr lang="en-US" sz="3000" dirty="0" smtClean="0">
                <a:cs typeface="Times New Roman" panose="02020603050405020304" pitchFamily="18" charset="0"/>
              </a:rPr>
              <a:t>    * intraperitoneal *extra-peritoneal *broad ligament (</a:t>
            </a:r>
            <a:r>
              <a:rPr lang="en-US" sz="3000" dirty="0" err="1" smtClean="0">
                <a:cs typeface="Times New Roman" panose="02020603050405020304" pitchFamily="18" charset="0"/>
              </a:rPr>
              <a:t>intraligamentous</a:t>
            </a:r>
            <a:r>
              <a:rPr lang="en-US" sz="3000" dirty="0" smtClean="0">
                <a:cs typeface="Times New Roman" panose="02020603050405020304" pitchFamily="18" charset="0"/>
              </a:rPr>
              <a:t>)</a:t>
            </a:r>
            <a:endParaRPr lang="en-US" sz="3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cs typeface="Times New Roman" panose="02020603050405020304" pitchFamily="18" charset="0"/>
              </a:rPr>
              <a:t>UTERINE(rare &gt;1%)</a:t>
            </a:r>
            <a:endParaRPr lang="en-US" b="1" u="sng" dirty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Cervical 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Caesarian scar/ intramural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cs typeface="Times New Roman" panose="02020603050405020304" pitchFamily="18" charset="0"/>
              </a:rPr>
              <a:t>HETEROTOPIC PREGNANCY</a:t>
            </a: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Tubal pregnancy + intrauterine pregnancy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2" y="0"/>
            <a:ext cx="3735050" cy="298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89" y="3867463"/>
            <a:ext cx="2113329" cy="2201156"/>
          </a:xfrm>
          <a:prstGeom prst="rect">
            <a:avLst/>
          </a:prstGeom>
        </p:spPr>
      </p:pic>
      <p:pic>
        <p:nvPicPr>
          <p:cNvPr id="6" name="Picture 2" descr="Image result for cesarean scar ectopic pregnancy ultras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71" y="3867463"/>
            <a:ext cx="2681843" cy="22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30" y="788368"/>
            <a:ext cx="6957667" cy="522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8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Ectopic </a:t>
            </a:r>
            <a:r>
              <a:rPr lang="en-US" dirty="0" smtClean="0"/>
              <a:t>pregnancy </a:t>
            </a:r>
            <a:r>
              <a:rPr lang="en-US" dirty="0"/>
              <a:t>remains </a:t>
            </a:r>
            <a:r>
              <a:rPr lang="en-US" dirty="0" smtClean="0"/>
              <a:t>asymptomatic </a:t>
            </a:r>
            <a:r>
              <a:rPr lang="en-US" dirty="0"/>
              <a:t>until it </a:t>
            </a:r>
            <a:r>
              <a:rPr lang="en-US" dirty="0" smtClean="0"/>
              <a:t>ruptures </a:t>
            </a:r>
            <a:r>
              <a:rPr lang="en-US" dirty="0"/>
              <a:t>when it can present in two variations - </a:t>
            </a:r>
            <a:endParaRPr lang="en-US" dirty="0" smtClean="0"/>
          </a:p>
          <a:p>
            <a:pPr lvl="1"/>
            <a:r>
              <a:rPr lang="en-US" dirty="0" smtClean="0"/>
              <a:t>Acute </a:t>
            </a:r>
          </a:p>
          <a:p>
            <a:pPr lvl="1"/>
            <a:r>
              <a:rPr lang="en-US" dirty="0" smtClean="0"/>
              <a:t>Chronic</a:t>
            </a:r>
            <a:endParaRPr lang="en-US" dirty="0"/>
          </a:p>
          <a:p>
            <a:r>
              <a:rPr lang="en-US" dirty="0"/>
              <a:t>SYMPTOMS-</a:t>
            </a:r>
          </a:p>
          <a:p>
            <a:pPr lvl="1"/>
            <a:r>
              <a:rPr lang="en-US" dirty="0"/>
              <a:t>Amenorrhea</a:t>
            </a:r>
          </a:p>
          <a:p>
            <a:pPr lvl="1"/>
            <a:r>
              <a:rPr lang="en-US" dirty="0"/>
              <a:t>Abdominal Pain</a:t>
            </a:r>
          </a:p>
          <a:p>
            <a:pPr lvl="1"/>
            <a:r>
              <a:rPr lang="en-US" dirty="0"/>
              <a:t>Syncope</a:t>
            </a:r>
          </a:p>
          <a:p>
            <a:pPr lvl="1"/>
            <a:r>
              <a:rPr lang="en-US" dirty="0"/>
              <a:t>Vaginal Bleeding</a:t>
            </a:r>
          </a:p>
          <a:p>
            <a:pPr lvl="1"/>
            <a:r>
              <a:rPr lang="en-US" dirty="0"/>
              <a:t>Pelvic </a:t>
            </a:r>
            <a:r>
              <a:rPr lang="en-US" dirty="0" smtClean="0"/>
              <a:t>Mass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recent years, </a:t>
            </a:r>
            <a:r>
              <a:rPr lang="en-US" dirty="0" err="1"/>
              <a:t>inspite</a:t>
            </a:r>
            <a:r>
              <a:rPr lang="en-US" dirty="0"/>
              <a:t> of an increase in the </a:t>
            </a:r>
            <a:r>
              <a:rPr lang="en-US" dirty="0" smtClean="0"/>
              <a:t>incidence </a:t>
            </a:r>
            <a:r>
              <a:rPr lang="en-US" dirty="0"/>
              <a:t>of </a:t>
            </a:r>
            <a:r>
              <a:rPr lang="en-US" dirty="0" smtClean="0"/>
              <a:t>ectopic pregnancy </a:t>
            </a:r>
            <a:r>
              <a:rPr lang="en-US" dirty="0"/>
              <a:t>there has been a </a:t>
            </a:r>
            <a:r>
              <a:rPr lang="en-US" dirty="0" smtClean="0"/>
              <a:t>fall </a:t>
            </a:r>
            <a:r>
              <a:rPr lang="en-US" dirty="0"/>
              <a:t>in the case fatality rate.</a:t>
            </a:r>
          </a:p>
          <a:p>
            <a:r>
              <a:rPr lang="en-US" dirty="0"/>
              <a:t>This is due to the widespread introduction of </a:t>
            </a:r>
            <a:r>
              <a:rPr lang="en-US" dirty="0" smtClean="0"/>
              <a:t>diagnostic </a:t>
            </a:r>
            <a:r>
              <a:rPr lang="en-US" dirty="0"/>
              <a:t>tests and an increased awareness of </a:t>
            </a:r>
            <a:r>
              <a:rPr lang="en-US" dirty="0" smtClean="0"/>
              <a:t>the </a:t>
            </a:r>
            <a:r>
              <a:rPr lang="en-US" dirty="0"/>
              <a:t>serious nature of this disease.</a:t>
            </a:r>
          </a:p>
          <a:p>
            <a:r>
              <a:rPr lang="en-US" dirty="0"/>
              <a:t>This has resulted in early diagnosis and </a:t>
            </a:r>
            <a:r>
              <a:rPr lang="en-US" dirty="0" smtClean="0"/>
              <a:t>effective </a:t>
            </a:r>
            <a:r>
              <a:rPr lang="en-US" dirty="0"/>
              <a:t>treatment.</a:t>
            </a:r>
          </a:p>
          <a:p>
            <a:r>
              <a:rPr lang="en-US" dirty="0"/>
              <a:t>Now the rate of tubal rupture is as low as </a:t>
            </a:r>
            <a:r>
              <a:rPr lang="en-US" dirty="0" smtClean="0"/>
              <a:t>20%.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of early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6843" cy="4029744"/>
          </a:xfrm>
        </p:spPr>
        <p:txBody>
          <a:bodyPr/>
          <a:lstStyle/>
          <a:p>
            <a:r>
              <a:rPr lang="en-US" dirty="0" smtClean="0"/>
              <a:t>Enzyme</a:t>
            </a:r>
            <a:r>
              <a:rPr lang="en-US" dirty="0"/>
              <a:t> </a:t>
            </a:r>
            <a:r>
              <a:rPr lang="en-US" dirty="0" smtClean="0"/>
              <a:t>immunoassay test</a:t>
            </a:r>
            <a:r>
              <a:rPr lang="en-US" dirty="0"/>
              <a:t> for beta HCG </a:t>
            </a:r>
            <a:r>
              <a:rPr lang="en-US" dirty="0" smtClean="0"/>
              <a:t>hormone</a:t>
            </a:r>
            <a:r>
              <a:rPr lang="en-US" dirty="0"/>
              <a:t> using monoclonal antibodies</a:t>
            </a:r>
            <a:endParaRPr lang="en-US" dirty="0" smtClean="0"/>
          </a:p>
          <a:p>
            <a:r>
              <a:rPr lang="en-US" dirty="0" smtClean="0"/>
              <a:t>Ultrasound scanning – transabdominal, transvaginal including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 err="1" smtClean="0"/>
              <a:t>doppler</a:t>
            </a:r>
            <a:endParaRPr lang="en-US" dirty="0" smtClean="0"/>
          </a:p>
          <a:p>
            <a:r>
              <a:rPr lang="en-US" dirty="0" smtClean="0"/>
              <a:t>Laparoscopy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combination of these methods may have to be </a:t>
            </a:r>
            <a:r>
              <a:rPr lang="en-US" dirty="0" smtClean="0"/>
              <a:t>employed.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13" y="1825625"/>
            <a:ext cx="3809723" cy="3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of early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4-5 </a:t>
            </a:r>
            <a:r>
              <a:rPr lang="en-US" dirty="0" smtClean="0"/>
              <a:t>weeks-</a:t>
            </a:r>
          </a:p>
          <a:p>
            <a:pPr lvl="1"/>
            <a:r>
              <a:rPr lang="en-US" dirty="0" smtClean="0"/>
              <a:t>TVS </a:t>
            </a:r>
            <a:r>
              <a:rPr lang="en-US" dirty="0"/>
              <a:t>can </a:t>
            </a:r>
            <a:r>
              <a:rPr lang="en-US" dirty="0" err="1"/>
              <a:t>visualise</a:t>
            </a:r>
            <a:r>
              <a:rPr lang="en-US" dirty="0"/>
              <a:t> a gestational sac as early as </a:t>
            </a:r>
            <a:r>
              <a:rPr lang="en-US" dirty="0" smtClean="0"/>
              <a:t>4-5 </a:t>
            </a:r>
            <a:r>
              <a:rPr lang="en-US" dirty="0"/>
              <a:t>weeks from LMP.</a:t>
            </a:r>
          </a:p>
          <a:p>
            <a:pPr lvl="1"/>
            <a:r>
              <a:rPr lang="en-US" dirty="0"/>
              <a:t>During this time the lowest serum beta HCG is </a:t>
            </a:r>
            <a:r>
              <a:rPr lang="en-US" dirty="0" smtClean="0"/>
              <a:t>2000 IU/L.</a:t>
            </a:r>
            <a:endParaRPr lang="en-US" dirty="0"/>
          </a:p>
          <a:p>
            <a:pPr lvl="1"/>
            <a:r>
              <a:rPr lang="en-US" dirty="0"/>
              <a:t>When beta HCG level is greater than this and </a:t>
            </a:r>
            <a:r>
              <a:rPr lang="en-US" dirty="0" smtClean="0"/>
              <a:t>there </a:t>
            </a:r>
            <a:r>
              <a:rPr lang="en-US" dirty="0"/>
              <a:t>is an empty uterine cavity on TVS, ectopic </a:t>
            </a:r>
            <a:r>
              <a:rPr lang="en-US" dirty="0" smtClean="0"/>
              <a:t>pregnancy </a:t>
            </a:r>
            <a:r>
              <a:rPr lang="en-US" dirty="0"/>
              <a:t>can be suspected.</a:t>
            </a:r>
          </a:p>
          <a:p>
            <a:pPr lvl="1"/>
            <a:r>
              <a:rPr lang="en-US" dirty="0"/>
              <a:t>In such a situation, when the value of beta HCG </a:t>
            </a:r>
            <a:r>
              <a:rPr lang="en-US" dirty="0" smtClean="0"/>
              <a:t>does </a:t>
            </a:r>
            <a:r>
              <a:rPr lang="en-US" dirty="0"/>
              <a:t>not double in 48 hours ectopic pregnancy </a:t>
            </a:r>
            <a:r>
              <a:rPr lang="en-US" dirty="0" smtClean="0"/>
              <a:t>will </a:t>
            </a:r>
            <a:r>
              <a:rPr lang="en-US" dirty="0"/>
              <a:t>be confirmed.</a:t>
            </a:r>
          </a:p>
        </p:txBody>
      </p:sp>
    </p:spTree>
    <p:extLst>
      <p:ext uri="{BB962C8B-B14F-4D97-AF65-F5344CB8AC3E}">
        <p14:creationId xmlns:p14="http://schemas.microsoft.com/office/powerpoint/2010/main" val="99378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Methods of early 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5156616"/>
          </a:xfrm>
        </p:spPr>
        <p:txBody>
          <a:bodyPr>
            <a:normAutofit/>
          </a:bodyPr>
          <a:lstStyle/>
          <a:p>
            <a:r>
              <a:rPr lang="en-US" dirty="0"/>
              <a:t>The USG features of ectopic pregnancy after 5 </a:t>
            </a:r>
            <a:br>
              <a:rPr lang="en-US" dirty="0"/>
            </a:br>
            <a:r>
              <a:rPr lang="en-US" dirty="0"/>
              <a:t>weeks can be any of the </a:t>
            </a:r>
            <a:r>
              <a:rPr lang="en-US" dirty="0" smtClean="0"/>
              <a:t>following-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Demonstration of the gestational sac with or without a live embryo (Bagel sign) - The GS appears as an intact well defined tubal ring by 6 weeks when it measures 5 mm in diameter. </a:t>
            </a:r>
            <a:br>
              <a:rPr lang="en-US" dirty="0" smtClean="0"/>
            </a:br>
            <a:r>
              <a:rPr lang="en-US" dirty="0" smtClean="0"/>
              <a:t>Afterwards it can be seen as a complete </a:t>
            </a:r>
            <a:r>
              <a:rPr lang="en-US" dirty="0" err="1" smtClean="0"/>
              <a:t>sonolucent</a:t>
            </a:r>
            <a:r>
              <a:rPr lang="en-US" dirty="0" smtClean="0"/>
              <a:t> sac with the yolk sac and the embryonic pole with or without heart activity inside.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Poorly </a:t>
            </a:r>
            <a:r>
              <a:rPr lang="en-US" dirty="0"/>
              <a:t>defined tubal ring possibly containing </a:t>
            </a:r>
            <a:r>
              <a:rPr lang="en-US" dirty="0" smtClean="0"/>
              <a:t>echogenic </a:t>
            </a:r>
            <a:r>
              <a:rPr lang="en-US" dirty="0"/>
              <a:t>structure and POD typically containing </a:t>
            </a:r>
            <a:r>
              <a:rPr lang="en-US" dirty="0" smtClean="0"/>
              <a:t>fluid </a:t>
            </a:r>
            <a:r>
              <a:rPr lang="en-US" dirty="0"/>
              <a:t>or blood.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Ruptured ectopic with fluid in the POD and an </a:t>
            </a:r>
            <a:r>
              <a:rPr lang="en-US" dirty="0" smtClean="0"/>
              <a:t>empty </a:t>
            </a:r>
            <a:r>
              <a:rPr lang="en-US" dirty="0"/>
              <a:t>uterus.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Colour</a:t>
            </a:r>
            <a:r>
              <a:rPr lang="en-US" dirty="0"/>
              <a:t> Doppler, the vascular </a:t>
            </a:r>
            <a:r>
              <a:rPr lang="en-US" dirty="0" err="1"/>
              <a:t>colour</a:t>
            </a:r>
            <a:r>
              <a:rPr lang="en-US" dirty="0"/>
              <a:t> in a </a:t>
            </a:r>
            <a:r>
              <a:rPr lang="en-US" dirty="0" smtClean="0"/>
              <a:t>characteristic </a:t>
            </a:r>
            <a:r>
              <a:rPr lang="en-US" dirty="0"/>
              <a:t>placental shape, the so-called </a:t>
            </a:r>
            <a:r>
              <a:rPr lang="en-US" dirty="0" smtClean="0"/>
              <a:t>fire </a:t>
            </a:r>
            <a:r>
              <a:rPr lang="en-US" dirty="0"/>
              <a:t>pattern, can be seen outside the uterine </a:t>
            </a:r>
            <a:r>
              <a:rPr lang="en-US" dirty="0" smtClean="0"/>
              <a:t>cavity </a:t>
            </a:r>
            <a:r>
              <a:rPr lang="en-US" dirty="0"/>
              <a:t>while the uterine cavity is cold in </a:t>
            </a:r>
            <a:r>
              <a:rPr lang="en-US" dirty="0" smtClean="0"/>
              <a:t>respect </a:t>
            </a:r>
            <a:r>
              <a:rPr lang="en-US" dirty="0"/>
              <a:t>to blood </a:t>
            </a:r>
            <a:r>
              <a:rPr lang="en-US" dirty="0" smtClean="0"/>
              <a:t>flow.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acute abdomen in a female patient of reproductive age is considered an ectopic pregnancy until ruled otherwise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stage of the disease and the </a:t>
            </a:r>
            <a:br>
              <a:rPr lang="en-US" dirty="0"/>
            </a:br>
            <a:r>
              <a:rPr lang="en-US" dirty="0"/>
              <a:t>condition of the patient at diagnosis.</a:t>
            </a:r>
          </a:p>
          <a:p>
            <a:r>
              <a:rPr lang="en-US" dirty="0"/>
              <a:t>Options-</a:t>
            </a:r>
          </a:p>
          <a:p>
            <a:pPr lvl="1"/>
            <a:r>
              <a:rPr lang="en-US" dirty="0"/>
              <a:t>Surgery Laparoscopy / Laparotomy</a:t>
            </a:r>
          </a:p>
          <a:p>
            <a:pPr lvl="1"/>
            <a:r>
              <a:rPr lang="en-US" dirty="0"/>
              <a:t>Medical Administration of drugs at the site / </a:t>
            </a:r>
            <a:br>
              <a:rPr lang="en-US" dirty="0"/>
            </a:br>
            <a:r>
              <a:rPr lang="en-US" dirty="0"/>
              <a:t>systemically</a:t>
            </a:r>
          </a:p>
          <a:p>
            <a:pPr lvl="1"/>
            <a:r>
              <a:rPr lang="en-US" dirty="0"/>
              <a:t>Expectant Observation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9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of acute 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1501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Hospitalisation</a:t>
            </a:r>
            <a:endParaRPr lang="en-US" dirty="0"/>
          </a:p>
          <a:p>
            <a:r>
              <a:rPr lang="en-US" dirty="0"/>
              <a:t>Resuscitation -</a:t>
            </a:r>
          </a:p>
          <a:p>
            <a:pPr lvl="1"/>
            <a:r>
              <a:rPr lang="en-US" dirty="0"/>
              <a:t>Treatment of shock</a:t>
            </a:r>
          </a:p>
          <a:p>
            <a:pPr lvl="1"/>
            <a:r>
              <a:rPr lang="en-US" dirty="0"/>
              <a:t>Lie flat with the leg end raised</a:t>
            </a:r>
          </a:p>
          <a:p>
            <a:pPr lvl="1"/>
            <a:r>
              <a:rPr lang="en-US" dirty="0"/>
              <a:t>Analgesics</a:t>
            </a:r>
          </a:p>
          <a:p>
            <a:pPr lvl="1"/>
            <a:r>
              <a:rPr lang="en-US" dirty="0"/>
              <a:t>Blood </a:t>
            </a:r>
            <a:r>
              <a:rPr lang="en-US" dirty="0" smtClean="0"/>
              <a:t>transfusion</a:t>
            </a:r>
          </a:p>
          <a:p>
            <a:r>
              <a:rPr lang="en-US" dirty="0" err="1"/>
              <a:t>Culdocentesis</a:t>
            </a:r>
            <a:r>
              <a:rPr lang="en-US" dirty="0"/>
              <a:t> 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Most helpful in emergent situations to confirm diagnosis</a:t>
            </a:r>
          </a:p>
          <a:p>
            <a:pPr lvl="1"/>
            <a:r>
              <a:rPr lang="en-US" dirty="0" smtClean="0"/>
              <a:t>Highly specific </a:t>
            </a:r>
            <a:r>
              <a:rPr lang="en-US" dirty="0"/>
              <a:t>if performed and </a:t>
            </a:r>
            <a:r>
              <a:rPr lang="en-US" dirty="0" smtClean="0"/>
              <a:t>interpreted correctly - presence of free-flowing,</a:t>
            </a:r>
            <a:r>
              <a:rPr lang="en-US" dirty="0"/>
              <a:t> </a:t>
            </a:r>
            <a:r>
              <a:rPr lang="en-US" dirty="0" smtClean="0"/>
              <a:t>NON-Clotting </a:t>
            </a:r>
            <a:r>
              <a:rPr lang="en-US" dirty="0"/>
              <a:t>Blood</a:t>
            </a:r>
          </a:p>
          <a:p>
            <a:pPr lvl="1"/>
            <a:r>
              <a:rPr lang="en-US" dirty="0"/>
              <a:t>Negative Tap Inconclusive</a:t>
            </a:r>
          </a:p>
          <a:p>
            <a:pPr lvl="1"/>
            <a:r>
              <a:rPr lang="en-US" dirty="0"/>
              <a:t>Remains </a:t>
            </a:r>
            <a:r>
              <a:rPr lang="en-US" dirty="0" smtClean="0"/>
              <a:t>Controversial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Investigations</a:t>
            </a:r>
          </a:p>
          <a:p>
            <a:pPr lvl="1"/>
            <a:r>
              <a:rPr lang="en-US" dirty="0" err="1" smtClean="0"/>
              <a:t>BHcG</a:t>
            </a:r>
            <a:r>
              <a:rPr lang="en-US" dirty="0" smtClean="0"/>
              <a:t>, ultrasound</a:t>
            </a:r>
          </a:p>
          <a:p>
            <a:r>
              <a:rPr lang="en-US" dirty="0" smtClean="0"/>
              <a:t>Laparotomy </a:t>
            </a:r>
            <a:r>
              <a:rPr lang="en-US" dirty="0"/>
              <a:t>should be done at the earliest.</a:t>
            </a:r>
          </a:p>
          <a:p>
            <a:r>
              <a:rPr lang="en-US" dirty="0"/>
              <a:t>Salpingectomy is the definitive treatment.</a:t>
            </a:r>
          </a:p>
          <a:p>
            <a:r>
              <a:rPr lang="en-US" dirty="0"/>
              <a:t>No benefit </a:t>
            </a:r>
            <a:r>
              <a:rPr lang="en-US" dirty="0" smtClean="0"/>
              <a:t>of removing </a:t>
            </a:r>
            <a:r>
              <a:rPr lang="en-US" dirty="0"/>
              <a:t>Ovary along with the </a:t>
            </a:r>
            <a:r>
              <a:rPr lang="en-US" dirty="0" smtClean="0"/>
              <a:t>tube</a:t>
            </a:r>
            <a:endParaRPr lang="en-US" dirty="0"/>
          </a:p>
          <a:p>
            <a:r>
              <a:rPr lang="en-US" dirty="0"/>
              <a:t>If blood is not available, auto-transfusion can </a:t>
            </a:r>
            <a:r>
              <a:rPr lang="en-US" dirty="0" smtClean="0"/>
              <a:t>be </a:t>
            </a:r>
            <a:r>
              <a:rPr lang="en-US" dirty="0"/>
              <a:t>done.</a:t>
            </a:r>
          </a:p>
        </p:txBody>
      </p:sp>
    </p:spTree>
    <p:extLst>
      <p:ext uri="{BB962C8B-B14F-4D97-AF65-F5344CB8AC3E}">
        <p14:creationId xmlns:p14="http://schemas.microsoft.com/office/powerpoint/2010/main" val="111364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0809" y="6147881"/>
            <a:ext cx="30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“TRY”REWATCH… I DON’T REMEMBER 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7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of chronic ectopic pregnancy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</a:t>
            </a:r>
            <a:r>
              <a:rPr lang="en-US" dirty="0" smtClean="0"/>
              <a:t>IS ALWAYS SURGICAL.</a:t>
            </a:r>
            <a:endParaRPr lang="en-US" dirty="0"/>
          </a:p>
          <a:p>
            <a:r>
              <a:rPr lang="en-US" dirty="0"/>
              <a:t>Salpingectomy of the offending </a:t>
            </a:r>
            <a:r>
              <a:rPr lang="en-US" dirty="0" smtClean="0"/>
              <a:t>tube.</a:t>
            </a:r>
            <a:endParaRPr lang="en-US" dirty="0"/>
          </a:p>
          <a:p>
            <a:r>
              <a:rPr lang="en-US" dirty="0"/>
              <a:t>If pelvic </a:t>
            </a:r>
            <a:r>
              <a:rPr lang="en-US" dirty="0" err="1"/>
              <a:t>haematocele</a:t>
            </a:r>
            <a:r>
              <a:rPr lang="en-US" dirty="0"/>
              <a:t> is infected, </a:t>
            </a:r>
            <a:r>
              <a:rPr lang="en-US" dirty="0" smtClean="0"/>
              <a:t>posterior </a:t>
            </a:r>
            <a:r>
              <a:rPr lang="en-US" dirty="0" err="1" smtClean="0"/>
              <a:t>colpotomy</a:t>
            </a:r>
            <a:r>
              <a:rPr lang="en-US" dirty="0" smtClean="0"/>
              <a:t> </a:t>
            </a:r>
            <a:r>
              <a:rPr lang="en-US" dirty="0"/>
              <a:t>is to be done to drain the pelvic </a:t>
            </a:r>
            <a:r>
              <a:rPr lang="en-US" dirty="0" smtClean="0"/>
              <a:t>abscess</a:t>
            </a:r>
            <a:endParaRPr lang="en-US" dirty="0"/>
          </a:p>
          <a:p>
            <a:r>
              <a:rPr lang="en-US" dirty="0" err="1"/>
              <a:t>Salpingo</a:t>
            </a:r>
            <a:r>
              <a:rPr lang="en-US" dirty="0"/>
              <a:t>-oophorectomy</a:t>
            </a:r>
          </a:p>
        </p:txBody>
      </p:sp>
    </p:spTree>
    <p:extLst>
      <p:ext uri="{BB962C8B-B14F-4D97-AF65-F5344CB8AC3E}">
        <p14:creationId xmlns:p14="http://schemas.microsoft.com/office/powerpoint/2010/main" val="213156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of </a:t>
            </a:r>
            <a:r>
              <a:rPr lang="en-US" b="1" dirty="0" err="1" smtClean="0"/>
              <a:t>unruptured</a:t>
            </a:r>
            <a:r>
              <a:rPr lang="en-US" b="1" dirty="0" smtClean="0"/>
              <a:t> 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</a:t>
            </a:r>
          </a:p>
          <a:p>
            <a:r>
              <a:rPr lang="en-US" dirty="0" smtClean="0"/>
              <a:t>Surgically administered medical (SAM) treatment</a:t>
            </a:r>
          </a:p>
          <a:p>
            <a:r>
              <a:rPr lang="en-US" dirty="0" smtClean="0"/>
              <a:t>Medical treatment</a:t>
            </a:r>
          </a:p>
          <a:p>
            <a:r>
              <a:rPr lang="en-US" dirty="0" smtClean="0"/>
              <a:t>Expectant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treatment of 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Carried out either by Laparoscopy / Laparotomy.</a:t>
            </a:r>
          </a:p>
          <a:p>
            <a:r>
              <a:rPr lang="en-US" dirty="0"/>
              <a:t>The procedures are -</a:t>
            </a:r>
          </a:p>
          <a:p>
            <a:pPr lvl="1"/>
            <a:r>
              <a:rPr lang="en-US" dirty="0"/>
              <a:t>Salpingectomy / </a:t>
            </a:r>
            <a:r>
              <a:rPr lang="en-US" dirty="0" err="1"/>
              <a:t>Cornual</a:t>
            </a:r>
            <a:r>
              <a:rPr lang="en-US" dirty="0"/>
              <a:t> resection / Excision</a:t>
            </a:r>
          </a:p>
          <a:p>
            <a:pPr lvl="1"/>
            <a:r>
              <a:rPr lang="en-US" dirty="0"/>
              <a:t>Conservative surgery (in cases of Infertility </a:t>
            </a:r>
            <a:br>
              <a:rPr lang="en-US" dirty="0"/>
            </a:br>
            <a:r>
              <a:rPr lang="en-US" dirty="0"/>
              <a:t>desire for pregnancy)</a:t>
            </a:r>
          </a:p>
          <a:p>
            <a:pPr lvl="2"/>
            <a:r>
              <a:rPr lang="en-US" dirty="0"/>
              <a:t>Linear </a:t>
            </a:r>
            <a:r>
              <a:rPr lang="en-US" dirty="0" err="1"/>
              <a:t>salpingostomy</a:t>
            </a:r>
            <a:endParaRPr lang="en-US" dirty="0"/>
          </a:p>
          <a:p>
            <a:pPr lvl="2"/>
            <a:r>
              <a:rPr lang="en-US" dirty="0"/>
              <a:t>Linear </a:t>
            </a:r>
            <a:r>
              <a:rPr lang="en-US" dirty="0" err="1" smtClean="0"/>
              <a:t>salpingotomy</a:t>
            </a:r>
            <a:endParaRPr lang="en-US" dirty="0"/>
          </a:p>
          <a:p>
            <a:pPr lvl="2"/>
            <a:r>
              <a:rPr lang="en-US" dirty="0" smtClean="0"/>
              <a:t>(the </a:t>
            </a:r>
            <a:r>
              <a:rPr lang="en-US" dirty="0"/>
              <a:t>creation of a new tubal opening (</a:t>
            </a:r>
            <a:r>
              <a:rPr lang="en-US" dirty="0" err="1"/>
              <a:t>os</a:t>
            </a:r>
            <a:r>
              <a:rPr lang="en-US" dirty="0"/>
              <a:t>) by surgery </a:t>
            </a:r>
            <a:r>
              <a:rPr lang="en-US" dirty="0" smtClean="0"/>
              <a:t>is a</a:t>
            </a:r>
            <a:r>
              <a:rPr lang="en-US" dirty="0"/>
              <a:t> </a:t>
            </a:r>
            <a:r>
              <a:rPr lang="en-US" i="1" dirty="0" err="1"/>
              <a:t>salpingostomy</a:t>
            </a:r>
            <a:r>
              <a:rPr lang="en-US" dirty="0"/>
              <a:t>, while the incision into the tube to remove an ectopic is a </a:t>
            </a:r>
            <a:r>
              <a:rPr lang="en-US" i="1" dirty="0" err="1" smtClean="0"/>
              <a:t>salpingotomy</a:t>
            </a:r>
            <a:r>
              <a:rPr lang="en-US" i="1" dirty="0" smtClean="0"/>
              <a:t>). </a:t>
            </a:r>
            <a:r>
              <a:rPr lang="en-US" dirty="0"/>
              <a:t>T</a:t>
            </a:r>
            <a:r>
              <a:rPr lang="en-US" dirty="0" smtClean="0"/>
              <a:t>he 2 terms can be used interchangeably.</a:t>
            </a:r>
            <a:endParaRPr lang="en-US" dirty="0"/>
          </a:p>
          <a:p>
            <a:pPr lvl="2"/>
            <a:r>
              <a:rPr lang="en-US" dirty="0"/>
              <a:t>Segmental resection and anastomosis</a:t>
            </a:r>
          </a:p>
          <a:p>
            <a:pPr lvl="2"/>
            <a:r>
              <a:rPr lang="en-US" dirty="0"/>
              <a:t>Milking of the tube</a:t>
            </a:r>
          </a:p>
        </p:txBody>
      </p:sp>
    </p:spTree>
    <p:extLst>
      <p:ext uri="{BB962C8B-B14F-4D97-AF65-F5344CB8AC3E}">
        <p14:creationId xmlns:p14="http://schemas.microsoft.com/office/powerpoint/2010/main" val="189141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treatment of 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debate</a:t>
            </a:r>
          </a:p>
          <a:p>
            <a:pPr marL="0" indent="0" algn="ctr">
              <a:buNone/>
            </a:pPr>
            <a:r>
              <a:rPr lang="en-US" dirty="0" smtClean="0"/>
              <a:t>LAPAROTOMY?</a:t>
            </a:r>
          </a:p>
          <a:p>
            <a:pPr marL="0" indent="0" algn="ctr">
              <a:buNone/>
            </a:pPr>
            <a:r>
              <a:rPr lang="en-US" dirty="0" smtClean="0"/>
              <a:t>VS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LAPAROSCOPY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SALPINGECTOMY?</a:t>
            </a:r>
          </a:p>
          <a:p>
            <a:pPr marL="0" indent="0" algn="ctr">
              <a:buNone/>
            </a:pPr>
            <a:r>
              <a:rPr lang="en-US" dirty="0"/>
              <a:t>VS</a:t>
            </a:r>
          </a:p>
          <a:p>
            <a:pPr marL="0" indent="0" algn="ctr">
              <a:buNone/>
            </a:pPr>
            <a:r>
              <a:rPr lang="en-US" dirty="0"/>
              <a:t>SALPINGOSTOMY / SALPINGOTOMY?</a:t>
            </a:r>
          </a:p>
        </p:txBody>
      </p:sp>
    </p:spTree>
    <p:extLst>
      <p:ext uri="{BB962C8B-B14F-4D97-AF65-F5344CB8AC3E}">
        <p14:creationId xmlns:p14="http://schemas.microsoft.com/office/powerpoint/2010/main" val="75214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treatment of ectopic pregnancy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2" y="1538340"/>
            <a:ext cx="8860535" cy="4863475"/>
          </a:xfrm>
        </p:spPr>
      </p:pic>
    </p:spTree>
    <p:extLst>
      <p:ext uri="{BB962C8B-B14F-4D97-AF65-F5344CB8AC3E}">
        <p14:creationId xmlns:p14="http://schemas.microsoft.com/office/powerpoint/2010/main" val="132350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treatment of 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SALPINGECTOMY VS SALPINGOSTOMY / </a:t>
            </a:r>
            <a:r>
              <a:rPr lang="en-US" dirty="0" smtClean="0"/>
              <a:t>SALPINGOTOMY</a:t>
            </a:r>
          </a:p>
          <a:p>
            <a:r>
              <a:rPr lang="en-US" dirty="0" smtClean="0"/>
              <a:t>All </a:t>
            </a:r>
            <a:r>
              <a:rPr lang="en-US" dirty="0"/>
              <a:t>tubal pregnancies can be treated by partial </a:t>
            </a:r>
            <a:r>
              <a:rPr lang="en-US" dirty="0" smtClean="0"/>
              <a:t>or </a:t>
            </a:r>
            <a:r>
              <a:rPr lang="en-US" dirty="0"/>
              <a:t>total Salpingectomy</a:t>
            </a:r>
          </a:p>
          <a:p>
            <a:r>
              <a:rPr lang="en-US" dirty="0" err="1"/>
              <a:t>Salpingostomy</a:t>
            </a:r>
            <a:r>
              <a:rPr lang="en-US" dirty="0"/>
              <a:t> / </a:t>
            </a:r>
            <a:r>
              <a:rPr lang="en-US" dirty="0" err="1"/>
              <a:t>Salpingotomy</a:t>
            </a:r>
            <a:r>
              <a:rPr lang="en-US" dirty="0"/>
              <a:t> is only indicated </a:t>
            </a:r>
            <a:br>
              <a:rPr lang="en-US" dirty="0"/>
            </a:br>
            <a:r>
              <a:rPr lang="en-US" dirty="0" smtClean="0"/>
              <a:t>when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patient desires to conserve her fertility</a:t>
            </a:r>
          </a:p>
          <a:p>
            <a:pPr lvl="1"/>
            <a:r>
              <a:rPr lang="en-US" dirty="0"/>
              <a:t>Patient is </a:t>
            </a:r>
            <a:r>
              <a:rPr lang="en-US" dirty="0" err="1" smtClean="0"/>
              <a:t>haemodynamically</a:t>
            </a:r>
            <a:r>
              <a:rPr lang="en-US" dirty="0" smtClean="0"/>
              <a:t> </a:t>
            </a:r>
            <a:r>
              <a:rPr lang="en-US" dirty="0"/>
              <a:t>stable</a:t>
            </a:r>
          </a:p>
          <a:p>
            <a:pPr lvl="1"/>
            <a:r>
              <a:rPr lang="en-US" dirty="0"/>
              <a:t>Tubal pregnancy is accessible</a:t>
            </a:r>
          </a:p>
          <a:p>
            <a:pPr lvl="1"/>
            <a:r>
              <a:rPr lang="en-US" dirty="0" err="1"/>
              <a:t>Unruptured</a:t>
            </a:r>
            <a:r>
              <a:rPr lang="en-US" dirty="0"/>
              <a:t> and &lt;</a:t>
            </a:r>
            <a:r>
              <a:rPr lang="en-US" dirty="0" smtClean="0"/>
              <a:t> 5cm in </a:t>
            </a:r>
            <a:r>
              <a:rPr lang="en-US" dirty="0"/>
              <a:t>size</a:t>
            </a:r>
          </a:p>
          <a:p>
            <a:pPr lvl="1"/>
            <a:r>
              <a:rPr lang="en-US" dirty="0"/>
              <a:t>Contralateral tube is absent or </a:t>
            </a:r>
            <a:r>
              <a:rPr lang="en-US" dirty="0" smtClean="0"/>
              <a:t>damaged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66"/>
            <a:ext cx="10515600" cy="1325563"/>
          </a:xfrm>
        </p:spPr>
        <p:txBody>
          <a:bodyPr/>
          <a:lstStyle/>
          <a:p>
            <a:r>
              <a:rPr lang="en-US" b="1" dirty="0" smtClean="0"/>
              <a:t>Surgical treatment of ectopic pregnancy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078"/>
            <a:ext cx="10515600" cy="1846965"/>
          </a:xfrm>
        </p:spPr>
        <p:txBody>
          <a:bodyPr/>
          <a:lstStyle/>
          <a:p>
            <a:r>
              <a:rPr lang="en-US" dirty="0"/>
              <a:t>LAPAROSCOPIC </a:t>
            </a:r>
            <a:r>
              <a:rPr lang="en-US" dirty="0" smtClean="0"/>
              <a:t>SALPINGECTOMY - It </a:t>
            </a:r>
            <a:r>
              <a:rPr lang="en-US" dirty="0"/>
              <a:t>is carried out by laparoscopic scissors and </a:t>
            </a:r>
            <a:r>
              <a:rPr lang="en-US" dirty="0" smtClean="0"/>
              <a:t>diathermy </a:t>
            </a:r>
            <a:r>
              <a:rPr lang="en-US" dirty="0"/>
              <a:t>or Endo-loop.</a:t>
            </a:r>
          </a:p>
          <a:p>
            <a:r>
              <a:rPr lang="en-US" dirty="0" smtClean="0"/>
              <a:t>LAPAROSCOPIC SALPINGOTOMY – an incision is made and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tubal pregnancy is then evacuated by suction </a:t>
            </a:r>
            <a:r>
              <a:rPr lang="en-US" dirty="0" smtClean="0"/>
              <a:t>irrigation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2" y="2983043"/>
            <a:ext cx="2768184" cy="1771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66" y="4619045"/>
            <a:ext cx="3118578" cy="2119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44" y="2910784"/>
            <a:ext cx="2922458" cy="1889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28" y="4800640"/>
            <a:ext cx="2864370" cy="19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Aim- trophoblastic destruction without systemic </a:t>
            </a:r>
            <a:br>
              <a:rPr lang="en-US" dirty="0"/>
            </a:br>
            <a:r>
              <a:rPr lang="en-US" dirty="0"/>
              <a:t>side effects</a:t>
            </a:r>
          </a:p>
          <a:p>
            <a:r>
              <a:rPr lang="en-US" dirty="0"/>
              <a:t>Technique- Injection of </a:t>
            </a:r>
            <a:r>
              <a:rPr lang="en-US" dirty="0" err="1"/>
              <a:t>trophotoxic</a:t>
            </a:r>
            <a:r>
              <a:rPr lang="en-US" dirty="0"/>
              <a:t> substance </a:t>
            </a:r>
            <a:br>
              <a:rPr lang="en-US" dirty="0"/>
            </a:br>
            <a:r>
              <a:rPr lang="en-US" dirty="0"/>
              <a:t>into the ectopic pregnancy sac or into the </a:t>
            </a:r>
            <a:br>
              <a:rPr lang="en-US" dirty="0"/>
            </a:br>
            <a:r>
              <a:rPr lang="en-US" dirty="0"/>
              <a:t>affected tube by-</a:t>
            </a:r>
          </a:p>
          <a:p>
            <a:pPr lvl="1"/>
            <a:r>
              <a:rPr lang="en-US" dirty="0"/>
              <a:t>Laparoscopy or</a:t>
            </a:r>
          </a:p>
          <a:p>
            <a:pPr lvl="1"/>
            <a:r>
              <a:rPr lang="en-US" dirty="0" err="1"/>
              <a:t>Ultrasonographically</a:t>
            </a:r>
            <a:r>
              <a:rPr lang="en-US" dirty="0"/>
              <a:t> guided</a:t>
            </a:r>
          </a:p>
          <a:p>
            <a:pPr lvl="2"/>
            <a:r>
              <a:rPr lang="en-US" dirty="0"/>
              <a:t>Transabdominal (</a:t>
            </a:r>
            <a:r>
              <a:rPr lang="en-US" dirty="0" err="1"/>
              <a:t>Porreco</a:t>
            </a:r>
            <a:r>
              <a:rPr lang="en-US" dirty="0"/>
              <a:t>, 1992)</a:t>
            </a:r>
          </a:p>
          <a:p>
            <a:pPr lvl="2"/>
            <a:r>
              <a:rPr lang="en-US" dirty="0"/>
              <a:t>Transvaginal (</a:t>
            </a:r>
            <a:r>
              <a:rPr lang="en-US" dirty="0" err="1"/>
              <a:t>Feichtingar</a:t>
            </a:r>
            <a:r>
              <a:rPr lang="en-US" dirty="0"/>
              <a:t>, 1987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8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edical </a:t>
            </a:r>
            <a:r>
              <a:rPr lang="en-US" b="1" dirty="0" err="1" smtClean="0"/>
              <a:t>trophotoxic</a:t>
            </a:r>
            <a:r>
              <a:rPr lang="en-US" b="1" dirty="0" smtClean="0"/>
              <a:t> agents include: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Methotrexate (</a:t>
            </a:r>
            <a:r>
              <a:rPr lang="en-US" dirty="0" err="1" smtClean="0"/>
              <a:t>Pansky</a:t>
            </a:r>
            <a:r>
              <a:rPr lang="en-US" dirty="0" smtClean="0"/>
              <a:t>, 1989</a:t>
            </a:r>
            <a:r>
              <a:rPr lang="en-US" dirty="0"/>
              <a:t>)</a:t>
            </a:r>
          </a:p>
          <a:p>
            <a:r>
              <a:rPr lang="en-US" dirty="0" smtClean="0"/>
              <a:t>Potassium</a:t>
            </a:r>
            <a:r>
              <a:rPr lang="en-US" dirty="0"/>
              <a:t> </a:t>
            </a:r>
            <a:r>
              <a:rPr lang="en-US" dirty="0" smtClean="0"/>
              <a:t>Chloride</a:t>
            </a:r>
            <a:r>
              <a:rPr lang="en-US" dirty="0"/>
              <a:t> </a:t>
            </a:r>
            <a:r>
              <a:rPr lang="en-US" dirty="0" smtClean="0"/>
              <a:t>(Robertson, 1987</a:t>
            </a:r>
            <a:r>
              <a:rPr lang="en-US" dirty="0"/>
              <a:t>)</a:t>
            </a:r>
          </a:p>
          <a:p>
            <a:r>
              <a:rPr lang="en-US" dirty="0" smtClean="0"/>
              <a:t>Mifepristone</a:t>
            </a:r>
            <a:r>
              <a:rPr lang="en-US" dirty="0"/>
              <a:t> </a:t>
            </a:r>
            <a:r>
              <a:rPr lang="en-US" dirty="0" smtClean="0"/>
              <a:t>(RU</a:t>
            </a:r>
            <a:r>
              <a:rPr lang="en-US" dirty="0"/>
              <a:t> </a:t>
            </a:r>
            <a:r>
              <a:rPr lang="en-US" dirty="0" smtClean="0"/>
              <a:t>486</a:t>
            </a:r>
            <a:r>
              <a:rPr lang="en-US" dirty="0"/>
              <a:t>)</a:t>
            </a:r>
          </a:p>
          <a:p>
            <a:r>
              <a:rPr lang="en-US" dirty="0" smtClean="0"/>
              <a:t>PGF2α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Limblom</a:t>
            </a:r>
            <a:r>
              <a:rPr lang="en-US" dirty="0" smtClean="0"/>
              <a:t>, 1987</a:t>
            </a:r>
            <a:r>
              <a:rPr lang="en-US" dirty="0"/>
              <a:t>)</a:t>
            </a:r>
          </a:p>
          <a:p>
            <a:r>
              <a:rPr lang="en-US" dirty="0" smtClean="0"/>
              <a:t>Hyper</a:t>
            </a:r>
            <a:r>
              <a:rPr lang="en-US" dirty="0"/>
              <a:t> </a:t>
            </a:r>
            <a:r>
              <a:rPr lang="en-US" dirty="0" err="1" smtClean="0"/>
              <a:t>osmolar</a:t>
            </a:r>
            <a:r>
              <a:rPr lang="en-US" dirty="0"/>
              <a:t> </a:t>
            </a:r>
            <a:r>
              <a:rPr lang="en-US" dirty="0" smtClean="0"/>
              <a:t>glucose</a:t>
            </a:r>
            <a:r>
              <a:rPr lang="en-US" dirty="0"/>
              <a:t> </a:t>
            </a:r>
            <a:r>
              <a:rPr lang="en-US" dirty="0" smtClean="0"/>
              <a:t>solution</a:t>
            </a:r>
            <a:endParaRPr lang="en-US" dirty="0"/>
          </a:p>
          <a:p>
            <a:r>
              <a:rPr lang="en-US" dirty="0" err="1" smtClean="0"/>
              <a:t>Actinomycin</a:t>
            </a:r>
            <a:r>
              <a:rPr lang="en-US" dirty="0"/>
              <a:t> </a:t>
            </a:r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Medical treatment with methotrexate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 of tubal pregnancy by systemic </a:t>
            </a:r>
            <a:r>
              <a:rPr lang="en-US" dirty="0" smtClean="0"/>
              <a:t>administration </a:t>
            </a:r>
            <a:r>
              <a:rPr lang="en-US" dirty="0"/>
              <a:t>of Methotrexate was first </a:t>
            </a:r>
            <a:r>
              <a:rPr lang="en-US" dirty="0" smtClean="0"/>
              <a:t>described </a:t>
            </a:r>
            <a:r>
              <a:rPr lang="en-US" dirty="0"/>
              <a:t>by Tanaka et al (1982)</a:t>
            </a:r>
          </a:p>
          <a:p>
            <a:r>
              <a:rPr lang="en-US" dirty="0"/>
              <a:t>Mostly used for early resolution of placental </a:t>
            </a:r>
            <a:r>
              <a:rPr lang="en-US" dirty="0" smtClean="0"/>
              <a:t>tissue </a:t>
            </a:r>
            <a:r>
              <a:rPr lang="en-US" dirty="0"/>
              <a:t>in abdominal pregnancy. Can be used for </a:t>
            </a:r>
            <a:r>
              <a:rPr lang="en-US" dirty="0" smtClean="0"/>
              <a:t>tubal </a:t>
            </a:r>
            <a:r>
              <a:rPr lang="en-US" dirty="0"/>
              <a:t>pregnancy as well</a:t>
            </a:r>
          </a:p>
          <a:p>
            <a:r>
              <a:rPr lang="en-US" dirty="0"/>
              <a:t>Mechanism of action- Interferes with the DNA </a:t>
            </a:r>
            <a:r>
              <a:rPr lang="en-US" dirty="0" smtClean="0"/>
              <a:t>synthesis </a:t>
            </a:r>
            <a:r>
              <a:rPr lang="en-US" dirty="0"/>
              <a:t>by inhibiting the synthesis of </a:t>
            </a:r>
            <a:r>
              <a:rPr lang="en-US" dirty="0" smtClean="0"/>
              <a:t>pyrimidines </a:t>
            </a:r>
            <a:r>
              <a:rPr lang="en-US" dirty="0"/>
              <a:t>leading to trophoblastic cell death. </a:t>
            </a:r>
            <a:br>
              <a:rPr lang="en-US" dirty="0"/>
            </a:br>
            <a:r>
              <a:rPr lang="en-US" dirty="0"/>
              <a:t>Auto enzymes and maternal tissues then absorb the </a:t>
            </a:r>
            <a:r>
              <a:rPr lang="en-US" dirty="0" smtClean="0"/>
              <a:t>trophoblast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23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Incidence</a:t>
            </a:r>
          </a:p>
          <a:p>
            <a:r>
              <a:rPr lang="en-US" dirty="0" err="1" smtClean="0"/>
              <a:t>Aetiology</a:t>
            </a:r>
            <a:endParaRPr lang="en-US" dirty="0" smtClean="0"/>
          </a:p>
          <a:p>
            <a:r>
              <a:rPr lang="en-US" dirty="0" smtClean="0"/>
              <a:t>Sites of ectopic pregnancy</a:t>
            </a:r>
          </a:p>
          <a:p>
            <a:r>
              <a:rPr lang="en-US" dirty="0" smtClean="0"/>
              <a:t>Clinical presentation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3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Medical treatment with methotrexate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Ectopic pregnancy size should be &lt;</a:t>
            </a:r>
            <a:r>
              <a:rPr lang="en-US" dirty="0" smtClean="0"/>
              <a:t> </a:t>
            </a:r>
            <a:r>
              <a:rPr lang="en-US" dirty="0"/>
              <a:t>3.5 cm.</a:t>
            </a:r>
          </a:p>
          <a:p>
            <a:r>
              <a:rPr lang="en-US" dirty="0"/>
              <a:t>Can be given IV/IM/Oral, usually along with </a:t>
            </a:r>
            <a:r>
              <a:rPr lang="en-US" dirty="0" err="1" smtClean="0"/>
              <a:t>Folinic</a:t>
            </a:r>
            <a:r>
              <a:rPr lang="en-US" dirty="0" smtClean="0"/>
              <a:t> acid.</a:t>
            </a:r>
            <a:endParaRPr lang="en-US" dirty="0"/>
          </a:p>
          <a:p>
            <a:r>
              <a:rPr lang="en-US" dirty="0"/>
              <a:t>Recent concept is to give </a:t>
            </a:r>
            <a:r>
              <a:rPr lang="en-US" dirty="0" smtClean="0"/>
              <a:t>Methotrexate </a:t>
            </a:r>
            <a:r>
              <a:rPr lang="en-US" dirty="0"/>
              <a:t>IM in a </a:t>
            </a:r>
            <a:r>
              <a:rPr lang="en-US" dirty="0" smtClean="0"/>
              <a:t>single </a:t>
            </a:r>
            <a:r>
              <a:rPr lang="en-US" dirty="0"/>
              <a:t>dose of 50mg/m2 without </a:t>
            </a:r>
            <a:r>
              <a:rPr lang="en-US" dirty="0" err="1"/>
              <a:t>Folinic</a:t>
            </a:r>
            <a:r>
              <a:rPr lang="en-US" dirty="0"/>
              <a:t> acid. If </a:t>
            </a:r>
            <a:r>
              <a:rPr lang="en-US" dirty="0" smtClean="0"/>
              <a:t>serum </a:t>
            </a:r>
            <a:r>
              <a:rPr lang="en-US" dirty="0"/>
              <a:t>HCG does not fall to 15 </a:t>
            </a:r>
            <a:r>
              <a:rPr lang="en-US" dirty="0" smtClean="0"/>
              <a:t>within </a:t>
            </a:r>
            <a:r>
              <a:rPr lang="en-US" dirty="0"/>
              <a:t>4-7 days, </a:t>
            </a:r>
            <a:r>
              <a:rPr lang="en-US" dirty="0" smtClean="0"/>
              <a:t>then </a:t>
            </a:r>
            <a:r>
              <a:rPr lang="en-US" dirty="0"/>
              <a:t>a second dose of </a:t>
            </a:r>
            <a:r>
              <a:rPr lang="en-US" dirty="0" smtClean="0"/>
              <a:t>Methotrexate </a:t>
            </a:r>
            <a:r>
              <a:rPr lang="en-US" dirty="0"/>
              <a:t>is given and </a:t>
            </a:r>
            <a:r>
              <a:rPr lang="en-US" dirty="0" smtClean="0"/>
              <a:t>resolution </a:t>
            </a:r>
            <a:r>
              <a:rPr lang="en-US" dirty="0"/>
              <a:t>confirmed by HCG </a:t>
            </a:r>
            <a:r>
              <a:rPr lang="en-US" dirty="0" smtClean="0"/>
              <a:t>estimation.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5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Medical treatment with methotrexate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 smtClean="0"/>
              <a:t>Minimal </a:t>
            </a:r>
            <a:r>
              <a:rPr lang="en-US" dirty="0" err="1" smtClean="0"/>
              <a:t>Hospitalisation</a:t>
            </a:r>
            <a:r>
              <a:rPr lang="en-US" dirty="0" smtClean="0"/>
              <a:t>. Usually outpatient treatment</a:t>
            </a:r>
          </a:p>
          <a:p>
            <a:pPr lvl="1"/>
            <a:r>
              <a:rPr lang="en-US" dirty="0" smtClean="0"/>
              <a:t>Quick recovery</a:t>
            </a:r>
          </a:p>
          <a:p>
            <a:pPr lvl="1"/>
            <a:r>
              <a:rPr lang="en-US" dirty="0" smtClean="0"/>
              <a:t>90% success if cases are properly selected</a:t>
            </a:r>
          </a:p>
          <a:p>
            <a:r>
              <a:rPr lang="en-US" dirty="0" smtClean="0"/>
              <a:t>Disadvantages-</a:t>
            </a:r>
          </a:p>
          <a:p>
            <a:pPr lvl="1"/>
            <a:r>
              <a:rPr lang="en-US" dirty="0" smtClean="0"/>
              <a:t>Side </a:t>
            </a:r>
            <a:r>
              <a:rPr lang="en-US" dirty="0"/>
              <a:t>effects like GI </a:t>
            </a:r>
            <a:r>
              <a:rPr lang="en-US" dirty="0" smtClean="0"/>
              <a:t>and </a:t>
            </a:r>
            <a:r>
              <a:rPr lang="en-US" dirty="0"/>
              <a:t>s</a:t>
            </a:r>
            <a:r>
              <a:rPr lang="en-US" dirty="0" smtClean="0"/>
              <a:t>kin reactions</a:t>
            </a:r>
            <a:endParaRPr lang="en-US" dirty="0"/>
          </a:p>
          <a:p>
            <a:r>
              <a:rPr lang="en-US" dirty="0"/>
              <a:t>Monitoring is essential- Total blood count, LFT </a:t>
            </a:r>
            <a:br>
              <a:rPr lang="en-US" dirty="0"/>
            </a:br>
            <a:r>
              <a:rPr lang="en-US" dirty="0"/>
              <a:t>serum HCG once weekly till it becomes negative</a:t>
            </a:r>
          </a:p>
        </p:txBody>
      </p:sp>
    </p:spTree>
    <p:extLst>
      <p:ext uri="{BB962C8B-B14F-4D97-AF65-F5344CB8AC3E}">
        <p14:creationId xmlns:p14="http://schemas.microsoft.com/office/powerpoint/2010/main" val="1878485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Expectant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Tubal Pregnancies are known to </a:t>
            </a:r>
            <a:r>
              <a:rPr lang="en-US" dirty="0" smtClean="0"/>
              <a:t>abort /resolve</a:t>
            </a:r>
            <a:endParaRPr lang="en-US" dirty="0"/>
          </a:p>
          <a:p>
            <a:r>
              <a:rPr lang="en-US" dirty="0" smtClean="0"/>
              <a:t>Before </a:t>
            </a:r>
            <a:r>
              <a:rPr lang="en-US" dirty="0"/>
              <a:t>the advent of salpingectomy in 1884, </a:t>
            </a:r>
            <a:r>
              <a:rPr lang="en-US" dirty="0" smtClean="0"/>
              <a:t>ectopic </a:t>
            </a:r>
            <a:r>
              <a:rPr lang="en-US" dirty="0"/>
              <a:t>pregnancies were being treated </a:t>
            </a:r>
            <a:r>
              <a:rPr lang="en-US" dirty="0" smtClean="0"/>
              <a:t>expectantly </a:t>
            </a:r>
            <a:r>
              <a:rPr lang="en-US" dirty="0"/>
              <a:t>with </a:t>
            </a:r>
            <a:r>
              <a:rPr lang="en-US" dirty="0" smtClean="0"/>
              <a:t>70% </a:t>
            </a:r>
            <a:r>
              <a:rPr lang="en-US" dirty="0"/>
              <a:t>mortality.</a:t>
            </a:r>
          </a:p>
          <a:p>
            <a:r>
              <a:rPr lang="en-US" dirty="0"/>
              <a:t>Today only selected cases are managed </a:t>
            </a:r>
            <a:r>
              <a:rPr lang="en-US" dirty="0" smtClean="0"/>
              <a:t>expectantly</a:t>
            </a:r>
            <a:r>
              <a:rPr lang="en-US" dirty="0"/>
              <a:t>, screened and identified by high </a:t>
            </a:r>
            <a:r>
              <a:rPr lang="en-US" dirty="0" smtClean="0"/>
              <a:t>resolution </a:t>
            </a:r>
            <a:r>
              <a:rPr lang="en-US" dirty="0"/>
              <a:t>ultrasound scanner and monitored by </a:t>
            </a:r>
            <a:br>
              <a:rPr lang="en-US" dirty="0"/>
            </a:br>
            <a:r>
              <a:rPr lang="en-US" dirty="0"/>
              <a:t>serial serum HCG </a:t>
            </a:r>
            <a:r>
              <a:rPr lang="en-US" dirty="0" smtClean="0"/>
              <a:t>assay.</a:t>
            </a:r>
          </a:p>
          <a:p>
            <a:r>
              <a:rPr lang="en-US" dirty="0"/>
              <a:t>Spontaneous resolution occurs in </a:t>
            </a:r>
            <a:r>
              <a:rPr lang="en-US" dirty="0" smtClean="0"/>
              <a:t>72%,</a:t>
            </a:r>
            <a:r>
              <a:rPr lang="en-US" dirty="0"/>
              <a:t>while </a:t>
            </a:r>
            <a:r>
              <a:rPr lang="en-US" dirty="0" smtClean="0"/>
              <a:t>28% will </a:t>
            </a:r>
            <a:r>
              <a:rPr lang="en-US" dirty="0"/>
              <a:t>need laparoscopic </a:t>
            </a:r>
            <a:r>
              <a:rPr lang="en-US" dirty="0" err="1" smtClean="0"/>
              <a:t>salpingostomy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5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of ectopic pregnancy is rising while </a:t>
            </a:r>
            <a:r>
              <a:rPr lang="en-US" dirty="0" smtClean="0"/>
              <a:t>maternal </a:t>
            </a:r>
            <a:r>
              <a:rPr lang="en-US" dirty="0"/>
              <a:t>mortality from it is falling.</a:t>
            </a:r>
          </a:p>
          <a:p>
            <a:r>
              <a:rPr lang="en-US" dirty="0"/>
              <a:t>Early diagnosis is the key </a:t>
            </a:r>
            <a:r>
              <a:rPr lang="en-US" dirty="0" smtClean="0"/>
              <a:t>to management of these 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pregnancy where the fertilized ovum gets implanted &amp; develops in a site other than normal uterine cavity.</a:t>
            </a:r>
          </a:p>
          <a:p>
            <a:r>
              <a:rPr lang="en-US" dirty="0"/>
              <a:t>Leading cause of maternal death in first trimester.</a:t>
            </a:r>
          </a:p>
        </p:txBody>
      </p:sp>
    </p:spTree>
    <p:extLst>
      <p:ext uri="{BB962C8B-B14F-4D97-AF65-F5344CB8AC3E}">
        <p14:creationId xmlns:p14="http://schemas.microsoft.com/office/powerpoint/2010/main" val="165612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&gt;1 in 100 pregnancies</a:t>
            </a:r>
            <a:r>
              <a:rPr lang="en-US" dirty="0" smtClean="0"/>
              <a:t>.</a:t>
            </a:r>
          </a:p>
          <a:p>
            <a:r>
              <a:rPr lang="en-US" dirty="0"/>
              <a:t>Recent evidence indicates that the incidence of ectopic pregnancy has been rising in many countries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USA – 5 fold</a:t>
            </a:r>
          </a:p>
          <a:p>
            <a:pPr lvl="1"/>
            <a:r>
              <a:rPr lang="en-US" dirty="0" smtClean="0"/>
              <a:t>UK – 2 fold</a:t>
            </a:r>
          </a:p>
          <a:p>
            <a:pPr lvl="1"/>
            <a:r>
              <a:rPr lang="en-US" dirty="0" smtClean="0"/>
              <a:t>France – 15/1000 pregnancies</a:t>
            </a:r>
          </a:p>
          <a:p>
            <a:pPr lvl="1"/>
            <a:r>
              <a:rPr lang="en-US" dirty="0" smtClean="0"/>
              <a:t>India – 1 in 100 deliveries</a:t>
            </a:r>
            <a:endParaRPr lang="en-US" dirty="0"/>
          </a:p>
          <a:p>
            <a:r>
              <a:rPr lang="en-US" dirty="0" smtClean="0"/>
              <a:t>Recurrence rate</a:t>
            </a:r>
          </a:p>
          <a:p>
            <a:pPr lvl="1"/>
            <a:r>
              <a:rPr lang="en-US" dirty="0" smtClean="0"/>
              <a:t>15% after 1</a:t>
            </a:r>
            <a:r>
              <a:rPr lang="en-US" baseline="30000" dirty="0" smtClean="0"/>
              <a:t>st</a:t>
            </a:r>
            <a:r>
              <a:rPr lang="en-US" dirty="0" smtClean="0"/>
              <a:t> ectopic</a:t>
            </a:r>
          </a:p>
          <a:p>
            <a:pPr lvl="1"/>
            <a:r>
              <a:rPr lang="en-US" dirty="0" smtClean="0"/>
              <a:t>25% after 2 </a:t>
            </a:r>
            <a:r>
              <a:rPr lang="en-US" dirty="0" err="1" smtClean="0"/>
              <a:t>ectopics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Aetiology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factor that causes delayed transport of the fertilized ovum in the fallopian tube </a:t>
            </a:r>
            <a:r>
              <a:rPr lang="en-US" dirty="0" err="1" smtClean="0"/>
              <a:t>favours</a:t>
            </a:r>
            <a:r>
              <a:rPr lang="en-US" dirty="0" smtClean="0"/>
              <a:t> implantation in the tubal mucosa, thus giving rise to a tubal ectopic pregnancy.</a:t>
            </a:r>
          </a:p>
          <a:p>
            <a:r>
              <a:rPr lang="en-US" dirty="0" smtClean="0"/>
              <a:t>These factors may be congenital or acquired.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2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Congenital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Tubal Hypoplasia</a:t>
            </a:r>
            <a:endParaRPr lang="en-US" dirty="0"/>
          </a:p>
          <a:p>
            <a:r>
              <a:rPr lang="en-US" dirty="0" smtClean="0"/>
              <a:t>Tortuosity</a:t>
            </a:r>
            <a:endParaRPr lang="en-US" dirty="0"/>
          </a:p>
          <a:p>
            <a:r>
              <a:rPr lang="en-US" dirty="0" smtClean="0"/>
              <a:t>Congenital </a:t>
            </a:r>
            <a:r>
              <a:rPr lang="en-US" dirty="0" err="1" smtClean="0"/>
              <a:t>diverticuli</a:t>
            </a:r>
            <a:endParaRPr lang="en-US" dirty="0"/>
          </a:p>
          <a:p>
            <a:r>
              <a:rPr lang="en-US" dirty="0" smtClean="0"/>
              <a:t>Accessory ostia</a:t>
            </a:r>
            <a:endParaRPr lang="en-US" dirty="0"/>
          </a:p>
          <a:p>
            <a:r>
              <a:rPr lang="en-US" dirty="0" smtClean="0"/>
              <a:t>Partial stenosis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7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Acquired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Inflammatory: PID, Septic Abortion, Puerperal Sepsis, </a:t>
            </a:r>
            <a:r>
              <a:rPr lang="en-US" dirty="0" err="1" smtClean="0"/>
              <a:t>lntraluminal</a:t>
            </a:r>
            <a:r>
              <a:rPr lang="en-US" dirty="0" smtClean="0"/>
              <a:t> adhesion</a:t>
            </a:r>
          </a:p>
          <a:p>
            <a:r>
              <a:rPr lang="en-US" dirty="0"/>
              <a:t>Surgical Tubal reconstructive surgery, </a:t>
            </a:r>
            <a:br>
              <a:rPr lang="en-US" dirty="0"/>
            </a:br>
            <a:r>
              <a:rPr lang="en-US" dirty="0" err="1"/>
              <a:t>Recanalisation</a:t>
            </a:r>
            <a:r>
              <a:rPr lang="en-US" dirty="0"/>
              <a:t> of tubes</a:t>
            </a:r>
          </a:p>
          <a:p>
            <a:r>
              <a:rPr lang="en-US" dirty="0"/>
              <a:t>Neoplastic Broad ligament </a:t>
            </a:r>
            <a:r>
              <a:rPr lang="en-US" dirty="0" err="1"/>
              <a:t>myoma</a:t>
            </a:r>
            <a:r>
              <a:rPr lang="en-US" dirty="0"/>
              <a:t>, Ovarian </a:t>
            </a:r>
            <a:r>
              <a:rPr lang="en-US" dirty="0" err="1"/>
              <a:t>tumour</a:t>
            </a:r>
            <a:endParaRPr lang="en-US" dirty="0"/>
          </a:p>
          <a:p>
            <a:r>
              <a:rPr lang="en-US" dirty="0"/>
              <a:t>Miscellaneous Causes IUCD , Endometriosis, ART </a:t>
            </a:r>
            <a:br>
              <a:rPr lang="en-US" dirty="0"/>
            </a:br>
            <a:r>
              <a:rPr lang="en-US" dirty="0"/>
              <a:t>(IVF GIFT), Previous ectopic</a:t>
            </a:r>
          </a:p>
        </p:txBody>
      </p:sp>
    </p:spTree>
    <p:extLst>
      <p:ext uri="{BB962C8B-B14F-4D97-AF65-F5344CB8AC3E}">
        <p14:creationId xmlns:p14="http://schemas.microsoft.com/office/powerpoint/2010/main" val="6362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8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Sites of ectopic pregnancy</a:t>
            </a:r>
            <a:endParaRPr lang="en-US" b="1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588" y="1325563"/>
            <a:ext cx="10373192" cy="50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656</Words>
  <Application>Microsoft Office PowerPoint</Application>
  <PresentationFormat>Widescreen</PresentationFormat>
  <Paragraphs>197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ECTOPIC PREGNANCY</vt:lpstr>
      <vt:lpstr>PowerPoint Presentation</vt:lpstr>
      <vt:lpstr>Outline</vt:lpstr>
      <vt:lpstr>Definition</vt:lpstr>
      <vt:lpstr>Incidence</vt:lpstr>
      <vt:lpstr>Aetiology</vt:lpstr>
      <vt:lpstr>Congenital causes</vt:lpstr>
      <vt:lpstr>Acquired causes</vt:lpstr>
      <vt:lpstr>Sites of ectopic pregnancy</vt:lpstr>
      <vt:lpstr>PowerPoint Presentation</vt:lpstr>
      <vt:lpstr>PowerPoint Presentation</vt:lpstr>
      <vt:lpstr>Clinical presentation</vt:lpstr>
      <vt:lpstr>Diagnosis</vt:lpstr>
      <vt:lpstr>Methods of early diagnosis</vt:lpstr>
      <vt:lpstr>Methods of early diagnosis</vt:lpstr>
      <vt:lpstr>Methods of early diagnosis</vt:lpstr>
      <vt:lpstr>Management</vt:lpstr>
      <vt:lpstr>Management</vt:lpstr>
      <vt:lpstr>Management of acute ectopic pregnancy</vt:lpstr>
      <vt:lpstr>Management of chronic ectopic pregnancy</vt:lpstr>
      <vt:lpstr>Management of unruptured ectopic pregnancy</vt:lpstr>
      <vt:lpstr>Surgical treatment of ectopic pregnancy</vt:lpstr>
      <vt:lpstr>Surgical treatment of ectopic pregnancy</vt:lpstr>
      <vt:lpstr>Surgical treatment of ectopic pregnancy</vt:lpstr>
      <vt:lpstr>Surgical treatment of ectopic pregnancy</vt:lpstr>
      <vt:lpstr>Surgical treatment of ectopic pregnancy</vt:lpstr>
      <vt:lpstr>SAM treatment</vt:lpstr>
      <vt:lpstr>Medical trophotoxic agents include:</vt:lpstr>
      <vt:lpstr>Medical treatment with methotrexate</vt:lpstr>
      <vt:lpstr>Medical treatment with methotrexate</vt:lpstr>
      <vt:lpstr>Medical treatment with methotrexate</vt:lpstr>
      <vt:lpstr>Expectant treatment</vt:lpstr>
      <vt:lpstr>SUMMARY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ECTOPIC PREGNANCY</dc:title>
  <dc:creator>ondiekidk@gmail.com</dc:creator>
  <cp:lastModifiedBy>harvirsinghsehmi@gmail.com</cp:lastModifiedBy>
  <cp:revision>17</cp:revision>
  <dcterms:created xsi:type="dcterms:W3CDTF">2018-11-12T05:39:15Z</dcterms:created>
  <dcterms:modified xsi:type="dcterms:W3CDTF">2020-06-22T10:29:50Z</dcterms:modified>
</cp:coreProperties>
</file>