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57" r:id="rId10"/>
    <p:sldId id="259" r:id="rId11"/>
    <p:sldId id="260" r:id="rId12"/>
    <p:sldId id="261" r:id="rId13"/>
    <p:sldId id="262" r:id="rId14"/>
    <p:sldId id="282" r:id="rId15"/>
    <p:sldId id="264" r:id="rId16"/>
    <p:sldId id="283" r:id="rId17"/>
    <p:sldId id="266" r:id="rId18"/>
    <p:sldId id="292" r:id="rId19"/>
    <p:sldId id="284" r:id="rId20"/>
    <p:sldId id="293" r:id="rId21"/>
    <p:sldId id="267" r:id="rId22"/>
    <p:sldId id="285" r:id="rId23"/>
    <p:sldId id="268" r:id="rId24"/>
    <p:sldId id="269" r:id="rId25"/>
    <p:sldId id="286" r:id="rId26"/>
    <p:sldId id="270" r:id="rId27"/>
    <p:sldId id="287" r:id="rId28"/>
    <p:sldId id="288" r:id="rId29"/>
    <p:sldId id="289" r:id="rId30"/>
    <p:sldId id="271" r:id="rId31"/>
    <p:sldId id="272" r:id="rId32"/>
    <p:sldId id="291" r:id="rId33"/>
    <p:sldId id="273" r:id="rId34"/>
    <p:sldId id="290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6016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65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149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46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61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5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10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188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Non Italian pope</a:t>
            </a:r>
            <a:r>
              <a:rPr lang="en-GB" baseline="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4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55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401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39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71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258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075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71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D:\nicks computer\pres pro stuff\medical animated\dna\DNA_tit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528767" y="3669882"/>
            <a:ext cx="7386631" cy="17523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338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00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913"/>
            <a:ext cx="1281360" cy="6755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1896360" y="-219960"/>
            <a:ext cx="4894079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338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00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992863" y="2766546"/>
            <a:ext cx="4953000" cy="20107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801161" y="722839"/>
            <a:ext cx="4953000" cy="60981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338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00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338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00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195" y="4406673"/>
            <a:ext cx="7772543" cy="1362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195" y="2907289"/>
            <a:ext cx="7772543" cy="14993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228600" y="1532258"/>
            <a:ext cx="4267199" cy="47923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8437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4654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1363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39338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3964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32296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3765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3030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356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532258"/>
            <a:ext cx="4267199" cy="47923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8437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46544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1363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39338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3964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32296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37651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30304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3565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228601" y="1657341"/>
            <a:ext cx="4269036" cy="640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228601" y="2297689"/>
            <a:ext cx="4269036" cy="3950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20342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7194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2633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52038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5234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44996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50351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4300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4835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4933" y="1657341"/>
            <a:ext cx="4270465" cy="640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4933" y="2297689"/>
            <a:ext cx="4270465" cy="39507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20342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7194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26332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52038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52342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44996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50351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43004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48359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28600" y="1309630"/>
            <a:ext cx="3236511" cy="11620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05200" y="1295400"/>
            <a:ext cx="5111143" cy="5029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58979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2749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88232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28600" y="2471688"/>
            <a:ext cx="3236511" cy="3852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1903" y="4801171"/>
            <a:ext cx="5487257" cy="5660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1903" y="613189"/>
            <a:ext cx="5487257" cy="4115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1903" y="5367192"/>
            <a:ext cx="5487257" cy="804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D:\nicks computer\pres pro stuff\medical animated\dna\DNA_tx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57556" y="0"/>
            <a:ext cx="686443" cy="2175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1338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100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1266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1269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1195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1249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1176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1229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Infertility	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219200" y="3581400"/>
            <a:ext cx="7924799" cy="327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Kireki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Omanwa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M.D., Ph.D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/>
              <a:t>Lecturer  University of Nairobi.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Obstetrician 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Gynaecologist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Fertility Specialist</a:t>
            </a: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Rak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Szyjki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Macicy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Profilaktyka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diagnostyka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leczenie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Google Images-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cancer </a:t>
            </a: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INFERTILITY IN THE BIBLE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Genesis 15:2   Sarai , Abram’s wife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25:21   Rebekah Isaac’s wife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Genesis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29:31 Rachel Jacob’s wife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Samuel 1:2  Hannah Elkanah’s wife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Kings 4:14 Shunamite woman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rgbClr val="F260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830" y="2844225"/>
            <a:ext cx="8925636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sz="2000" dirty="0" smtClean="0">
                <a:solidFill>
                  <a:schemeClr val="dk1"/>
                </a:solidFill>
              </a:rPr>
              <a:t>There </a:t>
            </a:r>
            <a:r>
              <a:rPr lang="en-US" sz="2000" dirty="0">
                <a:solidFill>
                  <a:schemeClr val="dk1"/>
                </a:solidFill>
              </a:rPr>
              <a:t>are three things that are satisfied, yea four things say not it is enough. The grave ,</a:t>
            </a:r>
            <a:r>
              <a:rPr lang="en-US" sz="2000" dirty="0" smtClean="0">
                <a:solidFill>
                  <a:schemeClr val="dk1"/>
                </a:solidFill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the barren </a:t>
            </a:r>
            <a:r>
              <a:rPr lang="en-US" sz="2000" dirty="0" smtClean="0">
                <a:solidFill>
                  <a:schemeClr val="dk1"/>
                </a:solidFill>
              </a:rPr>
              <a:t>womb, </a:t>
            </a:r>
            <a:r>
              <a:rPr lang="en-US" sz="2000" dirty="0">
                <a:solidFill>
                  <a:schemeClr val="dk1"/>
                </a:solidFill>
              </a:rPr>
              <a:t>the earth that is not filled with water and the fire that saith not, it is enough. </a:t>
            </a:r>
            <a:endParaRPr lang="en-US" sz="2000" dirty="0" smtClean="0">
              <a:solidFill>
                <a:schemeClr val="dk1"/>
              </a:solidFill>
            </a:endParaRPr>
          </a:p>
          <a:p>
            <a:pPr lvl="0">
              <a:spcBef>
                <a:spcPts val="480"/>
              </a:spcBef>
              <a:buClr>
                <a:schemeClr val="dk1"/>
              </a:buClr>
              <a:buSzPct val="100000"/>
            </a:pP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smtClean="0">
                <a:solidFill>
                  <a:schemeClr val="dk1"/>
                </a:solidFill>
              </a:rPr>
              <a:t>                                                                     </a:t>
            </a:r>
            <a:r>
              <a:rPr lang="en-US" sz="2000" dirty="0" smtClean="0"/>
              <a:t>Proverbs </a:t>
            </a:r>
            <a:r>
              <a:rPr lang="en-US" sz="2000" dirty="0"/>
              <a:t>30:15-16 </a:t>
            </a:r>
            <a:r>
              <a:rPr lang="en-US" sz="2000" dirty="0" smtClean="0">
                <a:solidFill>
                  <a:schemeClr val="dk1"/>
                </a:solidFill>
              </a:rPr>
              <a:t>(</a:t>
            </a:r>
            <a:r>
              <a:rPr lang="en-US" sz="2000" dirty="0">
                <a:solidFill>
                  <a:schemeClr val="dk1"/>
                </a:solidFill>
              </a:rPr>
              <a:t>KJV)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TYPES OF INFERTILITY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1066800"/>
            <a:ext cx="7696198" cy="54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Infertility-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sym typeface="Arial"/>
              </a:rPr>
              <a:t>neve</a:t>
            </a:r>
            <a:r>
              <a:rPr lang="en-US" sz="2400" i="1" dirty="0" smtClean="0">
                <a:solidFill>
                  <a:srgbClr val="00B0F0"/>
                </a:solidFill>
              </a:rPr>
              <a:t>r conceived before</a:t>
            </a:r>
            <a:endParaRPr lang="en-US" sz="2400" i="1" dirty="0">
              <a:solidFill>
                <a:srgbClr val="00B0F0"/>
              </a:solidFill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Infertility-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conceived before, 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dirty="0"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Get the definitions plus caveats!!!</a:t>
            </a:r>
            <a:endParaRPr lang="en-US" sz="24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EPIDEMIOLOGY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Infertility affects 8 - 9% of the  developed world population.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highest serious global disability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Kenya – approximately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15-20 %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population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infertile–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7 to 9 million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i="1" dirty="0" smtClean="0">
                <a:solidFill>
                  <a:srgbClr val="00B0F0"/>
                </a:solidFill>
              </a:rPr>
              <a:t>Infertility belt in Africa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Epidemiology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958889" y="1628363"/>
            <a:ext cx="7816976" cy="4737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/>
              <a:t>Social </a:t>
            </a:r>
            <a:endParaRPr lang="en-US" sz="2400" dirty="0" smtClean="0"/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Apparently the one that hasn’t given birth feels left out</a:t>
            </a:r>
          </a:p>
          <a:p>
            <a:pPr marL="342900" lvl="1" indent="-342900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Husband stealing concept</a:t>
            </a:r>
            <a:endParaRPr lang="en-US" sz="2400" dirty="0" smtClean="0"/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 smtClean="0"/>
              <a:t>Medical </a:t>
            </a:r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Fallopian tube</a:t>
            </a:r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Intercourse issues</a:t>
            </a:r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Sperm issues</a:t>
            </a:r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There is no pain as a manifestation</a:t>
            </a:r>
          </a:p>
          <a:p>
            <a:pPr marL="343129" lvl="0" indent="-343129"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dirty="0" smtClean="0"/>
              <a:t>Cultural  problem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Position in society depends on whether you have children or not.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B0F0"/>
                </a:solidFill>
              </a:rPr>
              <a:t>Having sons </a:t>
            </a:r>
            <a:r>
              <a:rPr lang="en-US" sz="2000" i="1" dirty="0" err="1" smtClean="0">
                <a:solidFill>
                  <a:srgbClr val="00B0F0"/>
                </a:solidFill>
              </a:rPr>
              <a:t>vs</a:t>
            </a:r>
            <a:r>
              <a:rPr lang="en-US" sz="2000" i="1" dirty="0" smtClean="0">
                <a:solidFill>
                  <a:srgbClr val="00B0F0"/>
                </a:solidFill>
              </a:rPr>
              <a:t> daughters</a:t>
            </a:r>
          </a:p>
          <a:p>
            <a:pPr lvl="0">
              <a:spcBef>
                <a:spcPts val="480"/>
              </a:spcBef>
              <a:buClr>
                <a:srgbClr val="000000"/>
              </a:buClr>
              <a:buSzPct val="100000"/>
            </a:pPr>
            <a:r>
              <a:rPr lang="en-US" sz="2400" i="1" dirty="0" smtClean="0">
                <a:solidFill>
                  <a:srgbClr val="7030A0"/>
                </a:solidFill>
              </a:rPr>
              <a:t>All myths and </a:t>
            </a:r>
            <a:r>
              <a:rPr lang="en-US" sz="2400" i="1" dirty="0" err="1" smtClean="0">
                <a:solidFill>
                  <a:srgbClr val="7030A0"/>
                </a:solidFill>
              </a:rPr>
              <a:t>ish</a:t>
            </a:r>
            <a:r>
              <a:rPr lang="en-US" sz="2400" i="1" dirty="0" smtClean="0">
                <a:solidFill>
                  <a:srgbClr val="7030A0"/>
                </a:solidFill>
              </a:rPr>
              <a:t> like that</a:t>
            </a: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CAUSES OF INFERTILITY - MEN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Chronic diseases- diabetes,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hypertension-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not the biggest problem, drugs used for treatment lead to low libido</a:t>
            </a:r>
            <a:endParaRPr lang="en-US" sz="20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Lifestyle-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smoking, excessive alcohol intake, high BMI, usage of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1" u="none" strike="noStrike" cap="none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muguka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can lead to ED),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Infectious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diseases-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mumps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affecting adults is of concern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orchitis, blocked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tubes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diseases - cystic fibrosis, hormonal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imbalances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1" u="none" strike="noStrike" cap="none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Fsh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Levels)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endParaRPr lang="en-US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POSSIBLE CAUSES OF INFERTILITY - MEN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3129">
              <a:spcBef>
                <a:spcPts val="48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</a:rPr>
              <a:t>ED – Erectile Dysfunction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8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Problems </a:t>
            </a:r>
            <a:r>
              <a:rPr lang="en-US" sz="2400" dirty="0">
                <a:solidFill>
                  <a:srgbClr val="000000"/>
                </a:solidFill>
              </a:rPr>
              <a:t>with ejaculation – anejaculation, retrograde ejaculation.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8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Others </a:t>
            </a:r>
            <a:r>
              <a:rPr lang="en-US" sz="2400" dirty="0">
                <a:solidFill>
                  <a:srgbClr val="000000"/>
                </a:solidFill>
              </a:rPr>
              <a:t>– medications, </a:t>
            </a:r>
            <a:r>
              <a:rPr lang="en-US" sz="2400" dirty="0" smtClean="0">
                <a:solidFill>
                  <a:srgbClr val="000000"/>
                </a:solidFill>
              </a:rPr>
              <a:t>radiotherapy(freeze semen), </a:t>
            </a:r>
            <a:r>
              <a:rPr lang="en-US" sz="2400" dirty="0">
                <a:solidFill>
                  <a:srgbClr val="000000"/>
                </a:solidFill>
              </a:rPr>
              <a:t>hernia repair, undescended  or twisted  testes/testicles, trauma, testicular cancer, “</a:t>
            </a:r>
            <a:r>
              <a:rPr lang="en-US" sz="2400" dirty="0" err="1" smtClean="0">
                <a:solidFill>
                  <a:srgbClr val="000000"/>
                </a:solidFill>
              </a:rPr>
              <a:t>kun’gowa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transformer</a:t>
            </a:r>
            <a:r>
              <a:rPr lang="en-US" sz="2400" dirty="0" smtClean="0">
                <a:solidFill>
                  <a:srgbClr val="000000"/>
                </a:solidFill>
              </a:rPr>
              <a:t>”!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GB" sz="2400" i="1" dirty="0" smtClean="0">
                <a:solidFill>
                  <a:srgbClr val="00B0F0"/>
                </a:solidFill>
              </a:rPr>
              <a:t>Other reason- </a:t>
            </a:r>
            <a:r>
              <a:rPr lang="en-GB" sz="2400" i="1" dirty="0" err="1" smtClean="0">
                <a:solidFill>
                  <a:srgbClr val="00B0F0"/>
                </a:solidFill>
              </a:rPr>
              <a:t>varicocele</a:t>
            </a:r>
            <a:r>
              <a:rPr lang="en-GB" sz="2400" i="1" dirty="0" smtClean="0">
                <a:solidFill>
                  <a:srgbClr val="00B0F0"/>
                </a:solidFill>
              </a:rPr>
              <a:t>, hydrocele, vasectomy</a:t>
            </a:r>
            <a:endParaRPr lang="en-GB" sz="2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 CAUSES OF INFERTILITY - WOMEN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1262" y="1447800"/>
            <a:ext cx="8464136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i="1" dirty="0" smtClean="0">
                <a:solidFill>
                  <a:srgbClr val="00B0F0"/>
                </a:solidFill>
              </a:rPr>
              <a:t>age of 35 and above increases risk of infertility, issues with number of eggs… apparently women loose 700 eggs/month. Older we become poorer the genetic material so increased chromosomal defects. </a:t>
            </a:r>
            <a:endParaRPr lang="en-US" sz="2000" b="0" i="0" u="none" strike="noStrike" cap="none" dirty="0">
              <a:solidFill>
                <a:srgbClr val="00B0F0"/>
              </a:solidFill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Hormonal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imbalance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ovulatory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e.g. Premature Ovarian Failure- </a:t>
            </a:r>
            <a:r>
              <a:rPr lang="en-US" sz="2000" i="1" dirty="0" smtClean="0">
                <a:solidFill>
                  <a:srgbClr val="00B0F0"/>
                </a:solidFill>
              </a:rPr>
              <a:t>irregular periods, </a:t>
            </a:r>
            <a:r>
              <a:rPr lang="en-US" sz="2000" i="1" dirty="0" err="1" smtClean="0">
                <a:solidFill>
                  <a:srgbClr val="00B0F0"/>
                </a:solidFill>
              </a:rPr>
              <a:t>fsh</a:t>
            </a:r>
            <a:r>
              <a:rPr lang="en-US" sz="2000" i="1" dirty="0" smtClean="0">
                <a:solidFill>
                  <a:srgbClr val="00B0F0"/>
                </a:solidFill>
              </a:rPr>
              <a:t> level, e2 levels are low… check on investigations, relate to genetics and family history, also some immune problems</a:t>
            </a:r>
            <a:endParaRPr lang="en-US" sz="2000" b="0" i="1" u="none" strike="noStrike" cap="none" dirty="0">
              <a:solidFill>
                <a:srgbClr val="00B0F0"/>
              </a:solidFill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Sexually Transmitted Infections - N. gonorrhea, C.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trachomatis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 strike="noStrike" cap="none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asymoptomatic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as well),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T. palladium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damage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Fallopian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tubes- 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sym typeface="Arial"/>
              </a:rPr>
              <a:t>adhesions in the pelvis that affect tubal functions</a:t>
            </a: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i="1" dirty="0" smtClean="0">
                <a:solidFill>
                  <a:srgbClr val="00B0F0"/>
                </a:solidFill>
              </a:rPr>
              <a:t>TB also affects the tubes and uterus which can leave scars</a:t>
            </a:r>
            <a:endParaRPr lang="en-US" sz="2000" b="0" i="1" u="none" strike="noStrike" cap="none" dirty="0" smtClean="0">
              <a:solidFill>
                <a:srgbClr val="00B0F0"/>
              </a:solidFill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dirty="0" smtClean="0"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lang="en-US"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203961"/>
            <a:ext cx="7515299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129" lvl="0" indent="-343129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/>
              <a:t>Surgical complications – adhesions, blocked tubes, removal of tubes – post ectopic </a:t>
            </a:r>
            <a:r>
              <a:rPr lang="en-US" sz="1800" dirty="0" smtClean="0"/>
              <a:t>pregnancies- </a:t>
            </a:r>
            <a:r>
              <a:rPr lang="en-US" sz="1800" i="1" dirty="0" smtClean="0">
                <a:solidFill>
                  <a:srgbClr val="00B0F0"/>
                </a:solidFill>
              </a:rPr>
              <a:t>can be due to STI that lead ectopic pregnancies which can lead to dysfunctional tubes after “milking tubes” but solution can be </a:t>
            </a:r>
            <a:r>
              <a:rPr lang="en-US" sz="1800" i="1" dirty="0" err="1" smtClean="0">
                <a:solidFill>
                  <a:srgbClr val="00B0F0"/>
                </a:solidFill>
              </a:rPr>
              <a:t>Ivf</a:t>
            </a:r>
            <a:endParaRPr lang="en-US" sz="1800" i="1" dirty="0">
              <a:solidFill>
                <a:srgbClr val="00B0F0"/>
              </a:solidFill>
            </a:endParaRPr>
          </a:p>
          <a:p>
            <a:pPr marL="343129" lvl="0" indent="-343129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343129" lvl="0" indent="-343129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Post abortion related </a:t>
            </a:r>
            <a:r>
              <a:rPr lang="en-US" sz="1800" dirty="0" smtClean="0">
                <a:solidFill>
                  <a:schemeClr val="dk1"/>
                </a:solidFill>
              </a:rPr>
              <a:t>complications- </a:t>
            </a:r>
            <a:r>
              <a:rPr lang="en-US" sz="1800" i="1" dirty="0" smtClean="0">
                <a:solidFill>
                  <a:srgbClr val="00B0F0"/>
                </a:solidFill>
              </a:rPr>
              <a:t>Pragmatism? Death due to abortion or post abortion.. How come? The concept of ‘not well done’ abortions lead to </a:t>
            </a:r>
            <a:r>
              <a:rPr lang="en-US" sz="1800" i="1" dirty="0" err="1" smtClean="0">
                <a:solidFill>
                  <a:srgbClr val="00B0F0"/>
                </a:solidFill>
              </a:rPr>
              <a:t>aki</a:t>
            </a:r>
            <a:r>
              <a:rPr lang="en-US" sz="1800" i="1" dirty="0" smtClean="0">
                <a:solidFill>
                  <a:srgbClr val="00B0F0"/>
                </a:solidFill>
              </a:rPr>
              <a:t>, sepsis, liver failure</a:t>
            </a:r>
            <a:endParaRPr lang="en-US" sz="1800" i="1" dirty="0">
              <a:solidFill>
                <a:srgbClr val="00B0F0"/>
              </a:solidFill>
            </a:endParaRPr>
          </a:p>
          <a:p>
            <a:pPr marL="343129" lvl="0" indent="-343129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343129" lvl="0" indent="-343129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Conditions affecting the uterus- fibroids, endometrial polyps, </a:t>
            </a:r>
            <a:r>
              <a:rPr lang="en-US" sz="1800" dirty="0" err="1">
                <a:solidFill>
                  <a:schemeClr val="dk1"/>
                </a:solidFill>
              </a:rPr>
              <a:t>septi</a:t>
            </a:r>
            <a:r>
              <a:rPr lang="en-US" sz="1800" dirty="0">
                <a:solidFill>
                  <a:schemeClr val="dk1"/>
                </a:solidFill>
              </a:rPr>
              <a:t>, lack of a </a:t>
            </a:r>
            <a:r>
              <a:rPr lang="en-US" sz="1800" dirty="0" smtClean="0">
                <a:solidFill>
                  <a:schemeClr val="dk1"/>
                </a:solidFill>
              </a:rPr>
              <a:t>uterus- </a:t>
            </a:r>
          </a:p>
          <a:p>
            <a:pPr marL="285750" lvl="2" indent="-285750"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rgbClr val="00B0F0"/>
                </a:solidFill>
              </a:rPr>
              <a:t>diff type of fibroids and the locations matter the most like </a:t>
            </a:r>
            <a:r>
              <a:rPr lang="en-US" sz="1800" i="1" dirty="0" err="1" smtClean="0">
                <a:solidFill>
                  <a:srgbClr val="00B0F0"/>
                </a:solidFill>
              </a:rPr>
              <a:t>submucosal</a:t>
            </a:r>
            <a:r>
              <a:rPr lang="en-US" sz="1800" i="1" dirty="0" smtClean="0">
                <a:solidFill>
                  <a:srgbClr val="00B0F0"/>
                </a:solidFill>
              </a:rPr>
              <a:t> fibroids affect implantation, intramural can indent within the uterus</a:t>
            </a:r>
          </a:p>
          <a:p>
            <a:pPr marL="285750" lvl="2" indent="-285750"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rgbClr val="00B0F0"/>
                </a:solidFill>
              </a:rPr>
              <a:t>Endometrial polyps can look like fibroids</a:t>
            </a:r>
          </a:p>
          <a:p>
            <a:pPr marL="285750" lvl="2" indent="-285750"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i="1" dirty="0" err="1" smtClean="0">
                <a:solidFill>
                  <a:srgbClr val="00B0F0"/>
                </a:solidFill>
              </a:rPr>
              <a:t>Septi</a:t>
            </a:r>
            <a:r>
              <a:rPr lang="en-US" sz="1800" i="1" dirty="0" smtClean="0">
                <a:solidFill>
                  <a:srgbClr val="00B0F0"/>
                </a:solidFill>
              </a:rPr>
              <a:t> can be complete or partial that affects cavitation of the womb that can lead to premature babies</a:t>
            </a:r>
          </a:p>
          <a:p>
            <a:pPr marL="285750" lvl="2" indent="-285750"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i="1" dirty="0" smtClean="0">
                <a:solidFill>
                  <a:srgbClr val="00B0F0"/>
                </a:solidFill>
              </a:rPr>
              <a:t>Lack of uterus is rare but from history they say never had a period</a:t>
            </a:r>
            <a:endParaRPr lang="en-US" sz="1800" i="1" dirty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9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POSSIBLE CAUSES OF INFERTILITY -WOMEN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Endometriosis- </a:t>
            </a:r>
            <a:r>
              <a:rPr lang="en-US" sz="1800" i="1" dirty="0" smtClean="0">
                <a:solidFill>
                  <a:srgbClr val="00B0F0"/>
                </a:solidFill>
              </a:rPr>
              <a:t>10% of women in this part of the world… ectopic places such as ovary, tubes, adenomyosis, intestines as time goes on, also in brain, lungs(case reports)… his </a:t>
            </a:r>
            <a:r>
              <a:rPr lang="en-US" sz="1800" i="1" dirty="0" err="1" smtClean="0">
                <a:solidFill>
                  <a:srgbClr val="00B0F0"/>
                </a:solidFill>
              </a:rPr>
              <a:t>pt</a:t>
            </a:r>
            <a:r>
              <a:rPr lang="en-US" sz="1800" i="1" dirty="0" smtClean="0">
                <a:solidFill>
                  <a:srgbClr val="00B0F0"/>
                </a:solidFill>
              </a:rPr>
              <a:t> who had cyclical shoulder pain and has a history of endometriosis. Patients present with pre menstrual pain in the ectopic areas. Most of these </a:t>
            </a:r>
            <a:r>
              <a:rPr lang="en-US" sz="1800" i="1" dirty="0" err="1" smtClean="0">
                <a:solidFill>
                  <a:srgbClr val="00B0F0"/>
                </a:solidFill>
              </a:rPr>
              <a:t>pts</a:t>
            </a:r>
            <a:r>
              <a:rPr lang="en-US" sz="1800" i="1" dirty="0" smtClean="0">
                <a:solidFill>
                  <a:srgbClr val="00B0F0"/>
                </a:solidFill>
              </a:rPr>
              <a:t> have pain during intercourse as well.</a:t>
            </a:r>
            <a:endParaRPr lang="en-US" sz="1800" dirty="0">
              <a:solidFill>
                <a:srgbClr val="00B0F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PCOS-Poly Cystic Ovarian Syndrome- </a:t>
            </a:r>
            <a:r>
              <a:rPr lang="en-US" sz="1800" i="1" dirty="0" smtClean="0">
                <a:solidFill>
                  <a:srgbClr val="00B0F0"/>
                </a:solidFill>
              </a:rPr>
              <a:t>15 to 20%, spectrum of different symptoms like jumping of periods aka irregularity, </a:t>
            </a:r>
            <a:r>
              <a:rPr lang="en-US" sz="1800" i="1" dirty="0" err="1" smtClean="0">
                <a:solidFill>
                  <a:srgbClr val="00B0F0"/>
                </a:solidFill>
              </a:rPr>
              <a:t>hirsutism</a:t>
            </a:r>
            <a:r>
              <a:rPr lang="en-US" sz="1800" i="1" dirty="0" smtClean="0">
                <a:solidFill>
                  <a:srgbClr val="00B0F0"/>
                </a:solidFill>
              </a:rPr>
              <a:t> is common, overweight, low libido… high androgen levels maybe, also issues with insulin sensitivity… IVF can have high level of eggs on stimulation and poor quality of eggs</a:t>
            </a:r>
            <a:endParaRPr lang="en-US" sz="2000" dirty="0" smtClean="0">
              <a:solidFill>
                <a:srgbClr val="00B0F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Medical </a:t>
            </a:r>
            <a:r>
              <a:rPr lang="en-US" sz="2000" dirty="0">
                <a:solidFill>
                  <a:srgbClr val="000000"/>
                </a:solidFill>
              </a:rPr>
              <a:t>conditions – diabetes, dysfunctional thyroid, immune </a:t>
            </a:r>
            <a:r>
              <a:rPr lang="en-US" sz="2000" dirty="0" smtClean="0">
                <a:solidFill>
                  <a:srgbClr val="000000"/>
                </a:solidFill>
              </a:rPr>
              <a:t>system… </a:t>
            </a:r>
            <a:r>
              <a:rPr lang="en-US" sz="2000" i="1" dirty="0" smtClean="0">
                <a:solidFill>
                  <a:srgbClr val="00B0F0"/>
                </a:solidFill>
              </a:rPr>
              <a:t>he just said studies have shown</a:t>
            </a:r>
            <a:endParaRPr lang="en-US" sz="2000" i="1" dirty="0">
              <a:solidFill>
                <a:srgbClr val="00B0F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8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Infertility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177800" indent="0">
              <a:buNone/>
            </a:pPr>
            <a:r>
              <a:rPr lang="en-GB" sz="9600" dirty="0" smtClean="0"/>
              <a:t>     1978</a:t>
            </a:r>
            <a:endParaRPr lang="en-GB" sz="9600" dirty="0"/>
          </a:p>
          <a:p>
            <a:pPr marL="177800" indent="0">
              <a:buNone/>
            </a:pP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08697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668" y="1816925"/>
            <a:ext cx="712519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3129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Lifestyle – High/low BMI, smoking, </a:t>
            </a:r>
            <a:r>
              <a:rPr lang="en-US" sz="2000" dirty="0" smtClean="0"/>
              <a:t>alcohol</a:t>
            </a:r>
            <a:r>
              <a:rPr lang="en-US" sz="2000" i="1" dirty="0" smtClean="0"/>
              <a:t>… </a:t>
            </a:r>
            <a:r>
              <a:rPr lang="en-US" sz="2000" i="1" dirty="0" smtClean="0">
                <a:solidFill>
                  <a:srgbClr val="00B0F0"/>
                </a:solidFill>
              </a:rPr>
              <a:t>women are also adapting to high consumption of alcohol and smoking</a:t>
            </a:r>
            <a:endParaRPr lang="en-US" sz="2000" i="1" dirty="0">
              <a:solidFill>
                <a:srgbClr val="00B0F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 indent="-343129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Combination of factors </a:t>
            </a:r>
          </a:p>
          <a:p>
            <a:pPr lvl="0" indent="-343129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 indent="-343129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Lack of sexual </a:t>
            </a:r>
            <a:r>
              <a:rPr lang="en-US" sz="2000" dirty="0" smtClean="0"/>
              <a:t>intercourse… </a:t>
            </a:r>
            <a:r>
              <a:rPr lang="en-US" sz="2000" i="1" dirty="0" smtClean="0">
                <a:solidFill>
                  <a:srgbClr val="00B0F0"/>
                </a:solidFill>
              </a:rPr>
              <a:t>the husbands can be away and all… lack of intimacy. Men and women with low sex drive</a:t>
            </a:r>
            <a:endParaRPr lang="en-US" sz="2000" i="1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5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CONSEQUENCES OF INFERTILITY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98764" y="1448790"/>
            <a:ext cx="8416634" cy="52251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Stigma… </a:t>
            </a:r>
            <a:r>
              <a:rPr lang="en-US" sz="18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apparently you can be called a witch if you don’t have children, sad that there are so many myths around this</a:t>
            </a:r>
            <a:endParaRPr lang="en-US" sz="18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isolation and feeling rejected</a:t>
            </a: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self esteem – not feeling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complete– </a:t>
            </a:r>
            <a:r>
              <a:rPr lang="en-US" sz="18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loosing something intangible</a:t>
            </a:r>
            <a:endParaRPr lang="en-US" sz="18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Psychological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stress – denial, depression,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suicide- </a:t>
            </a:r>
            <a:r>
              <a:rPr lang="en-US" sz="20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pressure from society, </a:t>
            </a:r>
            <a:endParaRPr lang="en-US" sz="20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Breakdown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relationships –  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violence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both physical and emotional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divorce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mostly men(of course)- 34% of children are brought up by fathers who aren’t even theirs..</a:t>
            </a:r>
            <a:endParaRPr lang="en-US" sz="20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Polygamy-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men passed the law… I mean why not?</a:t>
            </a:r>
            <a:endParaRPr lang="en-US" sz="20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CONSEQUENCES OF INFERTILITY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Burden  </a:t>
            </a:r>
            <a:r>
              <a:rPr lang="en-US" sz="2000" dirty="0">
                <a:solidFill>
                  <a:srgbClr val="000000"/>
                </a:solidFill>
              </a:rPr>
              <a:t>- to family, community and society</a:t>
            </a: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Stealing </a:t>
            </a:r>
            <a:r>
              <a:rPr lang="en-US" sz="2000" dirty="0">
                <a:solidFill>
                  <a:srgbClr val="000000"/>
                </a:solidFill>
              </a:rPr>
              <a:t>of children</a:t>
            </a: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Socially </a:t>
            </a:r>
            <a:r>
              <a:rPr lang="en-US" sz="2000" dirty="0">
                <a:solidFill>
                  <a:srgbClr val="000000"/>
                </a:solidFill>
              </a:rPr>
              <a:t>accepted promiscuity- Maa community </a:t>
            </a:r>
            <a:r>
              <a:rPr lang="en-US" sz="2000" i="1" dirty="0" smtClean="0">
                <a:solidFill>
                  <a:srgbClr val="00B0F0"/>
                </a:solidFill>
              </a:rPr>
              <a:t>apparently men age mates can assist with reproduction… okay </a:t>
            </a:r>
            <a:endParaRPr lang="en-US" sz="2000" i="1" dirty="0">
              <a:solidFill>
                <a:srgbClr val="00B0F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Women </a:t>
            </a:r>
            <a:r>
              <a:rPr lang="en-US" sz="2000" dirty="0">
                <a:solidFill>
                  <a:srgbClr val="000000"/>
                </a:solidFill>
              </a:rPr>
              <a:t>“marrying” other women to bear children for them (NOT </a:t>
            </a:r>
            <a:r>
              <a:rPr lang="en-US" sz="2000" dirty="0" smtClean="0">
                <a:solidFill>
                  <a:srgbClr val="000000"/>
                </a:solidFill>
              </a:rPr>
              <a:t>LESBIANISM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spcBef>
                <a:spcPts val="400"/>
              </a:spcBef>
              <a:buClr>
                <a:srgbClr val="000000"/>
              </a:buClr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0" indent="-343129">
              <a:spcBef>
                <a:spcPts val="400"/>
              </a:spcBef>
              <a:buClr>
                <a:srgbClr val="000000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Inheritance… </a:t>
            </a:r>
            <a:r>
              <a:rPr lang="en-US" sz="2000" i="1" dirty="0" smtClean="0">
                <a:solidFill>
                  <a:srgbClr val="00B0F0"/>
                </a:solidFill>
              </a:rPr>
              <a:t>where will the wealth go? </a:t>
            </a:r>
            <a:endParaRPr lang="en-US" sz="2000" i="1" dirty="0">
              <a:solidFill>
                <a:srgbClr val="00B0F0"/>
              </a:solidFill>
            </a:endParaRPr>
          </a:p>
          <a:p>
            <a:pPr marL="1778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8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IMPROVING CHANCES OF GETTING PREGNANT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44384" y="1447800"/>
            <a:ext cx="8571014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healthily – “You are what you eat”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Regular exercise → release of endorphins→ ↓stress, ↓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BMI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alcohol sparingly (Central Province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!!)..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Cheap alcohol can cause dysfunction</a:t>
            </a:r>
            <a:endParaRPr lang="en-US" sz="24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some medications, stop drug abuse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Quit smoking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“crown jewels cool” 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Folic acid - ♀ 400mcg /daily</a:t>
            </a: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Avoid stress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HFEA.gov.uk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DIAGNOSIS OF INFERTILITY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Comprehensive medical history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couple, </a:t>
            </a:r>
            <a:r>
              <a:rPr lang="en-US" sz="20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men are reluctant to come in</a:t>
            </a:r>
            <a:endParaRPr lang="en-US" sz="20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♂ - Semen analysis, hormone analysis, Urologist evaluation, general medical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evaluation…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Check components of a semen analysis, done after 3 months</a:t>
            </a:r>
            <a:endParaRPr lang="en-US" sz="2400" b="0" i="1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♀- Ultrasound scan (Pelvis), hormone analysis, HSG, HSC, diagnostic laparoscopy, dye studies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TREATMENT OF INFERTILITY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</a:rPr>
              <a:t>Medical: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Clomid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Letrozole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GnRH analogues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Progestins</a:t>
            </a: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Multivitamins - adjunctive</a:t>
            </a:r>
            <a:endParaRPr lang="en-US" sz="2400" dirty="0">
              <a:solidFill>
                <a:srgbClr val="000000"/>
              </a:solidFill>
            </a:endParaRPr>
          </a:p>
          <a:p>
            <a:pPr lvl="0" indent="-343129">
              <a:spcBef>
                <a:spcPts val="48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96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TREATMENT OF INFERTILITY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09600" y="1478280"/>
            <a:ext cx="83057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1" dirty="0" smtClean="0"/>
              <a:t>Surgical 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eversal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vasectomy,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Treatment of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varicocoele </a:t>
            </a:r>
            <a:r>
              <a:rPr lang="en-US" sz="2400" b="0" i="1" u="none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(semen sample gets better with time)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U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ndescended/twisted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testes,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P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reservation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sperm prior to 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radio/chemotherapy,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SSR – TESA – surgical sperm retrieval for </a:t>
            </a:r>
            <a:r>
              <a:rPr lang="en-US" sz="2400" dirty="0" smtClean="0"/>
              <a:t>ICSI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TREATMENT OF INFERTILITY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</a:rPr>
              <a:t>Surgica</a:t>
            </a:r>
            <a:r>
              <a:rPr lang="en-US" sz="2400" dirty="0" smtClean="0">
                <a:solidFill>
                  <a:srgbClr val="000000"/>
                </a:solidFill>
              </a:rPr>
              <a:t>l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Myomectomy – </a:t>
            </a:r>
            <a:r>
              <a:rPr lang="en-US" sz="2000" i="1" dirty="0" smtClean="0">
                <a:solidFill>
                  <a:srgbClr val="00B0F0"/>
                </a:solidFill>
              </a:rPr>
              <a:t>remove fibroids(small </a:t>
            </a:r>
            <a:r>
              <a:rPr lang="en-US" sz="2000" i="1" dirty="0" err="1" smtClean="0">
                <a:solidFill>
                  <a:srgbClr val="00B0F0"/>
                </a:solidFill>
              </a:rPr>
              <a:t>vs</a:t>
            </a:r>
            <a:r>
              <a:rPr lang="en-US" sz="2000" i="1" dirty="0" smtClean="0">
                <a:solidFill>
                  <a:srgbClr val="00B0F0"/>
                </a:solidFill>
              </a:rPr>
              <a:t> big)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Uterine </a:t>
            </a:r>
            <a:r>
              <a:rPr lang="en-US" sz="2400" dirty="0" err="1" smtClean="0">
                <a:solidFill>
                  <a:srgbClr val="000000"/>
                </a:solidFill>
              </a:rPr>
              <a:t>septi</a:t>
            </a:r>
            <a:r>
              <a:rPr lang="en-US" sz="2400" dirty="0" smtClean="0">
                <a:solidFill>
                  <a:srgbClr val="000000"/>
                </a:solidFill>
              </a:rPr>
              <a:t>- </a:t>
            </a:r>
            <a:r>
              <a:rPr lang="en-US" sz="2000" i="1" dirty="0" smtClean="0">
                <a:solidFill>
                  <a:srgbClr val="00B0F0"/>
                </a:solidFill>
              </a:rPr>
              <a:t>divide or remove </a:t>
            </a:r>
            <a:r>
              <a:rPr lang="en-US" sz="2000" i="1" dirty="0" err="1" smtClean="0">
                <a:solidFill>
                  <a:srgbClr val="00B0F0"/>
                </a:solidFill>
              </a:rPr>
              <a:t>septi</a:t>
            </a:r>
            <a:endParaRPr lang="en-US" sz="2400" i="1" dirty="0" smtClean="0">
              <a:solidFill>
                <a:srgbClr val="00B0F0"/>
              </a:solidFill>
            </a:endParaRP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Polypectomy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Endometriosis- </a:t>
            </a:r>
            <a:r>
              <a:rPr lang="en-US" sz="2000" i="1" dirty="0" smtClean="0">
                <a:solidFill>
                  <a:srgbClr val="00B0F0"/>
                </a:solidFill>
              </a:rPr>
              <a:t>surgery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Adhesions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Cystectomy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reservation </a:t>
            </a:r>
            <a:r>
              <a:rPr lang="en-US" sz="2400" dirty="0">
                <a:solidFill>
                  <a:srgbClr val="000000"/>
                </a:solidFill>
              </a:rPr>
              <a:t>of ovarian tissue/eggs prior to radio/chemotherapy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TREATMENT OF INFERTILITY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480"/>
              </a:spcBef>
              <a:buClr>
                <a:srgbClr val="000000"/>
              </a:buClr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ART – Assisted Reproductive Techniques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IUI – Intra Uterine Insemination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IVF- In Vitro </a:t>
            </a:r>
            <a:r>
              <a:rPr lang="en-US" sz="2400" dirty="0" err="1" smtClean="0">
                <a:solidFill>
                  <a:srgbClr val="000000"/>
                </a:solidFill>
              </a:rPr>
              <a:t>Fertilisation</a:t>
            </a:r>
            <a:r>
              <a:rPr lang="en-US" sz="2400" dirty="0" smtClean="0">
                <a:solidFill>
                  <a:srgbClr val="000000"/>
                </a:solidFill>
              </a:rPr>
              <a:t> – good sperm quality is a requirement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ICSI – Intra Cystoplasmic Sperm Injection- </a:t>
            </a:r>
            <a:r>
              <a:rPr lang="en-US" sz="1600" i="1" dirty="0" smtClean="0">
                <a:solidFill>
                  <a:srgbClr val="00B0F0"/>
                </a:solidFill>
              </a:rPr>
              <a:t>quality of sperm doesn’t matter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Egg donation- </a:t>
            </a:r>
            <a:r>
              <a:rPr lang="en-US" sz="2000" i="1" dirty="0" smtClean="0">
                <a:solidFill>
                  <a:srgbClr val="00B0F0"/>
                </a:solidFill>
              </a:rPr>
              <a:t>ovarian reserve test 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Sperm donation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Surrogacy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Embryo freezing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Egg freezing</a:t>
            </a:r>
          </a:p>
          <a:p>
            <a:pPr marL="342900" lvl="0" indent="-342900">
              <a:spcBef>
                <a:spcPts val="48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Sperm freezing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TREATMENT OF INFERTILITY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PGS – Pre implantation Genetic Screening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PGD – Pre implantation Genetic </a:t>
            </a:r>
            <a:r>
              <a:rPr lang="en-GB" dirty="0" smtClean="0"/>
              <a:t>Diagnosis</a:t>
            </a:r>
            <a:endParaRPr lang="en-GB" dirty="0"/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r>
              <a:rPr lang="en-GB" i="1" dirty="0" smtClean="0">
                <a:solidFill>
                  <a:srgbClr val="00B0F0"/>
                </a:solidFill>
              </a:rPr>
              <a:t>Done in Kenya </a:t>
            </a:r>
            <a:r>
              <a:rPr lang="en-GB" i="1" dirty="0" err="1" smtClean="0">
                <a:solidFill>
                  <a:srgbClr val="00B0F0"/>
                </a:solidFill>
              </a:rPr>
              <a:t>e.g</a:t>
            </a:r>
            <a:r>
              <a:rPr lang="en-GB" i="1" dirty="0" smtClean="0">
                <a:solidFill>
                  <a:srgbClr val="00B0F0"/>
                </a:solidFill>
              </a:rPr>
              <a:t> is sickle cell</a:t>
            </a:r>
            <a:endParaRPr lang="en-GB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457200"/>
            <a:ext cx="75438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19200"/>
            <a:ext cx="7315200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INFERTILITY SUPPORT GROUP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627798"/>
            <a:ext cx="7696198" cy="5714082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r>
              <a:rPr lang="en-GB" dirty="0" smtClean="0"/>
              <a:t>Dr </a:t>
            </a:r>
            <a:r>
              <a:rPr lang="en-GB" dirty="0" err="1" smtClean="0"/>
              <a:t>Kireki</a:t>
            </a:r>
            <a:r>
              <a:rPr lang="en-GB" dirty="0" smtClean="0"/>
              <a:t> </a:t>
            </a:r>
            <a:r>
              <a:rPr lang="en-GB" dirty="0" err="1" smtClean="0"/>
              <a:t>Omanwa</a:t>
            </a:r>
            <a:r>
              <a:rPr lang="en-GB" dirty="0" smtClean="0"/>
              <a:t>.</a:t>
            </a:r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endParaRPr lang="en-GB" dirty="0"/>
          </a:p>
          <a:p>
            <a:pPr marL="177800" indent="0">
              <a:buNone/>
            </a:pPr>
            <a:endParaRPr lang="en-GB" dirty="0" smtClean="0"/>
          </a:p>
          <a:p>
            <a:pPr marL="177800" indent="0">
              <a:buNone/>
            </a:pPr>
            <a:r>
              <a:rPr lang="en-GB" smtClean="0"/>
              <a:t>Please join and like: </a:t>
            </a:r>
            <a:endParaRPr lang="en-GB" dirty="0" smtClean="0"/>
          </a:p>
          <a:p>
            <a:pPr marL="177800" indent="0">
              <a:buNone/>
            </a:pPr>
            <a:r>
              <a:rPr lang="en-GB" dirty="0" smtClean="0"/>
              <a:t>Kenya Infertility Support </a:t>
            </a:r>
            <a:r>
              <a:rPr lang="en-GB" dirty="0"/>
              <a:t>G</a:t>
            </a:r>
            <a:r>
              <a:rPr lang="en-GB" dirty="0" smtClean="0"/>
              <a:t>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78926"/>
            <a:ext cx="3323230" cy="22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1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6023" y="3108959"/>
            <a:ext cx="7393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54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ACKNOWLEDGEMENTS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Merck Pharmaceutical Company</a:t>
            </a:r>
          </a:p>
          <a:p>
            <a:endParaRPr lang="en-GB" dirty="0" smtClean="0"/>
          </a:p>
          <a:p>
            <a:r>
              <a:rPr lang="en-GB" dirty="0" smtClean="0"/>
              <a:t>Replenish</a:t>
            </a:r>
          </a:p>
          <a:p>
            <a:endParaRPr lang="en-GB" dirty="0"/>
          </a:p>
          <a:p>
            <a:r>
              <a:rPr lang="en-GB" dirty="0" smtClean="0"/>
              <a:t>SISI Pharmaceuticals</a:t>
            </a:r>
          </a:p>
          <a:p>
            <a:endParaRPr lang="en-GB" dirty="0"/>
          </a:p>
          <a:p>
            <a:r>
              <a:rPr lang="en-GB" dirty="0" smtClean="0"/>
              <a:t>The Nairobi Hospital Convention Centre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684" y="3127906"/>
            <a:ext cx="8202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dobe-garamond-pro"/>
              </a:rPr>
              <a:t>“Her birth made headlines around the globe as a turning point in human reproduction and gave new hope to countless infertile couples</a:t>
            </a:r>
            <a:r>
              <a:rPr lang="en-GB" sz="2400" dirty="0" smtClean="0">
                <a:latin typeface="adobe-garamond-pro"/>
              </a:rPr>
              <a:t>.” New York Times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16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81" y="2844225"/>
            <a:ext cx="85162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“Her birth attracted controversy, with religious leaders expressing concern about the use of artificial intervention and some raising fears that science was creating “Frankenbabies”</a:t>
            </a:r>
          </a:p>
          <a:p>
            <a:r>
              <a:rPr lang="en-GB" sz="2400" dirty="0"/>
              <a:t>— Felicity Thistlethwaite, Express</a:t>
            </a:r>
          </a:p>
        </p:txBody>
      </p:sp>
    </p:spTree>
    <p:extLst>
      <p:ext uri="{BB962C8B-B14F-4D97-AF65-F5344CB8AC3E}">
        <p14:creationId xmlns:p14="http://schemas.microsoft.com/office/powerpoint/2010/main" val="30269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60" y="531037"/>
            <a:ext cx="4337260" cy="55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8" cy="4894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3129">
              <a:buClr>
                <a:srgbClr val="000000"/>
              </a:buClr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God blessed them, and God said unto     them , Be fruitful and multiply, and replenish the earth and subdue it… </a:t>
            </a:r>
            <a:r>
              <a:rPr lang="en-US" dirty="0">
                <a:solidFill>
                  <a:srgbClr val="000000"/>
                </a:solidFill>
              </a:rPr>
              <a:t>Genesis1:28  </a:t>
            </a: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54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1368</Words>
  <Application>Microsoft Office PowerPoint</Application>
  <PresentationFormat>On-screen Show (4:3)</PresentationFormat>
  <Paragraphs>246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adobe-garamond-pro</vt:lpstr>
      <vt:lpstr>Arial</vt:lpstr>
      <vt:lpstr>Wingdings</vt:lpstr>
      <vt:lpstr>TS101881354</vt:lpstr>
      <vt:lpstr>Infertility </vt:lpstr>
      <vt:lpstr>Infertility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</vt:lpstr>
      <vt:lpstr>             INFERTILITY IN THE BIBLE</vt:lpstr>
      <vt:lpstr>      </vt:lpstr>
      <vt:lpstr>           TYPES OF INFERTILITY</vt:lpstr>
      <vt:lpstr>             EPIDEMIOLOGY</vt:lpstr>
      <vt:lpstr>Epidemiology</vt:lpstr>
      <vt:lpstr>   POSSIBLE CAUSES OF INFERTILITY - MEN</vt:lpstr>
      <vt:lpstr>POSSIBLE CAUSES OF INFERTILITY - MEN</vt:lpstr>
      <vt:lpstr>POSSIBLE CAUSES OF INFERTILITY - WOMEN</vt:lpstr>
      <vt:lpstr>PowerPoint Presentation</vt:lpstr>
      <vt:lpstr>POSSIBLE CAUSES OF INFERTILITY -WOMEN</vt:lpstr>
      <vt:lpstr>PowerPoint Presentation</vt:lpstr>
      <vt:lpstr>         CONSEQUENCES OF INFERTILITY</vt:lpstr>
      <vt:lpstr>CONSEQUENCES OF INFERTILITY</vt:lpstr>
      <vt:lpstr>    IMPROVING CHANCES OF GETTING PREGNANT</vt:lpstr>
      <vt:lpstr>             DIAGNOSIS OF INFERTILITY</vt:lpstr>
      <vt:lpstr>TREATMENT OF INFERTILITY</vt:lpstr>
      <vt:lpstr>          TREATMENT OF INFERTILITY</vt:lpstr>
      <vt:lpstr>TREATMENT OF INFERTILITY</vt:lpstr>
      <vt:lpstr>TREATMENT OF INFERTILITY</vt:lpstr>
      <vt:lpstr>TREATMENT OF INFERTILITY</vt:lpstr>
      <vt:lpstr>PowerPoint Presentation</vt:lpstr>
      <vt:lpstr>PowerPoint Presentation</vt:lpstr>
      <vt:lpstr>INFERTILITY SUPPORT GROUP</vt:lpstr>
      <vt:lpstr>PowerPoint Presentation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Infertility </dc:title>
  <dc:creator>user</dc:creator>
  <cp:lastModifiedBy>harvirsinghsehmi@gmail.com</cp:lastModifiedBy>
  <cp:revision>85</cp:revision>
  <dcterms:modified xsi:type="dcterms:W3CDTF">2020-05-29T08:13:53Z</dcterms:modified>
</cp:coreProperties>
</file>