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393" r:id="rId3"/>
    <p:sldId id="292" r:id="rId4"/>
    <p:sldId id="297" r:id="rId5"/>
    <p:sldId id="319" r:id="rId6"/>
    <p:sldId id="32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334" r:id="rId16"/>
    <p:sldId id="391" r:id="rId17"/>
    <p:sldId id="265" r:id="rId18"/>
    <p:sldId id="327" r:id="rId19"/>
    <p:sldId id="266" r:id="rId20"/>
    <p:sldId id="267" r:id="rId21"/>
    <p:sldId id="322" r:id="rId22"/>
    <p:sldId id="323" r:id="rId23"/>
    <p:sldId id="324" r:id="rId24"/>
    <p:sldId id="330" r:id="rId25"/>
    <p:sldId id="287" r:id="rId26"/>
    <p:sldId id="366" r:id="rId27"/>
    <p:sldId id="373" r:id="rId28"/>
    <p:sldId id="333" r:id="rId29"/>
    <p:sldId id="379" r:id="rId30"/>
    <p:sldId id="290" r:id="rId31"/>
    <p:sldId id="291" r:id="rId32"/>
    <p:sldId id="296" r:id="rId33"/>
    <p:sldId id="289" r:id="rId34"/>
    <p:sldId id="285" r:id="rId35"/>
    <p:sldId id="286" r:id="rId36"/>
    <p:sldId id="377" r:id="rId37"/>
    <p:sldId id="378" r:id="rId38"/>
    <p:sldId id="288" r:id="rId39"/>
    <p:sldId id="302" r:id="rId40"/>
    <p:sldId id="304" r:id="rId41"/>
    <p:sldId id="331" r:id="rId42"/>
    <p:sldId id="365" r:id="rId43"/>
    <p:sldId id="328" r:id="rId44"/>
    <p:sldId id="313" r:id="rId45"/>
    <p:sldId id="316" r:id="rId46"/>
    <p:sldId id="384" r:id="rId47"/>
    <p:sldId id="374" r:id="rId48"/>
    <p:sldId id="398" r:id="rId49"/>
    <p:sldId id="35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4" autoAdjust="0"/>
    <p:restoredTop sz="94660"/>
  </p:normalViewPr>
  <p:slideViewPr>
    <p:cSldViewPr>
      <p:cViewPr varScale="1">
        <p:scale>
          <a:sx n="84" d="100"/>
          <a:sy n="84" d="100"/>
        </p:scale>
        <p:origin x="168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Sans Unicode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404541CA-0D72-4C43-940C-16EFC9D50229}" type="datetimeFigureOut">
              <a:rPr lang="en-US"/>
              <a:pPr/>
              <a:t>6/22/2020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Sans Unicode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C88243A3-AF20-4DC5-8695-3B44E3E283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regulation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E54C38-686F-416E-B1CD-0332A1240F2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480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F5FDEA-F346-4263-A6BD-2DAEF94037D4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6E296-54E8-4FF3-A3D2-00F809BF4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1EAB9-5065-4B91-94BF-C791A85779DF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FCA06-A18D-4E03-B117-DEC23D23D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CDC83-43C5-4127-A234-9DEC5F589976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48DC-1B71-4FC1-A409-CC4E06085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129C5-F50C-409E-BEAB-C20A3B3B2206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493A-B2B1-4BB0-A81C-A2A0A11F3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D8C26-ADDF-4F55-BE36-C899226D7820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45F9-6E7B-4FDD-A613-CCFE926E2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EED31-7666-4471-8F3A-29ABA5114FCC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EE38-DFF1-4452-A0E6-EBA1B4358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74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74A5F2-0531-4407-9DFE-3EE9A2A4A1B8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14360-90B1-49D3-979C-5DAFE4CCA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9969E-E536-4FC5-B781-448CE7484566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7262-CC9E-4EBB-9F81-4E3782CF6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E8732-E578-4F7B-8294-B58021598471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F176-8E42-48CE-9752-DD9EE313B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1CB02-F8BC-4B7E-8B83-FABA0CEF7C5E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03C1E-C49D-4779-88FD-08151DF33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8D7C3-DD01-4F80-93FA-F69DE707BF0E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5F98F-3BED-46C4-AB7A-BC4698859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cs typeface="Arial" panose="020B0604020202020204" pitchFamily="34" charset="0"/>
              </a:defRPr>
            </a:lvl1pPr>
          </a:lstStyle>
          <a:p>
            <a:fld id="{B47EDEE1-6B5A-46D3-9CC8-5CD4B0FDC909}" type="datetimeFigureOut">
              <a:rPr lang="en-US"/>
              <a:pPr/>
              <a:t>6/22/2020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panose="020B0604020202020204" pitchFamily="34" charset="0"/>
              </a:defRPr>
            </a:lvl1pPr>
          </a:lstStyle>
          <a:p>
            <a:fld id="{8BF6BEDE-2DFB-4C17-ACCE-4D41AF3A96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55" r:id="rId2"/>
    <p:sldLayoutId id="2147484260" r:id="rId3"/>
    <p:sldLayoutId id="2147484261" r:id="rId4"/>
    <p:sldLayoutId id="2147484262" r:id="rId5"/>
    <p:sldLayoutId id="2147484263" r:id="rId6"/>
    <p:sldLayoutId id="2147484256" r:id="rId7"/>
    <p:sldLayoutId id="2147484264" r:id="rId8"/>
    <p:sldLayoutId id="2147484265" r:id="rId9"/>
    <p:sldLayoutId id="2147484257" r:id="rId10"/>
    <p:sldLayoutId id="21474842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220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a typeface="+mj-ea"/>
                <a:cs typeface="+mj-cs"/>
              </a:rPr>
              <a:t>Assisted reproduction Technique-update </a:t>
            </a:r>
            <a:endParaRPr lang="en-US" sz="5400" dirty="0">
              <a:ea typeface="+mj-ea"/>
              <a:cs typeface="+mj-cs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z="4000" smtClean="0"/>
              <a:t>Dr. Wanyoike Gichuhi</a:t>
            </a:r>
          </a:p>
          <a:p>
            <a:pPr marR="0" eaLnBrk="1" hangingPunct="1"/>
            <a:r>
              <a:rPr lang="en-US" sz="4000" smtClean="0"/>
              <a:t>Senior Lecturer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Concept</a:t>
            </a:r>
          </a:p>
          <a:p>
            <a:pPr eaLnBrk="1" hangingPunct="1">
              <a:buFontTx/>
              <a:buChar char="-"/>
            </a:pPr>
            <a:r>
              <a:rPr lang="en-US" dirty="0" err="1" smtClean="0"/>
              <a:t>Tubalfactor</a:t>
            </a:r>
            <a:r>
              <a:rPr lang="en-US" dirty="0" smtClean="0"/>
              <a:t>- </a:t>
            </a:r>
            <a:r>
              <a:rPr lang="en-US" i="1" dirty="0" smtClean="0">
                <a:solidFill>
                  <a:srgbClr val="FF00FF"/>
                </a:solidFill>
              </a:rPr>
              <a:t>blockage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i="1" dirty="0" err="1" smtClean="0">
                <a:solidFill>
                  <a:srgbClr val="FF00FF"/>
                </a:solidFill>
              </a:rPr>
              <a:t>chlymidia</a:t>
            </a:r>
            <a:r>
              <a:rPr lang="en-US" i="1" dirty="0" smtClean="0">
                <a:solidFill>
                  <a:srgbClr val="FF00FF"/>
                </a:solidFill>
              </a:rPr>
              <a:t> and </a:t>
            </a:r>
            <a:r>
              <a:rPr lang="en-US" i="1" dirty="0" err="1" smtClean="0">
                <a:solidFill>
                  <a:srgbClr val="FF00FF"/>
                </a:solidFill>
              </a:rPr>
              <a:t>gonorhhea</a:t>
            </a:r>
            <a:endParaRPr lang="en-US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err="1" smtClean="0"/>
              <a:t>Oligospermia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err="1" smtClean="0"/>
              <a:t>Asthenosperma</a:t>
            </a:r>
            <a:r>
              <a:rPr lang="en-US" dirty="0" smtClean="0"/>
              <a:t>- </a:t>
            </a:r>
            <a:r>
              <a:rPr lang="en-US" i="1" dirty="0" smtClean="0">
                <a:solidFill>
                  <a:srgbClr val="FF00FF"/>
                </a:solidFill>
              </a:rPr>
              <a:t>poor swimmer</a:t>
            </a:r>
            <a:endParaRPr lang="en-US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err="1" smtClean="0"/>
              <a:t>Tetratosospermia</a:t>
            </a:r>
            <a:r>
              <a:rPr lang="en-US" dirty="0" smtClean="0"/>
              <a:t>- </a:t>
            </a:r>
            <a:r>
              <a:rPr lang="en-US" i="1" dirty="0" smtClean="0">
                <a:solidFill>
                  <a:srgbClr val="FF00FF"/>
                </a:solidFill>
              </a:rPr>
              <a:t>abnormal </a:t>
            </a:r>
            <a:r>
              <a:rPr lang="en-US" i="1" dirty="0" smtClean="0">
                <a:solidFill>
                  <a:srgbClr val="FF00FF"/>
                </a:solidFill>
              </a:rPr>
              <a:t>sperm</a:t>
            </a:r>
            <a:endParaRPr lang="en-US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err="1" smtClean="0"/>
              <a:t>Multipleovulation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Oocyte </a:t>
            </a:r>
            <a:r>
              <a:rPr lang="en-US" dirty="0" smtClean="0"/>
              <a:t>retrieval 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Multiple embryo transfer</a:t>
            </a:r>
          </a:p>
          <a:p>
            <a:pPr eaLnBrk="1" hangingPunct="1">
              <a:buFontTx/>
              <a:buChar char="-"/>
            </a:pPr>
            <a:r>
              <a:rPr lang="en-US" dirty="0" err="1" smtClean="0"/>
              <a:t>Lutel</a:t>
            </a:r>
            <a:r>
              <a:rPr lang="en-US" dirty="0" smtClean="0"/>
              <a:t> phase support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Cryopreservation- </a:t>
            </a:r>
            <a:r>
              <a:rPr lang="en-US" sz="2000" i="1" dirty="0" smtClean="0">
                <a:solidFill>
                  <a:srgbClr val="FF00FF"/>
                </a:solidFill>
              </a:rPr>
              <a:t>35% success freezing off eggs, sperms, embryos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IVF - ET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Injection of one oocyte into the ovum.</a:t>
            </a:r>
          </a:p>
          <a:p>
            <a:pPr eaLnBrk="1" hangingPunct="1"/>
            <a:r>
              <a:rPr lang="en-US" dirty="0" err="1" smtClean="0"/>
              <a:t>Azoospermia</a:t>
            </a:r>
            <a:endParaRPr lang="en-US" dirty="0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b="1" u="sng" dirty="0" smtClean="0"/>
              <a:t>Sperm retrieval in </a:t>
            </a:r>
            <a:r>
              <a:rPr lang="en-US" b="1" u="sng" dirty="0" err="1" smtClean="0"/>
              <a:t>azoospermia</a:t>
            </a:r>
            <a:endParaRPr lang="en-US" b="1" u="sng" dirty="0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1.PESA –Percutaneous </a:t>
            </a:r>
            <a:r>
              <a:rPr lang="en-US" dirty="0" err="1" smtClean="0"/>
              <a:t>epididymal</a:t>
            </a:r>
            <a:r>
              <a:rPr lang="en-US" dirty="0" smtClean="0"/>
              <a:t> sperm aspiration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2. TESA –Testicular sperm aspiration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3. TESE – Testicular sperm extraction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4. MESA –Micro-</a:t>
            </a:r>
            <a:r>
              <a:rPr lang="en-US" dirty="0" err="1" smtClean="0"/>
              <a:t>epididymal</a:t>
            </a:r>
            <a:r>
              <a:rPr lang="en-US" dirty="0" smtClean="0"/>
              <a:t> sperm aspiration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Intra cytoplasmic sperm injection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err="1" smtClean="0"/>
              <a:t>Clomiphine</a:t>
            </a:r>
            <a:r>
              <a:rPr lang="en-US" dirty="0" smtClean="0"/>
              <a:t> citrate</a:t>
            </a: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err="1" smtClean="0"/>
              <a:t>Atromatase</a:t>
            </a:r>
            <a:r>
              <a:rPr lang="en-US" dirty="0" smtClean="0"/>
              <a:t> inhibitors</a:t>
            </a: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Insulin </a:t>
            </a:r>
            <a:r>
              <a:rPr lang="en-US" dirty="0" err="1" smtClean="0"/>
              <a:t>synsitizes</a:t>
            </a:r>
            <a:r>
              <a:rPr lang="en-US" dirty="0" smtClean="0"/>
              <a:t> –</a:t>
            </a:r>
            <a:r>
              <a:rPr lang="en-US" dirty="0" smtClean="0"/>
              <a:t>metformin- </a:t>
            </a:r>
            <a:r>
              <a:rPr lang="en-US" i="1" dirty="0" err="1" smtClean="0">
                <a:solidFill>
                  <a:srgbClr val="FF00FF"/>
                </a:solidFill>
              </a:rPr>
              <a:t>pcos</a:t>
            </a:r>
            <a:endParaRPr lang="en-US" dirty="0" smtClean="0">
              <a:solidFill>
                <a:srgbClr val="FF00FF"/>
              </a:solidFill>
            </a:endParaRP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err="1" smtClean="0"/>
              <a:t>Gonadotrophins</a:t>
            </a:r>
            <a:r>
              <a:rPr lang="en-US" dirty="0" smtClean="0"/>
              <a:t>- </a:t>
            </a:r>
            <a:r>
              <a:rPr lang="en-US" i="1" dirty="0" smtClean="0">
                <a:solidFill>
                  <a:srgbClr val="FF00FF"/>
                </a:solidFill>
              </a:rPr>
              <a:t>normally </a:t>
            </a:r>
            <a:r>
              <a:rPr lang="en-US" i="1" dirty="0" err="1" smtClean="0">
                <a:solidFill>
                  <a:srgbClr val="FF00FF"/>
                </a:solidFill>
              </a:rPr>
              <a:t>fsh</a:t>
            </a:r>
            <a:r>
              <a:rPr lang="en-US" i="1" dirty="0" smtClean="0">
                <a:solidFill>
                  <a:srgbClr val="FF00FF"/>
                </a:solidFill>
              </a:rPr>
              <a:t> given</a:t>
            </a:r>
            <a:endParaRPr lang="en-US" dirty="0" smtClean="0">
              <a:solidFill>
                <a:srgbClr val="FF00FF"/>
              </a:solidFill>
            </a:endParaRP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err="1" smtClean="0"/>
              <a:t>Gonadotrophins</a:t>
            </a:r>
            <a:r>
              <a:rPr lang="en-US" dirty="0" smtClean="0"/>
              <a:t> – releasing hormone analogs</a:t>
            </a: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err="1" smtClean="0"/>
              <a:t>Gonadotrophin</a:t>
            </a:r>
            <a:r>
              <a:rPr lang="en-US" dirty="0" smtClean="0"/>
              <a:t> antagonist</a:t>
            </a: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Recombinant </a:t>
            </a:r>
            <a:r>
              <a:rPr lang="en-US" dirty="0" err="1" smtClean="0"/>
              <a:t>Gonadtrophin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Ovulation induction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DEF: ability of the ovary to produce mature follicle capable of conception.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u="sng" dirty="0" smtClean="0"/>
              <a:t>Ovarian Reserve assessment</a:t>
            </a:r>
          </a:p>
          <a:p>
            <a:pPr marL="0" indent="0" eaLnBrk="1" hangingPunct="1">
              <a:buFont typeface="Lucida Sans Unicode" panose="020B0602030504020204" pitchFamily="34" charset="0"/>
              <a:buAutoNum type="alphaUcPeriod"/>
            </a:pPr>
            <a:r>
              <a:rPr lang="en-US" dirty="0" smtClean="0"/>
              <a:t>Anti </a:t>
            </a:r>
            <a:r>
              <a:rPr lang="en-US" dirty="0" err="1" smtClean="0"/>
              <a:t>mullerian</a:t>
            </a:r>
            <a:r>
              <a:rPr lang="en-US" dirty="0" smtClean="0"/>
              <a:t> Hormone- </a:t>
            </a:r>
            <a:r>
              <a:rPr lang="en-US" i="1" dirty="0" smtClean="0">
                <a:solidFill>
                  <a:srgbClr val="FF00FF"/>
                </a:solidFill>
              </a:rPr>
              <a:t>older so amount reduces- most important way to assess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 eaLnBrk="1" hangingPunct="1">
              <a:buFont typeface="Lucida Sans Unicode" panose="020B0602030504020204" pitchFamily="34" charset="0"/>
              <a:buAutoNum type="alphaUcPeriod"/>
            </a:pPr>
            <a:r>
              <a:rPr lang="en-US" dirty="0" smtClean="0"/>
              <a:t>FSH- </a:t>
            </a:r>
            <a:r>
              <a:rPr lang="en-US" i="1" dirty="0" smtClean="0">
                <a:solidFill>
                  <a:srgbClr val="FF00FF"/>
                </a:solidFill>
              </a:rPr>
              <a:t>higher doses in low eggs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 eaLnBrk="1" hangingPunct="1">
              <a:buFont typeface="Lucida Sans Unicode" panose="020B0602030504020204" pitchFamily="34" charset="0"/>
              <a:buAutoNum type="alphaUcPeriod"/>
            </a:pPr>
            <a:r>
              <a:rPr lang="en-US" dirty="0" err="1" smtClean="0"/>
              <a:t>Inhibin</a:t>
            </a:r>
            <a:r>
              <a:rPr lang="en-US" dirty="0" smtClean="0"/>
              <a:t>- </a:t>
            </a:r>
            <a:r>
              <a:rPr lang="en-US" i="1" dirty="0" smtClean="0">
                <a:solidFill>
                  <a:srgbClr val="FF00FF"/>
                </a:solidFill>
              </a:rPr>
              <a:t>expensive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 eaLnBrk="1" hangingPunct="1">
              <a:buFont typeface="Lucida Sans Unicode" panose="020B0602030504020204" pitchFamily="34" charset="0"/>
              <a:buAutoNum type="alphaUcPeriod"/>
            </a:pPr>
            <a:r>
              <a:rPr lang="en-US" dirty="0" err="1" smtClean="0"/>
              <a:t>Estrodiol</a:t>
            </a:r>
            <a:r>
              <a:rPr lang="en-US" dirty="0" smtClean="0"/>
              <a:t> (E2)</a:t>
            </a:r>
          </a:p>
          <a:p>
            <a:pPr marL="0" indent="0" eaLnBrk="1" hangingPunct="1">
              <a:buFont typeface="Lucida Sans Unicode" panose="020B0602030504020204" pitchFamily="34" charset="0"/>
              <a:buAutoNum type="alphaUcPeriod"/>
            </a:pPr>
            <a:r>
              <a:rPr lang="en-US" dirty="0" smtClean="0"/>
              <a:t>Ultrasonography – </a:t>
            </a:r>
            <a:r>
              <a:rPr lang="en-US" dirty="0" err="1" smtClean="0"/>
              <a:t>Antral</a:t>
            </a:r>
            <a:r>
              <a:rPr lang="en-US" dirty="0" smtClean="0"/>
              <a:t> follicle count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Ovarian reserve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Human Menopausal </a:t>
            </a:r>
            <a:r>
              <a:rPr lang="en-US" dirty="0" err="1" smtClean="0"/>
              <a:t>Gonadrotrophin</a:t>
            </a:r>
            <a:r>
              <a:rPr lang="en-US" dirty="0" smtClean="0"/>
              <a:t> FSH 7UIU, LH 75IU, </a:t>
            </a:r>
            <a:r>
              <a:rPr lang="en-US" dirty="0" err="1" smtClean="0"/>
              <a:t>Pergonal</a:t>
            </a:r>
            <a:r>
              <a:rPr lang="en-US" dirty="0" smtClean="0"/>
              <a:t>.</a:t>
            </a: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Purified follicle – stimulating Hormone – decreased LH activity. </a:t>
            </a:r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err="1" smtClean="0"/>
              <a:t>MetrocordinRecombinant</a:t>
            </a:r>
            <a:r>
              <a:rPr lang="en-US" dirty="0" smtClean="0"/>
              <a:t> </a:t>
            </a:r>
            <a:r>
              <a:rPr lang="en-US" dirty="0" err="1" smtClean="0"/>
              <a:t>gonadotrophins</a:t>
            </a:r>
            <a:endParaRPr lang="en-US" dirty="0" smtClean="0"/>
          </a:p>
          <a:p>
            <a:pPr marL="514350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Human chorionic </a:t>
            </a:r>
            <a:r>
              <a:rPr lang="en-US" dirty="0" err="1" smtClean="0"/>
              <a:t>Gonadotrophin</a:t>
            </a:r>
            <a:r>
              <a:rPr lang="en-US" dirty="0" smtClean="0"/>
              <a:t>.</a:t>
            </a:r>
          </a:p>
          <a:p>
            <a:pPr marL="514350" indent="-514350" eaLnBrk="1" hangingPunct="1">
              <a:buFont typeface="Wingdings 3" panose="05040102010807070707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Gonadotrophins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 &lt; 30yrs - FSH 150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            31-34 - FSH 150/225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            35-39 - FSH 225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         &gt; 40yrs  - FSH 300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(FSH upto 450 – 300FSH + 150LH)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Dose reduction – previous OHSS &amp; PCO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Increase in dosage – BMI&gt; 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Therapy for ovulation induction 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  <a:cs typeface="+mj-cs"/>
              </a:rPr>
              <a:t>GnRh Agonist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Menstrual function requires GnRH pulsatile secretion in a ctritical range of frequency and amplitude.</a:t>
            </a:r>
          </a:p>
          <a:p>
            <a:r>
              <a:rPr lang="en-GB" smtClean="0"/>
              <a:t>Initial agonistic action </a:t>
            </a:r>
            <a:r>
              <a:rPr lang="en-GB" altLang="en-US" smtClean="0"/>
              <a:t>“</a:t>
            </a:r>
            <a:r>
              <a:rPr lang="en-GB" smtClean="0"/>
              <a:t> Flare effect</a:t>
            </a:r>
            <a:r>
              <a:rPr lang="en-GB" altLang="en-US" smtClean="0"/>
              <a:t>”</a:t>
            </a:r>
            <a:endParaRPr lang="en-GB" smtClean="0"/>
          </a:p>
          <a:p>
            <a:r>
              <a:rPr lang="en-GB" smtClean="0"/>
              <a:t>Desensitization and down regulation of the pituitary leads produce hypogonadotropic , hypogonad state – loss of receptors</a:t>
            </a:r>
          </a:p>
          <a:p>
            <a:r>
              <a:rPr lang="en-GB" smtClean="0"/>
              <a:t>Hypoestrogenism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3873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Prolonged use of GnRH agonist leads to down regulation of GnRH receptors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Antagonist of GnRH have a direct inhibitory reversible suppressive effect on gonadrophin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Effect: avoid premature untimed single ovulation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HCG – Timed  Multiple Ovulation.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Gonadrophin</a:t>
            </a:r>
            <a:r>
              <a:rPr lang="en-US" dirty="0" smtClean="0">
                <a:ea typeface="+mj-ea"/>
                <a:cs typeface="+mj-cs"/>
              </a:rPr>
              <a:t> – Release Hormone Agonist and Antagonist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From day 6 of cycle alternates day.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Dosage increases or decreased 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of </a:t>
            </a:r>
            <a:r>
              <a:rPr lang="en-US" i="1" dirty="0" err="1" smtClean="0">
                <a:solidFill>
                  <a:srgbClr val="FF00FF"/>
                </a:solidFill>
                <a:ea typeface="+mn-ea"/>
                <a:cs typeface="+mn-cs"/>
              </a:rPr>
              <a:t>gonadotrophins</a:t>
            </a:r>
            <a:endParaRPr lang="en-US" i="1" dirty="0" smtClean="0">
              <a:solidFill>
                <a:srgbClr val="FF00FF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Then given </a:t>
            </a:r>
            <a:r>
              <a:rPr lang="en-US" i="1" dirty="0" err="1" smtClean="0">
                <a:solidFill>
                  <a:srgbClr val="FF00FF"/>
                </a:solidFill>
                <a:ea typeface="+mn-ea"/>
                <a:cs typeface="+mn-cs"/>
              </a:rPr>
              <a:t>hcg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, then retrieve… blah </a:t>
            </a:r>
            <a:r>
              <a:rPr lang="en-US" i="1" dirty="0" err="1" smtClean="0">
                <a:solidFill>
                  <a:srgbClr val="FF00FF"/>
                </a:solidFill>
                <a:ea typeface="+mn-ea"/>
                <a:cs typeface="+mn-cs"/>
              </a:rPr>
              <a:t>blah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.. Know the bigger picture he said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Ultrasound – Monitoring 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Transvaginal guided procedure done under seddation or general anasthesia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IVF Theatre performed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Oocyte ovum preparation done in the labatatory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Sperm preparation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Combination of oocyte and sperms for fertilization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Oocyte</a:t>
            </a:r>
            <a:r>
              <a:rPr lang="en-US" dirty="0" smtClean="0">
                <a:ea typeface="+mj-ea"/>
                <a:cs typeface="+mj-cs"/>
              </a:rPr>
              <a:t> Retrieval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26" descr="C:\WINNT\Profiles\vhawaslud.000\Desktop\untitl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39750"/>
            <a:ext cx="45974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198563"/>
          </a:xfrm>
          <a:noFill/>
        </p:spPr>
        <p:txBody>
          <a:bodyPr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mtClean="0"/>
              <a:t>	A baby is God's opinion that the world </a:t>
            </a:r>
            <a:br>
              <a:rPr lang="en-US" smtClean="0"/>
            </a:br>
            <a:r>
              <a:rPr lang="en-US" smtClean="0"/>
              <a:t>should go on.-- Carl Sandburg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Controlled temperature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CO2 – 5% Oxygen 20%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3-5 day –Embryo has formed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Confirmed by Embryologist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FF"/>
                </a:solidFill>
              </a:rPr>
              <a:t>Completely sterile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INCUBATOR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19200"/>
          </a:xfrm>
        </p:spPr>
        <p:txBody>
          <a:bodyPr/>
          <a:lstStyle/>
          <a:p>
            <a:pPr>
              <a:defRPr/>
            </a:pPr>
            <a:r>
              <a:rPr lang="en-US" sz="2400" u="sng">
                <a:ea typeface="+mj-ea"/>
                <a:cs typeface="+mj-cs"/>
              </a:rPr>
              <a:t>Intracystoplasmic </a:t>
            </a:r>
            <a:r>
              <a:rPr lang="en-US" sz="2400" b="0">
                <a:ea typeface="+mj-ea"/>
                <a:cs typeface="+mj-cs"/>
              </a:rPr>
              <a:t>sperm injection(ICSI)</a:t>
            </a:r>
            <a:br>
              <a:rPr lang="en-US" sz="2400" b="0">
                <a:ea typeface="+mj-ea"/>
                <a:cs typeface="+mj-cs"/>
              </a:rPr>
            </a:br>
            <a:r>
              <a:rPr lang="en-US" sz="2400" b="0">
                <a:ea typeface="+mj-ea"/>
                <a:cs typeface="+mj-cs"/>
              </a:rPr>
              <a:t>most exciting microassisted and fertilization technique developed this far ‘jewel in the crown’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mtClean="0"/>
          </a:p>
        </p:txBody>
      </p:sp>
      <p:pic>
        <p:nvPicPr>
          <p:cNvPr id="35843" name="Picture 4" descr="7EA5F6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Intracytoplasmic</a:t>
            </a:r>
            <a:r>
              <a:rPr lang="en-US" dirty="0" smtClean="0">
                <a:ea typeface="+mj-ea"/>
                <a:cs typeface="+mj-cs"/>
              </a:rPr>
              <a:t> sperm injection (ICSI)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7543800" cy="4114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6867" name="Picture 4" descr="4935presentation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30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ICSI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4" descr="4936presentatio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en-GB" smtClean="0"/>
          </a:p>
        </p:txBody>
      </p:sp>
      <p:pic>
        <p:nvPicPr>
          <p:cNvPr id="5" name="Picture Placeholder 4" descr="P10003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Micromanipulator in University women Hospital , Kiel. Germany.</a:t>
            </a:r>
            <a:endParaRPr lang="en-GB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2DA2BF"/>
              </a:buClr>
              <a:defRPr/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Transfer (AIH, AID, ET)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1600" b="1" dirty="0" smtClean="0">
                <a:ea typeface="+mn-ea"/>
                <a:cs typeface="+mn-cs"/>
              </a:rPr>
              <a:t>C</a:t>
            </a:r>
            <a:r>
              <a:rPr lang="en-US" sz="2000" b="1" dirty="0" smtClean="0">
                <a:ea typeface="+mn-ea"/>
                <a:cs typeface="+mn-cs"/>
              </a:rPr>
              <a:t>) ET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Same as AIH, but straight dressing forceps (no tweezers); </a:t>
            </a:r>
            <a:r>
              <a:rPr lang="en-US" sz="2000" b="1" dirty="0" smtClean="0">
                <a:ea typeface="+mn-ea"/>
                <a:cs typeface="+mn-cs"/>
              </a:rPr>
              <a:t>before: </a:t>
            </a:r>
            <a:r>
              <a:rPr lang="en-US" sz="2000" dirty="0" smtClean="0">
                <a:ea typeface="+mn-ea"/>
                <a:cs typeface="+mn-cs"/>
              </a:rPr>
              <a:t>information number and maturity of oocytes, fertilized and frozen oocytes, number and quality of embryos (number of </a:t>
            </a:r>
            <a:r>
              <a:rPr lang="en-US" sz="2000" dirty="0" err="1" smtClean="0">
                <a:ea typeface="+mn-ea"/>
                <a:cs typeface="+mn-cs"/>
              </a:rPr>
              <a:t>blastomeres</a:t>
            </a:r>
            <a:r>
              <a:rPr lang="en-US" sz="2000" dirty="0" smtClean="0">
                <a:ea typeface="+mn-ea"/>
                <a:cs typeface="+mn-cs"/>
              </a:rPr>
              <a:t>);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sz="2000" b="1" dirty="0">
              <a:ea typeface="+mn-ea"/>
              <a:cs typeface="+mn-cs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000" b="1" dirty="0" smtClean="0">
                <a:ea typeface="+mn-ea"/>
                <a:cs typeface="+mn-cs"/>
              </a:rPr>
              <a:t>After: </a:t>
            </a:r>
            <a:r>
              <a:rPr lang="en-US" sz="2000" dirty="0" smtClean="0">
                <a:ea typeface="+mn-ea"/>
                <a:cs typeface="+mn-cs"/>
              </a:rPr>
              <a:t>information OHSS, follow up visit in 3-5 days; if E2&gt;3000 or number of oocytes&gt; 10, follow up immediately if discomfort increases; progesterone (</a:t>
            </a:r>
            <a:r>
              <a:rPr lang="en-US" sz="2000" dirty="0" err="1" smtClean="0">
                <a:ea typeface="+mn-ea"/>
                <a:cs typeface="+mn-cs"/>
              </a:rPr>
              <a:t>utrogest</a:t>
            </a:r>
            <a:r>
              <a:rPr lang="en-US" sz="2000" dirty="0" smtClean="0">
                <a:ea typeface="+mn-ea"/>
                <a:cs typeface="+mn-cs"/>
              </a:rPr>
              <a:t>) 3x2 tablets per day (600mg) vaginally; pregnancy test in 2 weeks; letter to gynaecologist.</a:t>
            </a:r>
            <a:endParaRPr lang="en-US" sz="1600" b="1" dirty="0" smtClean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464646"/>
                </a:solidFill>
                <a:ea typeface="+mj-ea"/>
                <a:cs typeface="+mj-cs"/>
              </a:rPr>
              <a:t/>
            </a:r>
            <a:br>
              <a:rPr lang="en-US" sz="3600" dirty="0">
                <a:solidFill>
                  <a:srgbClr val="464646"/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rgbClr val="464646"/>
                </a:solidFill>
                <a:ea typeface="+mj-ea"/>
                <a:cs typeface="+mj-cs"/>
              </a:rPr>
              <a:t>Intrauterine </a:t>
            </a:r>
            <a:r>
              <a:rPr lang="en-US" sz="3600" dirty="0">
                <a:solidFill>
                  <a:srgbClr val="464646"/>
                </a:solidFill>
                <a:ea typeface="+mj-ea"/>
                <a:cs typeface="+mj-cs"/>
              </a:rPr>
              <a:t>Insemination Embryo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Oocyte retrieval</a:t>
            </a:r>
            <a:br>
              <a:rPr lang="en-GB" dirty="0" smtClean="0">
                <a:ea typeface="+mj-ea"/>
                <a:cs typeface="+mj-cs"/>
              </a:rPr>
            </a:br>
            <a:r>
              <a:rPr lang="en-GB" dirty="0" smtClean="0">
                <a:ea typeface="+mj-ea"/>
                <a:cs typeface="+mj-cs"/>
              </a:rPr>
              <a:t>o development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0962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40963" name="J_ENG_OocyteRetrieval_NORMAL.mov">
            <a:hlinkClick r:id="" action="ppaction://media"/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050" y="274638"/>
            <a:ext cx="5715000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Embryo grading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1986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41987" name="Content Placeholder 11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4572000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41988" name="Picture 2" descr="C:\Users\USER\Pictures\vlcsnap-2013-05-19-16h12m52s2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943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en-GB" smtClean="0"/>
          </a:p>
        </p:txBody>
      </p:sp>
      <p:pic>
        <p:nvPicPr>
          <p:cNvPr id="5" name="Picture Placeholder 4" descr="P10003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>
          <a:xfrm>
            <a:off x="228600" y="381000"/>
            <a:ext cx="8686800" cy="43891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ea typeface="+mj-ea"/>
                <a:cs typeface="+mj-cs"/>
              </a:rPr>
              <a:t>Embyro</a:t>
            </a:r>
            <a:r>
              <a:rPr lang="en-GB" dirty="0" smtClean="0">
                <a:ea typeface="+mj-ea"/>
                <a:cs typeface="+mj-cs"/>
              </a:rPr>
              <a:t> Grading</a:t>
            </a:r>
            <a:endParaRPr lang="en-GB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Temperature: 37º</a:t>
            </a:r>
          </a:p>
          <a:p>
            <a:r>
              <a:rPr lang="en-US" smtClean="0"/>
              <a:t>PH: 7.2 – 7.4</a:t>
            </a:r>
          </a:p>
          <a:p>
            <a:r>
              <a:rPr lang="en-US" smtClean="0"/>
              <a:t>Role of 5% carbondioxide – regulate PH</a:t>
            </a:r>
          </a:p>
          <a:p>
            <a:r>
              <a:rPr lang="en-US" smtClean="0"/>
              <a:t>If PH is abnormal, change of culture media.</a:t>
            </a:r>
          </a:p>
          <a:p>
            <a:pPr>
              <a:buFont typeface="Wingdings 3" panose="05040102010807070707" pitchFamily="18" charset="2"/>
              <a:buNone/>
            </a:pPr>
            <a:endParaRPr lang="en-US" smtClean="0"/>
          </a:p>
          <a:p>
            <a:endParaRPr lang="en-US" baseline="30000" smtClean="0"/>
          </a:p>
          <a:p>
            <a:pPr>
              <a:buFont typeface="Wingdings 3" panose="05040102010807070707" pitchFamily="18" charset="2"/>
              <a:buNone/>
            </a:pPr>
            <a:r>
              <a:rPr lang="en-US" baseline="30000" smtClean="0"/>
              <a:t>  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Quality of Embryo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en-GB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65688"/>
            <a:ext cx="8075613" cy="561975"/>
          </a:xfrm>
        </p:spPr>
        <p:txBody>
          <a:bodyPr/>
          <a:lstStyle/>
          <a:p>
            <a:pPr>
              <a:defRPr/>
            </a:pPr>
            <a:endParaRPr lang="en-GB">
              <a:ea typeface="+mj-ea"/>
              <a:cs typeface="+mj-cs"/>
            </a:endParaRPr>
          </a:p>
        </p:txBody>
      </p:sp>
      <p:pic>
        <p:nvPicPr>
          <p:cNvPr id="16390" name="Picture 2" descr="C:\Users\USER\Desktop\Germany\P100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2-4 Embryo transferred- 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not more than 3 apparently</a:t>
            </a:r>
            <a:endParaRPr lang="en-US" dirty="0" smtClean="0">
              <a:solidFill>
                <a:srgbClr val="FF00FF"/>
              </a:solidFill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Transcervical</a:t>
            </a:r>
            <a:r>
              <a:rPr lang="en-US" dirty="0" smtClean="0">
                <a:ea typeface="+mn-ea"/>
                <a:cs typeface="+mn-cs"/>
              </a:rPr>
              <a:t> transfer with an IVF </a:t>
            </a:r>
            <a:r>
              <a:rPr lang="en-US" dirty="0" err="1" smtClean="0">
                <a:ea typeface="+mn-ea"/>
                <a:cs typeface="+mn-cs"/>
              </a:rPr>
              <a:t>Canular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Done in theatre while the patient is conscious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Embryo transfer 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2-4 Embryo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Transcervical</a:t>
            </a:r>
            <a:r>
              <a:rPr lang="en-US" dirty="0" smtClean="0">
                <a:ea typeface="+mn-ea"/>
                <a:cs typeface="+mn-cs"/>
              </a:rPr>
              <a:t> transfer with an IVF </a:t>
            </a:r>
            <a:r>
              <a:rPr lang="en-US" dirty="0" err="1" smtClean="0">
                <a:ea typeface="+mn-ea"/>
                <a:cs typeface="+mn-cs"/>
              </a:rPr>
              <a:t>Canular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Done in theatre while the patient is conscious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Embryo transfer 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OOCYTES FOR ICSI-ET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543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mtClean="0"/>
          </a:p>
        </p:txBody>
      </p:sp>
      <p:pic>
        <p:nvPicPr>
          <p:cNvPr id="47107" name="Picture 4" descr="4528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Progesterone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Estrogens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Low dose Aspirin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Up to 12 weeks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Pregnancy managed normally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Luteal Phase Support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8.1. </a:t>
            </a:r>
            <a:r>
              <a:rPr lang="en-US" smtClean="0"/>
              <a:t>Pregnancy test - ET +2Weeks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8. Early Pregnancy (US)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8.5. 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Suspicion of abortion or ectopic pregnancy. </a:t>
            </a:r>
            <a:r>
              <a:rPr lang="en-US" dirty="0" err="1" smtClean="0">
                <a:ea typeface="+mn-ea"/>
                <a:cs typeface="+mn-cs"/>
              </a:rPr>
              <a:t>Gynaecologic</a:t>
            </a:r>
            <a:r>
              <a:rPr lang="en-US" dirty="0" smtClean="0">
                <a:ea typeface="+mn-ea"/>
                <a:cs typeface="+mn-cs"/>
              </a:rPr>
              <a:t> investigation, maybe second opinion. 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HCG doubling every 2 days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first ultrasound - ET + 3 Weeks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</a:t>
            </a:r>
            <a:r>
              <a:rPr lang="en-US" baseline="30000" dirty="0" smtClean="0">
                <a:ea typeface="+mn-ea"/>
                <a:cs typeface="+mn-cs"/>
              </a:rPr>
              <a:t>nd</a:t>
            </a:r>
            <a:r>
              <a:rPr lang="en-US" dirty="0" smtClean="0">
                <a:ea typeface="+mn-ea"/>
                <a:cs typeface="+mn-cs"/>
              </a:rPr>
              <a:t> Ultrasound: ET + 5 Weeks - heartbeats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8. Early pregnancy (US)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9586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Ovarian </a:t>
            </a:r>
            <a:r>
              <a:rPr lang="en-US" b="1" dirty="0" err="1" smtClean="0">
                <a:ea typeface="+mn-ea"/>
                <a:cs typeface="+mn-cs"/>
              </a:rPr>
              <a:t>HyperStimulation</a:t>
            </a:r>
            <a:r>
              <a:rPr lang="en-US" b="1" dirty="0" smtClean="0">
                <a:ea typeface="+mn-ea"/>
                <a:cs typeface="+mn-cs"/>
              </a:rPr>
              <a:t> Syndrome 2</a:t>
            </a:r>
            <a:r>
              <a:rPr lang="en-US" b="1" baseline="30000" dirty="0" smtClean="0">
                <a:ea typeface="+mn-ea"/>
                <a:cs typeface="+mn-cs"/>
              </a:rPr>
              <a:t>0 </a:t>
            </a:r>
            <a:r>
              <a:rPr lang="en-US" b="1" dirty="0">
                <a:ea typeface="+mn-ea"/>
                <a:cs typeface="+mn-cs"/>
              </a:rPr>
              <a:t> </a:t>
            </a:r>
            <a:endParaRPr lang="en-US" b="1" dirty="0" smtClean="0">
              <a:ea typeface="+mn-ea"/>
              <a:cs typeface="+mn-cs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Diagnosis: </a:t>
            </a:r>
            <a:r>
              <a:rPr lang="en-US" dirty="0" smtClean="0">
                <a:ea typeface="+mn-ea"/>
                <a:cs typeface="+mn-cs"/>
              </a:rPr>
              <a:t>Ovary 5-10cm, moderate </a:t>
            </a:r>
            <a:r>
              <a:rPr lang="en-US" dirty="0" err="1" smtClean="0">
                <a:ea typeface="+mn-ea"/>
                <a:cs typeface="+mn-cs"/>
              </a:rPr>
              <a:t>ascitis</a:t>
            </a:r>
            <a:r>
              <a:rPr lang="en-US" dirty="0" smtClean="0">
                <a:ea typeface="+mn-ea"/>
                <a:cs typeface="+mn-cs"/>
              </a:rPr>
              <a:t> in Douglas (&gt;3cm), moderate abdominal discomfort (shirt or trousers do not fit) hematocrit &gt; 40.</a:t>
            </a:r>
            <a:endParaRPr lang="en-US" dirty="0">
              <a:ea typeface="+mn-ea"/>
              <a:cs typeface="+mn-cs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Therapy: </a:t>
            </a:r>
            <a:r>
              <a:rPr lang="en-US" dirty="0" smtClean="0">
                <a:ea typeface="+mn-ea"/>
                <a:cs typeface="+mn-cs"/>
              </a:rPr>
              <a:t>information (course of disease, pregnancy chance, risk of thrombosis); if hematocrit &gt; 40: </a:t>
            </a:r>
            <a:r>
              <a:rPr lang="en-US" dirty="0" err="1" smtClean="0">
                <a:ea typeface="+mn-ea"/>
                <a:cs typeface="+mn-cs"/>
              </a:rPr>
              <a:t>fragnub</a:t>
            </a:r>
            <a:r>
              <a:rPr lang="en-US" dirty="0" smtClean="0">
                <a:ea typeface="+mn-ea"/>
                <a:cs typeface="+mn-cs"/>
              </a:rPr>
              <a:t> P; drink 3 I/d; controls daily until decline of symptoms.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Hyperstimulation</a:t>
            </a:r>
            <a:r>
              <a:rPr lang="en-US" dirty="0" smtClean="0">
                <a:ea typeface="+mj-ea"/>
                <a:cs typeface="+mj-cs"/>
              </a:rPr>
              <a:t> (US)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eaLnBrk="1" hangingPunct="1">
              <a:buFont typeface="Wingdings 3" panose="05040102010807070707" pitchFamily="18" charset="2"/>
              <a:buNone/>
            </a:pPr>
            <a:endParaRPr lang="en-US" smtClean="0"/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en-US" b="1" smtClean="0"/>
              <a:t>OHSS 3</a:t>
            </a:r>
            <a:r>
              <a:rPr lang="en-US" b="1" baseline="30000" smtClean="0"/>
              <a:t>0</a:t>
            </a:r>
            <a:r>
              <a:rPr lang="en-US" b="1" smtClean="0"/>
              <a:t>  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en-US" b="1" smtClean="0"/>
              <a:t>Diagnosis: </a:t>
            </a:r>
            <a:r>
              <a:rPr lang="en-US" smtClean="0"/>
              <a:t>Ovary ≥10cm or strong subjective or objective discomfort (slow walking, difficulty in breathing)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en-US" smtClean="0"/>
              <a:t>Risk of thrombosis.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endParaRPr lang="en-US" smtClean="0"/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en-US" b="1" smtClean="0"/>
              <a:t>Therapy: </a:t>
            </a:r>
            <a:r>
              <a:rPr lang="en-US" smtClean="0"/>
              <a:t>information (x3); admission to hospital.</a:t>
            </a:r>
            <a:endParaRPr lang="en-US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Hyperstimulation</a:t>
            </a:r>
            <a:r>
              <a:rPr lang="en-US" dirty="0" smtClean="0">
                <a:ea typeface="+mj-ea"/>
                <a:cs typeface="+mj-cs"/>
              </a:rPr>
              <a:t> (US)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Embryo</a:t>
            </a:r>
          </a:p>
          <a:p>
            <a:pPr marL="623888" indent="-514350" eaLnBrk="1" hangingPunct="1">
              <a:buFont typeface="Lucida Sans Unicode" panose="020B0602030504020204" pitchFamily="34" charset="0"/>
              <a:buAutoNum type="arabicPeriod"/>
            </a:pPr>
            <a:r>
              <a:rPr lang="en-US" dirty="0" smtClean="0"/>
              <a:t>sperm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Crypreservation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Wingdings 3" panose="05040102010807070707" pitchFamily="18" charset="2"/>
              <a:buNone/>
            </a:pPr>
            <a:r>
              <a:rPr lang="en-US" smtClean="0"/>
              <a:t>1. Slow freezing – good survival rate. 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US" smtClean="0"/>
              <a:t>Temp from 37 C to minus 190 involves 3 reagents – which remove water out of the cell.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US" smtClean="0"/>
              <a:t>2. Vitrification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US" smtClean="0"/>
              <a:t>First – high survival rate.</a:t>
            </a:r>
          </a:p>
          <a:p>
            <a:pPr marL="107950" indent="0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Embryo freezing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2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1992313" y="3556000"/>
          <a:ext cx="564832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Clip" r:id="rId3" imgW="5121275" imgH="1804988" progId="MS_ClipArt_Gallery.2">
                  <p:embed/>
                </p:oleObj>
              </mc:Choice>
              <mc:Fallback>
                <p:oleObj name="Clip" r:id="rId3" imgW="5121275" imgH="180498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556000"/>
                        <a:ext cx="5648325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85800" y="1258888"/>
            <a:ext cx="7772400" cy="1898650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66FFFF"/>
                </a:solidFill>
              </a:rPr>
              <a:t>	Humans are the only animals that have children on purpose with the exception of guppies, who like to eat theirs.--P.J. O'Rourke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Situation in which an abnormal number of chromosomes is present in the cell, is extremely common in human oocytes and embryosis</a:t>
            </a:r>
          </a:p>
          <a:p>
            <a:r>
              <a:rPr lang="en-US" smtClean="0"/>
              <a:t>Development arrest and failure to implant</a:t>
            </a:r>
          </a:p>
          <a:p>
            <a:r>
              <a:rPr lang="en-US" smtClean="0"/>
              <a:t>Pre implantation genetic diagnosis.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aneuploidy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en-GB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IVF training Women University hospital, Kiel, </a:t>
            </a:r>
            <a:r>
              <a:rPr lang="en-GB" dirty="0" err="1" smtClean="0">
                <a:ea typeface="+mj-ea"/>
                <a:cs typeface="+mj-cs"/>
              </a:rPr>
              <a:t>Grrmany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67586" name="Picture 2" descr="C:\Users\USER\Desktop\Germany\P10003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28% per cycle depending on Age, Weight, Smoking.</a:t>
            </a:r>
          </a:p>
          <a:p>
            <a:pPr eaLnBrk="1" hangingPunct="1"/>
            <a:r>
              <a:rPr lang="en-US" smtClean="0"/>
              <a:t>60-70% after 4 cycles.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smtClean="0"/>
              <a:t>RISKS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/>
              <a:t>OHSS (Ovarian hyperstimulation Synd) – 3%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/>
              <a:t>Multiple gestation – 20% per pregnancy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/>
              <a:t>Malformation risks – 9% vs 7% (general population)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mtClean="0"/>
              <a:t>Chances decrease after 6 cycles.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IVF Success Rates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Normal cells or stem cells from body tissue.</a:t>
            </a:r>
          </a:p>
          <a:p>
            <a:r>
              <a:rPr lang="en-US" smtClean="0"/>
              <a:t>Pluripontent or Multipontent</a:t>
            </a:r>
          </a:p>
          <a:p>
            <a:r>
              <a:rPr lang="en-US" smtClean="0"/>
              <a:t>Sperm and oocytes from normal body tissue – skin</a:t>
            </a:r>
          </a:p>
          <a:p>
            <a:r>
              <a:rPr lang="en-US" smtClean="0"/>
              <a:t>Creation of </a:t>
            </a:r>
            <a:r>
              <a:rPr lang="ja-JP" altLang="en-US" smtClean="0"/>
              <a:t>“</a:t>
            </a:r>
            <a:r>
              <a:rPr lang="en-US" altLang="ja-JP" smtClean="0"/>
              <a:t>female</a:t>
            </a:r>
            <a:r>
              <a:rPr lang="ja-JP" altLang="en-US" smtClean="0"/>
              <a:t>”</a:t>
            </a:r>
            <a:r>
              <a:rPr lang="en-US" altLang="ja-JP" smtClean="0"/>
              <a:t> sperm or </a:t>
            </a:r>
            <a:r>
              <a:rPr lang="ja-JP" altLang="en-US" smtClean="0"/>
              <a:t>“</a:t>
            </a:r>
            <a:r>
              <a:rPr lang="en-US" altLang="ja-JP" smtClean="0"/>
              <a:t>Male</a:t>
            </a:r>
            <a:r>
              <a:rPr lang="ja-JP" altLang="en-US" smtClean="0"/>
              <a:t>”</a:t>
            </a:r>
            <a:r>
              <a:rPr lang="en-US" altLang="ja-JP" smtClean="0"/>
              <a:t> eggs.</a:t>
            </a:r>
          </a:p>
          <a:p>
            <a:r>
              <a:rPr lang="en-US" smtClean="0"/>
              <a:t>Complementary gametes-Fertilize themselves</a:t>
            </a:r>
          </a:p>
          <a:p>
            <a:r>
              <a:rPr lang="ja-JP" altLang="en-US" smtClean="0"/>
              <a:t>“</a:t>
            </a:r>
            <a:r>
              <a:rPr lang="en-US" altLang="ja-JP" smtClean="0"/>
              <a:t> same sex couple –own child</a:t>
            </a:r>
            <a:r>
              <a:rPr lang="ja-JP" altLang="en-US" smtClean="0"/>
              <a:t>”</a:t>
            </a:r>
            <a:endParaRPr lang="en-US" altLang="ja-JP" smtClean="0"/>
          </a:p>
          <a:p>
            <a:r>
              <a:rPr lang="en-US" smtClean="0"/>
              <a:t>Strain on regulatory framework which is already strained</a:t>
            </a:r>
          </a:p>
          <a:p>
            <a:pPr>
              <a:buFont typeface="Wingdings 3" panose="05040102010807070707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Artificial Gametes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Content Placeholder 3" descr="http://www.international-school-of-medicine.org/ckfinder/userfiles/images/tobl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8800"/>
            <a:ext cx="1981200" cy="2228850"/>
          </a:xfrm>
        </p:spPr>
      </p:pic>
      <p:pic>
        <p:nvPicPr>
          <p:cNvPr id="59394" name="Picture 4" descr="http://www.international-school-of-medicine.org/ckfinder/userfiles/images/schmutz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18669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http://www.international-school-of-medicine.org/ckfinder/userfiles/images/mett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19192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633413" y="4191000"/>
            <a:ext cx="2185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Dr. med. Monica Tobler </a:t>
            </a:r>
            <a:endParaRPr lang="en-US" sz="1400"/>
          </a:p>
        </p:txBody>
      </p:sp>
      <p:sp>
        <p:nvSpPr>
          <p:cNvPr id="59397" name="Rectangle 8"/>
          <p:cNvSpPr>
            <a:spLocks noChangeArrowheads="1"/>
          </p:cNvSpPr>
          <p:nvPr/>
        </p:nvSpPr>
        <p:spPr bwMode="auto">
          <a:xfrm>
            <a:off x="3276600" y="41910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Dr. med. Andreas Schmutzler </a:t>
            </a:r>
            <a:endParaRPr lang="en-US" sz="1400"/>
          </a:p>
        </p:txBody>
      </p:sp>
      <p:sp>
        <p:nvSpPr>
          <p:cNvPr id="59398" name="Rectangle 9"/>
          <p:cNvSpPr>
            <a:spLocks noChangeArrowheads="1"/>
          </p:cNvSpPr>
          <p:nvPr/>
        </p:nvSpPr>
        <p:spPr bwMode="auto">
          <a:xfrm>
            <a:off x="5868988" y="4192588"/>
            <a:ext cx="2593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Prof. Dr. med. Liselotte Mettler</a:t>
            </a:r>
            <a:endParaRPr lang="en-US" sz="1400"/>
          </a:p>
        </p:txBody>
      </p:sp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633413" y="254000"/>
            <a:ext cx="7977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School of Medicine was founded in 2008. It is managed by Dr.med. Andreas Schmutzler, a German gynaecologist and lawyer, head of the Kiel University IVF programme, and Dr.med. Monica Tobler, a Swiss-Thai gynaecologist, founder of the private IVF Center Göttingen.</a:t>
            </a:r>
            <a:endParaRPr lang="en-US" sz="1800"/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533400" y="4724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Kiel School of Gynaecological Endoscopy and Reproductive Medicine, founded by Prof. Liselotte Mettler, has a more than two decade history in international teaching. Together they offer an International Intensive Training Course in Reproductive Medicine and Embryology.</a:t>
            </a: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en-GB" smtClean="0"/>
          </a:p>
        </p:txBody>
      </p:sp>
      <p:pic>
        <p:nvPicPr>
          <p:cNvPr id="5" name="Picture Placeholder 4" descr="P10004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Pioneer of modern endoscopy, University women Hospital, Kiel Germany “ The magician of Kiel”</a:t>
            </a:r>
            <a:endParaRPr lang="en-GB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en-GB" smtClean="0"/>
          </a:p>
        </p:txBody>
      </p:sp>
      <p:pic>
        <p:nvPicPr>
          <p:cNvPr id="5" name="Picture Placeholder 4" descr="P10003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Director, University Hospital, Kiel. </a:t>
            </a:r>
            <a:r>
              <a:rPr lang="en-GB" dirty="0" err="1" smtClean="0">
                <a:ea typeface="+mj-ea"/>
                <a:cs typeface="+mj-cs"/>
              </a:rPr>
              <a:t>Germany.Women</a:t>
            </a:r>
            <a:endParaRPr lang="en-GB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3714750"/>
            <a:ext cx="5486400" cy="571500"/>
          </a:xfrm>
        </p:spPr>
        <p:txBody>
          <a:bodyPr/>
          <a:lstStyle/>
          <a:p>
            <a:pPr>
              <a:defRPr/>
            </a:pPr>
            <a:r>
              <a:rPr lang="en-GB" sz="2400" dirty="0" err="1" smtClean="0">
                <a:ea typeface="+mj-ea"/>
                <a:cs typeface="+mj-cs"/>
              </a:rPr>
              <a:t>Strousburg</a:t>
            </a:r>
            <a:r>
              <a:rPr lang="en-GB" sz="2400" dirty="0" smtClean="0">
                <a:ea typeface="+mj-ea"/>
                <a:cs typeface="+mj-cs"/>
              </a:rPr>
              <a:t>, France Lap. </a:t>
            </a:r>
            <a:r>
              <a:rPr lang="en-GB" sz="2400" dirty="0" err="1" smtClean="0">
                <a:ea typeface="+mj-ea"/>
                <a:cs typeface="+mj-cs"/>
              </a:rPr>
              <a:t>trainingin</a:t>
            </a:r>
            <a:endParaRPr lang="en-GB" sz="2400" dirty="0">
              <a:ea typeface="+mj-ea"/>
              <a:cs typeface="+mj-cs"/>
            </a:endParaRPr>
          </a:p>
        </p:txBody>
      </p:sp>
      <p:pic>
        <p:nvPicPr>
          <p:cNvPr id="35843" name="Picture Placeholder 10" descr="09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612775"/>
            <a:ext cx="5486400" cy="3101975"/>
          </a:xfrm>
        </p:spPr>
      </p:pic>
      <p:sp>
        <p:nvSpPr>
          <p:cNvPr id="62467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500188" y="4357688"/>
            <a:ext cx="5700712" cy="2214562"/>
          </a:xfrm>
        </p:spPr>
        <p:txBody>
          <a:bodyPr/>
          <a:lstStyle/>
          <a:p>
            <a:pPr marR="0"/>
            <a:r>
              <a:rPr lang="en-GB" sz="2000" smtClean="0"/>
              <a:t>1.Camera navigation-keep central, correct zoom</a:t>
            </a:r>
          </a:p>
          <a:p>
            <a:pPr marR="0"/>
            <a:r>
              <a:rPr lang="en-GB" sz="2000" smtClean="0"/>
              <a:t>2.Hand eye coordination; orientation of instruments, synchronization of both hands.</a:t>
            </a:r>
          </a:p>
          <a:p>
            <a:pPr marR="0"/>
            <a:r>
              <a:rPr lang="en-GB" sz="2000" smtClean="0"/>
              <a:t>3.Suturing and knotting : Loading needle, passing needle through tissue, rotation movement, knotting technique</a:t>
            </a:r>
          </a:p>
          <a:p>
            <a:pPr marR="0"/>
            <a:endParaRPr lang="en-GB" sz="20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 Bragging Rights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63490" name="Picture Placeholder 4" descr="P10004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4857750"/>
            <a:ext cx="5278438" cy="357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>
                <a:ea typeface="+mj-ea"/>
                <a:cs typeface="+mj-cs"/>
              </a:rPr>
              <a:t>Thanks for listening to me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36867" name="Picture Placeholder 4" descr="0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45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957262"/>
          </a:xfrm>
        </p:spPr>
        <p:txBody>
          <a:bodyPr/>
          <a:lstStyle/>
          <a:p>
            <a:pPr marR="0"/>
            <a:r>
              <a:rPr lang="en-GB" altLang="en-US" sz="3200" smtClean="0"/>
              <a:t>“</a:t>
            </a:r>
            <a:r>
              <a:rPr lang="en-GB" sz="3200" smtClean="0"/>
              <a:t>We are what we repeatedly do, Excellence, then, is not an act, but a habit.</a:t>
            </a:r>
            <a:r>
              <a:rPr lang="en-GB" altLang="en-US" sz="3200" smtClean="0"/>
              <a:t>”</a:t>
            </a:r>
            <a:r>
              <a:rPr lang="en-GB" sz="3200" smtClean="0"/>
              <a:t> Aristotle </a:t>
            </a:r>
          </a:p>
          <a:p>
            <a:pPr marR="0"/>
            <a:endParaRPr lang="en-GB" sz="32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Diagram page 209</a:t>
            </a:r>
          </a:p>
        </p:txBody>
      </p:sp>
      <p:pic>
        <p:nvPicPr>
          <p:cNvPr id="18434" name="Content Placeholder 11" descr="doc 0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772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"/>
          <a:stretch>
            <a:fillRect/>
          </a:stretch>
        </p:blipFill>
        <p:spPr bwMode="auto">
          <a:xfrm>
            <a:off x="1181100" y="1350963"/>
            <a:ext cx="6781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703263" y="511175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MENSTRUAL CYCLE</a:t>
            </a:r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idx="1"/>
          </p:nvPr>
        </p:nvSpPr>
        <p:spPr>
          <a:xfrm>
            <a:off x="603250" y="5711825"/>
            <a:ext cx="7980363" cy="61595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b="1" i="1">
                <a:solidFill>
                  <a:srgbClr val="66FFFF"/>
                </a:solidFill>
                <a:ea typeface="+mn-ea"/>
                <a:cs typeface="+mn-cs"/>
              </a:rPr>
              <a:t>The menstrual cycle spans, an average of, 28 days.</a:t>
            </a:r>
            <a:endParaRPr lang="en-GB">
              <a:solidFill>
                <a:srgbClr val="66FFFF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9463" y="599227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FF"/>
                </a:solidFill>
              </a:rPr>
              <a:t>Manipulate cycle</a:t>
            </a:r>
          </a:p>
          <a:p>
            <a:r>
              <a:rPr lang="en-GB" i="1" dirty="0" smtClean="0">
                <a:solidFill>
                  <a:srgbClr val="FF00FF"/>
                </a:solidFill>
              </a:rPr>
              <a:t>Increase </a:t>
            </a:r>
            <a:r>
              <a:rPr lang="en-GB" i="1" dirty="0" err="1" smtClean="0">
                <a:solidFill>
                  <a:srgbClr val="FF00FF"/>
                </a:solidFill>
              </a:rPr>
              <a:t>fsh</a:t>
            </a:r>
            <a:r>
              <a:rPr lang="en-GB" i="1" dirty="0" smtClean="0">
                <a:solidFill>
                  <a:srgbClr val="FF00FF"/>
                </a:solidFill>
              </a:rPr>
              <a:t>, stimulate follicles, reduce </a:t>
            </a:r>
            <a:r>
              <a:rPr lang="en-GB" i="1" dirty="0" err="1" smtClean="0">
                <a:solidFill>
                  <a:srgbClr val="FF00FF"/>
                </a:solidFill>
              </a:rPr>
              <a:t>lh</a:t>
            </a:r>
            <a:endParaRPr lang="en-GB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  Intra uterine insemination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a). Husband 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(39 million normal- this case is 5 million)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b). Donor 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(husband is </a:t>
            </a:r>
            <a:r>
              <a:rPr lang="en-US" i="1" dirty="0" err="1" smtClean="0">
                <a:solidFill>
                  <a:srgbClr val="FF00FF"/>
                </a:solidFill>
                <a:ea typeface="+mn-ea"/>
                <a:cs typeface="+mn-cs"/>
              </a:rPr>
              <a:t>azoospermic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)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14350" indent="-514350" eaLnBrk="1" hangingPunct="1">
              <a:buFont typeface="Wingdings 3" panose="05040102010807070707" pitchFamily="18" charset="2"/>
              <a:buAutoNum type="arabicPeriod" startAt="2"/>
              <a:defRPr/>
            </a:pPr>
            <a:r>
              <a:rPr lang="en-US" dirty="0" smtClean="0">
                <a:ea typeface="+mn-ea"/>
                <a:cs typeface="+mn-cs"/>
              </a:rPr>
              <a:t>In Vitro Fertilization Embryo Transfer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 startAt="2"/>
              <a:defRPr/>
            </a:pPr>
            <a:r>
              <a:rPr lang="en-US" dirty="0" err="1" smtClean="0">
                <a:ea typeface="+mn-ea"/>
                <a:cs typeface="+mn-cs"/>
              </a:rPr>
              <a:t>Intracytoplasmic</a:t>
            </a:r>
            <a:r>
              <a:rPr lang="en-US" dirty="0" smtClean="0">
                <a:ea typeface="+mn-ea"/>
                <a:cs typeface="+mn-cs"/>
              </a:rPr>
              <a:t> sperm injection </a:t>
            </a:r>
            <a:r>
              <a:rPr lang="en-US" i="1" dirty="0" smtClean="0">
                <a:solidFill>
                  <a:srgbClr val="FF00FF"/>
                </a:solidFill>
                <a:ea typeface="+mn-ea"/>
                <a:cs typeface="+mn-cs"/>
              </a:rPr>
              <a:t>very low sperms i.e. 1 million</a:t>
            </a:r>
            <a:endParaRPr lang="en-US" dirty="0" smtClean="0">
              <a:solidFill>
                <a:srgbClr val="FF00FF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Techniques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A.  IUI – Husband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Oligospermia</a:t>
            </a:r>
            <a:endParaRPr lang="en-US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Asthenospermia</a:t>
            </a:r>
            <a:endParaRPr lang="en-US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Teratozoospermia</a:t>
            </a:r>
            <a:endParaRPr lang="en-US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B.  IUI – Donor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dirty="0" smtClean="0"/>
              <a:t>      - </a:t>
            </a:r>
            <a:r>
              <a:rPr lang="en-US" dirty="0" err="1" smtClean="0"/>
              <a:t>Azoospermia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Intrauterine insemination </a:t>
            </a:r>
            <a:r>
              <a:rPr lang="en-US" sz="4400" dirty="0" smtClean="0">
                <a:ea typeface="+mj-ea"/>
                <a:cs typeface="+mj-cs"/>
              </a:rPr>
              <a:t>indication</a:t>
            </a:r>
            <a:endParaRPr lang="en-US" sz="44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Edward and Streptoe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Baby Brown 1978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u="sng" smtClean="0"/>
              <a:t>Germany </a:t>
            </a:r>
            <a:r>
              <a:rPr lang="en-US" smtClean="0"/>
              <a:t>- 1</a:t>
            </a:r>
            <a:r>
              <a:rPr lang="en-US" baseline="30000" smtClean="0"/>
              <a:t>st</a:t>
            </a:r>
            <a:r>
              <a:rPr lang="en-US" smtClean="0"/>
              <a:t> IVF baby 1982.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 Prof. Mettler  University Women Hospital, Kiel.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IVF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1916</TotalTime>
  <Words>1321</Words>
  <Application>Microsoft Office PowerPoint</Application>
  <PresentationFormat>On-screen Show (4:3)</PresentationFormat>
  <Paragraphs>238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MS PGothic</vt:lpstr>
      <vt:lpstr>MS PGothic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Clip</vt:lpstr>
      <vt:lpstr>Assisted reproduction Technique-update </vt:lpstr>
      <vt:lpstr>PowerPoint Presentation</vt:lpstr>
      <vt:lpstr>PowerPoint Presentation</vt:lpstr>
      <vt:lpstr>PowerPoint Presentation</vt:lpstr>
      <vt:lpstr>Diagram page 209</vt:lpstr>
      <vt:lpstr>THE MENSTRUAL CYCLE</vt:lpstr>
      <vt:lpstr>Techniques</vt:lpstr>
      <vt:lpstr>Intrauterine insemination indication</vt:lpstr>
      <vt:lpstr>IVF</vt:lpstr>
      <vt:lpstr>IVF - ET</vt:lpstr>
      <vt:lpstr>Intra cytoplasmic sperm injection</vt:lpstr>
      <vt:lpstr>Ovulation induction</vt:lpstr>
      <vt:lpstr>Ovarian reserve</vt:lpstr>
      <vt:lpstr>Gonadotrophins</vt:lpstr>
      <vt:lpstr>Therapy for ovulation induction </vt:lpstr>
      <vt:lpstr>GnRh Agonist</vt:lpstr>
      <vt:lpstr>Gonadrophin – Release Hormone Agonist and Antagonist</vt:lpstr>
      <vt:lpstr>Ultrasound – Monitoring </vt:lpstr>
      <vt:lpstr>Oocyte Retrieval</vt:lpstr>
      <vt:lpstr>INCUBATOR</vt:lpstr>
      <vt:lpstr>Intracystoplasmic sperm injection(ICSI) most exciting microassisted and fertilization technique developed this far ‘jewel in the crown’</vt:lpstr>
      <vt:lpstr>Intracytoplasmic sperm injection (ICSI)</vt:lpstr>
      <vt:lpstr>ICSI</vt:lpstr>
      <vt:lpstr>Micromanipulator in University women Hospital , Kiel. Germany.</vt:lpstr>
      <vt:lpstr> Intrauterine Insemination Embryo</vt:lpstr>
      <vt:lpstr>Oocyte retrieval o development</vt:lpstr>
      <vt:lpstr>Embryo grading</vt:lpstr>
      <vt:lpstr>Embyro Grading</vt:lpstr>
      <vt:lpstr>Quality of Embryo</vt:lpstr>
      <vt:lpstr>Embryo transfer </vt:lpstr>
      <vt:lpstr>Embryo transfer </vt:lpstr>
      <vt:lpstr>OOCYTES FOR ICSI-ET</vt:lpstr>
      <vt:lpstr>Luteal Phase Support</vt:lpstr>
      <vt:lpstr>8. Early Pregnancy (US)</vt:lpstr>
      <vt:lpstr>8. Early pregnancy (US)</vt:lpstr>
      <vt:lpstr> Hyperstimulation (US)</vt:lpstr>
      <vt:lpstr> Hyperstimulation (US)</vt:lpstr>
      <vt:lpstr>Crypreservation</vt:lpstr>
      <vt:lpstr>Embryo freezing</vt:lpstr>
      <vt:lpstr>aneuploidy</vt:lpstr>
      <vt:lpstr>IVF training Women University hospital, Kiel, Grrmany</vt:lpstr>
      <vt:lpstr>IVF Success Rates</vt:lpstr>
      <vt:lpstr>Artificial Gametes</vt:lpstr>
      <vt:lpstr>PowerPoint Presentation</vt:lpstr>
      <vt:lpstr>Pioneer of modern endoscopy, University women Hospital, Kiel Germany “ The magician of Kiel”</vt:lpstr>
      <vt:lpstr>Director, University Hospital, Kiel. Germany.Women</vt:lpstr>
      <vt:lpstr>Strousburg, France Lap. trainingin</vt:lpstr>
      <vt:lpstr> Bragging Rights</vt:lpstr>
      <vt:lpstr>Thanks for listening to 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Assisted reproduction Technique</dc:title>
  <dc:creator>DR WANYOIKE</dc:creator>
  <cp:lastModifiedBy>harvirsinghsehmi@gmail.com</cp:lastModifiedBy>
  <cp:revision>155</cp:revision>
  <dcterms:created xsi:type="dcterms:W3CDTF">2013-01-28T12:41:32Z</dcterms:created>
  <dcterms:modified xsi:type="dcterms:W3CDTF">2020-06-22T10:46:08Z</dcterms:modified>
</cp:coreProperties>
</file>