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92" r:id="rId3"/>
    <p:sldId id="303" r:id="rId4"/>
    <p:sldId id="273" r:id="rId5"/>
    <p:sldId id="304" r:id="rId6"/>
    <p:sldId id="257" r:id="rId7"/>
    <p:sldId id="293" r:id="rId8"/>
    <p:sldId id="259" r:id="rId9"/>
    <p:sldId id="261" r:id="rId10"/>
    <p:sldId id="294" r:id="rId11"/>
    <p:sldId id="260" r:id="rId12"/>
    <p:sldId id="283" r:id="rId13"/>
    <p:sldId id="302" r:id="rId14"/>
    <p:sldId id="278" r:id="rId15"/>
    <p:sldId id="295" r:id="rId16"/>
    <p:sldId id="296" r:id="rId17"/>
    <p:sldId id="274" r:id="rId18"/>
    <p:sldId id="305" r:id="rId19"/>
    <p:sldId id="279" r:id="rId20"/>
    <p:sldId id="306" r:id="rId21"/>
    <p:sldId id="277" r:id="rId22"/>
    <p:sldId id="297" r:id="rId23"/>
    <p:sldId id="280" r:id="rId24"/>
    <p:sldId id="299" r:id="rId25"/>
    <p:sldId id="281" r:id="rId26"/>
    <p:sldId id="298" r:id="rId27"/>
    <p:sldId id="285" r:id="rId28"/>
    <p:sldId id="307" r:id="rId29"/>
    <p:sldId id="282" r:id="rId30"/>
    <p:sldId id="308" r:id="rId31"/>
    <p:sldId id="287" r:id="rId32"/>
    <p:sldId id="288" r:id="rId33"/>
    <p:sldId id="309" r:id="rId34"/>
    <p:sldId id="300" r:id="rId35"/>
    <p:sldId id="289" r:id="rId36"/>
    <p:sldId id="286" r:id="rId37"/>
    <p:sldId id="301" r:id="rId38"/>
    <p:sldId id="310" r:id="rId39"/>
    <p:sldId id="311" r:id="rId40"/>
    <p:sldId id="312" r:id="rId41"/>
    <p:sldId id="313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34"/>
    <p:restoredTop sz="94674"/>
  </p:normalViewPr>
  <p:slideViewPr>
    <p:cSldViewPr snapToGrid="0" snapToObjects="1">
      <p:cViewPr varScale="1">
        <p:scale>
          <a:sx n="89" d="100"/>
          <a:sy n="89" d="100"/>
        </p:scale>
        <p:origin x="32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6DE8-1388-6548-B08D-0606E51860A9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0BD1-3C50-E04F-9636-F9F1F32BB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891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6DE8-1388-6548-B08D-0606E51860A9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0BD1-3C50-E04F-9636-F9F1F32BB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263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6DE8-1388-6548-B08D-0606E51860A9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0BD1-3C50-E04F-9636-F9F1F32BB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279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6DE8-1388-6548-B08D-0606E51860A9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0BD1-3C50-E04F-9636-F9F1F32BB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06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6DE8-1388-6548-B08D-0606E51860A9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0BD1-3C50-E04F-9636-F9F1F32BB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236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6DE8-1388-6548-B08D-0606E51860A9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0BD1-3C50-E04F-9636-F9F1F32BB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66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6DE8-1388-6548-B08D-0606E51860A9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0BD1-3C50-E04F-9636-F9F1F32BB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132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6DE8-1388-6548-B08D-0606E51860A9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0BD1-3C50-E04F-9636-F9F1F32BB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650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6DE8-1388-6548-B08D-0606E51860A9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0BD1-3C50-E04F-9636-F9F1F32BB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2417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6DE8-1388-6548-B08D-0606E51860A9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0BD1-3C50-E04F-9636-F9F1F32BB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9986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556DE8-1388-6548-B08D-0606E51860A9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F0BD1-3C50-E04F-9636-F9F1F32BB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870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556DE8-1388-6548-B08D-0606E51860A9}" type="datetimeFigureOut">
              <a:rPr lang="en-US" smtClean="0"/>
              <a:t>6/22/2020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F0BD1-3C50-E04F-9636-F9F1F32BBE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31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Urinary tract infection in pregnancy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Alfred </a:t>
            </a:r>
            <a:r>
              <a:rPr lang="en-US" dirty="0" err="1" smtClean="0"/>
              <a:t>Osoti</a:t>
            </a:r>
            <a:r>
              <a:rPr lang="en-US" dirty="0" smtClean="0"/>
              <a:t> </a:t>
            </a:r>
            <a:r>
              <a:rPr lang="en-US" dirty="0" err="1" smtClean="0"/>
              <a:t>MBChB</a:t>
            </a:r>
            <a:r>
              <a:rPr lang="en-US" dirty="0" smtClean="0"/>
              <a:t> </a:t>
            </a:r>
            <a:r>
              <a:rPr lang="en-US" dirty="0" err="1" smtClean="0"/>
              <a:t>MMed</a:t>
            </a:r>
            <a:r>
              <a:rPr lang="en-US" dirty="0" smtClean="0"/>
              <a:t> MPH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20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Increased risk of UTI in women vs men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00B0F0"/>
                </a:solidFill>
              </a:rPr>
              <a:t>Shorter urethra what is the length in men compared to women 3-5cm </a:t>
            </a:r>
            <a:r>
              <a:rPr lang="en-US" i="1" dirty="0" err="1" smtClean="0">
                <a:solidFill>
                  <a:srgbClr val="00B0F0"/>
                </a:solidFill>
              </a:rPr>
              <a:t>vs</a:t>
            </a:r>
            <a:r>
              <a:rPr lang="en-US" i="1" dirty="0" smtClean="0">
                <a:solidFill>
                  <a:srgbClr val="00B0F0"/>
                </a:solidFill>
              </a:rPr>
              <a:t> 20cm??</a:t>
            </a:r>
          </a:p>
          <a:p>
            <a:r>
              <a:rPr lang="en-US" dirty="0" smtClean="0"/>
              <a:t>Lower </a:t>
            </a:r>
            <a:r>
              <a:rPr lang="en-US" dirty="0"/>
              <a:t>third of the urethra is continually contaminated with pathogens from the vagina and </a:t>
            </a:r>
            <a:r>
              <a:rPr lang="en-US" dirty="0" smtClean="0"/>
              <a:t>the rectum</a:t>
            </a:r>
            <a:endParaRPr lang="en-US" dirty="0"/>
          </a:p>
          <a:p>
            <a:r>
              <a:rPr lang="en-US" dirty="0" smtClean="0"/>
              <a:t>Incomplete bladder emptying  </a:t>
            </a:r>
          </a:p>
          <a:p>
            <a:r>
              <a:rPr lang="en-US" dirty="0" smtClean="0"/>
              <a:t>Intercourse-expose urogenital system to bacteria during intercourse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3548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Urinary tract changes that mimic UTI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>
                <a:solidFill>
                  <a:srgbClr val="00B0F0"/>
                </a:solidFill>
              </a:rPr>
              <a:t>Do not use symptoms alone for pregnancy. Use lab tests</a:t>
            </a:r>
          </a:p>
          <a:p>
            <a:r>
              <a:rPr lang="en-US" u="sng" dirty="0" smtClean="0"/>
              <a:t>Urinary frequency (voiding &gt;7 X per day) </a:t>
            </a:r>
          </a:p>
          <a:p>
            <a:pPr lvl="1"/>
            <a:r>
              <a:rPr lang="en-US" dirty="0" smtClean="0"/>
              <a:t>Due to changes in bladder function and increase in urine output</a:t>
            </a:r>
          </a:p>
          <a:p>
            <a:r>
              <a:rPr lang="en-US" u="sng" dirty="0" smtClean="0"/>
              <a:t>Nocturia (voiding ≥2 X at night) </a:t>
            </a:r>
          </a:p>
          <a:p>
            <a:pPr lvl="1"/>
            <a:r>
              <a:rPr lang="en-US" dirty="0" smtClean="0"/>
              <a:t>Due to excretion of larger amounts of sodium and water during the night than non pregnant women and nocturnal mobilization of edema later in pregnancy </a:t>
            </a:r>
          </a:p>
          <a:p>
            <a:r>
              <a:rPr lang="en-US" u="sng" dirty="0" smtClean="0"/>
              <a:t>Urgency and stress incontinence </a:t>
            </a:r>
          </a:p>
          <a:p>
            <a:pPr lvl="1"/>
            <a:r>
              <a:rPr lang="en-US" dirty="0" smtClean="0"/>
              <a:t>Uterine pressure on the bladder</a:t>
            </a:r>
          </a:p>
          <a:p>
            <a:pPr lvl="1"/>
            <a:r>
              <a:rPr lang="en-US" dirty="0" smtClean="0"/>
              <a:t>Hormonal effects on the suspensory ligaments of the urethra</a:t>
            </a:r>
          </a:p>
          <a:p>
            <a:pPr lvl="1"/>
            <a:r>
              <a:rPr lang="en-US" dirty="0" smtClean="0"/>
              <a:t>Altered neuromuscular function of the urethral striated sphincter</a:t>
            </a:r>
          </a:p>
        </p:txBody>
      </p:sp>
    </p:spTree>
    <p:extLst>
      <p:ext uri="{BB962C8B-B14F-4D97-AF65-F5344CB8AC3E}">
        <p14:creationId xmlns:p14="http://schemas.microsoft.com/office/powerpoint/2010/main" val="211600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Two main sources</a:t>
            </a:r>
          </a:p>
          <a:p>
            <a:r>
              <a:rPr lang="en-US" sz="3200" i="1" u="sng" dirty="0" smtClean="0"/>
              <a:t>Escherichia coli and other coliforms: </a:t>
            </a:r>
            <a:r>
              <a:rPr lang="en-US" sz="3200" i="1" u="sng" dirty="0" err="1" smtClean="0"/>
              <a:t>enterobacteriacea</a:t>
            </a:r>
            <a:endParaRPr lang="en-US" sz="3200" i="1" u="sng" dirty="0" smtClean="0"/>
          </a:p>
          <a:p>
            <a:pPr lvl="1"/>
            <a:r>
              <a:rPr lang="en-US" sz="3200" dirty="0" smtClean="0"/>
              <a:t>normal vaginal and perineal flora introduced into the urethra during intercourse/wiping after bowel movement</a:t>
            </a:r>
          </a:p>
          <a:p>
            <a:pPr lvl="1"/>
            <a:endParaRPr lang="en-US" dirty="0" smtClean="0"/>
          </a:p>
          <a:p>
            <a:r>
              <a:rPr lang="en-US" sz="3200" i="1" u="sng" dirty="0" smtClean="0"/>
              <a:t>Neisseria gonorrhoeae </a:t>
            </a:r>
            <a:r>
              <a:rPr lang="en-US" sz="3200" u="sng" dirty="0" smtClean="0"/>
              <a:t>and </a:t>
            </a:r>
            <a:r>
              <a:rPr lang="en-US" sz="3200" i="1" u="sng" dirty="0" smtClean="0"/>
              <a:t>chlamydia trachomatis</a:t>
            </a:r>
          </a:p>
          <a:p>
            <a:pPr lvl="1"/>
            <a:r>
              <a:rPr lang="en-US" sz="3600" dirty="0" smtClean="0"/>
              <a:t>sexually transmitted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1461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Etiology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E </a:t>
            </a:r>
            <a:r>
              <a:rPr lang="en-US" dirty="0" smtClean="0"/>
              <a:t>coli: 80-90% as ascending infection from </a:t>
            </a:r>
            <a:r>
              <a:rPr lang="en-US" dirty="0" err="1" smtClean="0"/>
              <a:t>periurethral</a:t>
            </a:r>
            <a:r>
              <a:rPr lang="en-US" dirty="0" smtClean="0"/>
              <a:t> fecal flora</a:t>
            </a:r>
          </a:p>
          <a:p>
            <a:r>
              <a:rPr lang="en-US" dirty="0" smtClean="0"/>
              <a:t>Urea-splitting bacteria e.g.  Proteus (7%), </a:t>
            </a:r>
            <a:r>
              <a:rPr lang="en-US" dirty="0" err="1" smtClean="0"/>
              <a:t>Klebsiella</a:t>
            </a:r>
            <a:r>
              <a:rPr lang="en-US" dirty="0" smtClean="0"/>
              <a:t> (5%)  Pseudomonas, and coagulase-negative staphylococcus, alkalinize the urine,  may be associated with struvite stones. </a:t>
            </a:r>
          </a:p>
          <a:p>
            <a:r>
              <a:rPr lang="en-US" dirty="0" smtClean="0"/>
              <a:t>Enterobacter </a:t>
            </a:r>
            <a:r>
              <a:rPr lang="en-US" dirty="0"/>
              <a:t>species (3%)</a:t>
            </a:r>
          </a:p>
          <a:p>
            <a:r>
              <a:rPr lang="en-US" dirty="0"/>
              <a:t>Staphylococcus </a:t>
            </a:r>
            <a:r>
              <a:rPr lang="en-US" dirty="0" err="1"/>
              <a:t>saprophyticus</a:t>
            </a:r>
            <a:r>
              <a:rPr lang="en-US" dirty="0"/>
              <a:t> (2</a:t>
            </a:r>
            <a:r>
              <a:rPr lang="en-US" dirty="0" smtClean="0"/>
              <a:t>%), </a:t>
            </a:r>
            <a:r>
              <a:rPr lang="en-US" u="sng" dirty="0" smtClean="0"/>
              <a:t>aggressive community acquired </a:t>
            </a:r>
            <a:r>
              <a:rPr lang="en-US" dirty="0" smtClean="0"/>
              <a:t>likely to be persistent/recurrent </a:t>
            </a:r>
            <a:endParaRPr lang="en-US" dirty="0"/>
          </a:p>
          <a:p>
            <a:r>
              <a:rPr lang="en-US" dirty="0"/>
              <a:t>Group B beta-hemolytic Streptococcus (GBS; 1</a:t>
            </a:r>
            <a:r>
              <a:rPr lang="en-US" dirty="0" smtClean="0"/>
              <a:t>%) </a:t>
            </a:r>
            <a:r>
              <a:rPr lang="en-US" u="sng" dirty="0" smtClean="0"/>
              <a:t>leads to neonatal sepsis and death </a:t>
            </a:r>
            <a:r>
              <a:rPr lang="en-US" i="1" u="sng" dirty="0" smtClean="0">
                <a:solidFill>
                  <a:srgbClr val="00B0F0"/>
                </a:solidFill>
              </a:rPr>
              <a:t>give mother prophylaxis to prevent this</a:t>
            </a:r>
            <a:endParaRPr lang="en-US" u="sng" dirty="0">
              <a:solidFill>
                <a:srgbClr val="00B0F0"/>
              </a:solidFill>
            </a:endParaRPr>
          </a:p>
          <a:p>
            <a:r>
              <a:rPr lang="en-US" dirty="0" smtClean="0"/>
              <a:t>Gram-positive: Enterococcus </a:t>
            </a:r>
            <a:r>
              <a:rPr lang="en-US" dirty="0" err="1" smtClean="0"/>
              <a:t>faecalis</a:t>
            </a:r>
            <a:endParaRPr lang="en-US" dirty="0" smtClean="0"/>
          </a:p>
          <a:p>
            <a:r>
              <a:rPr lang="en-US" dirty="0" smtClean="0"/>
              <a:t>Chlamydia causes sterile pyuria </a:t>
            </a:r>
            <a:r>
              <a:rPr lang="en-US" dirty="0"/>
              <a:t>and </a:t>
            </a:r>
            <a:r>
              <a:rPr lang="en-US" dirty="0" smtClean="0"/>
              <a:t>up to 30</a:t>
            </a:r>
            <a:r>
              <a:rPr lang="en-US" dirty="0"/>
              <a:t>% of atypical pathogens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3337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Asymptomatic Bacteriuria (ASB)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Definition </a:t>
            </a:r>
          </a:p>
          <a:p>
            <a:pPr lvl="1"/>
            <a:r>
              <a:rPr lang="en-US" dirty="0"/>
              <a:t>persistent, actively multiplying bacteria within the urinary </a:t>
            </a:r>
            <a:r>
              <a:rPr lang="en-US" dirty="0" smtClean="0"/>
              <a:t>tract without urinary symptoms </a:t>
            </a:r>
          </a:p>
          <a:p>
            <a:pPr lvl="1"/>
            <a:r>
              <a:rPr lang="en-US" dirty="0"/>
              <a:t>d</a:t>
            </a:r>
            <a:r>
              <a:rPr lang="en-US" dirty="0" smtClean="0"/>
              <a:t>efined by &gt;100,000 CFU of a </a:t>
            </a:r>
            <a:r>
              <a:rPr lang="en-US" u="sng" dirty="0" smtClean="0"/>
              <a:t>single organism </a:t>
            </a:r>
            <a:r>
              <a:rPr lang="en-US" i="1" u="sng" dirty="0" smtClean="0"/>
              <a:t>not multiple</a:t>
            </a:r>
            <a:endParaRPr lang="en-US" u="sng" dirty="0" smtClean="0"/>
          </a:p>
          <a:p>
            <a:pPr lvl="1"/>
            <a:r>
              <a:rPr lang="en-US" dirty="0" smtClean="0"/>
              <a:t>Prevalence in pregnancy no higher than non-pregnant population (2-7%)</a:t>
            </a:r>
          </a:p>
          <a:p>
            <a:pPr lvl="1"/>
            <a:endParaRPr lang="en-US" dirty="0" smtClean="0"/>
          </a:p>
          <a:p>
            <a:r>
              <a:rPr lang="en-US" b="1" u="sng" dirty="0" smtClean="0"/>
              <a:t>Significance </a:t>
            </a:r>
          </a:p>
          <a:p>
            <a:pPr lvl="1"/>
            <a:r>
              <a:rPr lang="en-US" dirty="0" smtClean="0"/>
              <a:t>if untreated increases the risk of symptomatic UTI (20-50%) as acute cystitis/ pyelonephritis</a:t>
            </a:r>
          </a:p>
        </p:txBody>
      </p:sp>
    </p:spTree>
    <p:extLst>
      <p:ext uri="{BB962C8B-B14F-4D97-AF65-F5344CB8AC3E}">
        <p14:creationId xmlns:p14="http://schemas.microsoft.com/office/powerpoint/2010/main" val="1572117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ASB-RISK FACTORS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4480"/>
            <a:ext cx="10515600" cy="462248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Age (1% increase/decade of life)</a:t>
            </a:r>
          </a:p>
          <a:p>
            <a:r>
              <a:rPr lang="en-US" dirty="0" smtClean="0"/>
              <a:t>Multi parity-</a:t>
            </a:r>
            <a:r>
              <a:rPr lang="en-US" i="1" dirty="0" smtClean="0"/>
              <a:t>repeated changes in pregnancy which may persist</a:t>
            </a:r>
            <a:endParaRPr lang="en-US" dirty="0" smtClean="0"/>
          </a:p>
          <a:p>
            <a:r>
              <a:rPr lang="en-US" dirty="0" smtClean="0"/>
              <a:t>Sexual activity </a:t>
            </a:r>
          </a:p>
          <a:p>
            <a:r>
              <a:rPr lang="en-US" dirty="0" smtClean="0"/>
              <a:t>Chlamydia infection</a:t>
            </a:r>
          </a:p>
          <a:p>
            <a:r>
              <a:rPr lang="en-US" dirty="0" smtClean="0"/>
              <a:t>Lower socioeconomic status- </a:t>
            </a:r>
            <a:r>
              <a:rPr lang="en-US" i="1" dirty="0" smtClean="0">
                <a:solidFill>
                  <a:srgbClr val="00B0F0"/>
                </a:solidFill>
              </a:rPr>
              <a:t>hygiene, access to info</a:t>
            </a:r>
          </a:p>
          <a:p>
            <a:r>
              <a:rPr lang="en-US" i="1" dirty="0" smtClean="0">
                <a:solidFill>
                  <a:srgbClr val="00B0F0"/>
                </a:solidFill>
              </a:rPr>
              <a:t>UTI prior to prenatal care</a:t>
            </a:r>
            <a:endParaRPr lang="en-US" dirty="0" smtClean="0">
              <a:solidFill>
                <a:srgbClr val="00B0F0"/>
              </a:solidFill>
            </a:endParaRPr>
          </a:p>
          <a:p>
            <a:r>
              <a:rPr lang="en-US" dirty="0" smtClean="0"/>
              <a:t>History of recurrent UTI</a:t>
            </a:r>
          </a:p>
          <a:p>
            <a:r>
              <a:rPr lang="en-US" dirty="0" smtClean="0"/>
              <a:t>DM</a:t>
            </a:r>
          </a:p>
          <a:p>
            <a:r>
              <a:rPr lang="en-US" dirty="0" smtClean="0"/>
              <a:t>Sickle cell disease (renal damage), </a:t>
            </a:r>
          </a:p>
          <a:p>
            <a:r>
              <a:rPr lang="en-US" dirty="0" smtClean="0"/>
              <a:t>Anatomic or functional GU abnormalities e.g. Diversion </a:t>
            </a:r>
          </a:p>
          <a:p>
            <a:r>
              <a:rPr lang="en-US" dirty="0" smtClean="0"/>
              <a:t>Preeclampsia </a:t>
            </a:r>
          </a:p>
          <a:p>
            <a:r>
              <a:rPr lang="en-US" dirty="0" smtClean="0"/>
              <a:t>Cesarean delivery/catheterization – don’t put indwelling catheter</a:t>
            </a:r>
          </a:p>
        </p:txBody>
      </p:sp>
    </p:spTree>
    <p:extLst>
      <p:ext uri="{BB962C8B-B14F-4D97-AF65-F5344CB8AC3E}">
        <p14:creationId xmlns:p14="http://schemas.microsoft.com/office/powerpoint/2010/main" val="477095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ASB-SCREENING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0565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Urine culture by clean catch at initial visit- </a:t>
            </a:r>
            <a:r>
              <a:rPr lang="en-US" i="1" dirty="0" smtClean="0"/>
              <a:t>gold standard</a:t>
            </a:r>
            <a:endParaRPr lang="en-US" dirty="0" smtClean="0"/>
          </a:p>
          <a:p>
            <a:pPr lvl="1"/>
            <a:r>
              <a:rPr lang="en-US" dirty="0" smtClean="0"/>
              <a:t>clean the vulvar from front to back to avoid contamination of the urine sample. </a:t>
            </a:r>
            <a:r>
              <a:rPr lang="en-US" i="1" dirty="0" smtClean="0">
                <a:solidFill>
                  <a:srgbClr val="00B0F0"/>
                </a:solidFill>
              </a:rPr>
              <a:t>what is used to clean? Just use plain water so u don’t kill the bacteria with antiseptic</a:t>
            </a:r>
            <a:endParaRPr lang="en-US" dirty="0" smtClean="0">
              <a:solidFill>
                <a:srgbClr val="00B0F0"/>
              </a:solidFill>
            </a:endParaRPr>
          </a:p>
          <a:p>
            <a:pPr lvl="1"/>
            <a:r>
              <a:rPr lang="en-US" dirty="0" smtClean="0"/>
              <a:t>collect MSSU mid stream specimen of urine</a:t>
            </a:r>
          </a:p>
          <a:p>
            <a:r>
              <a:rPr lang="en-US" dirty="0" err="1" smtClean="0"/>
              <a:t>Dipslide</a:t>
            </a:r>
            <a:r>
              <a:rPr lang="en-US" dirty="0" smtClean="0"/>
              <a:t> (semi-quantitative dip inoculum method)- </a:t>
            </a:r>
            <a:r>
              <a:rPr lang="en-US" i="1" dirty="0" smtClean="0">
                <a:solidFill>
                  <a:srgbClr val="00B0F0"/>
                </a:solidFill>
              </a:rPr>
              <a:t>used in research</a:t>
            </a:r>
          </a:p>
          <a:p>
            <a:pPr lvl="1"/>
            <a:r>
              <a:rPr lang="en-US" dirty="0" smtClean="0"/>
              <a:t>a special agar-coated dipstick first placed in urine and then used as  culture plate</a:t>
            </a:r>
          </a:p>
          <a:p>
            <a:r>
              <a:rPr lang="en-US" dirty="0" smtClean="0"/>
              <a:t>Urinalysis and urine dipstick- </a:t>
            </a:r>
            <a:r>
              <a:rPr lang="en-US" i="1" dirty="0" smtClean="0"/>
              <a:t>done in KNH</a:t>
            </a:r>
            <a:endParaRPr lang="en-US" dirty="0" smtClean="0"/>
          </a:p>
          <a:p>
            <a:pPr lvl="1"/>
            <a:r>
              <a:rPr lang="en-US" dirty="0" smtClean="0"/>
              <a:t>PH- range 4.5 to 8 but normally is slightly acidic (5.5 to 6.5), </a:t>
            </a:r>
            <a:r>
              <a:rPr lang="en-US" u="sng" dirty="0" smtClean="0"/>
              <a:t>alkaline urine suggests urea-splitting organism</a:t>
            </a:r>
          </a:p>
          <a:p>
            <a:pPr lvl="1"/>
            <a:r>
              <a:rPr lang="en-US" dirty="0" smtClean="0"/>
              <a:t>leukocyte esterase and nitrite-inadequate, lower sensitivity, and high specificity </a:t>
            </a:r>
          </a:p>
          <a:p>
            <a:pPr lvl="2"/>
            <a:r>
              <a:rPr lang="en-US" dirty="0" smtClean="0"/>
              <a:t>Many gram-negative and some gram-positive organisms reduce urinary nitrates to nitrites </a:t>
            </a:r>
          </a:p>
          <a:p>
            <a:pPr lvl="2"/>
            <a:r>
              <a:rPr lang="en-US" dirty="0" smtClean="0"/>
              <a:t>false-negative results from non-nitrate–reducing organisms  and low-nitrate diet</a:t>
            </a:r>
          </a:p>
          <a:p>
            <a:pPr lvl="2"/>
            <a:r>
              <a:rPr lang="en-US" dirty="0" smtClean="0"/>
              <a:t>Leucocyte esterase produced by neutrophils and may signal pyuria from UTI</a:t>
            </a:r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091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/>
              <a:t>2. ACUTE URETHRITIS/ACUTE URETHRAL SYNDROME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Causes: </a:t>
            </a:r>
          </a:p>
          <a:p>
            <a:pPr lvl="1"/>
            <a:r>
              <a:rPr lang="en-US" i="1" dirty="0" smtClean="0"/>
              <a:t>Escherichia coli and other coliforms</a:t>
            </a:r>
          </a:p>
          <a:p>
            <a:pPr lvl="1"/>
            <a:r>
              <a:rPr lang="en-US" i="1" dirty="0" smtClean="0"/>
              <a:t>Neisseria gonorrhoeae, </a:t>
            </a:r>
            <a:r>
              <a:rPr lang="en-US" dirty="0" smtClean="0"/>
              <a:t>and </a:t>
            </a:r>
            <a:r>
              <a:rPr lang="en-US" i="1" dirty="0" smtClean="0"/>
              <a:t>Chlamydia trachomatis</a:t>
            </a:r>
            <a:endParaRPr lang="en-US" dirty="0" smtClean="0"/>
          </a:p>
          <a:p>
            <a:r>
              <a:rPr lang="en-US" dirty="0" smtClean="0"/>
              <a:t>Symptoms</a:t>
            </a:r>
          </a:p>
          <a:p>
            <a:pPr lvl="1"/>
            <a:r>
              <a:rPr lang="en-US" dirty="0" smtClean="0"/>
              <a:t>frequency</a:t>
            </a:r>
            <a:r>
              <a:rPr lang="en-US" dirty="0"/>
              <a:t>, urgency, and </a:t>
            </a:r>
            <a:r>
              <a:rPr lang="en-US" dirty="0" smtClean="0"/>
              <a:t>dysuria, hesitancy</a:t>
            </a:r>
            <a:r>
              <a:rPr lang="en-US" dirty="0"/>
              <a:t>, </a:t>
            </a:r>
            <a:r>
              <a:rPr lang="en-US" dirty="0" smtClean="0"/>
              <a:t>dribbling, mucopurulent </a:t>
            </a:r>
            <a:r>
              <a:rPr lang="en-US" dirty="0"/>
              <a:t>urethral discharge </a:t>
            </a:r>
            <a:endParaRPr lang="en-US" dirty="0" smtClean="0"/>
          </a:p>
          <a:p>
            <a:r>
              <a:rPr lang="en-US" dirty="0" smtClean="0"/>
              <a:t>Investigations</a:t>
            </a:r>
          </a:p>
          <a:p>
            <a:pPr lvl="1"/>
            <a:r>
              <a:rPr lang="en-US" dirty="0" smtClean="0"/>
              <a:t>Urine microscopy: white </a:t>
            </a:r>
            <a:r>
              <a:rPr lang="en-US" dirty="0"/>
              <a:t>blood cells, </a:t>
            </a:r>
            <a:r>
              <a:rPr lang="en-US" dirty="0" smtClean="0"/>
              <a:t>bacteria </a:t>
            </a:r>
          </a:p>
          <a:p>
            <a:pPr lvl="1"/>
            <a:r>
              <a:rPr lang="en-US" dirty="0" smtClean="0"/>
              <a:t>Urine culture: low </a:t>
            </a:r>
            <a:r>
              <a:rPr lang="en-US" dirty="0"/>
              <a:t>colony counts of </a:t>
            </a:r>
            <a:r>
              <a:rPr lang="en-US" dirty="0" smtClean="0"/>
              <a:t>coliforms-</a:t>
            </a:r>
            <a:r>
              <a:rPr lang="en-US" i="1" dirty="0" smtClean="0"/>
              <a:t>100</a:t>
            </a:r>
            <a:endParaRPr lang="en-US" dirty="0" smtClean="0"/>
          </a:p>
          <a:p>
            <a:pPr lvl="1"/>
            <a:r>
              <a:rPr lang="en-US" dirty="0" smtClean="0"/>
              <a:t>Culture urethral discharge: for </a:t>
            </a:r>
            <a:r>
              <a:rPr lang="en-US" dirty="0"/>
              <a:t>gonorrhea and chlamydia </a:t>
            </a:r>
            <a:r>
              <a:rPr lang="en-US" i="1" dirty="0" smtClean="0"/>
              <a:t> 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rapid diagnostic </a:t>
            </a:r>
            <a:r>
              <a:rPr lang="en-US" dirty="0" smtClean="0"/>
              <a:t>test</a:t>
            </a:r>
            <a:r>
              <a:rPr lang="en-US" dirty="0"/>
              <a:t> </a:t>
            </a:r>
            <a:r>
              <a:rPr lang="en-US" dirty="0" smtClean="0"/>
              <a:t>e.g. NAAT preferred </a:t>
            </a:r>
            <a:r>
              <a:rPr lang="en-US" dirty="0"/>
              <a:t>for </a:t>
            </a:r>
            <a:r>
              <a:rPr lang="en-US" dirty="0" smtClean="0"/>
              <a:t>gonorrhea </a:t>
            </a:r>
            <a:r>
              <a:rPr lang="en-US" dirty="0"/>
              <a:t>and </a:t>
            </a:r>
            <a:r>
              <a:rPr lang="en-US" dirty="0" smtClean="0"/>
              <a:t>chlamydia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7219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1579" y="579119"/>
            <a:ext cx="11294203" cy="5625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22111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UTI: treatment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845800" cy="4351338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Asymptomatic Bacteriuria </a:t>
            </a:r>
          </a:p>
          <a:p>
            <a:pPr lvl="1"/>
            <a:r>
              <a:rPr lang="en-US" sz="2800" dirty="0" smtClean="0"/>
              <a:t>Coliforms</a:t>
            </a:r>
          </a:p>
          <a:p>
            <a:pPr lvl="2"/>
            <a:r>
              <a:rPr lang="en-US" sz="2400" dirty="0" smtClean="0"/>
              <a:t>Empiric   </a:t>
            </a:r>
          </a:p>
          <a:p>
            <a:pPr lvl="2"/>
            <a:r>
              <a:rPr lang="en-US" sz="2400" dirty="0" smtClean="0"/>
              <a:t>PO antimicrobials </a:t>
            </a:r>
          </a:p>
          <a:p>
            <a:pPr lvl="2"/>
            <a:r>
              <a:rPr lang="en-US" sz="2400" dirty="0" smtClean="0"/>
              <a:t>3-7 days preferred over single day course: amoxicillin, cephalosporin, </a:t>
            </a:r>
            <a:r>
              <a:rPr lang="en-US" sz="2400" dirty="0" err="1" smtClean="0"/>
              <a:t>nitrofurantoin</a:t>
            </a:r>
            <a:endParaRPr lang="en-US" sz="2400" dirty="0" smtClean="0"/>
          </a:p>
          <a:p>
            <a:pPr lvl="1"/>
            <a:r>
              <a:rPr lang="en-US" sz="2800" dirty="0"/>
              <a:t>T</a:t>
            </a:r>
            <a:r>
              <a:rPr lang="en-US" sz="2800" dirty="0" smtClean="0"/>
              <a:t>reatment failures: nitrofurantoin for 21 days </a:t>
            </a:r>
            <a:r>
              <a:rPr lang="en-US" sz="2800" i="1" dirty="0" smtClean="0">
                <a:solidFill>
                  <a:srgbClr val="00B0F0"/>
                </a:solidFill>
              </a:rPr>
              <a:t>is usually very nauseating </a:t>
            </a:r>
          </a:p>
          <a:p>
            <a:pPr lvl="1"/>
            <a:r>
              <a:rPr lang="en-US" sz="2800" dirty="0" smtClean="0"/>
              <a:t>Persistence or recurrence: suppress, nitrofurantoin at bedtime until delivery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6014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and classify UTI in pregnancy </a:t>
            </a:r>
          </a:p>
          <a:p>
            <a:r>
              <a:rPr lang="en-US" dirty="0" smtClean="0"/>
              <a:t>Understand the urinary tract changes in pregnancy that increase the risk of UTI</a:t>
            </a:r>
          </a:p>
          <a:p>
            <a:r>
              <a:rPr lang="en-US" dirty="0" smtClean="0"/>
              <a:t>Identify the risk factors and causes of  UTI in pregnancy</a:t>
            </a:r>
          </a:p>
          <a:p>
            <a:r>
              <a:rPr lang="en-US" dirty="0" smtClean="0"/>
              <a:t>Rationalize the diagnosis and management of UTI in pregnancy</a:t>
            </a:r>
          </a:p>
          <a:p>
            <a:r>
              <a:rPr lang="en-US" dirty="0" smtClean="0"/>
              <a:t>Outline the maternal and neonatal complications of UTI in pregnancy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789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37384"/>
            <a:ext cx="11064240" cy="6086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6635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TREATMENT: GONOCOCCAL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Dual therapy preferred </a:t>
            </a:r>
          </a:p>
          <a:p>
            <a:pPr lvl="1"/>
            <a:r>
              <a:rPr lang="en-US" sz="2800" dirty="0" smtClean="0"/>
              <a:t>Ceftriaxone 250 mg IM  single dose PLUS azithromycin 1 g PO as a single dose</a:t>
            </a:r>
          </a:p>
          <a:p>
            <a:pPr lvl="1"/>
            <a:r>
              <a:rPr lang="en-US" sz="2800" dirty="0" err="1" smtClean="0"/>
              <a:t>Cefixime</a:t>
            </a:r>
            <a:r>
              <a:rPr lang="en-US" sz="2800" dirty="0" smtClean="0"/>
              <a:t> 400 mg orally as a single dose PLUS azithromycin 1 g PO as a single dose</a:t>
            </a:r>
          </a:p>
          <a:p>
            <a:pPr lvl="1"/>
            <a:endParaRPr lang="en-US" sz="3200" dirty="0" smtClean="0"/>
          </a:p>
          <a:p>
            <a:r>
              <a:rPr lang="en-US" sz="3200" dirty="0" smtClean="0"/>
              <a:t>Single therapy -use local resistance data for susceptibility</a:t>
            </a:r>
          </a:p>
          <a:p>
            <a:pPr lvl="1"/>
            <a:r>
              <a:rPr lang="en-US" sz="2800" dirty="0" smtClean="0"/>
              <a:t>E.G. </a:t>
            </a:r>
            <a:r>
              <a:rPr lang="en-US" sz="2800" dirty="0" err="1" smtClean="0"/>
              <a:t>Spectinomycin</a:t>
            </a:r>
            <a:r>
              <a:rPr lang="en-US" sz="2800" dirty="0" smtClean="0"/>
              <a:t> 2 g IM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20242" y="6161016"/>
            <a:ext cx="3063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Higher dosages for recurrence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63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TREATMENT: CHLAMYDIA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Azithromycin 1 g PO as a single dose/doxycycline 100 mg PO twice a day for 7 days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OR</a:t>
            </a:r>
          </a:p>
          <a:p>
            <a:pPr lvl="1"/>
            <a:r>
              <a:rPr lang="en-US" dirty="0" smtClean="0"/>
              <a:t>tetracycline 500 mg orally four times a day for 7 days</a:t>
            </a:r>
          </a:p>
          <a:p>
            <a:pPr lvl="1"/>
            <a:r>
              <a:rPr lang="en-US" dirty="0" smtClean="0"/>
              <a:t>erythromycin 500 mg orally twice a day for 7 days</a:t>
            </a:r>
          </a:p>
          <a:p>
            <a:pPr lvl="1"/>
            <a:r>
              <a:rPr lang="en-US" dirty="0" err="1" smtClean="0"/>
              <a:t>ofloxacin</a:t>
            </a:r>
            <a:r>
              <a:rPr lang="en-US" dirty="0" smtClean="0"/>
              <a:t> 200–400 mg orally twice a day for 7 days.</a:t>
            </a:r>
          </a:p>
          <a:p>
            <a:pPr lvl="1"/>
            <a:r>
              <a:rPr lang="en-US" i="1" dirty="0" smtClean="0">
                <a:solidFill>
                  <a:srgbClr val="00B0F0"/>
                </a:solidFill>
              </a:rPr>
              <a:t>Avoid </a:t>
            </a:r>
            <a:r>
              <a:rPr lang="en-US" i="1" dirty="0" err="1" smtClean="0">
                <a:solidFill>
                  <a:srgbClr val="00B0F0"/>
                </a:solidFill>
              </a:rPr>
              <a:t>tetracyclines</a:t>
            </a:r>
            <a:r>
              <a:rPr lang="en-US" i="1" dirty="0" smtClean="0">
                <a:solidFill>
                  <a:srgbClr val="00B0F0"/>
                </a:solidFill>
              </a:rPr>
              <a:t> and quinolones in pregnancy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Pregnancy </a:t>
            </a:r>
          </a:p>
          <a:p>
            <a:pPr lvl="1"/>
            <a:r>
              <a:rPr lang="en-US" dirty="0" smtClean="0"/>
              <a:t>azithromycin preferred over erythromycin or amoxicillin,</a:t>
            </a:r>
          </a:p>
          <a:p>
            <a:pPr lvl="1"/>
            <a:r>
              <a:rPr lang="en-US" dirty="0" smtClean="0"/>
              <a:t>amoxicillin preferred over erythromycin.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20242" y="6161016"/>
            <a:ext cx="30639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Higher dosages for recurrence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3994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ACUTE CYSTITIS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Inflammation </a:t>
            </a:r>
            <a:r>
              <a:rPr lang="en-US" dirty="0"/>
              <a:t>of the bladder </a:t>
            </a:r>
            <a:r>
              <a:rPr lang="en-US" dirty="0" smtClean="0"/>
              <a:t>from bacterial </a:t>
            </a:r>
            <a:r>
              <a:rPr lang="en-US" dirty="0"/>
              <a:t>or nonbacterial causes (</a:t>
            </a:r>
            <a:r>
              <a:rPr lang="en-US" dirty="0" smtClean="0"/>
              <a:t>e.g. </a:t>
            </a:r>
            <a:r>
              <a:rPr lang="en-US" dirty="0"/>
              <a:t>radiation or viral </a:t>
            </a:r>
            <a:r>
              <a:rPr lang="en-US" dirty="0" smtClean="0"/>
              <a:t>infection)</a:t>
            </a:r>
          </a:p>
          <a:p>
            <a:r>
              <a:rPr lang="en-US" dirty="0" smtClean="0"/>
              <a:t>Prevalence :1-2%</a:t>
            </a:r>
          </a:p>
          <a:p>
            <a:r>
              <a:rPr lang="en-US" dirty="0" smtClean="0"/>
              <a:t>Symptoms and signs</a:t>
            </a:r>
          </a:p>
          <a:p>
            <a:pPr lvl="1"/>
            <a:r>
              <a:rPr lang="en-US" dirty="0" smtClean="0"/>
              <a:t>Suprapubic discomfort</a:t>
            </a:r>
          </a:p>
          <a:p>
            <a:pPr lvl="1"/>
            <a:r>
              <a:rPr lang="en-US" dirty="0" smtClean="0"/>
              <a:t>Dysuria</a:t>
            </a:r>
            <a:r>
              <a:rPr lang="en-US" dirty="0"/>
              <a:t>, urgency, </a:t>
            </a:r>
            <a:r>
              <a:rPr lang="en-US" dirty="0" err="1" smtClean="0"/>
              <a:t>nocturia</a:t>
            </a:r>
            <a:r>
              <a:rPr lang="en-US" dirty="0" smtClean="0"/>
              <a:t> and frequency</a:t>
            </a:r>
            <a:endParaRPr lang="en-US" dirty="0"/>
          </a:p>
          <a:p>
            <a:pPr lvl="1"/>
            <a:r>
              <a:rPr lang="en-US" dirty="0" smtClean="0"/>
              <a:t>Pyuria and </a:t>
            </a:r>
            <a:r>
              <a:rPr lang="en-US" dirty="0"/>
              <a:t>bacteriuria </a:t>
            </a:r>
            <a:endParaRPr lang="en-US" dirty="0" smtClean="0"/>
          </a:p>
          <a:p>
            <a:pPr lvl="1"/>
            <a:r>
              <a:rPr lang="en-US" dirty="0" smtClean="0"/>
              <a:t>Microscopic </a:t>
            </a:r>
            <a:r>
              <a:rPr lang="en-US" dirty="0"/>
              <a:t>hematuria </a:t>
            </a:r>
            <a:r>
              <a:rPr lang="en-US" dirty="0" smtClean="0"/>
              <a:t>and </a:t>
            </a:r>
            <a:r>
              <a:rPr lang="en-US" dirty="0"/>
              <a:t>occasionally </a:t>
            </a:r>
            <a:r>
              <a:rPr lang="en-US" dirty="0" smtClean="0"/>
              <a:t>gross hematuria </a:t>
            </a:r>
            <a:r>
              <a:rPr lang="en-US" dirty="0"/>
              <a:t>from hemorrhagic cystitis </a:t>
            </a:r>
            <a:endParaRPr lang="en-US" dirty="0" smtClean="0"/>
          </a:p>
          <a:p>
            <a:r>
              <a:rPr lang="en-US" dirty="0" smtClean="0"/>
              <a:t>Significance</a:t>
            </a:r>
          </a:p>
          <a:p>
            <a:pPr lvl="1"/>
            <a:r>
              <a:rPr lang="en-US" dirty="0" smtClean="0"/>
              <a:t>Precede 40 % </a:t>
            </a:r>
            <a:r>
              <a:rPr lang="en-US" dirty="0"/>
              <a:t>of pregnant women with </a:t>
            </a:r>
            <a:r>
              <a:rPr lang="en-US" dirty="0" smtClean="0"/>
              <a:t>acute pyelonephritis </a:t>
            </a:r>
          </a:p>
          <a:p>
            <a:r>
              <a:rPr lang="en-US" dirty="0" smtClean="0"/>
              <a:t>Treatment </a:t>
            </a:r>
          </a:p>
          <a:p>
            <a:pPr lvl="1"/>
            <a:r>
              <a:rPr lang="en-US" dirty="0" smtClean="0"/>
              <a:t>3-7 days and not single-dose therapy needed as for ASB</a:t>
            </a:r>
          </a:p>
        </p:txBody>
      </p:sp>
    </p:spTree>
    <p:extLst>
      <p:ext uri="{BB962C8B-B14F-4D97-AF65-F5344CB8AC3E}">
        <p14:creationId xmlns:p14="http://schemas.microsoft.com/office/powerpoint/2010/main" val="22853963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Treatment: acute cystitis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Antibiotic choice depends on</a:t>
            </a:r>
          </a:p>
          <a:p>
            <a:pPr lvl="1"/>
            <a:r>
              <a:rPr lang="en-US" dirty="0" smtClean="0"/>
              <a:t>Sensitivity patterns </a:t>
            </a:r>
          </a:p>
          <a:p>
            <a:pPr lvl="1"/>
            <a:r>
              <a:rPr lang="en-US" dirty="0" smtClean="0"/>
              <a:t>Ampicillin, amoxicillin, cephalexin, amoxicillin-clavulanic </a:t>
            </a:r>
            <a:r>
              <a:rPr lang="en-US" u="sng" dirty="0" smtClean="0"/>
              <a:t>acid affect normal bowel and vaginal flora to cause diarrhea or </a:t>
            </a:r>
            <a:r>
              <a:rPr lang="en-US" u="sng" dirty="0" err="1" smtClean="0"/>
              <a:t>monilial</a:t>
            </a:r>
            <a:r>
              <a:rPr lang="en-US" u="sng" dirty="0" smtClean="0"/>
              <a:t> </a:t>
            </a:r>
            <a:r>
              <a:rPr lang="en-US" u="sng" dirty="0" err="1" smtClean="0"/>
              <a:t>vulvovaginitis</a:t>
            </a:r>
            <a:r>
              <a:rPr lang="en-US" u="sng" dirty="0" smtClean="0"/>
              <a:t> </a:t>
            </a:r>
            <a:r>
              <a:rPr lang="en-US" i="1" dirty="0">
                <a:solidFill>
                  <a:srgbClr val="00B0F0"/>
                </a:solidFill>
              </a:rPr>
              <a:t>cause vaginal yeast infections</a:t>
            </a:r>
            <a:r>
              <a:rPr lang="en-US" dirty="0">
                <a:solidFill>
                  <a:srgbClr val="00B0F0"/>
                </a:solidFill>
              </a:rPr>
              <a:t> </a:t>
            </a:r>
            <a:endParaRPr lang="en-US" u="sng" dirty="0" smtClean="0"/>
          </a:p>
          <a:p>
            <a:pPr lvl="1"/>
            <a:r>
              <a:rPr lang="en-US" dirty="0" smtClean="0"/>
              <a:t>Nitrofurantoin has minimal effect on vaginal and bowel flora,  and effective against the common </a:t>
            </a:r>
            <a:r>
              <a:rPr lang="en-US" dirty="0" err="1" smtClean="0"/>
              <a:t>uropathogens</a:t>
            </a:r>
            <a:r>
              <a:rPr lang="en-US" dirty="0" smtClean="0"/>
              <a:t>, except Proteus species</a:t>
            </a:r>
          </a:p>
          <a:p>
            <a:pPr lvl="1"/>
            <a:r>
              <a:rPr lang="en-US" dirty="0" smtClean="0"/>
              <a:t>Amoxicillin-clavulanic acid and trimethoprim </a:t>
            </a:r>
            <a:r>
              <a:rPr lang="en-US" dirty="0" err="1" smtClean="0"/>
              <a:t>sulfamethoxazole</a:t>
            </a:r>
            <a:r>
              <a:rPr lang="en-US" dirty="0" smtClean="0"/>
              <a:t> best for resistant pathogen </a:t>
            </a:r>
          </a:p>
          <a:p>
            <a:pPr lvl="1"/>
            <a:r>
              <a:rPr lang="en-US" dirty="0" smtClean="0"/>
              <a:t>Amoxicillin-</a:t>
            </a:r>
            <a:r>
              <a:rPr lang="en-US" u="sng" dirty="0" err="1" smtClean="0"/>
              <a:t>clavulanic</a:t>
            </a:r>
            <a:r>
              <a:rPr lang="en-US" u="sng" dirty="0" smtClean="0"/>
              <a:t> acid </a:t>
            </a:r>
            <a:r>
              <a:rPr lang="en-US" i="1" u="sng" dirty="0" smtClean="0"/>
              <a:t> </a:t>
            </a:r>
            <a:r>
              <a:rPr lang="en-US" dirty="0" smtClean="0"/>
              <a:t>concern about neonatal necrotizing enterocolitis </a:t>
            </a:r>
          </a:p>
          <a:p>
            <a:pPr lvl="1"/>
            <a:r>
              <a:rPr lang="en-US" dirty="0" smtClean="0"/>
              <a:t>Sulfonamides not used in the first trimester due to teratogenicity, and immediately prior to delivery due to displacement of bilirubin from protein binding sites and resultant neonatal jaundice</a:t>
            </a:r>
          </a:p>
        </p:txBody>
      </p:sp>
    </p:spTree>
    <p:extLst>
      <p:ext uri="{BB962C8B-B14F-4D97-AF65-F5344CB8AC3E}">
        <p14:creationId xmlns:p14="http://schemas.microsoft.com/office/powerpoint/2010/main" val="17987571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1235"/>
          </a:xfrm>
        </p:spPr>
        <p:txBody>
          <a:bodyPr>
            <a:normAutofit/>
          </a:bodyPr>
          <a:lstStyle/>
          <a:p>
            <a:r>
              <a:rPr lang="en-US" sz="4000" b="1" dirty="0" smtClean="0"/>
              <a:t>ACUTE PYELONEPHRITIS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56360"/>
            <a:ext cx="10515600" cy="482060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most common serious medical complication of </a:t>
            </a:r>
            <a:r>
              <a:rPr lang="en-US" dirty="0" smtClean="0"/>
              <a:t>pregnancy</a:t>
            </a:r>
          </a:p>
          <a:p>
            <a:r>
              <a:rPr lang="en-US" dirty="0" smtClean="0"/>
              <a:t>About 10 to 20% of women with pyelonephritis have bacteremia so maybe having sepsis</a:t>
            </a:r>
            <a:endParaRPr lang="en-US" dirty="0"/>
          </a:p>
          <a:p>
            <a:r>
              <a:rPr lang="en-US" dirty="0" smtClean="0"/>
              <a:t>Prevalence: 1-2 % and most common in the 2nd and 3rd trimesters</a:t>
            </a:r>
          </a:p>
          <a:p>
            <a:r>
              <a:rPr lang="en-US" dirty="0" smtClean="0"/>
              <a:t>Location: right (75%-80%), left (10</a:t>
            </a:r>
            <a:r>
              <a:rPr lang="en-US" dirty="0"/>
              <a:t>% -</a:t>
            </a:r>
            <a:r>
              <a:rPr lang="en-US" dirty="0" smtClean="0"/>
              <a:t>15%) or bilateral</a:t>
            </a:r>
          </a:p>
          <a:p>
            <a:r>
              <a:rPr lang="en-US" dirty="0" smtClean="0"/>
              <a:t>Symptoms and signs</a:t>
            </a:r>
          </a:p>
          <a:p>
            <a:pPr lvl="1"/>
            <a:r>
              <a:rPr lang="en-US" dirty="0" smtClean="0"/>
              <a:t>urinary symptoms-frequency, and dysuria </a:t>
            </a:r>
          </a:p>
          <a:p>
            <a:pPr lvl="1"/>
            <a:r>
              <a:rPr lang="en-US" dirty="0" smtClean="0"/>
              <a:t>fever, flank pain, nausea, vomiting, shaking chills</a:t>
            </a:r>
          </a:p>
          <a:p>
            <a:pPr lvl="1"/>
            <a:r>
              <a:rPr lang="en-US" dirty="0" smtClean="0"/>
              <a:t>CVA/renal angle tenderness-</a:t>
            </a:r>
            <a:r>
              <a:rPr lang="en-US" i="1" dirty="0" smtClean="0"/>
              <a:t>salient feature so do it routinely if you suspect a UTI</a:t>
            </a:r>
            <a:endParaRPr lang="en-US" dirty="0" smtClean="0"/>
          </a:p>
          <a:p>
            <a:pPr lvl="1"/>
            <a:r>
              <a:rPr lang="en-US" dirty="0" smtClean="0"/>
              <a:t>signs of preterm labor, septic shock, and ARDS</a:t>
            </a:r>
          </a:p>
          <a:p>
            <a:r>
              <a:rPr lang="en-US" dirty="0" smtClean="0"/>
              <a:t>Labs:</a:t>
            </a:r>
          </a:p>
          <a:p>
            <a:pPr lvl="1"/>
            <a:r>
              <a:rPr lang="en-US" dirty="0" smtClean="0"/>
              <a:t>Bacteriuria- 1–2 per HPF in unspun urine or &gt;20 in centrifuged urine</a:t>
            </a:r>
          </a:p>
          <a:p>
            <a:pPr lvl="1"/>
            <a:r>
              <a:rPr lang="en-US" dirty="0" smtClean="0"/>
              <a:t>Pyuria</a:t>
            </a:r>
          </a:p>
          <a:p>
            <a:pPr lvl="1"/>
            <a:r>
              <a:rPr lang="en-US" dirty="0" smtClean="0"/>
              <a:t>WBC casts </a:t>
            </a:r>
          </a:p>
          <a:p>
            <a:pPr lvl="1"/>
            <a:r>
              <a:rPr lang="en-US" dirty="0" smtClean="0"/>
              <a:t>Leukocytosis</a:t>
            </a:r>
          </a:p>
          <a:p>
            <a:pPr lvl="1"/>
            <a:r>
              <a:rPr lang="en-US" u="sng" dirty="0" smtClean="0"/>
              <a:t>Blood </a:t>
            </a:r>
            <a:r>
              <a:rPr lang="en-US" u="sng" dirty="0"/>
              <a:t>cultures </a:t>
            </a:r>
            <a:r>
              <a:rPr lang="en-US" u="sng" dirty="0" smtClean="0"/>
              <a:t>–septicemia in 10–20%</a:t>
            </a:r>
          </a:p>
        </p:txBody>
      </p:sp>
    </p:spTree>
    <p:extLst>
      <p:ext uri="{BB962C8B-B14F-4D97-AF65-F5344CB8AC3E}">
        <p14:creationId xmlns:p14="http://schemas.microsoft.com/office/powerpoint/2010/main" val="159495493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/>
              <a:t>ACUTE PYELONEPHRITIS: GENERAL MANAGEMENT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9240"/>
            <a:ext cx="10515600" cy="463772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Admit </a:t>
            </a:r>
            <a:r>
              <a:rPr lang="en-US" i="1" dirty="0" smtClean="0"/>
              <a:t>to monitor for septic shock</a:t>
            </a:r>
            <a:endParaRPr lang="en-US" dirty="0" smtClean="0"/>
          </a:p>
          <a:p>
            <a:r>
              <a:rPr lang="en-US" dirty="0" smtClean="0"/>
              <a:t>Intravenous hydration to ensure adequate urinary output </a:t>
            </a:r>
          </a:p>
          <a:p>
            <a:pPr marL="228600" lvl="1">
              <a:spcBef>
                <a:spcPts val="1000"/>
              </a:spcBef>
            </a:pPr>
            <a:r>
              <a:rPr lang="en-US" sz="2800" dirty="0" smtClean="0"/>
              <a:t>Antipyretics/cooling blanket. Hyperthermia in early pregnancy is teratogenic and can lead to early labor or fetal compromise/NRFS-</a:t>
            </a:r>
            <a:r>
              <a:rPr lang="en-US" sz="2800" i="1" dirty="0" smtClean="0"/>
              <a:t>non reassuring fetal status</a:t>
            </a:r>
          </a:p>
          <a:p>
            <a:pPr marL="228600" lvl="1">
              <a:spcBef>
                <a:spcPts val="1000"/>
              </a:spcBef>
            </a:pPr>
            <a:r>
              <a:rPr lang="en-US" sz="2800" dirty="0" smtClean="0"/>
              <a:t>Closely monitor urinary output, BP, PR, Temp, and oxygen saturation. </a:t>
            </a:r>
          </a:p>
          <a:p>
            <a:pPr marL="228600" lvl="1">
              <a:spcBef>
                <a:spcPts val="1000"/>
              </a:spcBef>
            </a:pPr>
            <a:r>
              <a:rPr lang="en-US" sz="2800" dirty="0" smtClean="0"/>
              <a:t>Investigations: CBC, UEC, urine culture </a:t>
            </a:r>
            <a:r>
              <a:rPr lang="en-US" sz="2800" i="1" dirty="0" smtClean="0">
                <a:solidFill>
                  <a:srgbClr val="00B0F0"/>
                </a:solidFill>
              </a:rPr>
              <a:t>anemia is a risk factor for </a:t>
            </a:r>
            <a:r>
              <a:rPr lang="en-US" sz="2800" i="1" dirty="0" err="1" smtClean="0">
                <a:solidFill>
                  <a:srgbClr val="00B0F0"/>
                </a:solidFill>
              </a:rPr>
              <a:t>uti</a:t>
            </a:r>
            <a:r>
              <a:rPr lang="en-US" sz="2800" i="1" dirty="0" smtClean="0">
                <a:solidFill>
                  <a:srgbClr val="00B0F0"/>
                </a:solidFill>
              </a:rPr>
              <a:t>, low platelets in infection</a:t>
            </a:r>
          </a:p>
          <a:p>
            <a:r>
              <a:rPr lang="en-US" dirty="0" smtClean="0"/>
              <a:t>Renal US for failed/persistent or complicated infections: </a:t>
            </a:r>
            <a:r>
              <a:rPr lang="en-US" dirty="0"/>
              <a:t>c</a:t>
            </a:r>
            <a:r>
              <a:rPr lang="en-US" dirty="0" smtClean="0"/>
              <a:t>an identify obstruction/perinephric abscess</a:t>
            </a:r>
          </a:p>
          <a:p>
            <a:r>
              <a:rPr lang="en-US" dirty="0" smtClean="0"/>
              <a:t>In selected cases </a:t>
            </a:r>
            <a:endParaRPr lang="en-US" dirty="0"/>
          </a:p>
          <a:p>
            <a:pPr lvl="1"/>
            <a:r>
              <a:rPr lang="en-US" dirty="0" smtClean="0"/>
              <a:t>plain abdominal radiograph will identify nearly 90% of radiopaque calculi</a:t>
            </a:r>
          </a:p>
          <a:p>
            <a:pPr lvl="1"/>
            <a:r>
              <a:rPr lang="en-US" dirty="0" smtClean="0"/>
              <a:t>modified one-shot intravenous pyelogram—a single radiograph 30 minutes after contrast; CT </a:t>
            </a:r>
            <a:r>
              <a:rPr lang="en-US" dirty="0" err="1" smtClean="0"/>
              <a:t>urogram</a:t>
            </a:r>
            <a:r>
              <a:rPr lang="en-US" dirty="0" smtClean="0"/>
              <a:t>; MRI if no response to RX</a:t>
            </a:r>
          </a:p>
          <a:p>
            <a:pPr lvl="1"/>
            <a:r>
              <a:rPr lang="en-US" dirty="0" smtClean="0"/>
              <a:t>cystoscopy and retrograde pyelography </a:t>
            </a:r>
          </a:p>
        </p:txBody>
      </p:sp>
    </p:spTree>
    <p:extLst>
      <p:ext uri="{BB962C8B-B14F-4D97-AF65-F5344CB8AC3E}">
        <p14:creationId xmlns:p14="http://schemas.microsoft.com/office/powerpoint/2010/main" val="14756559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Acute pyelonephritis: specific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sz="2800" dirty="0" smtClean="0"/>
              <a:t>Parenteral antibiotics until </a:t>
            </a:r>
            <a:r>
              <a:rPr lang="en-US" sz="2800" dirty="0" err="1" smtClean="0"/>
              <a:t>defervescence</a:t>
            </a:r>
            <a:r>
              <a:rPr lang="en-US" sz="2800" dirty="0"/>
              <a:t> </a:t>
            </a:r>
            <a:r>
              <a:rPr lang="en-US" sz="2800" dirty="0" smtClean="0"/>
              <a:t>and culture obtained within 48-72 hours</a:t>
            </a:r>
          </a:p>
          <a:p>
            <a:pPr lvl="1"/>
            <a:r>
              <a:rPr lang="en-US" sz="2800" dirty="0" smtClean="0"/>
              <a:t>Then oral antibiotics for a total of 10 to 14 days</a:t>
            </a:r>
          </a:p>
          <a:p>
            <a:pPr lvl="1"/>
            <a:r>
              <a:rPr lang="en-US" sz="2800" dirty="0" smtClean="0"/>
              <a:t>Options: </a:t>
            </a:r>
          </a:p>
          <a:p>
            <a:pPr lvl="2"/>
            <a:r>
              <a:rPr lang="en-US" sz="2400" dirty="0" smtClean="0"/>
              <a:t>cefazolin +/-gentamicin</a:t>
            </a:r>
          </a:p>
          <a:p>
            <a:pPr lvl="2"/>
            <a:r>
              <a:rPr lang="en-US" sz="2400" dirty="0" smtClean="0"/>
              <a:t>cefuroxime </a:t>
            </a:r>
          </a:p>
          <a:p>
            <a:pPr lvl="2"/>
            <a:r>
              <a:rPr lang="en-US" sz="2400" dirty="0" smtClean="0"/>
              <a:t>ceftriaxone</a:t>
            </a:r>
          </a:p>
        </p:txBody>
      </p:sp>
    </p:spTree>
    <p:extLst>
      <p:ext uri="{BB962C8B-B14F-4D97-AF65-F5344CB8AC3E}">
        <p14:creationId xmlns:p14="http://schemas.microsoft.com/office/powerpoint/2010/main" val="3959695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280" y="689393"/>
            <a:ext cx="10533697" cy="5406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82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UTI: prevention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Primary prevention: screening </a:t>
            </a:r>
            <a:r>
              <a:rPr lang="en-US" dirty="0"/>
              <a:t>for and treating </a:t>
            </a:r>
            <a:r>
              <a:rPr lang="en-US" dirty="0" smtClean="0"/>
              <a:t>ASB</a:t>
            </a:r>
          </a:p>
          <a:p>
            <a:r>
              <a:rPr lang="en-US" dirty="0" smtClean="0"/>
              <a:t>Secondary prevention, suppressive therapy indicated for</a:t>
            </a:r>
          </a:p>
          <a:p>
            <a:pPr lvl="1"/>
            <a:r>
              <a:rPr lang="en-US" dirty="0" smtClean="0"/>
              <a:t>ASB: no response to initial and subsequent 7-10 day therapy</a:t>
            </a:r>
          </a:p>
          <a:p>
            <a:pPr lvl="1"/>
            <a:r>
              <a:rPr lang="en-US" dirty="0" smtClean="0"/>
              <a:t>Recurrent bacteriuria after initial clearance of ASB</a:t>
            </a:r>
          </a:p>
          <a:p>
            <a:pPr lvl="1"/>
            <a:r>
              <a:rPr lang="en-US" dirty="0" smtClean="0"/>
              <a:t>≥2 symptomatic UTIs </a:t>
            </a:r>
          </a:p>
          <a:p>
            <a:pPr lvl="1"/>
            <a:r>
              <a:rPr lang="en-US" dirty="0" smtClean="0"/>
              <a:t>Acute pyelonephritis</a:t>
            </a:r>
          </a:p>
          <a:p>
            <a:r>
              <a:rPr lang="en-US" dirty="0" smtClean="0"/>
              <a:t>Options-bedtime antibiotic  dose</a:t>
            </a:r>
          </a:p>
          <a:p>
            <a:pPr lvl="1"/>
            <a:r>
              <a:rPr lang="en-US" dirty="0" smtClean="0"/>
              <a:t>Nitrofurantoin 100 mg </a:t>
            </a:r>
          </a:p>
          <a:p>
            <a:pPr lvl="1"/>
            <a:r>
              <a:rPr lang="en-US" dirty="0" smtClean="0"/>
              <a:t>Cephalexin 250 mg</a:t>
            </a:r>
          </a:p>
          <a:p>
            <a:pPr lvl="1"/>
            <a:r>
              <a:rPr lang="en-US" dirty="0" smtClean="0"/>
              <a:t>Amoxicillin 250 mg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15457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50" y="189547"/>
            <a:ext cx="5067300" cy="5686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4121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042" y="185737"/>
            <a:ext cx="9134475" cy="648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23394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UTI: maternal 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-457200"/>
            <a:r>
              <a:rPr lang="en-US" dirty="0" smtClean="0"/>
              <a:t>Fever</a:t>
            </a:r>
          </a:p>
          <a:p>
            <a:pPr marL="0" indent="-457200"/>
            <a:r>
              <a:rPr lang="en-US" dirty="0" smtClean="0"/>
              <a:t>Bacterial </a:t>
            </a:r>
            <a:r>
              <a:rPr lang="en-US" dirty="0" err="1"/>
              <a:t>endotoxemia</a:t>
            </a:r>
            <a:r>
              <a:rPr lang="en-US" dirty="0"/>
              <a:t>, </a:t>
            </a:r>
            <a:r>
              <a:rPr lang="en-US" dirty="0" err="1"/>
              <a:t>endotoxic</a:t>
            </a:r>
            <a:r>
              <a:rPr lang="en-US" dirty="0"/>
              <a:t> </a:t>
            </a:r>
            <a:r>
              <a:rPr lang="en-US" dirty="0" smtClean="0"/>
              <a:t>shock, sepsis</a:t>
            </a:r>
          </a:p>
          <a:p>
            <a:pPr marL="0" indent="-457200"/>
            <a:r>
              <a:rPr lang="en-US" dirty="0" smtClean="0"/>
              <a:t>Transient renal insufficiency</a:t>
            </a:r>
          </a:p>
          <a:p>
            <a:pPr marL="0" indent="-457200"/>
            <a:r>
              <a:rPr lang="en-US" dirty="0" smtClean="0"/>
              <a:t>Anemia</a:t>
            </a:r>
          </a:p>
          <a:p>
            <a:pPr marL="0" indent="-457200"/>
            <a:r>
              <a:rPr lang="en-US" dirty="0" smtClean="0"/>
              <a:t>Leukocytosis</a:t>
            </a:r>
          </a:p>
          <a:p>
            <a:pPr marL="0" indent="-457200"/>
            <a:r>
              <a:rPr lang="en-US" dirty="0" smtClean="0"/>
              <a:t>Thrombocytopenia</a:t>
            </a:r>
          </a:p>
          <a:p>
            <a:pPr marL="0" indent="-457200"/>
            <a:r>
              <a:rPr lang="en-US" dirty="0" smtClean="0"/>
              <a:t>Elevated fibrin split product levels </a:t>
            </a:r>
          </a:p>
          <a:p>
            <a:pPr marL="0" indent="-457200"/>
            <a:r>
              <a:rPr lang="en-US" dirty="0" smtClean="0"/>
              <a:t>Postpartum endometritis</a:t>
            </a:r>
            <a:endParaRPr lang="en-US" dirty="0"/>
          </a:p>
          <a:p>
            <a:pPr marL="0" indent="-457200"/>
            <a:r>
              <a:rPr lang="en-US" dirty="0" smtClean="0"/>
              <a:t>Pulmonary dysfunction</a:t>
            </a:r>
          </a:p>
          <a:p>
            <a:pPr marL="914400" lvl="2" indent="-457200"/>
            <a:r>
              <a:rPr lang="en-US" sz="2200" dirty="0" smtClean="0"/>
              <a:t>minimal </a:t>
            </a:r>
            <a:r>
              <a:rPr lang="en-US" sz="2200" dirty="0"/>
              <a:t>(mild cough and slight pulmonary infiltrate) </a:t>
            </a:r>
          </a:p>
          <a:p>
            <a:pPr marL="914400" lvl="2" indent="-457200"/>
            <a:r>
              <a:rPr lang="en-US" sz="2200" dirty="0" smtClean="0"/>
              <a:t>severe ADRS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8069983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Complications: ARDS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bacterial endotoxins increase alveolar </a:t>
            </a:r>
            <a:r>
              <a:rPr lang="en-US" dirty="0"/>
              <a:t>permeability </a:t>
            </a:r>
            <a:r>
              <a:rPr lang="en-US" dirty="0" smtClean="0"/>
              <a:t>leading to </a:t>
            </a:r>
            <a:r>
              <a:rPr lang="en-US" dirty="0"/>
              <a:t>pulmonary edema</a:t>
            </a:r>
            <a:r>
              <a:rPr lang="en-US" dirty="0" smtClean="0"/>
              <a:t>.</a:t>
            </a:r>
          </a:p>
          <a:p>
            <a:r>
              <a:rPr lang="en-US" dirty="0" smtClean="0"/>
              <a:t>Increased risk in the presence of: </a:t>
            </a:r>
            <a:r>
              <a:rPr lang="en-US" dirty="0"/>
              <a:t>tachycardia, tachypnea, blood transfusion, </a:t>
            </a:r>
            <a:r>
              <a:rPr lang="en-US" dirty="0" smtClean="0"/>
              <a:t>Temp&gt;103 </a:t>
            </a:r>
            <a:r>
              <a:rPr lang="en-US" dirty="0"/>
              <a:t>degrees, </a:t>
            </a:r>
            <a:r>
              <a:rPr lang="en-US" dirty="0" err="1"/>
              <a:t>tocolytics</a:t>
            </a:r>
            <a:r>
              <a:rPr lang="en-US" dirty="0"/>
              <a:t>, </a:t>
            </a:r>
            <a:r>
              <a:rPr lang="en-US" dirty="0" smtClean="0"/>
              <a:t>excessive IV fluids</a:t>
            </a:r>
          </a:p>
          <a:p>
            <a:r>
              <a:rPr lang="en-US" dirty="0" smtClean="0"/>
              <a:t>Awareness, prompt and aggressive management needed </a:t>
            </a:r>
          </a:p>
          <a:p>
            <a:r>
              <a:rPr lang="en-US" dirty="0" smtClean="0"/>
              <a:t>Intensive </a:t>
            </a:r>
            <a:r>
              <a:rPr lang="en-US" dirty="0"/>
              <a:t>care </a:t>
            </a:r>
            <a:r>
              <a:rPr lang="en-US" dirty="0" smtClean="0"/>
              <a:t>may be needed</a:t>
            </a:r>
          </a:p>
        </p:txBody>
      </p:sp>
    </p:spTree>
    <p:extLst>
      <p:ext uri="{BB962C8B-B14F-4D97-AF65-F5344CB8AC3E}">
        <p14:creationId xmlns:p14="http://schemas.microsoft.com/office/powerpoint/2010/main" val="2216822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965" y="219075"/>
            <a:ext cx="1080135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4264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UTI: Fetal/neonatal complications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/>
            <a:r>
              <a:rPr lang="en-US" dirty="0" smtClean="0"/>
              <a:t>preterm labor and prematurity</a:t>
            </a:r>
          </a:p>
          <a:p>
            <a:pPr lvl="1"/>
            <a:r>
              <a:rPr lang="en-US" dirty="0" smtClean="0"/>
              <a:t>Fetal death</a:t>
            </a:r>
          </a:p>
          <a:p>
            <a:pPr lvl="1"/>
            <a:r>
              <a:rPr lang="en-US" dirty="0" smtClean="0"/>
              <a:t>IUGR</a:t>
            </a:r>
          </a:p>
          <a:p>
            <a:pPr lvl="1"/>
            <a:r>
              <a:rPr lang="en-US" dirty="0" smtClean="0"/>
              <a:t>Low birth weight</a:t>
            </a:r>
          </a:p>
        </p:txBody>
      </p:sp>
    </p:spTree>
    <p:extLst>
      <p:ext uri="{BB962C8B-B14F-4D97-AF65-F5344CB8AC3E}">
        <p14:creationId xmlns:p14="http://schemas.microsoft.com/office/powerpoint/2010/main" val="20116994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UTI: recurrence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Recurrence occurs in 30 to 40 % </a:t>
            </a:r>
          </a:p>
          <a:p>
            <a:r>
              <a:rPr lang="en-US" dirty="0" smtClean="0"/>
              <a:t>Relapse </a:t>
            </a:r>
          </a:p>
          <a:p>
            <a:pPr lvl="1"/>
            <a:r>
              <a:rPr lang="en-US" dirty="0" smtClean="0"/>
              <a:t>recurrent </a:t>
            </a:r>
            <a:r>
              <a:rPr lang="en-US" dirty="0"/>
              <a:t>infection </a:t>
            </a:r>
            <a:r>
              <a:rPr lang="en-US" dirty="0" smtClean="0"/>
              <a:t>from the </a:t>
            </a:r>
            <a:r>
              <a:rPr lang="en-US" dirty="0"/>
              <a:t>same species and type-specific strain </a:t>
            </a:r>
            <a:r>
              <a:rPr lang="en-US" dirty="0" smtClean="0"/>
              <a:t>present </a:t>
            </a:r>
            <a:r>
              <a:rPr lang="en-US" dirty="0"/>
              <a:t>before treatment; </a:t>
            </a:r>
            <a:r>
              <a:rPr lang="en-US" dirty="0" smtClean="0"/>
              <a:t>a treatment failure.</a:t>
            </a:r>
          </a:p>
          <a:p>
            <a:pPr lvl="1"/>
            <a:r>
              <a:rPr lang="en-US" dirty="0" smtClean="0"/>
              <a:t>occur </a:t>
            </a:r>
            <a:r>
              <a:rPr lang="en-US" dirty="0"/>
              <a:t>&lt;2 weeks after completion of </a:t>
            </a:r>
            <a:r>
              <a:rPr lang="en-US" dirty="0" smtClean="0"/>
              <a:t>RX</a:t>
            </a:r>
          </a:p>
          <a:p>
            <a:r>
              <a:rPr lang="en-US" dirty="0" smtClean="0"/>
              <a:t>Reinfection</a:t>
            </a:r>
          </a:p>
          <a:p>
            <a:pPr lvl="1"/>
            <a:r>
              <a:rPr lang="en-US" dirty="0" smtClean="0"/>
              <a:t>recurrent </a:t>
            </a:r>
            <a:r>
              <a:rPr lang="en-US" dirty="0"/>
              <a:t>infection due to </a:t>
            </a:r>
            <a:r>
              <a:rPr lang="en-US" dirty="0" smtClean="0"/>
              <a:t>a different </a:t>
            </a:r>
            <a:r>
              <a:rPr lang="en-US" dirty="0"/>
              <a:t>strain of bacteria after successful treatment of the initial </a:t>
            </a:r>
            <a:r>
              <a:rPr lang="en-US" dirty="0" smtClean="0"/>
              <a:t>infection</a:t>
            </a:r>
          </a:p>
          <a:p>
            <a:pPr lvl="1"/>
            <a:r>
              <a:rPr lang="en-US" dirty="0" smtClean="0"/>
              <a:t>occurring </a:t>
            </a:r>
            <a:r>
              <a:rPr lang="en-US" dirty="0"/>
              <a:t>&gt;3 weeks after </a:t>
            </a:r>
            <a:r>
              <a:rPr lang="en-US" dirty="0" smtClean="0"/>
              <a:t>completion </a:t>
            </a:r>
            <a:r>
              <a:rPr lang="en-US" dirty="0"/>
              <a:t>of </a:t>
            </a:r>
            <a:r>
              <a:rPr lang="en-US" dirty="0" smtClean="0"/>
              <a:t>RX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51711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UTI: differential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fontAlgn="base"/>
            <a:r>
              <a:rPr lang="en-US" dirty="0" err="1"/>
              <a:t>Labour</a:t>
            </a:r>
            <a:endParaRPr lang="en-US" dirty="0" smtClean="0">
              <a:effectLst/>
            </a:endParaRPr>
          </a:p>
          <a:p>
            <a:pPr fontAlgn="base"/>
            <a:r>
              <a:rPr lang="en-US" dirty="0" err="1"/>
              <a:t>Chorioamniontis</a:t>
            </a:r>
            <a:endParaRPr lang="en-US" dirty="0" smtClean="0">
              <a:effectLst/>
            </a:endParaRPr>
          </a:p>
          <a:p>
            <a:pPr fontAlgn="base"/>
            <a:r>
              <a:rPr lang="en-US" dirty="0"/>
              <a:t>Appendicitis</a:t>
            </a:r>
            <a:endParaRPr lang="en-US" dirty="0" smtClean="0">
              <a:effectLst/>
            </a:endParaRPr>
          </a:p>
          <a:p>
            <a:pPr fontAlgn="base"/>
            <a:r>
              <a:rPr lang="en-US" dirty="0"/>
              <a:t>Placental abruption</a:t>
            </a:r>
            <a:endParaRPr lang="en-US" dirty="0" smtClean="0">
              <a:effectLst/>
            </a:endParaRPr>
          </a:p>
          <a:p>
            <a:pPr fontAlgn="base"/>
            <a:r>
              <a:rPr lang="en-US" dirty="0"/>
              <a:t>Degeneration of </a:t>
            </a:r>
            <a:r>
              <a:rPr lang="en-US" dirty="0" smtClean="0"/>
              <a:t>leiomyomas</a:t>
            </a:r>
          </a:p>
          <a:p>
            <a:r>
              <a:rPr lang="en-US" dirty="0" smtClean="0"/>
              <a:t>Musculoskeletal pain</a:t>
            </a:r>
          </a:p>
          <a:p>
            <a:r>
              <a:rPr lang="en-US" dirty="0" smtClean="0"/>
              <a:t>Costochondritis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06477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 and classify UTI in pregnancy </a:t>
            </a:r>
          </a:p>
          <a:p>
            <a:r>
              <a:rPr lang="en-US" dirty="0" smtClean="0"/>
              <a:t>Understand the urinary tract changes that increase the risk of UTI in pregnancy </a:t>
            </a:r>
          </a:p>
          <a:p>
            <a:r>
              <a:rPr lang="en-US" dirty="0" smtClean="0"/>
              <a:t>Identify the risk factors and causes of  UTI in pregnancy</a:t>
            </a:r>
          </a:p>
          <a:p>
            <a:r>
              <a:rPr lang="en-US" dirty="0" smtClean="0"/>
              <a:t>Rationalize the diagnosis and management of UTI in pregnancy</a:t>
            </a:r>
          </a:p>
          <a:p>
            <a:r>
              <a:rPr lang="en-US" dirty="0" smtClean="0"/>
              <a:t>Outline the maternal and neonatal complications of UTI in pregnancy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69731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732" y="609600"/>
            <a:ext cx="330517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3957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250" y="1657350"/>
            <a:ext cx="8953500" cy="3543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2637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UTI IN PREGNANCY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u="sng" dirty="0" smtClean="0"/>
              <a:t>Definition</a:t>
            </a:r>
          </a:p>
          <a:p>
            <a:pPr lvl="1"/>
            <a:r>
              <a:rPr lang="en-US" dirty="0" smtClean="0"/>
              <a:t>presence ≥ 100,000 organisms/mL </a:t>
            </a:r>
            <a:r>
              <a:rPr lang="en-US" dirty="0"/>
              <a:t>of </a:t>
            </a:r>
            <a:r>
              <a:rPr lang="en-US" u="sng" dirty="0"/>
              <a:t>urine in </a:t>
            </a:r>
            <a:r>
              <a:rPr lang="en-US" u="sng" dirty="0" smtClean="0"/>
              <a:t>asymptomatic </a:t>
            </a:r>
            <a:r>
              <a:rPr lang="en-US" dirty="0" smtClean="0"/>
              <a:t>or &gt; </a:t>
            </a:r>
            <a:r>
              <a:rPr lang="en-US" dirty="0"/>
              <a:t>100 </a:t>
            </a:r>
            <a:r>
              <a:rPr lang="en-US" dirty="0" smtClean="0"/>
              <a:t>organisms/mL </a:t>
            </a:r>
            <a:r>
              <a:rPr lang="en-US" dirty="0"/>
              <a:t>of urine </a:t>
            </a:r>
            <a:r>
              <a:rPr lang="en-US" dirty="0" smtClean="0"/>
              <a:t>with </a:t>
            </a:r>
            <a:r>
              <a:rPr lang="en-US" dirty="0"/>
              <a:t>pyuria </a:t>
            </a:r>
            <a:r>
              <a:rPr lang="en-US" dirty="0" smtClean="0"/>
              <a:t>(&gt;7 WBC/mL</a:t>
            </a:r>
            <a:r>
              <a:rPr lang="en-US" u="sng" dirty="0"/>
              <a:t>) in </a:t>
            </a:r>
            <a:r>
              <a:rPr lang="en-US" u="sng" dirty="0" smtClean="0"/>
              <a:t>symptomatic </a:t>
            </a:r>
            <a:r>
              <a:rPr lang="en-US" u="sng" dirty="0"/>
              <a:t>patient</a:t>
            </a:r>
            <a:r>
              <a:rPr lang="en-US" u="sng" dirty="0" smtClean="0"/>
              <a:t>.</a:t>
            </a:r>
          </a:p>
          <a:p>
            <a:pPr lvl="1"/>
            <a:endParaRPr lang="en-US" u="sng" dirty="0" smtClean="0"/>
          </a:p>
          <a:p>
            <a:r>
              <a:rPr lang="en-US" b="1" u="sng" dirty="0" smtClean="0"/>
              <a:t>Classification</a:t>
            </a:r>
          </a:p>
          <a:p>
            <a:pPr lvl="1"/>
            <a:r>
              <a:rPr lang="en-US" dirty="0" smtClean="0"/>
              <a:t>Upper (pyelonephritis) Vs lower (cystitis and urethritis) </a:t>
            </a:r>
            <a:r>
              <a:rPr lang="en-US" i="1" dirty="0" smtClean="0">
                <a:solidFill>
                  <a:srgbClr val="00B0F0"/>
                </a:solidFill>
              </a:rPr>
              <a:t>(always specify what type)</a:t>
            </a:r>
            <a:endParaRPr lang="en-US" dirty="0" smtClean="0">
              <a:solidFill>
                <a:srgbClr val="00B0F0"/>
              </a:solidFill>
            </a:endParaRPr>
          </a:p>
          <a:p>
            <a:pPr lvl="1"/>
            <a:r>
              <a:rPr lang="en-US" dirty="0" smtClean="0"/>
              <a:t>Asymptomatic (asymptomatic </a:t>
            </a:r>
            <a:r>
              <a:rPr lang="en-US" dirty="0" err="1" smtClean="0"/>
              <a:t>bacteriuria</a:t>
            </a:r>
            <a:r>
              <a:rPr lang="en-US" dirty="0" smtClean="0">
                <a:solidFill>
                  <a:srgbClr val="00B0F0"/>
                </a:solidFill>
              </a:rPr>
              <a:t>) </a:t>
            </a:r>
            <a:r>
              <a:rPr lang="en-US" i="1" dirty="0" smtClean="0">
                <a:solidFill>
                  <a:srgbClr val="00B0F0"/>
                </a:solidFill>
              </a:rPr>
              <a:t>found in routine screening maybe using dip stick</a:t>
            </a:r>
            <a:r>
              <a:rPr lang="en-US" dirty="0" smtClean="0">
                <a:solidFill>
                  <a:srgbClr val="00B0F0"/>
                </a:solidFill>
              </a:rPr>
              <a:t> vs Symptomatic (acute urethritis, cystitis and pyelonephritis)  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88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057" y="1078230"/>
            <a:ext cx="9686925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02268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644842"/>
            <a:ext cx="11696700" cy="3038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068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2935"/>
            <a:ext cx="1198245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66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URINARY TRACT CHANGES THAT INCREASE RISK OF UTI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renal pelvis </a:t>
            </a:r>
            <a:r>
              <a:rPr lang="en-US" dirty="0"/>
              <a:t>and </a:t>
            </a:r>
            <a:r>
              <a:rPr lang="en-US" dirty="0" smtClean="0"/>
              <a:t>ureters - </a:t>
            </a:r>
            <a:r>
              <a:rPr lang="en-US" dirty="0" err="1" smtClean="0"/>
              <a:t>hydroureter</a:t>
            </a:r>
            <a:r>
              <a:rPr lang="en-US" dirty="0" smtClean="0"/>
              <a:t> and </a:t>
            </a:r>
            <a:r>
              <a:rPr lang="en-US" dirty="0" err="1" smtClean="0"/>
              <a:t>hydronephrosis</a:t>
            </a:r>
            <a:endParaRPr lang="en-US" dirty="0" smtClean="0"/>
          </a:p>
          <a:p>
            <a:pPr lvl="1"/>
            <a:r>
              <a:rPr lang="en-US" b="1" u="sng" dirty="0" smtClean="0"/>
              <a:t>progesterone</a:t>
            </a:r>
            <a:r>
              <a:rPr lang="en-US" dirty="0" smtClean="0"/>
              <a:t>- reduce ureteral tone, peristalsis, and contraction pressure </a:t>
            </a:r>
          </a:p>
          <a:p>
            <a:pPr lvl="1"/>
            <a:endParaRPr lang="en-US" dirty="0" smtClean="0"/>
          </a:p>
          <a:p>
            <a:pPr lvl="1"/>
            <a:r>
              <a:rPr lang="en-US" b="1" u="sng" dirty="0" smtClean="0"/>
              <a:t>Hypertrophy of </a:t>
            </a:r>
            <a:r>
              <a:rPr lang="en-US" b="1" u="sng" dirty="0" err="1" smtClean="0"/>
              <a:t>Waldeyer's</a:t>
            </a:r>
            <a:r>
              <a:rPr lang="en-US" b="1" u="sng" dirty="0" smtClean="0"/>
              <a:t> sheath </a:t>
            </a:r>
            <a:r>
              <a:rPr lang="en-US" dirty="0" smtClean="0"/>
              <a:t>(the connective tissue that surrounds the ureters within the true pelvis) may prevent hormone-induced dilatation below the pelvic brim</a:t>
            </a:r>
          </a:p>
          <a:p>
            <a:pPr lvl="1"/>
            <a:endParaRPr lang="en-US" dirty="0" smtClean="0"/>
          </a:p>
          <a:p>
            <a:pPr lvl="1"/>
            <a:r>
              <a:rPr lang="en-US" b="1" u="sng" dirty="0" smtClean="0"/>
              <a:t>mechanical compression of the ureters at the pelvic brim- </a:t>
            </a:r>
            <a:r>
              <a:rPr lang="en-US" dirty="0" smtClean="0"/>
              <a:t>by enlarged vessels in the suspensory ligament of the ovary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883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Urinary tract changes that increase risk of UTI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err="1" smtClean="0"/>
              <a:t>Hydroureter</a:t>
            </a:r>
            <a:r>
              <a:rPr lang="en-US" b="1" u="sng" dirty="0" smtClean="0"/>
              <a:t> and </a:t>
            </a:r>
            <a:r>
              <a:rPr lang="en-US" b="1" u="sng" dirty="0" err="1" smtClean="0"/>
              <a:t>hydronephrosis</a:t>
            </a:r>
            <a:endParaRPr lang="en-US" b="1" u="sng" dirty="0" smtClean="0"/>
          </a:p>
          <a:p>
            <a:pPr lvl="1"/>
            <a:r>
              <a:rPr lang="en-US" dirty="0" smtClean="0"/>
              <a:t>more </a:t>
            </a:r>
            <a:r>
              <a:rPr lang="en-US" dirty="0"/>
              <a:t>prominent on the </a:t>
            </a:r>
            <a:r>
              <a:rPr lang="en-US" dirty="0" smtClean="0"/>
              <a:t>right than </a:t>
            </a:r>
            <a:r>
              <a:rPr lang="en-US" dirty="0"/>
              <a:t>the </a:t>
            </a:r>
            <a:r>
              <a:rPr lang="en-US" dirty="0" smtClean="0"/>
              <a:t>left-</a:t>
            </a:r>
          </a:p>
          <a:p>
            <a:pPr lvl="2"/>
            <a:r>
              <a:rPr lang="en-US" dirty="0" smtClean="0"/>
              <a:t>right ureter affected by dextrorotation of the uterus by the sigmoid colon</a:t>
            </a:r>
          </a:p>
          <a:p>
            <a:pPr lvl="2"/>
            <a:r>
              <a:rPr lang="en-US" dirty="0" smtClean="0"/>
              <a:t>kinking of the ureter as it crosses the right iliac artery, and/or proximity to the right ovarian vein</a:t>
            </a:r>
          </a:p>
          <a:p>
            <a:pPr lvl="1"/>
            <a:r>
              <a:rPr lang="en-US" dirty="0" smtClean="0"/>
              <a:t>the resulting urinary stasis can serve as a reservoir for bacteria</a:t>
            </a:r>
          </a:p>
        </p:txBody>
      </p:sp>
    </p:spTree>
    <p:extLst>
      <p:ext uri="{BB962C8B-B14F-4D97-AF65-F5344CB8AC3E}">
        <p14:creationId xmlns:p14="http://schemas.microsoft.com/office/powerpoint/2010/main" val="1532992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Urinary tract changes that increase risk of UTI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 smtClean="0"/>
              <a:t>Bladder </a:t>
            </a:r>
          </a:p>
          <a:p>
            <a:pPr lvl="1"/>
            <a:r>
              <a:rPr lang="en-US" dirty="0" smtClean="0"/>
              <a:t>edematous and hyperemic mucosa</a:t>
            </a:r>
          </a:p>
          <a:p>
            <a:pPr lvl="1"/>
            <a:r>
              <a:rPr lang="en-US" dirty="0" smtClean="0"/>
              <a:t>Progesterone induces bladder wall relaxation and increased capacity but the enlarging uterus displaces the bladder superiorly, anteriorly, and flattens it, which can decrease capacity</a:t>
            </a:r>
          </a:p>
          <a:p>
            <a:pPr lvl="1"/>
            <a:r>
              <a:rPr lang="en-US" dirty="0" smtClean="0"/>
              <a:t>increased incidence of </a:t>
            </a:r>
            <a:r>
              <a:rPr lang="en-US" dirty="0" err="1" smtClean="0"/>
              <a:t>microhematuria</a:t>
            </a:r>
            <a:endParaRPr lang="en-US" dirty="0"/>
          </a:p>
          <a:p>
            <a:pPr marL="228600" lvl="1">
              <a:spcBef>
                <a:spcPts val="1000"/>
              </a:spcBef>
            </a:pPr>
            <a:r>
              <a:rPr lang="en-US" sz="2800" b="1" u="sng" dirty="0" smtClean="0"/>
              <a:t>Intermittent vesicoureteral reflux</a:t>
            </a:r>
            <a:endParaRPr lang="en-US" sz="2800" b="1" u="sng" dirty="0"/>
          </a:p>
          <a:p>
            <a:pPr lvl="1"/>
            <a:r>
              <a:rPr lang="en-US" dirty="0" smtClean="0"/>
              <a:t>incompetence </a:t>
            </a:r>
            <a:r>
              <a:rPr lang="en-US" dirty="0"/>
              <a:t>of the vesicoureteral </a:t>
            </a:r>
            <a:r>
              <a:rPr lang="en-US" dirty="0" smtClean="0"/>
              <a:t>valve from bladder flaccidity </a:t>
            </a:r>
            <a:r>
              <a:rPr lang="en-US" i="1" dirty="0" smtClean="0">
                <a:solidFill>
                  <a:srgbClr val="00B0F0"/>
                </a:solidFill>
              </a:rPr>
              <a:t>infection ascends</a:t>
            </a:r>
          </a:p>
          <a:p>
            <a:pPr lvl="1"/>
            <a:r>
              <a:rPr lang="en-US" dirty="0" smtClean="0"/>
              <a:t>increased intra </a:t>
            </a:r>
            <a:r>
              <a:rPr lang="en-US" dirty="0" err="1" smtClean="0"/>
              <a:t>vesical</a:t>
            </a:r>
            <a:r>
              <a:rPr lang="en-US" dirty="0" smtClean="0"/>
              <a:t> pressure </a:t>
            </a:r>
          </a:p>
          <a:p>
            <a:pPr lvl="1"/>
            <a:r>
              <a:rPr lang="en-US" dirty="0" smtClean="0"/>
              <a:t>decreased </a:t>
            </a:r>
            <a:r>
              <a:rPr lang="en-US" dirty="0" err="1"/>
              <a:t>intraureteral</a:t>
            </a:r>
            <a:r>
              <a:rPr lang="en-US" dirty="0"/>
              <a:t> </a:t>
            </a:r>
            <a:r>
              <a:rPr lang="en-US" dirty="0" smtClean="0"/>
              <a:t>pressure </a:t>
            </a:r>
            <a:r>
              <a:rPr lang="en-US" i="1" dirty="0" err="1" smtClean="0">
                <a:solidFill>
                  <a:srgbClr val="00B0F0"/>
                </a:solidFill>
              </a:rPr>
              <a:t>cz</a:t>
            </a:r>
            <a:r>
              <a:rPr lang="en-US" i="1" dirty="0" smtClean="0">
                <a:solidFill>
                  <a:srgbClr val="00B0F0"/>
                </a:solidFill>
              </a:rPr>
              <a:t> of </a:t>
            </a:r>
            <a:r>
              <a:rPr lang="en-US" i="1" dirty="0" err="1" smtClean="0">
                <a:solidFill>
                  <a:srgbClr val="00B0F0"/>
                </a:solidFill>
              </a:rPr>
              <a:t>hydroureter</a:t>
            </a:r>
            <a:endParaRPr lang="en-US" i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62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67005"/>
            <a:ext cx="10515600" cy="1325563"/>
          </a:xfrm>
        </p:spPr>
        <p:txBody>
          <a:bodyPr/>
          <a:lstStyle/>
          <a:p>
            <a:r>
              <a:rPr lang="en-US" dirty="0" smtClean="0"/>
              <a:t>Urinary tract changes that increase risk of UTI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u="sng" dirty="0"/>
              <a:t>Postpartum </a:t>
            </a:r>
            <a:r>
              <a:rPr lang="en-US" b="1" u="sng" dirty="0" smtClean="0"/>
              <a:t>changes from trauma </a:t>
            </a:r>
            <a:r>
              <a:rPr lang="en-US" b="1" u="sng" dirty="0"/>
              <a:t>during labor and </a:t>
            </a:r>
            <a:r>
              <a:rPr lang="en-US" b="1" u="sng" dirty="0" smtClean="0"/>
              <a:t>delivery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Mucosal congestion and </a:t>
            </a:r>
            <a:r>
              <a:rPr lang="en-US" dirty="0" err="1" smtClean="0"/>
              <a:t>submucosal</a:t>
            </a:r>
            <a:r>
              <a:rPr lang="en-US" dirty="0" smtClean="0"/>
              <a:t> hemorrhage </a:t>
            </a:r>
            <a:r>
              <a:rPr lang="en-US" i="1" dirty="0" smtClean="0">
                <a:solidFill>
                  <a:srgbClr val="00B0F0"/>
                </a:solidFill>
              </a:rPr>
              <a:t>blood is a good culture medium</a:t>
            </a:r>
            <a:endParaRPr lang="en-US" dirty="0" smtClean="0">
              <a:solidFill>
                <a:srgbClr val="00B0F0"/>
              </a:solidFill>
            </a:endParaRPr>
          </a:p>
          <a:p>
            <a:pPr lvl="1"/>
            <a:r>
              <a:rPr lang="en-US" dirty="0" smtClean="0"/>
              <a:t>Decreased bladder sensitivity/sensation </a:t>
            </a:r>
            <a:r>
              <a:rPr lang="en-US" i="1" dirty="0" smtClean="0">
                <a:solidFill>
                  <a:srgbClr val="00B0F0"/>
                </a:solidFill>
              </a:rPr>
              <a:t>so increase in retention of urine</a:t>
            </a:r>
            <a:endParaRPr lang="en-US" dirty="0" smtClean="0">
              <a:solidFill>
                <a:srgbClr val="00B0F0"/>
              </a:solidFill>
            </a:endParaRPr>
          </a:p>
          <a:p>
            <a:pPr lvl="1"/>
            <a:r>
              <a:rPr lang="en-US" dirty="0" smtClean="0"/>
              <a:t>Detrusor </a:t>
            </a:r>
            <a:r>
              <a:rPr lang="en-US" dirty="0" err="1" smtClean="0"/>
              <a:t>atony</a:t>
            </a:r>
            <a:r>
              <a:rPr lang="en-US" dirty="0" smtClean="0"/>
              <a:t>, increased post </a:t>
            </a:r>
            <a:r>
              <a:rPr lang="en-US" dirty="0" err="1" smtClean="0"/>
              <a:t>voidal</a:t>
            </a:r>
            <a:r>
              <a:rPr lang="en-US" dirty="0" smtClean="0"/>
              <a:t> residual urine, bladder over distention, and urinary retention</a:t>
            </a:r>
          </a:p>
          <a:p>
            <a:r>
              <a:rPr lang="en-US" b="1" u="sng" dirty="0" smtClean="0"/>
              <a:t>Impaired tubular function </a:t>
            </a:r>
          </a:p>
          <a:p>
            <a:pPr lvl="1"/>
            <a:r>
              <a:rPr lang="en-US" dirty="0" smtClean="0"/>
              <a:t>Reduced fractional reabsorption of glucose, amino acids, and beta </a:t>
            </a:r>
            <a:r>
              <a:rPr lang="en-US" dirty="0" err="1" smtClean="0"/>
              <a:t>microglobulin</a:t>
            </a:r>
            <a:r>
              <a:rPr lang="en-US" dirty="0" smtClean="0"/>
              <a:t> results in higher rates of urinary excretion-hence </a:t>
            </a:r>
            <a:r>
              <a:rPr lang="en-US" dirty="0" err="1" smtClean="0"/>
              <a:t>glucosuria</a:t>
            </a:r>
            <a:r>
              <a:rPr lang="en-US" dirty="0" smtClean="0"/>
              <a:t> and aminoaciduria</a:t>
            </a:r>
          </a:p>
        </p:txBody>
      </p:sp>
    </p:spTree>
    <p:extLst>
      <p:ext uri="{BB962C8B-B14F-4D97-AF65-F5344CB8AC3E}">
        <p14:creationId xmlns:p14="http://schemas.microsoft.com/office/powerpoint/2010/main" val="333485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1609</TotalTime>
  <Words>1916</Words>
  <Application>Microsoft Office PowerPoint</Application>
  <PresentationFormat>Widescreen</PresentationFormat>
  <Paragraphs>261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Office Theme</vt:lpstr>
      <vt:lpstr>Urinary tract infection in pregnancy </vt:lpstr>
      <vt:lpstr>Objectives</vt:lpstr>
      <vt:lpstr>PowerPoint Presentation</vt:lpstr>
      <vt:lpstr>UTI IN PREGNANCY </vt:lpstr>
      <vt:lpstr>PowerPoint Presentation</vt:lpstr>
      <vt:lpstr>URINARY TRACT CHANGES THAT INCREASE RISK OF UTI</vt:lpstr>
      <vt:lpstr>Urinary tract changes that increase risk of UTI</vt:lpstr>
      <vt:lpstr>Urinary tract changes that increase risk of UTI</vt:lpstr>
      <vt:lpstr>Urinary tract changes that increase risk of UTI</vt:lpstr>
      <vt:lpstr>Increased risk of UTI in women vs men</vt:lpstr>
      <vt:lpstr>Urinary tract changes that mimic UTI</vt:lpstr>
      <vt:lpstr>Etiology</vt:lpstr>
      <vt:lpstr>Etiology</vt:lpstr>
      <vt:lpstr>Asymptomatic Bacteriuria (ASB)</vt:lpstr>
      <vt:lpstr>ASB-RISK FACTORS </vt:lpstr>
      <vt:lpstr>ASB-SCREENING </vt:lpstr>
      <vt:lpstr>2. ACUTE URETHRITIS/ACUTE URETHRAL SYNDROME </vt:lpstr>
      <vt:lpstr>PowerPoint Presentation</vt:lpstr>
      <vt:lpstr>UTI: treatment</vt:lpstr>
      <vt:lpstr>PowerPoint Presentation</vt:lpstr>
      <vt:lpstr>TREATMENT: GONOCOCCAL</vt:lpstr>
      <vt:lpstr>TREATMENT: CHLAMYDIA</vt:lpstr>
      <vt:lpstr>ACUTE CYSTITIS</vt:lpstr>
      <vt:lpstr>Treatment: acute cystitis</vt:lpstr>
      <vt:lpstr>ACUTE PYELONEPHRITIS</vt:lpstr>
      <vt:lpstr>ACUTE PYELONEPHRITIS: GENERAL MANAGEMENT</vt:lpstr>
      <vt:lpstr>Acute pyelonephritis: specific management</vt:lpstr>
      <vt:lpstr>PowerPoint Presentation</vt:lpstr>
      <vt:lpstr>UTI: prevention</vt:lpstr>
      <vt:lpstr>PowerPoint Presentation</vt:lpstr>
      <vt:lpstr>UTI: maternal complications</vt:lpstr>
      <vt:lpstr>Complications: ARDS</vt:lpstr>
      <vt:lpstr>PowerPoint Presentation</vt:lpstr>
      <vt:lpstr>UTI: Fetal/neonatal complications</vt:lpstr>
      <vt:lpstr>UTI: recurrence </vt:lpstr>
      <vt:lpstr>UTI: differential diagnosis</vt:lpstr>
      <vt:lpstr>Objectives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Urinary tract infection in pregnancy </dc:title>
  <dc:creator>ALFRED O. OSOTI</dc:creator>
  <cp:lastModifiedBy>harvirsinghsehmi@gmail.com</cp:lastModifiedBy>
  <cp:revision>68</cp:revision>
  <dcterms:created xsi:type="dcterms:W3CDTF">2016-09-17T17:46:27Z</dcterms:created>
  <dcterms:modified xsi:type="dcterms:W3CDTF">2020-06-22T11:27:23Z</dcterms:modified>
</cp:coreProperties>
</file>