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15" r:id="rId3"/>
    <p:sldId id="310" r:id="rId4"/>
    <p:sldId id="257" r:id="rId5"/>
    <p:sldId id="300" r:id="rId6"/>
    <p:sldId id="301" r:id="rId7"/>
    <p:sldId id="311" r:id="rId8"/>
    <p:sldId id="258" r:id="rId9"/>
    <p:sldId id="304" r:id="rId10"/>
    <p:sldId id="260" r:id="rId11"/>
    <p:sldId id="261" r:id="rId12"/>
    <p:sldId id="263" r:id="rId13"/>
    <p:sldId id="264" r:id="rId14"/>
    <p:sldId id="265" r:id="rId15"/>
    <p:sldId id="266" r:id="rId16"/>
    <p:sldId id="267" r:id="rId17"/>
    <p:sldId id="312" r:id="rId18"/>
    <p:sldId id="302" r:id="rId19"/>
    <p:sldId id="268" r:id="rId20"/>
    <p:sldId id="318" r:id="rId21"/>
    <p:sldId id="319" r:id="rId22"/>
    <p:sldId id="313" r:id="rId23"/>
    <p:sldId id="305" r:id="rId24"/>
    <p:sldId id="306" r:id="rId25"/>
    <p:sldId id="307" r:id="rId26"/>
    <p:sldId id="314" r:id="rId27"/>
    <p:sldId id="285" r:id="rId28"/>
    <p:sldId id="316"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20" r:id="rId4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8"/>
  </p:normalViewPr>
  <p:slideViewPr>
    <p:cSldViewPr snapToGrid="0" snapToObjects="1">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AFFA494-FABD-554E-8878-A630E4075D3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xmlns="" id="{80921451-2347-2349-B686-F9C1599AD64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D9CBB23-739A-A649-9814-EDE79E09FEA9}" type="datetime1">
              <a:rPr lang="en-GB"/>
              <a:pPr lvl="0"/>
              <a:t>22/06/2020</a:t>
            </a:fld>
            <a:endParaRPr lang="en-GB"/>
          </a:p>
        </p:txBody>
      </p:sp>
      <p:sp>
        <p:nvSpPr>
          <p:cNvPr id="4" name="Slide Image Placeholder 3">
            <a:extLst>
              <a:ext uri="{FF2B5EF4-FFF2-40B4-BE49-F238E27FC236}">
                <a16:creationId xmlns:a16="http://schemas.microsoft.com/office/drawing/2014/main" xmlns="" id="{574890AF-CABA-0042-92C8-ABF7136D71C4}"/>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xmlns="" id="{414DC602-AD66-134A-A9E7-007D0931A081}"/>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xmlns="" id="{3147C109-59E5-4A4F-A4B7-31582ACFFFD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xmlns="" id="{F59279DB-35D0-A849-95A7-9329CAD0C5B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ED940C6-525B-E74D-95C5-7E7B73678968}" type="slidenum">
              <a:t>‹#›</a:t>
            </a:fld>
            <a:endParaRPr lang="en-GB"/>
          </a:p>
        </p:txBody>
      </p:sp>
    </p:spTree>
    <p:extLst>
      <p:ext uri="{BB962C8B-B14F-4D97-AF65-F5344CB8AC3E}">
        <p14:creationId xmlns:p14="http://schemas.microsoft.com/office/powerpoint/2010/main" val="16303758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ho.int/tb/dat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lancet.com/journals/lancet/issue/vol367no9514/PIIS0140-6736(06)X6185-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cbi.nlm.nih.gov/pubmed/?term=Maina%20J%5bAuthor%5d&amp;cauthor=true&amp;cauthor_uid=30012092" TargetMode="External"/><Relationship Id="rId13" Type="http://schemas.openxmlformats.org/officeDocument/2006/relationships/hyperlink" Target="https://www.ncbi.nlm.nih.gov/pubmed/?term=van&amp;#x02019;t Hoog AH[Author]&amp;cauthor=true&amp;cauthor_uid=30012092" TargetMode="External"/><Relationship Id="rId3" Type="http://schemas.openxmlformats.org/officeDocument/2006/relationships/hyperlink" Target="https://www.ncbi.nlm.nih.gov/pubmed/?term=Loto%20OM%5bAuthor%5d&amp;cauthor=true&amp;cauthor_uid=22132339" TargetMode="External"/><Relationship Id="rId7" Type="http://schemas.openxmlformats.org/officeDocument/2006/relationships/hyperlink" Target="https://www.ncbi.nlm.nih.gov/pubmed/?term=Oliwa%20JN%5bAuthor%5d&amp;cauthor=true&amp;cauthor_uid=30012092" TargetMode="External"/><Relationship Id="rId12" Type="http://schemas.openxmlformats.org/officeDocument/2006/relationships/hyperlink" Target="https://www.ncbi.nlm.nih.gov/pubmed/?term=Masini%20E%5bAuthor%5d&amp;cauthor=true&amp;cauthor_uid=30012092" TargetMode="External"/><Relationship Id="rId17" Type="http://schemas.openxmlformats.org/officeDocument/2006/relationships/hyperlink" Target="https://dx.doi.org/10.1186/s12879-018-3237-z" TargetMode="External"/><Relationship Id="rId2" Type="http://schemas.openxmlformats.org/officeDocument/2006/relationships/slide" Target="../slides/slide26.xml"/><Relationship Id="rId16" Type="http://schemas.openxmlformats.org/officeDocument/2006/relationships/hyperlink" Target="https://www.ncbi.nlm.nih.gov/pmc/articles/PMC6048895/" TargetMode="External"/><Relationship Id="rId1" Type="http://schemas.openxmlformats.org/officeDocument/2006/relationships/notesMaster" Target="../notesMasters/notesMaster1.xml"/><Relationship Id="rId6" Type="http://schemas.openxmlformats.org/officeDocument/2006/relationships/hyperlink" Target="https://dx.doi.org/10.1155/2012/379271" TargetMode="External"/><Relationship Id="rId11" Type="http://schemas.openxmlformats.org/officeDocument/2006/relationships/hyperlink" Target="https://www.ncbi.nlm.nih.gov/pubmed/?term=Kathure%20IA%5bAuthor%5d&amp;cauthor=true&amp;cauthor_uid=30012092" TargetMode="External"/><Relationship Id="rId5" Type="http://schemas.openxmlformats.org/officeDocument/2006/relationships/hyperlink" Target="https://www.ncbi.nlm.nih.gov/pmc/articles/PMC3206367/" TargetMode="External"/><Relationship Id="rId15" Type="http://schemas.openxmlformats.org/officeDocument/2006/relationships/hyperlink" Target="https://www.ncbi.nlm.nih.gov/pubmed/?term=English%20M%5bAuthor%5d&amp;cauthor=true&amp;cauthor_uid=30012092" TargetMode="External"/><Relationship Id="rId10" Type="http://schemas.openxmlformats.org/officeDocument/2006/relationships/hyperlink" Target="https://www.ncbi.nlm.nih.gov/pubmed/?term=Gathara%20D%5bAuthor%5d&amp;cauthor=true&amp;cauthor_uid=30012092" TargetMode="External"/><Relationship Id="rId4" Type="http://schemas.openxmlformats.org/officeDocument/2006/relationships/hyperlink" Target="https://www.ncbi.nlm.nih.gov/pubmed/?term=Awowole%20I%5bAuthor%5d&amp;cauthor=true&amp;cauthor_uid=22132339" TargetMode="External"/><Relationship Id="rId9" Type="http://schemas.openxmlformats.org/officeDocument/2006/relationships/hyperlink" Target="https://www.ncbi.nlm.nih.gov/pubmed/?term=Ayieko%20P%5bAuthor%5d&amp;cauthor=true&amp;cauthor_uid=30012092" TargetMode="External"/><Relationship Id="rId14" Type="http://schemas.openxmlformats.org/officeDocument/2006/relationships/hyperlink" Target="https://www.ncbi.nlm.nih.gov/pubmed/?term=van%20Hensbroek%20MB%5bAuthor%5d&amp;cauthor=true&amp;cauthor_uid=3001209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B43AE7A-B794-7940-8F5D-FFF3929C3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1A99AD5-70CE-9B4B-9E68-24F87BC82D31}"/>
              </a:ext>
            </a:extLst>
          </p:cNvPr>
          <p:cNvSpPr txBox="1">
            <a:spLocks noGrp="1"/>
          </p:cNvSpPr>
          <p:nvPr>
            <p:ph type="body" sz="quarter" idx="1"/>
          </p:nvPr>
        </p:nvSpPr>
        <p:spPr/>
        <p:txBody>
          <a:bodyPr/>
          <a:lstStyle/>
          <a:p>
            <a:pPr lvl="0"/>
            <a:r>
              <a:rPr lang="en-GB"/>
              <a:t>Schaefer G, Zervoudakis IA, Fuchs FF, David S. Pregnancy and pulmonary tuberculosis. </a:t>
            </a:r>
            <a:r>
              <a:rPr lang="en-GB" i="1"/>
              <a:t>Obstetrics and Gynecology</a:t>
            </a:r>
            <a:r>
              <a:rPr lang="en-GB"/>
              <a:t>. 1975;46(6):706–715</a:t>
            </a:r>
          </a:p>
          <a:p>
            <a:pPr lvl="0"/>
            <a:r>
              <a:rPr lang="en-GB"/>
              <a:t>Knight M, Kurinczuk JJ, Nelson-Piercy C. Tuberculosis in pregnancy in the UK. </a:t>
            </a:r>
            <a:r>
              <a:rPr lang="en-GB" i="1"/>
              <a:t>BJOG</a:t>
            </a:r>
            <a:r>
              <a:rPr lang="en-GB"/>
              <a:t>. 2009;116(4):584–588</a:t>
            </a:r>
          </a:p>
          <a:p>
            <a:pPr lvl="0"/>
            <a:r>
              <a:rPr lang="en-GB"/>
              <a:t>2010/2011 tuberculosis global fact; World Health Organisation. </a:t>
            </a:r>
            <a:r>
              <a:rPr lang="en-GB">
                <a:hlinkClick r:id="rId3"/>
              </a:rPr>
              <a:t>www.who.int/tb/data</a:t>
            </a:r>
            <a:r>
              <a:rPr lang="en-GB"/>
              <a:t>, Nov. 2010.</a:t>
            </a:r>
          </a:p>
          <a:p>
            <a:pPr lvl="0"/>
            <a:r>
              <a:rPr lang="en-US"/>
              <a:t>Overpopulation, HIV infection, increasing poverty, and the increasing incidence of antibiotic-resistant isolates are increasing the burden of tuberculosis on women and society</a:t>
            </a:r>
          </a:p>
          <a:p>
            <a:pPr lvl="0"/>
            <a:r>
              <a:rPr lang="en-US"/>
              <a:t>LCK OF HELATH EDUCATION </a:t>
            </a:r>
            <a:endParaRPr lang="en-GB"/>
          </a:p>
          <a:p>
            <a:pPr lvl="0"/>
            <a:r>
              <a:rPr lang="en-GB"/>
              <a:t>Failure t have contact tracing  and management </a:t>
            </a:r>
          </a:p>
          <a:p>
            <a:pPr lvl="0"/>
            <a:endParaRPr lang="en-US"/>
          </a:p>
        </p:txBody>
      </p:sp>
      <p:sp>
        <p:nvSpPr>
          <p:cNvPr id="4" name="Slide Number Placeholder 3">
            <a:extLst>
              <a:ext uri="{FF2B5EF4-FFF2-40B4-BE49-F238E27FC236}">
                <a16:creationId xmlns:a16="http://schemas.microsoft.com/office/drawing/2014/main" xmlns="" id="{3AC4A177-CB71-0A41-82C1-5D5F10F6B28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659CCE-0B0B-554D-87F7-F0B9DA401B33}"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6181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C863773-E6E8-BE46-A07E-5BFAFDE64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72F7DA9-2D4E-C642-8D65-7AA477F41F78}"/>
              </a:ext>
            </a:extLst>
          </p:cNvPr>
          <p:cNvSpPr txBox="1">
            <a:spLocks noGrp="1"/>
          </p:cNvSpPr>
          <p:nvPr>
            <p:ph type="body" sz="quarter" idx="1"/>
          </p:nvPr>
        </p:nvSpPr>
        <p:spPr/>
        <p:txBody>
          <a:bodyPr/>
          <a:lstStyle/>
          <a:p>
            <a:pPr lvl="0"/>
            <a:r>
              <a:rPr lang="en-GB"/>
              <a:t>Ref :  WHO STOP  TB strategy  https://www.thelancet.com/journals/lancet/article/PIIS0140-6736(06)68392-X/fulltext </a:t>
            </a:r>
            <a:r>
              <a:rPr lang="en-GB">
                <a:hlinkClick r:id="rId3"/>
              </a:rPr>
              <a:t>Volume 367, ISSUE 9514</a:t>
            </a:r>
            <a:r>
              <a:rPr lang="en-GB"/>
              <a:t>, P952-955, March 18, 2006</a:t>
            </a:r>
          </a:p>
        </p:txBody>
      </p:sp>
      <p:sp>
        <p:nvSpPr>
          <p:cNvPr id="4" name="Slide Number Placeholder 3">
            <a:extLst>
              <a:ext uri="{FF2B5EF4-FFF2-40B4-BE49-F238E27FC236}">
                <a16:creationId xmlns:a16="http://schemas.microsoft.com/office/drawing/2014/main" xmlns="" id="{A892DF04-B4BA-DC43-A937-3C06F0E121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433E4F-94C5-744B-923D-185E44471F3F}" type="slidenum">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4370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1FC20F0-86C8-304F-A637-5145491D0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66155B2-5A65-674E-8F83-C669A6229B53}"/>
              </a:ext>
            </a:extLst>
          </p:cNvPr>
          <p:cNvSpPr txBox="1">
            <a:spLocks noGrp="1"/>
          </p:cNvSpPr>
          <p:nvPr>
            <p:ph type="body" sz="quarter" idx="1"/>
          </p:nvPr>
        </p:nvSpPr>
        <p:spPr/>
        <p:txBody>
          <a:bodyPr/>
          <a:lstStyle/>
          <a:p>
            <a:pPr lvl="0"/>
            <a:r>
              <a:rPr lang="en-GB" i="1"/>
              <a:t>RefPathways to Better Diagnostics for Tuberculosis; A Blueprint for Development of TB Diagnostics</a:t>
            </a:r>
            <a:r>
              <a:rPr lang="en-GB"/>
              <a:t>. Geneva, Switzerland: World Health Organization; 2009.</a:t>
            </a:r>
          </a:p>
        </p:txBody>
      </p:sp>
      <p:sp>
        <p:nvSpPr>
          <p:cNvPr id="4" name="Slide Number Placeholder 3">
            <a:extLst>
              <a:ext uri="{FF2B5EF4-FFF2-40B4-BE49-F238E27FC236}">
                <a16:creationId xmlns:a16="http://schemas.microsoft.com/office/drawing/2014/main" xmlns="" id="{0C2BD5D8-AEC8-F148-A0B3-1FC2597660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9BB796-5BDC-0042-A22B-73FB93C6D098}" type="slidenum">
              <a:t>17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262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CCCE76C-D333-DE4F-8CB9-763FB69BD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C401BB2-60B5-2D40-AE2D-510FE6D15DF2}"/>
              </a:ext>
            </a:extLst>
          </p:cNvPr>
          <p:cNvSpPr txBox="1">
            <a:spLocks noGrp="1"/>
          </p:cNvSpPr>
          <p:nvPr>
            <p:ph type="body" sz="quarter" idx="1"/>
          </p:nvPr>
        </p:nvSpPr>
        <p:spPr/>
        <p:txBody>
          <a:bodyPr/>
          <a:lstStyle/>
          <a:p>
            <a:pPr lvl="0"/>
            <a:r>
              <a:rPr lang="en-GB">
                <a:hlinkClick r:id="rId3"/>
              </a:rPr>
              <a:t>Olabisi M. Loto</a:t>
            </a:r>
            <a:r>
              <a:rPr lang="en-GB" baseline="30000"/>
              <a:t> *</a:t>
            </a:r>
            <a:r>
              <a:rPr lang="en-GB"/>
              <a:t> and </a:t>
            </a:r>
            <a:r>
              <a:rPr lang="en-GB">
                <a:hlinkClick r:id="rId4"/>
              </a:rPr>
              <a:t>Ibraheem Awowole</a:t>
            </a:r>
            <a:r>
              <a:rPr lang="en-GB" baseline="30000"/>
              <a:t>  </a:t>
            </a:r>
            <a:r>
              <a:rPr lang="en-GB" b="1"/>
              <a:t>Tuberculosis in Pregnancy: A Review </a:t>
            </a:r>
            <a:r>
              <a:rPr lang="en-GB">
                <a:hlinkClick r:id="rId5"/>
              </a:rPr>
              <a:t>J Pregnancy</a:t>
            </a:r>
            <a:r>
              <a:rPr lang="en-GB"/>
              <a:t>. 2012; 2012: 379271. </a:t>
            </a:r>
          </a:p>
          <a:p>
            <a:pPr lvl="0"/>
            <a:r>
              <a:rPr lang="en-GB"/>
              <a:t>Published online 2011 Nov 1. doi: </a:t>
            </a:r>
            <a:r>
              <a:rPr lang="en-GB">
                <a:hlinkClick r:id="rId6"/>
              </a:rPr>
              <a:t>10.1155/2012/379271</a:t>
            </a:r>
            <a:endParaRPr lang="en-GB"/>
          </a:p>
          <a:p>
            <a:pPr lvl="0"/>
            <a:r>
              <a:rPr lang="en-GB">
                <a:hlinkClick r:id="rId7"/>
              </a:rPr>
              <a:t>J. N. Oliwa</a:t>
            </a:r>
            <a:r>
              <a:rPr lang="en-GB"/>
              <a:t>,</a:t>
            </a:r>
            <a:r>
              <a:rPr lang="en-GB" baseline="30000"/>
              <a:t>1,2,5</a:t>
            </a:r>
            <a:r>
              <a:rPr lang="en-GB"/>
              <a:t> </a:t>
            </a:r>
            <a:r>
              <a:rPr lang="en-GB">
                <a:hlinkClick r:id="rId8"/>
              </a:rPr>
              <a:t>J. Maina</a:t>
            </a:r>
            <a:r>
              <a:rPr lang="en-GB"/>
              <a:t>,</a:t>
            </a:r>
            <a:r>
              <a:rPr lang="en-GB" baseline="30000"/>
              <a:t>1</a:t>
            </a:r>
            <a:r>
              <a:rPr lang="en-GB"/>
              <a:t> </a:t>
            </a:r>
            <a:r>
              <a:rPr lang="en-GB">
                <a:hlinkClick r:id="rId9"/>
              </a:rPr>
              <a:t>P. Ayieko</a:t>
            </a:r>
            <a:r>
              <a:rPr lang="en-GB"/>
              <a:t>,</a:t>
            </a:r>
            <a:r>
              <a:rPr lang="en-GB" baseline="30000"/>
              <a:t>1</a:t>
            </a:r>
            <a:r>
              <a:rPr lang="en-GB"/>
              <a:t> </a:t>
            </a:r>
            <a:r>
              <a:rPr lang="en-GB">
                <a:hlinkClick r:id="rId10"/>
              </a:rPr>
              <a:t>D. Gathara</a:t>
            </a:r>
            <a:r>
              <a:rPr lang="en-GB"/>
              <a:t>,</a:t>
            </a:r>
            <a:r>
              <a:rPr lang="en-GB" baseline="30000"/>
              <a:t>1</a:t>
            </a:r>
            <a:r>
              <a:rPr lang="en-GB"/>
              <a:t> </a:t>
            </a:r>
            <a:r>
              <a:rPr lang="en-GB">
                <a:hlinkClick r:id="rId11"/>
              </a:rPr>
              <a:t>I. A. Kathure</a:t>
            </a:r>
            <a:r>
              <a:rPr lang="en-GB"/>
              <a:t>,</a:t>
            </a:r>
            <a:r>
              <a:rPr lang="en-GB" baseline="30000"/>
              <a:t>3</a:t>
            </a:r>
            <a:r>
              <a:rPr lang="en-GB"/>
              <a:t> </a:t>
            </a:r>
            <a:r>
              <a:rPr lang="en-GB">
                <a:hlinkClick r:id="rId12"/>
              </a:rPr>
              <a:t>E. Masini</a:t>
            </a:r>
            <a:r>
              <a:rPr lang="en-GB"/>
              <a:t>,</a:t>
            </a:r>
            <a:r>
              <a:rPr lang="en-GB" baseline="30000"/>
              <a:t>3,4</a:t>
            </a:r>
            <a:r>
              <a:rPr lang="en-GB"/>
              <a:t> </a:t>
            </a:r>
            <a:r>
              <a:rPr lang="en-GB">
                <a:hlinkClick r:id="rId13"/>
              </a:rPr>
              <a:t>A. H. van’t Hoog</a:t>
            </a:r>
            <a:r>
              <a:rPr lang="en-GB"/>
              <a:t>,</a:t>
            </a:r>
            <a:r>
              <a:rPr lang="en-GB" baseline="30000"/>
              <a:t>5,6</a:t>
            </a:r>
            <a:r>
              <a:rPr lang="en-GB"/>
              <a:t> </a:t>
            </a:r>
            <a:r>
              <a:rPr lang="en-GB">
                <a:hlinkClick r:id="rId14"/>
              </a:rPr>
              <a:t>M. B. van Hensbroek</a:t>
            </a:r>
            <a:r>
              <a:rPr lang="en-GB"/>
              <a:t>,</a:t>
            </a:r>
            <a:r>
              <a:rPr lang="en-GB" baseline="30000"/>
              <a:t>5,6</a:t>
            </a:r>
            <a:r>
              <a:rPr lang="en-GB"/>
              <a:t> and </a:t>
            </a:r>
            <a:r>
              <a:rPr lang="en-GB">
                <a:hlinkClick r:id="rId15"/>
              </a:rPr>
              <a:t>M. English</a:t>
            </a:r>
            <a:r>
              <a:rPr lang="en-GB"/>
              <a:t> </a:t>
            </a:r>
            <a:r>
              <a:rPr lang="en-GB" b="1"/>
              <a:t>Variability in distribution and use of tuberculosis diagnostic tests in Kenya: a cross-sectional survey </a:t>
            </a:r>
            <a:r>
              <a:rPr lang="en-GB">
                <a:hlinkClick r:id="rId16"/>
              </a:rPr>
              <a:t>BMC Infect Dis</a:t>
            </a:r>
            <a:r>
              <a:rPr lang="en-GB"/>
              <a:t>. 2018; 18: 328. </a:t>
            </a:r>
          </a:p>
          <a:p>
            <a:pPr lvl="0"/>
            <a:r>
              <a:rPr lang="en-GB"/>
              <a:t>Published online 2018 Jul 16. doi: </a:t>
            </a:r>
            <a:r>
              <a:rPr lang="en-GB">
                <a:hlinkClick r:id="rId17"/>
              </a:rPr>
              <a:t>10.1186/s12879-018-3237-z</a:t>
            </a:r>
            <a:endParaRPr lang="en-GB"/>
          </a:p>
          <a:p>
            <a:pPr lvl="0"/>
            <a:endParaRPr lang="en-GB" b="1"/>
          </a:p>
          <a:p>
            <a:pPr lvl="0"/>
            <a:endParaRPr lang="en-GB" b="1"/>
          </a:p>
          <a:p>
            <a:pPr lvl="0"/>
            <a:endParaRPr lang="en-GB"/>
          </a:p>
        </p:txBody>
      </p:sp>
      <p:sp>
        <p:nvSpPr>
          <p:cNvPr id="4" name="Slide Number Placeholder 3">
            <a:extLst>
              <a:ext uri="{FF2B5EF4-FFF2-40B4-BE49-F238E27FC236}">
                <a16:creationId xmlns:a16="http://schemas.microsoft.com/office/drawing/2014/main" xmlns="" id="{3A9AB629-5ECE-3941-A159-2D5E76236C5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63B631-D474-4244-AD7D-C3B337A88D5C}" type="slidenum">
              <a:t>26</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55546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EC9342C-F108-7F4C-A8AC-84BD4E360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94E6DF0-5F03-1646-AC85-E257ACBC6349}"/>
              </a:ext>
            </a:extLst>
          </p:cNvPr>
          <p:cNvSpPr txBox="1">
            <a:spLocks noGrp="1"/>
          </p:cNvSpPr>
          <p:nvPr>
            <p:ph type="body" sz="quarter" idx="1"/>
          </p:nvPr>
        </p:nvSpPr>
        <p:spPr/>
        <p:txBody>
          <a:bodyPr/>
          <a:lstStyle/>
          <a:p>
            <a:pPr lvl="0"/>
            <a:r>
              <a:rPr lang="en-GB"/>
              <a:t>IRIS SYNDROME </a:t>
            </a:r>
          </a:p>
        </p:txBody>
      </p:sp>
      <p:sp>
        <p:nvSpPr>
          <p:cNvPr id="4" name="Slide Number Placeholder 3">
            <a:extLst>
              <a:ext uri="{FF2B5EF4-FFF2-40B4-BE49-F238E27FC236}">
                <a16:creationId xmlns:a16="http://schemas.microsoft.com/office/drawing/2014/main" xmlns="" id="{158188B8-5BA5-E34B-A115-6DA5B8101BE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4A81CB-4136-6641-B586-F23839DB5F02}" type="slidenum">
              <a:t>27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4570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EEA57D0-94C4-3F40-8D8C-229583643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864345B-FE6E-044D-A8C9-A0DB2E1EB566}"/>
              </a:ext>
            </a:extLst>
          </p:cNvPr>
          <p:cNvSpPr txBox="1">
            <a:spLocks noGrp="1"/>
          </p:cNvSpPr>
          <p:nvPr>
            <p:ph type="body" sz="quarter" idx="1"/>
          </p:nvPr>
        </p:nvSpPr>
        <p:spPr/>
        <p:txBody>
          <a:bodyPr/>
          <a:lstStyle/>
          <a:p>
            <a:pPr lvl="0"/>
            <a:r>
              <a:rPr lang="en-GB"/>
              <a:t>IRIS– Immune reconstitution inflammatory syndrome associated with TB , Crytococcal, CMV retinitis  and Karposis sarcoma syndrome   associated with initiation or change of ART  </a:t>
            </a:r>
          </a:p>
        </p:txBody>
      </p:sp>
      <p:sp>
        <p:nvSpPr>
          <p:cNvPr id="4" name="Slide Number Placeholder 3">
            <a:extLst>
              <a:ext uri="{FF2B5EF4-FFF2-40B4-BE49-F238E27FC236}">
                <a16:creationId xmlns:a16="http://schemas.microsoft.com/office/drawing/2014/main" xmlns="" id="{F2526583-310C-9E46-8DC8-889BC7E2B12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643A16-F662-DC46-B27A-47BA3382918F}" type="slidenum">
              <a:t>28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9172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49EB866-92DD-4645-97A3-6FD05BD9D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D1A185C-8933-FC4E-9DD5-9BF6763A6387}"/>
              </a:ext>
            </a:extLst>
          </p:cNvPr>
          <p:cNvSpPr txBox="1">
            <a:spLocks noGrp="1"/>
          </p:cNvSpPr>
          <p:nvPr>
            <p:ph type="body" sz="quarter" idx="1"/>
          </p:nvPr>
        </p:nvSpPr>
        <p:spPr/>
        <p:txBody>
          <a:bodyPr/>
          <a:lstStyle/>
          <a:p>
            <a:pPr lvl="0"/>
            <a:r>
              <a:rPr lang="en-GB"/>
              <a:t>MDR develops due to inappropriate prescriptions , poor quality of drugs and failure of adherence by the patient </a:t>
            </a:r>
          </a:p>
        </p:txBody>
      </p:sp>
      <p:sp>
        <p:nvSpPr>
          <p:cNvPr id="4" name="Slide Number Placeholder 3">
            <a:extLst>
              <a:ext uri="{FF2B5EF4-FFF2-40B4-BE49-F238E27FC236}">
                <a16:creationId xmlns:a16="http://schemas.microsoft.com/office/drawing/2014/main" xmlns="" id="{D350D93A-5403-4449-9967-A654AF49ADC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9481C8-F28D-9B47-B5B7-E58F59C43CC3}" type="slidenum">
              <a:t>30</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6298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A2B95-0648-204E-B0B7-FEC761E10B4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xmlns="" id="{4C9181BC-C529-C34F-9AA9-7D0E524D8FB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xmlns="" id="{3B1DC44D-37A0-164B-8DFE-835C49B280DF}"/>
              </a:ext>
            </a:extLst>
          </p:cNvPr>
          <p:cNvSpPr txBox="1">
            <a:spLocks noGrp="1"/>
          </p:cNvSpPr>
          <p:nvPr>
            <p:ph type="dt" sz="half" idx="7"/>
          </p:nvPr>
        </p:nvSpPr>
        <p:spPr/>
        <p:txBody>
          <a:bodyPr/>
          <a:lstStyle>
            <a:lvl1pPr>
              <a:defRPr/>
            </a:lvl1pPr>
          </a:lstStyle>
          <a:p>
            <a:pPr lvl="0"/>
            <a:fld id="{7840D6C3-88EE-B14F-A5EC-D812B3EFDB5E}" type="datetime1">
              <a:rPr lang="en-GB"/>
              <a:pPr lvl="0"/>
              <a:t>22/06/2020</a:t>
            </a:fld>
            <a:endParaRPr lang="en-GB"/>
          </a:p>
        </p:txBody>
      </p:sp>
      <p:sp>
        <p:nvSpPr>
          <p:cNvPr id="5" name="Footer Placeholder 4">
            <a:extLst>
              <a:ext uri="{FF2B5EF4-FFF2-40B4-BE49-F238E27FC236}">
                <a16:creationId xmlns:a16="http://schemas.microsoft.com/office/drawing/2014/main" xmlns="" id="{8832D708-1D67-3D47-BAE5-8A3F60B6CD0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0540DA5D-1EED-3E45-87E4-B2B01913D365}"/>
              </a:ext>
            </a:extLst>
          </p:cNvPr>
          <p:cNvSpPr txBox="1">
            <a:spLocks noGrp="1"/>
          </p:cNvSpPr>
          <p:nvPr>
            <p:ph type="sldNum" sz="quarter" idx="8"/>
          </p:nvPr>
        </p:nvSpPr>
        <p:spPr/>
        <p:txBody>
          <a:bodyPr/>
          <a:lstStyle>
            <a:lvl1pPr>
              <a:defRPr/>
            </a:lvl1pPr>
          </a:lstStyle>
          <a:p>
            <a:pPr lvl="0"/>
            <a:fld id="{B78A7176-1EC6-D54A-933E-7AC23067114E}" type="slidenum">
              <a:t>‹#›</a:t>
            </a:fld>
            <a:endParaRPr lang="en-GB"/>
          </a:p>
        </p:txBody>
      </p:sp>
    </p:spTree>
    <p:extLst>
      <p:ext uri="{BB962C8B-B14F-4D97-AF65-F5344CB8AC3E}">
        <p14:creationId xmlns:p14="http://schemas.microsoft.com/office/powerpoint/2010/main" val="7157940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D1C4D-BE85-E44C-9C2E-F3132468545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xmlns="" id="{5C9C6985-9604-304C-8DBA-2CBF1D59958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FCF4635-1DED-8E4D-9076-1F9C2C12AE04}"/>
              </a:ext>
            </a:extLst>
          </p:cNvPr>
          <p:cNvSpPr txBox="1">
            <a:spLocks noGrp="1"/>
          </p:cNvSpPr>
          <p:nvPr>
            <p:ph type="dt" sz="half" idx="7"/>
          </p:nvPr>
        </p:nvSpPr>
        <p:spPr/>
        <p:txBody>
          <a:bodyPr/>
          <a:lstStyle>
            <a:lvl1pPr>
              <a:defRPr/>
            </a:lvl1pPr>
          </a:lstStyle>
          <a:p>
            <a:pPr lvl="0"/>
            <a:fld id="{0B22BF34-99DC-2A48-A9BF-0C9E10DCAB88}" type="datetime1">
              <a:rPr lang="en-GB"/>
              <a:pPr lvl="0"/>
              <a:t>22/06/2020</a:t>
            </a:fld>
            <a:endParaRPr lang="en-GB"/>
          </a:p>
        </p:txBody>
      </p:sp>
      <p:sp>
        <p:nvSpPr>
          <p:cNvPr id="5" name="Footer Placeholder 4">
            <a:extLst>
              <a:ext uri="{FF2B5EF4-FFF2-40B4-BE49-F238E27FC236}">
                <a16:creationId xmlns:a16="http://schemas.microsoft.com/office/drawing/2014/main" xmlns="" id="{F9D925BE-7DEA-E34B-B275-CC4679DA41D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1BC21C73-9F9F-404D-9A42-BF2E51D86056}"/>
              </a:ext>
            </a:extLst>
          </p:cNvPr>
          <p:cNvSpPr txBox="1">
            <a:spLocks noGrp="1"/>
          </p:cNvSpPr>
          <p:nvPr>
            <p:ph type="sldNum" sz="quarter" idx="8"/>
          </p:nvPr>
        </p:nvSpPr>
        <p:spPr/>
        <p:txBody>
          <a:bodyPr/>
          <a:lstStyle>
            <a:lvl1pPr>
              <a:defRPr/>
            </a:lvl1pPr>
          </a:lstStyle>
          <a:p>
            <a:pPr lvl="0"/>
            <a:fld id="{09569518-4A42-924F-B3C4-977985735705}" type="slidenum">
              <a:t>‹#›</a:t>
            </a:fld>
            <a:endParaRPr lang="en-GB"/>
          </a:p>
        </p:txBody>
      </p:sp>
    </p:spTree>
    <p:extLst>
      <p:ext uri="{BB962C8B-B14F-4D97-AF65-F5344CB8AC3E}">
        <p14:creationId xmlns:p14="http://schemas.microsoft.com/office/powerpoint/2010/main" val="290101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818007-59C1-034F-8138-0EB27D8E655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xmlns="" id="{6D185C61-7503-964F-A6C2-4E28AD28BF3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8353B1-E508-F240-99A1-F25098F3F597}"/>
              </a:ext>
            </a:extLst>
          </p:cNvPr>
          <p:cNvSpPr txBox="1">
            <a:spLocks noGrp="1"/>
          </p:cNvSpPr>
          <p:nvPr>
            <p:ph type="dt" sz="half" idx="7"/>
          </p:nvPr>
        </p:nvSpPr>
        <p:spPr/>
        <p:txBody>
          <a:bodyPr/>
          <a:lstStyle>
            <a:lvl1pPr>
              <a:defRPr/>
            </a:lvl1pPr>
          </a:lstStyle>
          <a:p>
            <a:pPr lvl="0"/>
            <a:fld id="{93DA6C1C-CFA2-7C44-9A47-3A744699CD30}" type="datetime1">
              <a:rPr lang="en-GB"/>
              <a:pPr lvl="0"/>
              <a:t>22/06/2020</a:t>
            </a:fld>
            <a:endParaRPr lang="en-GB"/>
          </a:p>
        </p:txBody>
      </p:sp>
      <p:sp>
        <p:nvSpPr>
          <p:cNvPr id="5" name="Footer Placeholder 4">
            <a:extLst>
              <a:ext uri="{FF2B5EF4-FFF2-40B4-BE49-F238E27FC236}">
                <a16:creationId xmlns:a16="http://schemas.microsoft.com/office/drawing/2014/main" xmlns="" id="{6D518141-CEDA-7447-8CFD-45236291113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4CE4C901-C8D7-FC43-8A49-0A26545CB912}"/>
              </a:ext>
            </a:extLst>
          </p:cNvPr>
          <p:cNvSpPr txBox="1">
            <a:spLocks noGrp="1"/>
          </p:cNvSpPr>
          <p:nvPr>
            <p:ph type="sldNum" sz="quarter" idx="8"/>
          </p:nvPr>
        </p:nvSpPr>
        <p:spPr/>
        <p:txBody>
          <a:bodyPr/>
          <a:lstStyle>
            <a:lvl1pPr>
              <a:defRPr/>
            </a:lvl1pPr>
          </a:lstStyle>
          <a:p>
            <a:pPr lvl="0"/>
            <a:fld id="{435D33C0-16CF-2743-870F-B40BF13312C9}" type="slidenum">
              <a:t>‹#›</a:t>
            </a:fld>
            <a:endParaRPr lang="en-GB"/>
          </a:p>
        </p:txBody>
      </p:sp>
    </p:spTree>
    <p:extLst>
      <p:ext uri="{BB962C8B-B14F-4D97-AF65-F5344CB8AC3E}">
        <p14:creationId xmlns:p14="http://schemas.microsoft.com/office/powerpoint/2010/main" val="7180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E914F-6506-5943-9AB3-F860773D054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47D05743-B0D3-4443-BBAC-5E2696FF2A2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91215B3-952E-5147-847D-A4E8085B24C1}"/>
              </a:ext>
            </a:extLst>
          </p:cNvPr>
          <p:cNvSpPr txBox="1">
            <a:spLocks noGrp="1"/>
          </p:cNvSpPr>
          <p:nvPr>
            <p:ph type="dt" sz="half" idx="7"/>
          </p:nvPr>
        </p:nvSpPr>
        <p:spPr/>
        <p:txBody>
          <a:bodyPr/>
          <a:lstStyle>
            <a:lvl1pPr>
              <a:defRPr/>
            </a:lvl1pPr>
          </a:lstStyle>
          <a:p>
            <a:pPr lvl="0"/>
            <a:fld id="{E8BCC380-AA1E-0642-ADC9-BB5289898141}" type="datetime1">
              <a:rPr lang="en-GB"/>
              <a:pPr lvl="0"/>
              <a:t>22/06/2020</a:t>
            </a:fld>
            <a:endParaRPr lang="en-GB"/>
          </a:p>
        </p:txBody>
      </p:sp>
      <p:sp>
        <p:nvSpPr>
          <p:cNvPr id="5" name="Footer Placeholder 4">
            <a:extLst>
              <a:ext uri="{FF2B5EF4-FFF2-40B4-BE49-F238E27FC236}">
                <a16:creationId xmlns:a16="http://schemas.microsoft.com/office/drawing/2014/main" xmlns="" id="{E23307DB-CC68-AA48-BA29-14BE1059BDB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C9CDC07C-4A3B-FF41-9E6D-BD0FE5E863B8}"/>
              </a:ext>
            </a:extLst>
          </p:cNvPr>
          <p:cNvSpPr txBox="1">
            <a:spLocks noGrp="1"/>
          </p:cNvSpPr>
          <p:nvPr>
            <p:ph type="sldNum" sz="quarter" idx="8"/>
          </p:nvPr>
        </p:nvSpPr>
        <p:spPr/>
        <p:txBody>
          <a:bodyPr/>
          <a:lstStyle>
            <a:lvl1pPr>
              <a:defRPr/>
            </a:lvl1pPr>
          </a:lstStyle>
          <a:p>
            <a:pPr lvl="0"/>
            <a:fld id="{AD0E3305-FA68-6243-8974-8D6B3F6AF3B9}" type="slidenum">
              <a:t>‹#›</a:t>
            </a:fld>
            <a:endParaRPr lang="en-GB"/>
          </a:p>
        </p:txBody>
      </p:sp>
    </p:spTree>
    <p:extLst>
      <p:ext uri="{BB962C8B-B14F-4D97-AF65-F5344CB8AC3E}">
        <p14:creationId xmlns:p14="http://schemas.microsoft.com/office/powerpoint/2010/main" val="30920610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A4264-F162-F045-BC10-2D86DACC30A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0700C88B-B435-C14B-A54B-8D407454FCE7}"/>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xmlns="" id="{E3FEBC2B-FCE0-854B-AFB8-1EE256291B3D}"/>
              </a:ext>
            </a:extLst>
          </p:cNvPr>
          <p:cNvSpPr txBox="1">
            <a:spLocks noGrp="1"/>
          </p:cNvSpPr>
          <p:nvPr>
            <p:ph type="dt" sz="half" idx="7"/>
          </p:nvPr>
        </p:nvSpPr>
        <p:spPr/>
        <p:txBody>
          <a:bodyPr/>
          <a:lstStyle>
            <a:lvl1pPr>
              <a:defRPr/>
            </a:lvl1pPr>
          </a:lstStyle>
          <a:p>
            <a:pPr lvl="0"/>
            <a:fld id="{DF14FEE0-B92D-B448-B8A8-6AA6304C9782}" type="datetime1">
              <a:rPr lang="en-GB"/>
              <a:pPr lvl="0"/>
              <a:t>22/06/2020</a:t>
            </a:fld>
            <a:endParaRPr lang="en-GB"/>
          </a:p>
        </p:txBody>
      </p:sp>
      <p:sp>
        <p:nvSpPr>
          <p:cNvPr id="5" name="Footer Placeholder 4">
            <a:extLst>
              <a:ext uri="{FF2B5EF4-FFF2-40B4-BE49-F238E27FC236}">
                <a16:creationId xmlns:a16="http://schemas.microsoft.com/office/drawing/2014/main" xmlns="" id="{7B5A1ABE-1856-3946-8679-A7D437524CA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9F050514-C08E-B348-B667-71A794737052}"/>
              </a:ext>
            </a:extLst>
          </p:cNvPr>
          <p:cNvSpPr txBox="1">
            <a:spLocks noGrp="1"/>
          </p:cNvSpPr>
          <p:nvPr>
            <p:ph type="sldNum" sz="quarter" idx="8"/>
          </p:nvPr>
        </p:nvSpPr>
        <p:spPr/>
        <p:txBody>
          <a:bodyPr/>
          <a:lstStyle>
            <a:lvl1pPr>
              <a:defRPr/>
            </a:lvl1pPr>
          </a:lstStyle>
          <a:p>
            <a:pPr lvl="0"/>
            <a:fld id="{F491BD91-C161-7443-8807-90DBCAF66DD2}" type="slidenum">
              <a:t>‹#›</a:t>
            </a:fld>
            <a:endParaRPr lang="en-GB"/>
          </a:p>
        </p:txBody>
      </p:sp>
    </p:spTree>
    <p:extLst>
      <p:ext uri="{BB962C8B-B14F-4D97-AF65-F5344CB8AC3E}">
        <p14:creationId xmlns:p14="http://schemas.microsoft.com/office/powerpoint/2010/main" val="401830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F97E4-29E2-1B47-AFB7-54CCD689D96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D39912F7-5902-304C-B968-6E4986DF1C3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9BC97F4-227F-A844-8703-707265F61AF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45B541C-11AF-0B47-84EF-B48BFB085ED7}"/>
              </a:ext>
            </a:extLst>
          </p:cNvPr>
          <p:cNvSpPr txBox="1">
            <a:spLocks noGrp="1"/>
          </p:cNvSpPr>
          <p:nvPr>
            <p:ph type="dt" sz="half" idx="7"/>
          </p:nvPr>
        </p:nvSpPr>
        <p:spPr/>
        <p:txBody>
          <a:bodyPr/>
          <a:lstStyle>
            <a:lvl1pPr>
              <a:defRPr/>
            </a:lvl1pPr>
          </a:lstStyle>
          <a:p>
            <a:pPr lvl="0"/>
            <a:fld id="{6AD97AF8-9E99-B946-BA94-0F262CBD37CE}" type="datetime1">
              <a:rPr lang="en-GB"/>
              <a:pPr lvl="0"/>
              <a:t>22/06/2020</a:t>
            </a:fld>
            <a:endParaRPr lang="en-GB"/>
          </a:p>
        </p:txBody>
      </p:sp>
      <p:sp>
        <p:nvSpPr>
          <p:cNvPr id="6" name="Footer Placeholder 5">
            <a:extLst>
              <a:ext uri="{FF2B5EF4-FFF2-40B4-BE49-F238E27FC236}">
                <a16:creationId xmlns:a16="http://schemas.microsoft.com/office/drawing/2014/main" xmlns="" id="{6DB0E256-397C-C94D-B630-6A8F94920C4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E203D9EE-352E-D845-BEA0-98312830009F}"/>
              </a:ext>
            </a:extLst>
          </p:cNvPr>
          <p:cNvSpPr txBox="1">
            <a:spLocks noGrp="1"/>
          </p:cNvSpPr>
          <p:nvPr>
            <p:ph type="sldNum" sz="quarter" idx="8"/>
          </p:nvPr>
        </p:nvSpPr>
        <p:spPr/>
        <p:txBody>
          <a:bodyPr/>
          <a:lstStyle>
            <a:lvl1pPr>
              <a:defRPr/>
            </a:lvl1pPr>
          </a:lstStyle>
          <a:p>
            <a:pPr lvl="0"/>
            <a:fld id="{E1BF9075-38A7-D744-82C0-61A5EAEE2C00}" type="slidenum">
              <a:t>‹#›</a:t>
            </a:fld>
            <a:endParaRPr lang="en-GB"/>
          </a:p>
        </p:txBody>
      </p:sp>
    </p:spTree>
    <p:extLst>
      <p:ext uri="{BB962C8B-B14F-4D97-AF65-F5344CB8AC3E}">
        <p14:creationId xmlns:p14="http://schemas.microsoft.com/office/powerpoint/2010/main" val="106248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0A1A9-67E7-804A-A0CB-CA152FC0494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6EB0877B-CACB-EF4E-B17E-D18B75D2483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xmlns="" id="{7E228235-2D1D-7E4E-AD1F-F5E7E53E4771}"/>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998CBDD-F13E-A347-8DE2-754B2263E27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xmlns="" id="{943D0E4C-C0CA-1647-B23B-589EBDA4682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BA25DEA-B8A7-224C-B3EC-59A1343AFC17}"/>
              </a:ext>
            </a:extLst>
          </p:cNvPr>
          <p:cNvSpPr txBox="1">
            <a:spLocks noGrp="1"/>
          </p:cNvSpPr>
          <p:nvPr>
            <p:ph type="dt" sz="half" idx="7"/>
          </p:nvPr>
        </p:nvSpPr>
        <p:spPr/>
        <p:txBody>
          <a:bodyPr/>
          <a:lstStyle>
            <a:lvl1pPr>
              <a:defRPr/>
            </a:lvl1pPr>
          </a:lstStyle>
          <a:p>
            <a:pPr lvl="0"/>
            <a:fld id="{9D437552-0A6A-644A-B957-6543C97F088C}" type="datetime1">
              <a:rPr lang="en-GB"/>
              <a:pPr lvl="0"/>
              <a:t>22/06/2020</a:t>
            </a:fld>
            <a:endParaRPr lang="en-GB"/>
          </a:p>
        </p:txBody>
      </p:sp>
      <p:sp>
        <p:nvSpPr>
          <p:cNvPr id="8" name="Footer Placeholder 7">
            <a:extLst>
              <a:ext uri="{FF2B5EF4-FFF2-40B4-BE49-F238E27FC236}">
                <a16:creationId xmlns:a16="http://schemas.microsoft.com/office/drawing/2014/main" xmlns="" id="{BE92E9AC-818F-374F-BD09-CD13A4BC688D}"/>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xmlns="" id="{36693225-652F-CF47-BB43-104255237034}"/>
              </a:ext>
            </a:extLst>
          </p:cNvPr>
          <p:cNvSpPr txBox="1">
            <a:spLocks noGrp="1"/>
          </p:cNvSpPr>
          <p:nvPr>
            <p:ph type="sldNum" sz="quarter" idx="8"/>
          </p:nvPr>
        </p:nvSpPr>
        <p:spPr/>
        <p:txBody>
          <a:bodyPr/>
          <a:lstStyle>
            <a:lvl1pPr>
              <a:defRPr/>
            </a:lvl1pPr>
          </a:lstStyle>
          <a:p>
            <a:pPr lvl="0"/>
            <a:fld id="{36786553-734B-5042-9810-2EBBE412E77E}" type="slidenum">
              <a:t>‹#›</a:t>
            </a:fld>
            <a:endParaRPr lang="en-GB"/>
          </a:p>
        </p:txBody>
      </p:sp>
    </p:spTree>
    <p:extLst>
      <p:ext uri="{BB962C8B-B14F-4D97-AF65-F5344CB8AC3E}">
        <p14:creationId xmlns:p14="http://schemas.microsoft.com/office/powerpoint/2010/main" val="63845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0667D-8CEB-3F47-8C2A-D58D3818966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xmlns="" id="{DDC929F4-6368-4747-BE47-A3C6C26A3E7E}"/>
              </a:ext>
            </a:extLst>
          </p:cNvPr>
          <p:cNvSpPr txBox="1">
            <a:spLocks noGrp="1"/>
          </p:cNvSpPr>
          <p:nvPr>
            <p:ph type="dt" sz="half" idx="7"/>
          </p:nvPr>
        </p:nvSpPr>
        <p:spPr/>
        <p:txBody>
          <a:bodyPr/>
          <a:lstStyle>
            <a:lvl1pPr>
              <a:defRPr/>
            </a:lvl1pPr>
          </a:lstStyle>
          <a:p>
            <a:pPr lvl="0"/>
            <a:fld id="{AFC5A26B-8CA2-F24C-8D45-098AC64A02B6}" type="datetime1">
              <a:rPr lang="en-GB"/>
              <a:pPr lvl="0"/>
              <a:t>22/06/2020</a:t>
            </a:fld>
            <a:endParaRPr lang="en-GB"/>
          </a:p>
        </p:txBody>
      </p:sp>
      <p:sp>
        <p:nvSpPr>
          <p:cNvPr id="4" name="Footer Placeholder 3">
            <a:extLst>
              <a:ext uri="{FF2B5EF4-FFF2-40B4-BE49-F238E27FC236}">
                <a16:creationId xmlns:a16="http://schemas.microsoft.com/office/drawing/2014/main" xmlns="" id="{2A5D9EDC-6B2D-CF4D-AC3D-A0AC9F4B2A8F}"/>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xmlns="" id="{CC9AC86E-BC64-5248-8441-BD81B358281F}"/>
              </a:ext>
            </a:extLst>
          </p:cNvPr>
          <p:cNvSpPr txBox="1">
            <a:spLocks noGrp="1"/>
          </p:cNvSpPr>
          <p:nvPr>
            <p:ph type="sldNum" sz="quarter" idx="8"/>
          </p:nvPr>
        </p:nvSpPr>
        <p:spPr/>
        <p:txBody>
          <a:bodyPr/>
          <a:lstStyle>
            <a:lvl1pPr>
              <a:defRPr/>
            </a:lvl1pPr>
          </a:lstStyle>
          <a:p>
            <a:pPr lvl="0"/>
            <a:fld id="{0459E2FA-0521-0141-9A84-173940487B0B}" type="slidenum">
              <a:t>‹#›</a:t>
            </a:fld>
            <a:endParaRPr lang="en-GB"/>
          </a:p>
        </p:txBody>
      </p:sp>
    </p:spTree>
    <p:extLst>
      <p:ext uri="{BB962C8B-B14F-4D97-AF65-F5344CB8AC3E}">
        <p14:creationId xmlns:p14="http://schemas.microsoft.com/office/powerpoint/2010/main" val="204816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758208A-2ACE-D541-88BC-37B965BA7B9E}"/>
              </a:ext>
            </a:extLst>
          </p:cNvPr>
          <p:cNvSpPr txBox="1">
            <a:spLocks noGrp="1"/>
          </p:cNvSpPr>
          <p:nvPr>
            <p:ph type="dt" sz="half" idx="7"/>
          </p:nvPr>
        </p:nvSpPr>
        <p:spPr/>
        <p:txBody>
          <a:bodyPr/>
          <a:lstStyle>
            <a:lvl1pPr>
              <a:defRPr/>
            </a:lvl1pPr>
          </a:lstStyle>
          <a:p>
            <a:pPr lvl="0"/>
            <a:fld id="{396FAF7F-87E4-DB4C-817D-75812498A152}" type="datetime1">
              <a:rPr lang="en-GB"/>
              <a:pPr lvl="0"/>
              <a:t>22/06/2020</a:t>
            </a:fld>
            <a:endParaRPr lang="en-GB"/>
          </a:p>
        </p:txBody>
      </p:sp>
      <p:sp>
        <p:nvSpPr>
          <p:cNvPr id="3" name="Footer Placeholder 2">
            <a:extLst>
              <a:ext uri="{FF2B5EF4-FFF2-40B4-BE49-F238E27FC236}">
                <a16:creationId xmlns:a16="http://schemas.microsoft.com/office/drawing/2014/main" xmlns="" id="{63F77178-C595-7244-80CD-432C2394298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xmlns="" id="{99A7B8AD-B791-FB41-BC1B-50DBA3481AC9}"/>
              </a:ext>
            </a:extLst>
          </p:cNvPr>
          <p:cNvSpPr txBox="1">
            <a:spLocks noGrp="1"/>
          </p:cNvSpPr>
          <p:nvPr>
            <p:ph type="sldNum" sz="quarter" idx="8"/>
          </p:nvPr>
        </p:nvSpPr>
        <p:spPr/>
        <p:txBody>
          <a:bodyPr/>
          <a:lstStyle>
            <a:lvl1pPr>
              <a:defRPr/>
            </a:lvl1pPr>
          </a:lstStyle>
          <a:p>
            <a:pPr lvl="0"/>
            <a:fld id="{6D2BC495-C191-2245-B2F4-CCF40E287A04}" type="slidenum">
              <a:t>‹#›</a:t>
            </a:fld>
            <a:endParaRPr lang="en-GB"/>
          </a:p>
        </p:txBody>
      </p:sp>
    </p:spTree>
    <p:extLst>
      <p:ext uri="{BB962C8B-B14F-4D97-AF65-F5344CB8AC3E}">
        <p14:creationId xmlns:p14="http://schemas.microsoft.com/office/powerpoint/2010/main" val="36629296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EE831-B312-7A4F-A95B-F74754EA0E7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A75BF66C-BD06-FE45-A57F-22842280B67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D4FF642-0F2C-7242-BB94-5125E48CAAE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xmlns="" id="{DC912450-4B8F-F54B-906E-D618BE8014F7}"/>
              </a:ext>
            </a:extLst>
          </p:cNvPr>
          <p:cNvSpPr txBox="1">
            <a:spLocks noGrp="1"/>
          </p:cNvSpPr>
          <p:nvPr>
            <p:ph type="dt" sz="half" idx="7"/>
          </p:nvPr>
        </p:nvSpPr>
        <p:spPr/>
        <p:txBody>
          <a:bodyPr/>
          <a:lstStyle>
            <a:lvl1pPr>
              <a:defRPr/>
            </a:lvl1pPr>
          </a:lstStyle>
          <a:p>
            <a:pPr lvl="0"/>
            <a:fld id="{E9535A26-3591-714F-B8DE-DF9BE0B410EC}" type="datetime1">
              <a:rPr lang="en-GB"/>
              <a:pPr lvl="0"/>
              <a:t>22/06/2020</a:t>
            </a:fld>
            <a:endParaRPr lang="en-GB"/>
          </a:p>
        </p:txBody>
      </p:sp>
      <p:sp>
        <p:nvSpPr>
          <p:cNvPr id="6" name="Footer Placeholder 5">
            <a:extLst>
              <a:ext uri="{FF2B5EF4-FFF2-40B4-BE49-F238E27FC236}">
                <a16:creationId xmlns:a16="http://schemas.microsoft.com/office/drawing/2014/main" xmlns="" id="{AD1FF57A-A833-0D4C-868C-254418077C3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7F1202F7-286E-1944-8ED0-06B7E22D2F7B}"/>
              </a:ext>
            </a:extLst>
          </p:cNvPr>
          <p:cNvSpPr txBox="1">
            <a:spLocks noGrp="1"/>
          </p:cNvSpPr>
          <p:nvPr>
            <p:ph type="sldNum" sz="quarter" idx="8"/>
          </p:nvPr>
        </p:nvSpPr>
        <p:spPr/>
        <p:txBody>
          <a:bodyPr/>
          <a:lstStyle>
            <a:lvl1pPr>
              <a:defRPr/>
            </a:lvl1pPr>
          </a:lstStyle>
          <a:p>
            <a:pPr lvl="0"/>
            <a:fld id="{43B77676-43C6-B245-BE4C-93BFF9C43022}" type="slidenum">
              <a:t>‹#›</a:t>
            </a:fld>
            <a:endParaRPr lang="en-GB"/>
          </a:p>
        </p:txBody>
      </p:sp>
    </p:spTree>
    <p:extLst>
      <p:ext uri="{BB962C8B-B14F-4D97-AF65-F5344CB8AC3E}">
        <p14:creationId xmlns:p14="http://schemas.microsoft.com/office/powerpoint/2010/main" val="32543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D1804-1E7F-C240-8328-6E1C20BCFCC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xmlns="" id="{F285C16A-F425-F642-A9B1-EEC195255E3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xmlns="" id="{E099858E-8AD2-CB4B-A33A-30AEF8E166B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xmlns="" id="{5341D7F7-C9D5-1540-9897-80AAE5C1F1B1}"/>
              </a:ext>
            </a:extLst>
          </p:cNvPr>
          <p:cNvSpPr txBox="1">
            <a:spLocks noGrp="1"/>
          </p:cNvSpPr>
          <p:nvPr>
            <p:ph type="dt" sz="half" idx="7"/>
          </p:nvPr>
        </p:nvSpPr>
        <p:spPr/>
        <p:txBody>
          <a:bodyPr/>
          <a:lstStyle>
            <a:lvl1pPr>
              <a:defRPr/>
            </a:lvl1pPr>
          </a:lstStyle>
          <a:p>
            <a:pPr lvl="0"/>
            <a:fld id="{02F14223-2765-F14A-9A03-794CF49522EC}" type="datetime1">
              <a:rPr lang="en-GB"/>
              <a:pPr lvl="0"/>
              <a:t>22/06/2020</a:t>
            </a:fld>
            <a:endParaRPr lang="en-GB"/>
          </a:p>
        </p:txBody>
      </p:sp>
      <p:sp>
        <p:nvSpPr>
          <p:cNvPr id="6" name="Footer Placeholder 5">
            <a:extLst>
              <a:ext uri="{FF2B5EF4-FFF2-40B4-BE49-F238E27FC236}">
                <a16:creationId xmlns:a16="http://schemas.microsoft.com/office/drawing/2014/main" xmlns="" id="{E0EEAA2E-C7E9-4448-9134-A931EAA240A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B25FDE26-0604-A44A-8415-A17CE3706A5A}"/>
              </a:ext>
            </a:extLst>
          </p:cNvPr>
          <p:cNvSpPr txBox="1">
            <a:spLocks noGrp="1"/>
          </p:cNvSpPr>
          <p:nvPr>
            <p:ph type="sldNum" sz="quarter" idx="8"/>
          </p:nvPr>
        </p:nvSpPr>
        <p:spPr/>
        <p:txBody>
          <a:bodyPr/>
          <a:lstStyle>
            <a:lvl1pPr>
              <a:defRPr/>
            </a:lvl1pPr>
          </a:lstStyle>
          <a:p>
            <a:pPr lvl="0"/>
            <a:fld id="{4A52B29A-3107-464C-89EE-F3500610D79A}" type="slidenum">
              <a:t>‹#›</a:t>
            </a:fld>
            <a:endParaRPr lang="en-GB"/>
          </a:p>
        </p:txBody>
      </p:sp>
    </p:spTree>
    <p:extLst>
      <p:ext uri="{BB962C8B-B14F-4D97-AF65-F5344CB8AC3E}">
        <p14:creationId xmlns:p14="http://schemas.microsoft.com/office/powerpoint/2010/main" val="75726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7CD46E-50BF-114A-846E-01C8275F5A7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6D082673-805F-E442-B0BF-C610F4B8224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0975BCA-FF32-FD4A-88AE-B0B1E9E7A6D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ECEC234-D193-8944-AA0B-FB055AD09A39}" type="datetime1">
              <a:rPr lang="en-GB"/>
              <a:pPr lvl="0"/>
              <a:t>22/06/2020</a:t>
            </a:fld>
            <a:endParaRPr lang="en-GB"/>
          </a:p>
        </p:txBody>
      </p:sp>
      <p:sp>
        <p:nvSpPr>
          <p:cNvPr id="5" name="Footer Placeholder 4">
            <a:extLst>
              <a:ext uri="{FF2B5EF4-FFF2-40B4-BE49-F238E27FC236}">
                <a16:creationId xmlns:a16="http://schemas.microsoft.com/office/drawing/2014/main" xmlns="" id="{5C36EDE0-E447-0A43-9382-327BBEC608C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xmlns="" id="{D07EADF4-4868-6546-BA6F-308E4BADEC0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14116E0-0F5C-F348-8EFE-3BBB8543209F}"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0DE4A-F7FB-E147-AED9-D37C0166A748}"/>
              </a:ext>
            </a:extLst>
          </p:cNvPr>
          <p:cNvSpPr txBox="1">
            <a:spLocks noGrp="1"/>
          </p:cNvSpPr>
          <p:nvPr>
            <p:ph type="ctrTitle"/>
          </p:nvPr>
        </p:nvSpPr>
        <p:spPr/>
        <p:txBody>
          <a:bodyPr/>
          <a:lstStyle/>
          <a:p>
            <a:pPr lvl="0"/>
            <a:r>
              <a:rPr lang="en-GB" b="1"/>
              <a:t>Tuberculosis in pregnancy </a:t>
            </a:r>
          </a:p>
        </p:txBody>
      </p:sp>
      <p:sp>
        <p:nvSpPr>
          <p:cNvPr id="3" name="Subtitle 2">
            <a:extLst>
              <a:ext uri="{FF2B5EF4-FFF2-40B4-BE49-F238E27FC236}">
                <a16:creationId xmlns:a16="http://schemas.microsoft.com/office/drawing/2014/main" xmlns="" id="{4E757383-9EA5-7742-9776-FAEE2E7810F8}"/>
              </a:ext>
            </a:extLst>
          </p:cNvPr>
          <p:cNvSpPr txBox="1">
            <a:spLocks noGrp="1"/>
          </p:cNvSpPr>
          <p:nvPr>
            <p:ph type="subTitle" idx="1"/>
          </p:nvPr>
        </p:nvSpPr>
        <p:spPr>
          <a:xfrm>
            <a:off x="1524003" y="3303635"/>
            <a:ext cx="9144000" cy="1293894"/>
          </a:xfrm>
        </p:spPr>
        <p:txBody>
          <a:bodyPr/>
          <a:lstStyle/>
          <a:p>
            <a:pPr lvl="0">
              <a:lnSpc>
                <a:spcPct val="80000"/>
              </a:lnSpc>
            </a:pPr>
            <a:r>
              <a:rPr lang="en-GB" i="1"/>
              <a:t>By Dr Kihara Anne B</a:t>
            </a:r>
          </a:p>
          <a:p>
            <a:pPr lvl="0">
              <a:lnSpc>
                <a:spcPct val="80000"/>
              </a:lnSpc>
            </a:pPr>
            <a:r>
              <a:rPr lang="en-GB" i="1"/>
              <a:t>Senior Lecturer, UON DEPT Of obs / Gyn </a:t>
            </a:r>
          </a:p>
          <a:p>
            <a:pPr lvl="0">
              <a:lnSpc>
                <a:spcPct val="80000"/>
              </a:lnSpc>
            </a:pPr>
            <a:r>
              <a:rPr lang="en-GB"/>
              <a:t>TB a global public health emergency</a:t>
            </a:r>
          </a:p>
        </p:txBody>
      </p:sp>
      <p:pic>
        <p:nvPicPr>
          <p:cNvPr id="4" name="Picture 3">
            <a:extLst>
              <a:ext uri="{FF2B5EF4-FFF2-40B4-BE49-F238E27FC236}">
                <a16:creationId xmlns:a16="http://schemas.microsoft.com/office/drawing/2014/main" xmlns="" id="{8A69ADEC-9837-2545-A305-602A02B4AA44}"/>
              </a:ext>
            </a:extLst>
          </p:cNvPr>
          <p:cNvPicPr>
            <a:picLocks noChangeAspect="1"/>
          </p:cNvPicPr>
          <p:nvPr/>
        </p:nvPicPr>
        <p:blipFill>
          <a:blip r:embed="rId2"/>
          <a:stretch>
            <a:fillRect/>
          </a:stretch>
        </p:blipFill>
        <p:spPr>
          <a:xfrm>
            <a:off x="389753" y="278736"/>
            <a:ext cx="2524128" cy="2428874"/>
          </a:xfrm>
          <a:prstGeom prst="rect">
            <a:avLst/>
          </a:prstGeom>
          <a:noFill/>
          <a:ln cap="flat">
            <a:noFill/>
          </a:ln>
        </p:spPr>
      </p:pic>
      <p:pic>
        <p:nvPicPr>
          <p:cNvPr id="5" name="Picture 4">
            <a:extLst>
              <a:ext uri="{FF2B5EF4-FFF2-40B4-BE49-F238E27FC236}">
                <a16:creationId xmlns:a16="http://schemas.microsoft.com/office/drawing/2014/main" xmlns="" id="{4E73EBBB-9240-0D49-BFA8-E58F2BD7C090}"/>
              </a:ext>
            </a:extLst>
          </p:cNvPr>
          <p:cNvPicPr>
            <a:picLocks noChangeAspect="1"/>
          </p:cNvPicPr>
          <p:nvPr/>
        </p:nvPicPr>
        <p:blipFill>
          <a:blip r:embed="rId3"/>
          <a:stretch>
            <a:fillRect/>
          </a:stretch>
        </p:blipFill>
        <p:spPr>
          <a:xfrm>
            <a:off x="3598602" y="295735"/>
            <a:ext cx="2487561" cy="2343150"/>
          </a:xfrm>
          <a:prstGeom prst="rect">
            <a:avLst/>
          </a:prstGeom>
          <a:noFill/>
          <a:ln cap="flat">
            <a:noFill/>
          </a:ln>
        </p:spPr>
      </p:pic>
      <p:pic>
        <p:nvPicPr>
          <p:cNvPr id="6" name="Picture 5">
            <a:extLst>
              <a:ext uri="{FF2B5EF4-FFF2-40B4-BE49-F238E27FC236}">
                <a16:creationId xmlns:a16="http://schemas.microsoft.com/office/drawing/2014/main" xmlns="" id="{4F47F062-E77C-EC45-BBC5-4C6CA15A238E}"/>
              </a:ext>
            </a:extLst>
          </p:cNvPr>
          <p:cNvPicPr>
            <a:picLocks noChangeAspect="1"/>
          </p:cNvPicPr>
          <p:nvPr/>
        </p:nvPicPr>
        <p:blipFill>
          <a:blip r:embed="rId4"/>
          <a:stretch>
            <a:fillRect/>
          </a:stretch>
        </p:blipFill>
        <p:spPr>
          <a:xfrm>
            <a:off x="6617878" y="278736"/>
            <a:ext cx="2181228" cy="2371725"/>
          </a:xfrm>
          <a:prstGeom prst="rect">
            <a:avLst/>
          </a:prstGeom>
          <a:noFill/>
          <a:ln cap="flat">
            <a:noFill/>
          </a:ln>
        </p:spPr>
      </p:pic>
      <p:pic>
        <p:nvPicPr>
          <p:cNvPr id="7" name="Picture 6">
            <a:extLst>
              <a:ext uri="{FF2B5EF4-FFF2-40B4-BE49-F238E27FC236}">
                <a16:creationId xmlns:a16="http://schemas.microsoft.com/office/drawing/2014/main" xmlns="" id="{375E2E44-39B1-4546-9BED-2D349BB1D240}"/>
              </a:ext>
            </a:extLst>
          </p:cNvPr>
          <p:cNvPicPr>
            <a:picLocks noChangeAspect="1"/>
          </p:cNvPicPr>
          <p:nvPr/>
        </p:nvPicPr>
        <p:blipFill>
          <a:blip r:embed="rId5"/>
          <a:stretch>
            <a:fillRect/>
          </a:stretch>
        </p:blipFill>
        <p:spPr>
          <a:xfrm>
            <a:off x="9116421" y="238585"/>
            <a:ext cx="2486025" cy="2400300"/>
          </a:xfrm>
          <a:prstGeom prst="rect">
            <a:avLst/>
          </a:prstGeom>
          <a:noFill/>
          <a:ln cap="flat">
            <a:noFill/>
          </a:ln>
        </p:spPr>
      </p:pic>
      <p:pic>
        <p:nvPicPr>
          <p:cNvPr id="8" name="Picture 7">
            <a:extLst>
              <a:ext uri="{FF2B5EF4-FFF2-40B4-BE49-F238E27FC236}">
                <a16:creationId xmlns:a16="http://schemas.microsoft.com/office/drawing/2014/main" xmlns="" id="{7642A3D5-75CB-3C4C-9370-29D325D1DF2A}"/>
              </a:ext>
            </a:extLst>
          </p:cNvPr>
          <p:cNvPicPr>
            <a:picLocks noChangeAspect="1"/>
          </p:cNvPicPr>
          <p:nvPr/>
        </p:nvPicPr>
        <p:blipFill>
          <a:blip r:embed="rId6"/>
          <a:stretch>
            <a:fillRect/>
          </a:stretch>
        </p:blipFill>
        <p:spPr>
          <a:xfrm>
            <a:off x="609603" y="4597530"/>
            <a:ext cx="2831686" cy="2177387"/>
          </a:xfrm>
          <a:prstGeom prst="rect">
            <a:avLst/>
          </a:prstGeom>
          <a:noFill/>
          <a:ln cap="flat">
            <a:noFill/>
          </a:ln>
        </p:spPr>
      </p:pic>
      <p:pic>
        <p:nvPicPr>
          <p:cNvPr id="9" name="Picture 8">
            <a:extLst>
              <a:ext uri="{FF2B5EF4-FFF2-40B4-BE49-F238E27FC236}">
                <a16:creationId xmlns:a16="http://schemas.microsoft.com/office/drawing/2014/main" xmlns="" id="{66E8DC84-7EFB-4D49-8477-D51F9279096C}"/>
              </a:ext>
            </a:extLst>
          </p:cNvPr>
          <p:cNvPicPr>
            <a:picLocks noChangeAspect="1"/>
          </p:cNvPicPr>
          <p:nvPr/>
        </p:nvPicPr>
        <p:blipFill>
          <a:blip r:embed="rId7"/>
          <a:stretch>
            <a:fillRect/>
          </a:stretch>
        </p:blipFill>
        <p:spPr>
          <a:xfrm>
            <a:off x="4761043" y="4597530"/>
            <a:ext cx="2669919" cy="2177387"/>
          </a:xfrm>
          <a:prstGeom prst="rect">
            <a:avLst/>
          </a:prstGeom>
          <a:noFill/>
          <a:ln cap="flat">
            <a:noFill/>
          </a:ln>
        </p:spPr>
      </p:pic>
      <p:pic>
        <p:nvPicPr>
          <p:cNvPr id="10" name="Picture 9">
            <a:extLst>
              <a:ext uri="{FF2B5EF4-FFF2-40B4-BE49-F238E27FC236}">
                <a16:creationId xmlns:a16="http://schemas.microsoft.com/office/drawing/2014/main" xmlns="" id="{ED7B1D16-DE67-7840-8C1D-ACB5894693DD}"/>
              </a:ext>
            </a:extLst>
          </p:cNvPr>
          <p:cNvPicPr>
            <a:picLocks noChangeAspect="1"/>
          </p:cNvPicPr>
          <p:nvPr/>
        </p:nvPicPr>
        <p:blipFill>
          <a:blip r:embed="rId8"/>
          <a:stretch>
            <a:fillRect/>
          </a:stretch>
        </p:blipFill>
        <p:spPr>
          <a:xfrm>
            <a:off x="8603223" y="4597530"/>
            <a:ext cx="2890683" cy="2177387"/>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F52DF5-DC16-854F-A087-B57EE55E0358}"/>
              </a:ext>
            </a:extLst>
          </p:cNvPr>
          <p:cNvPicPr>
            <a:picLocks noChangeAspect="1"/>
          </p:cNvPicPr>
          <p:nvPr/>
        </p:nvPicPr>
        <p:blipFill>
          <a:blip r:embed="rId2"/>
          <a:stretch>
            <a:fillRect/>
          </a:stretch>
        </p:blipFill>
        <p:spPr>
          <a:xfrm>
            <a:off x="849742" y="1147764"/>
            <a:ext cx="9975271" cy="5437763"/>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24088A-E17E-B34A-B67D-9FD2C7CECF08}"/>
              </a:ext>
            </a:extLst>
          </p:cNvPr>
          <p:cNvPicPr>
            <a:picLocks noChangeAspect="1"/>
          </p:cNvPicPr>
          <p:nvPr/>
        </p:nvPicPr>
        <p:blipFill>
          <a:blip r:embed="rId2"/>
          <a:stretch>
            <a:fillRect/>
          </a:stretch>
        </p:blipFill>
        <p:spPr>
          <a:xfrm>
            <a:off x="1662543" y="1147764"/>
            <a:ext cx="8488219" cy="5289986"/>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B4637B-E0F6-294C-87C2-55FDEF8CAE9D}"/>
              </a:ext>
            </a:extLst>
          </p:cNvPr>
          <p:cNvPicPr>
            <a:picLocks noChangeAspect="1"/>
          </p:cNvPicPr>
          <p:nvPr/>
        </p:nvPicPr>
        <p:blipFill>
          <a:blip r:embed="rId2"/>
          <a:stretch>
            <a:fillRect/>
          </a:stretch>
        </p:blipFill>
        <p:spPr>
          <a:xfrm>
            <a:off x="1099127" y="424875"/>
            <a:ext cx="9467276" cy="6049816"/>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62B2CC6-8BCD-014D-AEFA-2DB0EE08C09D}"/>
              </a:ext>
            </a:extLst>
          </p:cNvPr>
          <p:cNvPicPr>
            <a:picLocks noChangeAspect="1"/>
          </p:cNvPicPr>
          <p:nvPr/>
        </p:nvPicPr>
        <p:blipFill>
          <a:blip r:embed="rId2"/>
          <a:stretch>
            <a:fillRect/>
          </a:stretch>
        </p:blipFill>
        <p:spPr>
          <a:xfrm>
            <a:off x="1484674" y="1147764"/>
            <a:ext cx="7649806" cy="4562471"/>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0F5662-C78D-DC42-9E46-D8B1B7D49446}"/>
              </a:ext>
            </a:extLst>
          </p:cNvPr>
          <p:cNvPicPr>
            <a:picLocks noChangeAspect="1"/>
          </p:cNvPicPr>
          <p:nvPr/>
        </p:nvPicPr>
        <p:blipFill>
          <a:blip r:embed="rId2"/>
          <a:stretch>
            <a:fillRect/>
          </a:stretch>
        </p:blipFill>
        <p:spPr>
          <a:xfrm>
            <a:off x="1573161" y="432620"/>
            <a:ext cx="8514737" cy="5277615"/>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6D273C-338F-E544-94D2-03FA01BFB025}"/>
              </a:ext>
            </a:extLst>
          </p:cNvPr>
          <p:cNvPicPr>
            <a:picLocks noChangeAspect="1"/>
          </p:cNvPicPr>
          <p:nvPr/>
        </p:nvPicPr>
        <p:blipFill>
          <a:blip r:embed="rId2"/>
          <a:stretch>
            <a:fillRect/>
          </a:stretch>
        </p:blipFill>
        <p:spPr>
          <a:xfrm>
            <a:off x="1219196" y="511277"/>
            <a:ext cx="9212826" cy="5653552"/>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C6B85A-5B3B-D940-9E7A-C689F96CB01F}"/>
              </a:ext>
            </a:extLst>
          </p:cNvPr>
          <p:cNvPicPr>
            <a:picLocks noChangeAspect="1"/>
          </p:cNvPicPr>
          <p:nvPr/>
        </p:nvPicPr>
        <p:blipFill>
          <a:blip r:embed="rId2"/>
          <a:stretch>
            <a:fillRect/>
          </a:stretch>
        </p:blipFill>
        <p:spPr>
          <a:xfrm>
            <a:off x="973397" y="481779"/>
            <a:ext cx="9379970" cy="5801026"/>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298BC-8161-704D-B676-B18CF2E3A0A0}"/>
              </a:ext>
            </a:extLst>
          </p:cNvPr>
          <p:cNvSpPr txBox="1">
            <a:spLocks noGrp="1"/>
          </p:cNvSpPr>
          <p:nvPr>
            <p:ph type="title"/>
          </p:nvPr>
        </p:nvSpPr>
        <p:spPr/>
        <p:txBody>
          <a:bodyPr/>
          <a:lstStyle/>
          <a:p>
            <a:pPr lvl="0"/>
            <a:r>
              <a:rPr lang="en-GB" b="1"/>
              <a:t>Other Screening and diagnostic tests </a:t>
            </a:r>
          </a:p>
        </p:txBody>
      </p:sp>
      <p:sp>
        <p:nvSpPr>
          <p:cNvPr id="3" name="Content Placeholder 2">
            <a:extLst>
              <a:ext uri="{FF2B5EF4-FFF2-40B4-BE49-F238E27FC236}">
                <a16:creationId xmlns:a16="http://schemas.microsoft.com/office/drawing/2014/main" xmlns="" id="{4A161E75-8282-354A-8BA0-A9E9EDC8602A}"/>
              </a:ext>
            </a:extLst>
          </p:cNvPr>
          <p:cNvSpPr txBox="1">
            <a:spLocks noGrp="1"/>
          </p:cNvSpPr>
          <p:nvPr>
            <p:ph idx="1"/>
          </p:nvPr>
        </p:nvSpPr>
        <p:spPr/>
        <p:txBody>
          <a:bodyPr/>
          <a:lstStyle/>
          <a:p>
            <a:pPr lvl="0">
              <a:lnSpc>
                <a:spcPct val="80000"/>
              </a:lnSpc>
            </a:pPr>
            <a:r>
              <a:rPr lang="en-GB" sz="2400" b="1"/>
              <a:t>Mantoux test  and read within 48-72 hours </a:t>
            </a:r>
          </a:p>
          <a:p>
            <a:pPr lvl="0">
              <a:lnSpc>
                <a:spcPct val="80000"/>
              </a:lnSpc>
            </a:pPr>
            <a:r>
              <a:rPr lang="en-GB" sz="2400" b="1"/>
              <a:t>Microscopy and culture of M. Tuberculosis </a:t>
            </a:r>
          </a:p>
          <a:p>
            <a:pPr lvl="1">
              <a:lnSpc>
                <a:spcPct val="80000"/>
              </a:lnSpc>
            </a:pPr>
            <a:r>
              <a:rPr lang="en-GB" sz="2000"/>
              <a:t>Microscopy with Staining for AFB is also done, using the Ziehl-Neelsen, fluorescent, Auramine-Rhodamine, and the Kinyoun techniques;</a:t>
            </a:r>
            <a:r>
              <a:rPr lang="en-GB" sz="2000" b="1"/>
              <a:t> </a:t>
            </a:r>
            <a:r>
              <a:rPr lang="en-GB" sz="2000"/>
              <a:t>Light-emitting diode (LED) fluorescent microscopy has recently been introduced to improve diagnosis</a:t>
            </a:r>
            <a:r>
              <a:rPr lang="en-GB" sz="2000" b="1"/>
              <a:t>, </a:t>
            </a:r>
          </a:p>
          <a:p>
            <a:pPr lvl="1">
              <a:lnSpc>
                <a:spcPct val="80000"/>
              </a:lnSpc>
            </a:pPr>
            <a:r>
              <a:rPr lang="en-GB" sz="2000" b="1"/>
              <a:t>and </a:t>
            </a:r>
            <a:r>
              <a:rPr lang="en-GB" sz="2000"/>
              <a:t>culture on Lowenstein-Jensen's medium may take 4–6 weeks to obtain a result.</a:t>
            </a:r>
          </a:p>
          <a:p>
            <a:pPr lvl="1">
              <a:lnSpc>
                <a:spcPct val="80000"/>
              </a:lnSpc>
            </a:pPr>
            <a:r>
              <a:rPr lang="en-GB" sz="2000"/>
              <a:t> Newer diagnostic tools including the liquid Bactec culture medium, which has been endorsed by WHO. Other culture media that could be used include the modified Lowenstein's medium, Petragnani medium, Trudeau Committee medium, Peizer's medium, Dubos Middlebrook media, Tarshis blood agar, Middlebrook's 7-H3, Middlebrook's 7-H9, and Middlebrook's 7H-10 media.  Liquidisation and decontamination with N-Acetytl-L-Cysteine in 1% Sodium Hydroxide solution before inoculation may enhance sensitivity.</a:t>
            </a:r>
          </a:p>
          <a:p>
            <a:pPr lvl="0">
              <a:lnSpc>
                <a:spcPct val="80000"/>
              </a:lnSpc>
            </a:pPr>
            <a:r>
              <a:rPr lang="en-GB" sz="2400" b="1"/>
              <a:t>Molecular Line Probe Assay (LPA</a:t>
            </a:r>
            <a:r>
              <a:rPr lang="en-GB" sz="2400"/>
              <a:t>) as well as the use of polymerase chain reaction (PCR) are presently facilitating the specific identification of the tubercle bacilli</a:t>
            </a:r>
          </a:p>
          <a:p>
            <a:pPr lvl="0">
              <a:lnSpc>
                <a:spcPct val="80000"/>
              </a:lnSpc>
            </a:pPr>
            <a:endParaRPr lang="en-GB" sz="2400"/>
          </a:p>
        </p:txBody>
      </p:sp>
      <p:pic>
        <p:nvPicPr>
          <p:cNvPr id="4" name="Picture 3">
            <a:extLst>
              <a:ext uri="{FF2B5EF4-FFF2-40B4-BE49-F238E27FC236}">
                <a16:creationId xmlns:a16="http://schemas.microsoft.com/office/drawing/2014/main" xmlns="" id="{45D2345F-E8F4-4E46-B294-9694E693D952}"/>
              </a:ext>
            </a:extLst>
          </p:cNvPr>
          <p:cNvPicPr>
            <a:picLocks noChangeAspect="1"/>
          </p:cNvPicPr>
          <p:nvPr/>
        </p:nvPicPr>
        <p:blipFill>
          <a:blip r:embed="rId3"/>
          <a:stretch>
            <a:fillRect/>
          </a:stretch>
        </p:blipFill>
        <p:spPr>
          <a:xfrm>
            <a:off x="75593" y="2477722"/>
            <a:ext cx="1182931" cy="2418734"/>
          </a:xfrm>
          <a:prstGeom prst="rect">
            <a:avLst/>
          </a:prstGeom>
          <a:noFill/>
          <a:ln cap="flat">
            <a:noFill/>
          </a:ln>
        </p:spPr>
      </p:pic>
      <p:pic>
        <p:nvPicPr>
          <p:cNvPr id="5" name="Picture 4">
            <a:extLst>
              <a:ext uri="{FF2B5EF4-FFF2-40B4-BE49-F238E27FC236}">
                <a16:creationId xmlns:a16="http://schemas.microsoft.com/office/drawing/2014/main" xmlns="" id="{FB02C7AA-7BBB-9F4E-A8A7-EC248E92B7E1}"/>
              </a:ext>
            </a:extLst>
          </p:cNvPr>
          <p:cNvPicPr>
            <a:picLocks noChangeAspect="1"/>
          </p:cNvPicPr>
          <p:nvPr/>
        </p:nvPicPr>
        <p:blipFill>
          <a:blip r:embed="rId4"/>
          <a:stretch>
            <a:fillRect/>
          </a:stretch>
        </p:blipFill>
        <p:spPr>
          <a:xfrm>
            <a:off x="9150757" y="365129"/>
            <a:ext cx="2857500" cy="1952628"/>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8C57F-B26E-1144-8DC7-38A988831406}"/>
              </a:ext>
            </a:extLst>
          </p:cNvPr>
          <p:cNvSpPr txBox="1">
            <a:spLocks noGrp="1"/>
          </p:cNvSpPr>
          <p:nvPr>
            <p:ph type="title"/>
          </p:nvPr>
        </p:nvSpPr>
        <p:spPr/>
        <p:txBody>
          <a:bodyPr/>
          <a:lstStyle/>
          <a:p>
            <a:pPr lvl="0"/>
            <a:r>
              <a:rPr lang="en-GB" b="1"/>
              <a:t>Screening and Diagnosis of TB </a:t>
            </a:r>
          </a:p>
        </p:txBody>
      </p:sp>
      <p:sp>
        <p:nvSpPr>
          <p:cNvPr id="3" name="Content Placeholder 2">
            <a:extLst>
              <a:ext uri="{FF2B5EF4-FFF2-40B4-BE49-F238E27FC236}">
                <a16:creationId xmlns:a16="http://schemas.microsoft.com/office/drawing/2014/main" xmlns="" id="{9C7688AF-15E2-5F47-B811-86FA2E1C2F8B}"/>
              </a:ext>
            </a:extLst>
          </p:cNvPr>
          <p:cNvSpPr txBox="1">
            <a:spLocks noGrp="1"/>
          </p:cNvSpPr>
          <p:nvPr>
            <p:ph idx="1"/>
          </p:nvPr>
        </p:nvSpPr>
        <p:spPr/>
        <p:txBody>
          <a:bodyPr/>
          <a:lstStyle/>
          <a:p>
            <a:pPr lvl="0">
              <a:lnSpc>
                <a:spcPct val="70000"/>
              </a:lnSpc>
            </a:pPr>
            <a:r>
              <a:rPr lang="en-GB" sz="2600"/>
              <a:t>Microscopy detects only half the number of TB cases and cannot detect drug-resistance.</a:t>
            </a:r>
          </a:p>
          <a:p>
            <a:pPr lvl="0">
              <a:lnSpc>
                <a:spcPct val="70000"/>
              </a:lnSpc>
            </a:pPr>
            <a:r>
              <a:rPr lang="en-GB" sz="2600"/>
              <a:t>The use of the </a:t>
            </a:r>
            <a:r>
              <a:rPr lang="en-GB" sz="2600" b="1"/>
              <a:t>rapid test Xpert MTB/RIF® </a:t>
            </a:r>
            <a:r>
              <a:rPr lang="en-GB" sz="2600"/>
              <a:t>has expanded substantially since 2010, when WHO first recommended its use. </a:t>
            </a:r>
            <a:r>
              <a:rPr lang="en-GB" sz="2600" b="1"/>
              <a:t>The test simultaneously detects TB and resistance to rifampicin, </a:t>
            </a:r>
            <a:r>
              <a:rPr lang="en-GB" sz="2600"/>
              <a:t>the most important TB medicine. Diagnosis can be made within 2 hours and the test is now recommended by WHO as the gold standard test in all persons with signs and symptoms of TB.</a:t>
            </a:r>
          </a:p>
          <a:p>
            <a:pPr lvl="0">
              <a:lnSpc>
                <a:spcPct val="70000"/>
              </a:lnSpc>
            </a:pPr>
            <a:r>
              <a:rPr lang="en-GB" sz="2600"/>
              <a:t>Diagnosing multidrug-resistant and extensively drug-resistant TB (see Multidrug-resistant TB section below) as well as HIV-associated TB can be complex and expensive. In 2016, 4 new diagnostic tests were recommended by WHO – the  rapid molecular test to detect TB at peripheral health centres where Xpert MTB/RIF cannot be used, and 3 tests to detect resistance to first- and second-line TB medicines.</a:t>
            </a:r>
          </a:p>
          <a:p>
            <a:pPr lvl="0">
              <a:lnSpc>
                <a:spcPct val="70000"/>
              </a:lnSpc>
            </a:pPr>
            <a:endParaRPr lang="en-GB"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64E5DB5-D519-7746-A8A0-7BCA0D493A7A}"/>
              </a:ext>
            </a:extLst>
          </p:cNvPr>
          <p:cNvPicPr>
            <a:picLocks noChangeAspect="1"/>
          </p:cNvPicPr>
          <p:nvPr/>
        </p:nvPicPr>
        <p:blipFill>
          <a:blip r:embed="rId2"/>
          <a:stretch>
            <a:fillRect/>
          </a:stretch>
        </p:blipFill>
        <p:spPr>
          <a:xfrm>
            <a:off x="1750143" y="1147764"/>
            <a:ext cx="8406582" cy="5164549"/>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0D67C-B1F2-4943-96EE-F526DCD0ADEA}"/>
              </a:ext>
            </a:extLst>
          </p:cNvPr>
          <p:cNvSpPr txBox="1">
            <a:spLocks noGrp="1"/>
          </p:cNvSpPr>
          <p:nvPr>
            <p:ph type="title"/>
          </p:nvPr>
        </p:nvSpPr>
        <p:spPr/>
        <p:txBody>
          <a:bodyPr/>
          <a:lstStyle/>
          <a:p>
            <a:pPr lvl="0"/>
            <a:r>
              <a:rPr lang="en-GB"/>
              <a:t>Outline of presentation </a:t>
            </a:r>
          </a:p>
        </p:txBody>
      </p:sp>
      <p:sp>
        <p:nvSpPr>
          <p:cNvPr id="3" name="Content Placeholder 2">
            <a:extLst>
              <a:ext uri="{FF2B5EF4-FFF2-40B4-BE49-F238E27FC236}">
                <a16:creationId xmlns:a16="http://schemas.microsoft.com/office/drawing/2014/main" xmlns="" id="{F15346F6-A2A6-D042-9923-F3CB9DAD3199}"/>
              </a:ext>
            </a:extLst>
          </p:cNvPr>
          <p:cNvSpPr txBox="1">
            <a:spLocks noGrp="1"/>
          </p:cNvSpPr>
          <p:nvPr>
            <p:ph idx="1"/>
          </p:nvPr>
        </p:nvSpPr>
        <p:spPr/>
        <p:txBody>
          <a:bodyPr/>
          <a:lstStyle/>
          <a:p>
            <a:pPr marL="0" lvl="0" indent="0">
              <a:buNone/>
            </a:pPr>
            <a:r>
              <a:rPr lang="en-GB"/>
              <a:t>At the end of this module the learner will be able to address the: </a:t>
            </a:r>
          </a:p>
          <a:p>
            <a:pPr lvl="0"/>
            <a:r>
              <a:rPr lang="en-GB"/>
              <a:t>Historical background </a:t>
            </a:r>
          </a:p>
          <a:p>
            <a:pPr lvl="0"/>
            <a:r>
              <a:rPr lang="en-GB"/>
              <a:t>Epidemiology  and global policy</a:t>
            </a:r>
          </a:p>
          <a:p>
            <a:pPr lvl="0"/>
            <a:r>
              <a:rPr lang="en-GB"/>
              <a:t>Public implication  why this disease is important </a:t>
            </a:r>
          </a:p>
          <a:p>
            <a:pPr lvl="0"/>
            <a:r>
              <a:rPr lang="en-GB"/>
              <a:t>Clinical presentation </a:t>
            </a:r>
          </a:p>
          <a:p>
            <a:pPr lvl="0"/>
            <a:r>
              <a:rPr lang="en-GB"/>
              <a:t>Screening and diagnosis </a:t>
            </a:r>
          </a:p>
          <a:p>
            <a:pPr lvl="0"/>
            <a:r>
              <a:rPr lang="en-GB"/>
              <a:t>Management </a:t>
            </a:r>
          </a:p>
          <a:p>
            <a:pPr lvl="0"/>
            <a:r>
              <a:rPr lang="en-GB"/>
              <a:t>Prevention </a:t>
            </a:r>
          </a:p>
          <a:p>
            <a:pPr lvl="0"/>
            <a:endParaRPr lang="en-GB"/>
          </a:p>
          <a:p>
            <a:pPr lvl="0"/>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0E4D6-D761-B546-B304-3B3E6D4D6A5D}"/>
              </a:ext>
            </a:extLst>
          </p:cNvPr>
          <p:cNvSpPr txBox="1">
            <a:spLocks noGrp="1"/>
          </p:cNvSpPr>
          <p:nvPr>
            <p:ph type="title"/>
          </p:nvPr>
        </p:nvSpPr>
        <p:spPr/>
        <p:txBody>
          <a:bodyPr/>
          <a:lstStyle/>
          <a:p>
            <a:pPr lvl="0"/>
            <a:r>
              <a:rPr lang="en-GB"/>
              <a:t>WHO GUIDELINE FOR TUBERCULOSIS TREATMENT </a:t>
            </a:r>
          </a:p>
        </p:txBody>
      </p:sp>
      <p:sp>
        <p:nvSpPr>
          <p:cNvPr id="3" name="Content Placeholder 2">
            <a:extLst>
              <a:ext uri="{FF2B5EF4-FFF2-40B4-BE49-F238E27FC236}">
                <a16:creationId xmlns:a16="http://schemas.microsoft.com/office/drawing/2014/main" xmlns="" id="{3ACA7658-6A3C-3F4F-9E0F-3E372E6BBBCC}"/>
              </a:ext>
            </a:extLst>
          </p:cNvPr>
          <p:cNvSpPr txBox="1">
            <a:spLocks noGrp="1"/>
          </p:cNvSpPr>
          <p:nvPr>
            <p:ph idx="1"/>
          </p:nvPr>
        </p:nvSpPr>
        <p:spPr/>
        <p:txBody>
          <a:bodyPr/>
          <a:lstStyle/>
          <a:p>
            <a:pPr marL="0" lvl="0" indent="0">
              <a:lnSpc>
                <a:spcPct val="70000"/>
              </a:lnSpc>
              <a:buNone/>
            </a:pPr>
            <a:r>
              <a:rPr lang="en-US" sz="2600" b="1"/>
              <a:t>All forms of PTB and EPTB </a:t>
            </a:r>
            <a:r>
              <a:rPr lang="en-US" sz="2600" u="sng"/>
              <a:t>except</a:t>
            </a:r>
            <a:r>
              <a:rPr lang="en-US" sz="2600"/>
              <a:t> TB meningitis and osteo-articular TB</a:t>
            </a:r>
            <a:endParaRPr lang="en-GB" sz="2600"/>
          </a:p>
          <a:p>
            <a:pPr lvl="1">
              <a:lnSpc>
                <a:spcPct val="70000"/>
              </a:lnSpc>
            </a:pPr>
            <a:r>
              <a:rPr lang="en-US" sz="2200"/>
              <a:t>Intensive phase: 2months Rifampicin, Isoniazid, Ethambutol and Pyrazinamide</a:t>
            </a:r>
            <a:endParaRPr lang="en-GB" sz="2200"/>
          </a:p>
          <a:p>
            <a:pPr lvl="1">
              <a:lnSpc>
                <a:spcPct val="70000"/>
              </a:lnSpc>
            </a:pPr>
            <a:r>
              <a:rPr lang="en-US" sz="2200"/>
              <a:t>Continuation phase: 4 months of Rifampicin and Isoniazid</a:t>
            </a:r>
            <a:endParaRPr lang="en-GB" sz="2200"/>
          </a:p>
          <a:p>
            <a:pPr marL="0" lvl="0" indent="0">
              <a:lnSpc>
                <a:spcPct val="70000"/>
              </a:lnSpc>
              <a:buNone/>
            </a:pPr>
            <a:r>
              <a:rPr lang="en-US" sz="2600" b="1"/>
              <a:t>TB meningitis and Osteoarticular TB</a:t>
            </a:r>
            <a:endParaRPr lang="en-GB" sz="2600" b="1"/>
          </a:p>
          <a:p>
            <a:pPr lvl="1">
              <a:lnSpc>
                <a:spcPct val="70000"/>
              </a:lnSpc>
            </a:pPr>
            <a:r>
              <a:rPr lang="en-US" sz="2200"/>
              <a:t>Intensive: 2 months Rifampicin, Isoniazid, Ethambutol and Pyrazinamide</a:t>
            </a:r>
            <a:endParaRPr lang="en-GB" sz="2200"/>
          </a:p>
          <a:p>
            <a:pPr lvl="1">
              <a:lnSpc>
                <a:spcPct val="70000"/>
              </a:lnSpc>
            </a:pPr>
            <a:r>
              <a:rPr lang="en-US" sz="2200"/>
              <a:t>Continuation: 10 months of Rifampicin and Isoniazid</a:t>
            </a:r>
            <a:endParaRPr lang="en-GB" sz="2200"/>
          </a:p>
          <a:p>
            <a:pPr marL="0" lvl="0" indent="0">
              <a:lnSpc>
                <a:spcPct val="70000"/>
              </a:lnSpc>
              <a:buNone/>
            </a:pPr>
            <a:r>
              <a:rPr lang="en-US" sz="2600" b="1"/>
              <a:t>Retreatment</a:t>
            </a:r>
            <a:endParaRPr lang="en-GB" sz="2600" b="1"/>
          </a:p>
          <a:p>
            <a:pPr lvl="1">
              <a:lnSpc>
                <a:spcPct val="70000"/>
              </a:lnSpc>
            </a:pPr>
            <a:r>
              <a:rPr lang="en-US" sz="2200"/>
              <a:t>Intensive: 2months Rifampicin, Isoniazid, Ethambutol and Pyrazinamide</a:t>
            </a:r>
            <a:endParaRPr lang="en-GB" sz="2200"/>
          </a:p>
          <a:p>
            <a:pPr lvl="1">
              <a:lnSpc>
                <a:spcPct val="70000"/>
              </a:lnSpc>
            </a:pPr>
            <a:r>
              <a:rPr lang="en-US" sz="2200"/>
              <a:t>Continuation: 5 Rifampicin, Isoniazid, Ethambutol</a:t>
            </a:r>
          </a:p>
          <a:p>
            <a:pPr lvl="1">
              <a:lnSpc>
                <a:spcPct val="70000"/>
              </a:lnSpc>
            </a:pPr>
            <a:r>
              <a:rPr lang="en-US" sz="2200"/>
              <a:t>NOT :in the intensive phase in both category I and category II can be extended for an extra one month if sputum still positive after 2 months of treatment. </a:t>
            </a:r>
          </a:p>
          <a:p>
            <a:pPr marL="0" lvl="0" indent="0">
              <a:lnSpc>
                <a:spcPct val="70000"/>
              </a:lnSpc>
              <a:buNone/>
            </a:pPr>
            <a:r>
              <a:rPr lang="en-US" sz="2600"/>
              <a:t>Steroids can be used as adjunct therapy inpatients with TB pericarditis and TB meningitis administered initially in high dose and tapered in 6-8 weeks </a:t>
            </a:r>
            <a:endParaRPr lang="en-GB" sz="2600"/>
          </a:p>
          <a:p>
            <a:pPr lvl="0">
              <a:lnSpc>
                <a:spcPct val="70000"/>
              </a:lnSpc>
            </a:pPr>
            <a:endParaRPr lang="en-GB"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5106A-ED3B-EC45-8A27-B05A9657875D}"/>
              </a:ext>
            </a:extLst>
          </p:cNvPr>
          <p:cNvSpPr txBox="1">
            <a:spLocks noGrp="1"/>
          </p:cNvSpPr>
          <p:nvPr>
            <p:ph type="title"/>
          </p:nvPr>
        </p:nvSpPr>
        <p:spPr/>
        <p:txBody>
          <a:bodyPr/>
          <a:lstStyle/>
          <a:p>
            <a:pPr lvl="0"/>
            <a:r>
              <a:rPr lang="en-GB"/>
              <a:t>Treatment in  pregnancy </a:t>
            </a:r>
          </a:p>
        </p:txBody>
      </p:sp>
      <p:sp>
        <p:nvSpPr>
          <p:cNvPr id="3" name="Content Placeholder 2">
            <a:extLst>
              <a:ext uri="{FF2B5EF4-FFF2-40B4-BE49-F238E27FC236}">
                <a16:creationId xmlns:a16="http://schemas.microsoft.com/office/drawing/2014/main" xmlns="" id="{4058FD5B-A3E0-CC45-84DB-4742E8CC7856}"/>
              </a:ext>
            </a:extLst>
          </p:cNvPr>
          <p:cNvSpPr txBox="1">
            <a:spLocks noGrp="1"/>
          </p:cNvSpPr>
          <p:nvPr>
            <p:ph idx="1"/>
          </p:nvPr>
        </p:nvSpPr>
        <p:spPr>
          <a:xfrm>
            <a:off x="838203" y="1445346"/>
            <a:ext cx="10515600" cy="4731617"/>
          </a:xfrm>
        </p:spPr>
        <p:txBody>
          <a:bodyPr/>
          <a:lstStyle/>
          <a:p>
            <a:pPr lvl="0">
              <a:lnSpc>
                <a:spcPct val="70000"/>
              </a:lnSpc>
            </a:pPr>
            <a:r>
              <a:rPr lang="en-US" sz="2200"/>
              <a:t>Pregnancy should be avoided during anti-TB treatment. However, when it occurs, </a:t>
            </a:r>
            <a:r>
              <a:rPr lang="en-US" sz="2200" b="1"/>
              <a:t>termination of pregnancy is not recommended</a:t>
            </a:r>
            <a:endParaRPr lang="en-GB" sz="2200"/>
          </a:p>
          <a:p>
            <a:pPr lvl="0">
              <a:lnSpc>
                <a:spcPct val="70000"/>
              </a:lnSpc>
            </a:pPr>
            <a:r>
              <a:rPr lang="en-US" sz="2200"/>
              <a:t>Anti-TB drugs have not been specifically studied in pregnancy. There is always some risk of teratogenicity with any drugs especially if given in the first trimester. There have been no significant reports that anti-TB drugs pose a greater than usual risk of teratogenicity and therefore </a:t>
            </a:r>
            <a:r>
              <a:rPr lang="en-US" sz="2200" b="1"/>
              <a:t>all pregnant women with active TB should be treated with a full complement of anti-TB drugs.</a:t>
            </a:r>
            <a:endParaRPr lang="en-GB" sz="2200"/>
          </a:p>
          <a:p>
            <a:pPr lvl="0">
              <a:lnSpc>
                <a:spcPct val="70000"/>
              </a:lnSpc>
            </a:pPr>
            <a:r>
              <a:rPr lang="en-US" sz="2200"/>
              <a:t>Rifampicin, isoniazid, ethambutol and pyrazinamide are classified under FDA category C meaning their risk cannot be ruled out in pregnancy. </a:t>
            </a:r>
            <a:endParaRPr lang="en-GB" sz="2200"/>
          </a:p>
          <a:p>
            <a:pPr lvl="0">
              <a:lnSpc>
                <a:spcPct val="70000"/>
              </a:lnSpc>
            </a:pPr>
            <a:r>
              <a:rPr lang="en-US" sz="2200"/>
              <a:t>Pyridoxine should be given together with isoniazid to avoid neurological congenital malformations in the fetus</a:t>
            </a:r>
            <a:endParaRPr lang="en-GB" sz="2200"/>
          </a:p>
          <a:p>
            <a:pPr lvl="0">
              <a:lnSpc>
                <a:spcPct val="70000"/>
              </a:lnSpc>
            </a:pPr>
            <a:r>
              <a:rPr lang="en-US" sz="2200"/>
              <a:t>Streptomycin is ototoxic and should not be used in pregnancy as it may cause deafness in the infant.</a:t>
            </a:r>
            <a:endParaRPr lang="en-GB" sz="2200"/>
          </a:p>
          <a:p>
            <a:pPr lvl="0">
              <a:lnSpc>
                <a:spcPct val="70000"/>
              </a:lnSpc>
            </a:pPr>
            <a:r>
              <a:rPr lang="en-US" sz="2200"/>
              <a:t>In drug resistant TB, the amino glycosides (Kanamycin, Amikacin and Capreomycin) and the thioamides (Ethionamide and Prothionamide) should not be used in pregnancy because of associated ototoxity.</a:t>
            </a:r>
            <a:endParaRPr lang="en-GB"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98256-8EBF-CF44-AD2E-34311CF2AFAA}"/>
              </a:ext>
            </a:extLst>
          </p:cNvPr>
          <p:cNvSpPr txBox="1">
            <a:spLocks noGrp="1"/>
          </p:cNvSpPr>
          <p:nvPr>
            <p:ph type="title"/>
          </p:nvPr>
        </p:nvSpPr>
        <p:spPr/>
        <p:txBody>
          <a:bodyPr/>
          <a:lstStyle/>
          <a:p>
            <a:pPr lvl="0"/>
            <a:r>
              <a:rPr lang="en-GB" b="1"/>
              <a:t>Management of the neonate  of mother with TB </a:t>
            </a:r>
          </a:p>
        </p:txBody>
      </p:sp>
      <p:sp>
        <p:nvSpPr>
          <p:cNvPr id="3" name="Content Placeholder 2">
            <a:extLst>
              <a:ext uri="{FF2B5EF4-FFF2-40B4-BE49-F238E27FC236}">
                <a16:creationId xmlns:a16="http://schemas.microsoft.com/office/drawing/2014/main" xmlns="" id="{79E9F326-A71D-3E47-85C1-C52F6FC34F70}"/>
              </a:ext>
            </a:extLst>
          </p:cNvPr>
          <p:cNvSpPr txBox="1">
            <a:spLocks noGrp="1"/>
          </p:cNvSpPr>
          <p:nvPr>
            <p:ph idx="1"/>
          </p:nvPr>
        </p:nvSpPr>
        <p:spPr/>
        <p:txBody>
          <a:bodyPr/>
          <a:lstStyle/>
          <a:p>
            <a:pPr lvl="0">
              <a:lnSpc>
                <a:spcPct val="80000"/>
              </a:lnSpc>
            </a:pPr>
            <a:r>
              <a:rPr lang="en-GB" b="1"/>
              <a:t>In the absence of evidence of congenital tuberculosis, isoniazid (10 mg/kg/day) should be commenced at birth and continued for six months. </a:t>
            </a:r>
          </a:p>
          <a:p>
            <a:pPr lvl="0">
              <a:lnSpc>
                <a:spcPct val="80000"/>
              </a:lnSpc>
            </a:pPr>
            <a:r>
              <a:rPr lang="en-GB"/>
              <a:t>Clinical or radiological features of active tuberculosis and a positive tuberculin skin test are indications for a full course of anti-tuberculous treatment. </a:t>
            </a:r>
          </a:p>
          <a:p>
            <a:pPr lvl="0">
              <a:lnSpc>
                <a:spcPct val="80000"/>
              </a:lnSpc>
            </a:pPr>
            <a:r>
              <a:rPr lang="en-GB"/>
              <a:t>The tuberculin skin test and chest X-rays are done at 6 weeks, 12 weeks, and 6 months. The baby is </a:t>
            </a:r>
            <a:r>
              <a:rPr lang="en-GB" b="1"/>
              <a:t>vaccinated with BCG at 6 months </a:t>
            </a:r>
            <a:r>
              <a:rPr lang="en-GB"/>
              <a:t>if these tests are negative. </a:t>
            </a:r>
          </a:p>
          <a:p>
            <a:pPr lvl="0">
              <a:lnSpc>
                <a:spcPct val="80000"/>
              </a:lnSpc>
            </a:pPr>
            <a:r>
              <a:rPr lang="en-GB"/>
              <a:t>The baby is, however, changed to multiple drug therapy if any of these tests turn positive during the period of monitoring.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D3950-2FAA-0A49-AF12-F30BEEF1B8D6}"/>
              </a:ext>
            </a:extLst>
          </p:cNvPr>
          <p:cNvSpPr txBox="1">
            <a:spLocks noGrp="1"/>
          </p:cNvSpPr>
          <p:nvPr>
            <p:ph type="title"/>
          </p:nvPr>
        </p:nvSpPr>
        <p:spPr>
          <a:xfrm>
            <a:off x="838203" y="147483"/>
            <a:ext cx="10515600" cy="943898"/>
          </a:xfrm>
        </p:spPr>
        <p:txBody>
          <a:bodyPr/>
          <a:lstStyle/>
          <a:p>
            <a:pPr lvl="0"/>
            <a:r>
              <a:rPr lang="en-GB" sz="2600" b="1"/>
              <a:t/>
            </a:r>
            <a:br>
              <a:rPr lang="en-GB" sz="2600" b="1"/>
            </a:br>
            <a:r>
              <a:rPr lang="en-GB" sz="2600" b="1"/>
              <a:t>WHO-recommended collaborative TB/HIV activities</a:t>
            </a:r>
            <a:br>
              <a:rPr lang="en-GB" sz="2600" b="1"/>
            </a:br>
            <a:endParaRPr lang="en-GB" sz="2600"/>
          </a:p>
        </p:txBody>
      </p:sp>
      <p:sp>
        <p:nvSpPr>
          <p:cNvPr id="3" name="Content Placeholder 2">
            <a:extLst>
              <a:ext uri="{FF2B5EF4-FFF2-40B4-BE49-F238E27FC236}">
                <a16:creationId xmlns:a16="http://schemas.microsoft.com/office/drawing/2014/main" xmlns="" id="{646113C7-3C2E-9E43-BF0B-63E5BE3E9ED0}"/>
              </a:ext>
            </a:extLst>
          </p:cNvPr>
          <p:cNvSpPr txBox="1">
            <a:spLocks noGrp="1"/>
          </p:cNvSpPr>
          <p:nvPr>
            <p:ph idx="1"/>
          </p:nvPr>
        </p:nvSpPr>
        <p:spPr/>
        <p:txBody>
          <a:bodyPr/>
          <a:lstStyle/>
          <a:p>
            <a:pPr marL="0" lvl="0" indent="0">
              <a:buNone/>
            </a:pPr>
            <a:r>
              <a:rPr lang="en-GB" b="1"/>
              <a:t>Establish and strengthen the mechanisms for delivering integrated TB and HIV services</a:t>
            </a:r>
          </a:p>
          <a:p>
            <a:pPr marL="0" lvl="0" indent="0">
              <a:buNone/>
            </a:pPr>
            <a:r>
              <a:rPr lang="en-GB"/>
              <a:t>1.Set up and strengthen a coordinating body for collaborative TB/HIV activities functional at all levels </a:t>
            </a:r>
            <a:br>
              <a:rPr lang="en-GB"/>
            </a:br>
            <a:r>
              <a:rPr lang="en-GB"/>
              <a:t>2. Determine HIV prevalence among TB patients and TB prevalence among people living with HIV.</a:t>
            </a:r>
            <a:br>
              <a:rPr lang="en-GB"/>
            </a:br>
            <a:r>
              <a:rPr lang="en-GB"/>
              <a:t>3. Carry out joint TB/HIV planning to integrate the delivery of TB and HIV services</a:t>
            </a:r>
          </a:p>
          <a:p>
            <a:pPr marL="0" lvl="0" indent="0">
              <a:buNone/>
            </a:pPr>
            <a:r>
              <a:rPr lang="en-GB"/>
              <a:t>4. Monitor and evaluate collaborative TB/HIV activities</a:t>
            </a:r>
          </a:p>
          <a:p>
            <a:pPr lvl="0"/>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C8D29-FA66-AD45-88AD-90E272D3183E}"/>
              </a:ext>
            </a:extLst>
          </p:cNvPr>
          <p:cNvSpPr txBox="1">
            <a:spLocks noGrp="1"/>
          </p:cNvSpPr>
          <p:nvPr>
            <p:ph type="title"/>
          </p:nvPr>
        </p:nvSpPr>
        <p:spPr>
          <a:xfrm>
            <a:off x="838203" y="98325"/>
            <a:ext cx="10515600" cy="1592363"/>
          </a:xfrm>
        </p:spPr>
        <p:txBody>
          <a:bodyPr/>
          <a:lstStyle/>
          <a:p>
            <a:pPr lvl="0"/>
            <a:r>
              <a:rPr lang="en-GB" sz="2600" b="1"/>
              <a:t/>
            </a:r>
            <a:br>
              <a:rPr lang="en-GB" sz="2600" b="1"/>
            </a:br>
            <a:r>
              <a:rPr lang="en-GB" sz="3200" b="1"/>
              <a:t>Reduce the burden of TB in people living with HIV and initiate early antiretroviral therapy </a:t>
            </a:r>
            <a:br>
              <a:rPr lang="en-GB" sz="3200" b="1"/>
            </a:br>
            <a:r>
              <a:rPr lang="en-GB" sz="3200" b="1"/>
              <a:t>(the Three I’s for HIV/TB)</a:t>
            </a:r>
            <a:r>
              <a:rPr lang="en-GB" sz="2600" b="1"/>
              <a:t/>
            </a:r>
            <a:br>
              <a:rPr lang="en-GB" sz="2600" b="1"/>
            </a:br>
            <a:endParaRPr lang="en-GB" sz="2600"/>
          </a:p>
        </p:txBody>
      </p:sp>
      <p:sp>
        <p:nvSpPr>
          <p:cNvPr id="3" name="Content Placeholder 2">
            <a:extLst>
              <a:ext uri="{FF2B5EF4-FFF2-40B4-BE49-F238E27FC236}">
                <a16:creationId xmlns:a16="http://schemas.microsoft.com/office/drawing/2014/main" xmlns="" id="{B827BA94-95C1-5244-AF75-251155DAF7E9}"/>
              </a:ext>
            </a:extLst>
          </p:cNvPr>
          <p:cNvSpPr txBox="1">
            <a:spLocks noGrp="1"/>
          </p:cNvSpPr>
          <p:nvPr>
            <p:ph idx="1"/>
          </p:nvPr>
        </p:nvSpPr>
        <p:spPr/>
        <p:txBody>
          <a:bodyPr/>
          <a:lstStyle/>
          <a:p>
            <a:pPr marL="0" lvl="0" indent="0">
              <a:buNone/>
            </a:pPr>
            <a:r>
              <a:rPr lang="en-GB"/>
              <a:t>5. </a:t>
            </a:r>
            <a:r>
              <a:rPr lang="en-GB" b="1"/>
              <a:t>Intensify</a:t>
            </a:r>
            <a:r>
              <a:rPr lang="en-GB"/>
              <a:t> TB case-finding and ensure high quality anti-tuberculosis treatment </a:t>
            </a:r>
            <a:br>
              <a:rPr lang="en-GB"/>
            </a:br>
            <a:r>
              <a:rPr lang="en-GB"/>
              <a:t>6. </a:t>
            </a:r>
            <a:r>
              <a:rPr lang="en-GB" b="1"/>
              <a:t>Initiate </a:t>
            </a:r>
            <a:r>
              <a:rPr lang="en-GB"/>
              <a:t>TB prevention with Isoniazid preventive therapy and early antiretroviral therapy</a:t>
            </a:r>
            <a:br>
              <a:rPr lang="en-GB"/>
            </a:br>
            <a:r>
              <a:rPr lang="en-GB" b="1"/>
              <a:t>7.Infection control </a:t>
            </a:r>
            <a:r>
              <a:rPr lang="en-GB"/>
              <a:t>of TB Infection in health-care facilities and congregate settings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10E5A-536C-B645-8A67-5ED134198D82}"/>
              </a:ext>
            </a:extLst>
          </p:cNvPr>
          <p:cNvSpPr txBox="1">
            <a:spLocks noGrp="1"/>
          </p:cNvSpPr>
          <p:nvPr>
            <p:ph type="title"/>
          </p:nvPr>
        </p:nvSpPr>
        <p:spPr>
          <a:xfrm>
            <a:off x="838203" y="157313"/>
            <a:ext cx="10515600" cy="1533375"/>
          </a:xfrm>
        </p:spPr>
        <p:txBody>
          <a:bodyPr/>
          <a:lstStyle/>
          <a:p>
            <a:pPr lvl="0"/>
            <a:r>
              <a:rPr lang="en-GB" sz="2600" b="1"/>
              <a:t/>
            </a:r>
            <a:br>
              <a:rPr lang="en-GB" sz="2600" b="1"/>
            </a:br>
            <a:r>
              <a:rPr lang="en-GB" sz="2600" b="1"/>
              <a:t>Reduce the burden of HIV in patients with presumptive and diagnosed TB</a:t>
            </a:r>
            <a:br>
              <a:rPr lang="en-GB" sz="2600" b="1"/>
            </a:br>
            <a:endParaRPr lang="en-GB" sz="2600"/>
          </a:p>
        </p:txBody>
      </p:sp>
      <p:sp>
        <p:nvSpPr>
          <p:cNvPr id="3" name="Content Placeholder 2">
            <a:extLst>
              <a:ext uri="{FF2B5EF4-FFF2-40B4-BE49-F238E27FC236}">
                <a16:creationId xmlns:a16="http://schemas.microsoft.com/office/drawing/2014/main" xmlns="" id="{DA102E6C-3159-7D4B-A2D7-AAA7A4EAF136}"/>
              </a:ext>
            </a:extLst>
          </p:cNvPr>
          <p:cNvSpPr txBox="1">
            <a:spLocks noGrp="1"/>
          </p:cNvSpPr>
          <p:nvPr>
            <p:ph idx="1"/>
          </p:nvPr>
        </p:nvSpPr>
        <p:spPr/>
        <p:txBody>
          <a:bodyPr/>
          <a:lstStyle/>
          <a:p>
            <a:pPr marL="0" lvl="0" indent="0">
              <a:buNone/>
            </a:pPr>
            <a:r>
              <a:rPr lang="en-GB"/>
              <a:t>8. Provide HIV testing and counselling to patients with presumptive and diagnosed TB </a:t>
            </a:r>
            <a:br>
              <a:rPr lang="en-GB"/>
            </a:br>
            <a:r>
              <a:rPr lang="en-GB"/>
              <a:t>9. Provide HIV prevention interventions for patients with presumptive and diagnosed TB</a:t>
            </a:r>
            <a:br>
              <a:rPr lang="en-GB"/>
            </a:br>
            <a:r>
              <a:rPr lang="en-GB"/>
              <a:t>10. Provide co-trimoxazole preventive therapy for TB patients living with HIV</a:t>
            </a:r>
            <a:br>
              <a:rPr lang="en-GB"/>
            </a:br>
            <a:r>
              <a:rPr lang="en-GB"/>
              <a:t>11. Ensure HIV prevention interventions, treatment and care for TB patients living with HIV</a:t>
            </a:r>
            <a:br>
              <a:rPr lang="en-GB"/>
            </a:br>
            <a:r>
              <a:rPr lang="en-GB"/>
              <a:t>12. Provide antiretroviral therapy for TB patients living with HIV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EF255-8C81-8D47-95B0-F4E71D01E3CD}"/>
              </a:ext>
            </a:extLst>
          </p:cNvPr>
          <p:cNvSpPr txBox="1">
            <a:spLocks noGrp="1"/>
          </p:cNvSpPr>
          <p:nvPr>
            <p:ph type="title"/>
          </p:nvPr>
        </p:nvSpPr>
        <p:spPr/>
        <p:txBody>
          <a:bodyPr/>
          <a:lstStyle/>
          <a:p>
            <a:pPr lvl="0"/>
            <a:r>
              <a:rPr lang="en-GB" b="1"/>
              <a:t>Breastfeeding  practices with TB and in TB / HIV co-infection  </a:t>
            </a:r>
          </a:p>
        </p:txBody>
      </p:sp>
      <p:sp>
        <p:nvSpPr>
          <p:cNvPr id="3" name="Content Placeholder 2">
            <a:extLst>
              <a:ext uri="{FF2B5EF4-FFF2-40B4-BE49-F238E27FC236}">
                <a16:creationId xmlns:a16="http://schemas.microsoft.com/office/drawing/2014/main" xmlns="" id="{F0A32F65-7EFA-3D44-BF94-203300E4CE03}"/>
              </a:ext>
            </a:extLst>
          </p:cNvPr>
          <p:cNvSpPr txBox="1">
            <a:spLocks noGrp="1"/>
          </p:cNvSpPr>
          <p:nvPr>
            <p:ph idx="1"/>
          </p:nvPr>
        </p:nvSpPr>
        <p:spPr/>
        <p:txBody>
          <a:bodyPr/>
          <a:lstStyle/>
          <a:p>
            <a:pPr lvl="0">
              <a:lnSpc>
                <a:spcPct val="80000"/>
              </a:lnSpc>
            </a:pPr>
            <a:r>
              <a:rPr lang="en-GB"/>
              <a:t>Anti-tuberculous drugs are excreted into breast milk, though the dose is less compared with the therapeutic dose for infants.. No toxicity has been reported from this small concentration in breast milk</a:t>
            </a:r>
          </a:p>
          <a:p>
            <a:pPr lvl="0">
              <a:lnSpc>
                <a:spcPct val="80000"/>
              </a:lnSpc>
            </a:pPr>
            <a:r>
              <a:rPr lang="en-GB"/>
              <a:t>Pyridoxine deficiency may cause seizures in the newborn. Supplemental pyridoxine should, therefore, be administered to infants on INH or whose mother is taking the drug. </a:t>
            </a:r>
          </a:p>
          <a:p>
            <a:pPr lvl="0">
              <a:lnSpc>
                <a:spcPct val="80000"/>
              </a:lnSpc>
            </a:pPr>
            <a:r>
              <a:rPr lang="en-GB"/>
              <a:t>Breastfeeding may be discouraged in women who are yet to commence TB treatment at the time of delivery and those who are still actively excreting the bacillus while coughing. In mothers who are also HIV breastfeeding  exclusively for 6 months,  HAART for life  OR an alternate to BF  observe the AFASS Criteria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3C60C5D-2523-0D45-95F7-5651199528E2}"/>
              </a:ext>
            </a:extLst>
          </p:cNvPr>
          <p:cNvPicPr>
            <a:picLocks noChangeAspect="1"/>
          </p:cNvPicPr>
          <p:nvPr/>
        </p:nvPicPr>
        <p:blipFill>
          <a:blip r:embed="rId3"/>
          <a:stretch>
            <a:fillRect/>
          </a:stretch>
        </p:blipFill>
        <p:spPr>
          <a:xfrm>
            <a:off x="1376519" y="1147764"/>
            <a:ext cx="8711379" cy="4908910"/>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E45D2A-3E0F-A44A-ABED-9ECEBFE7E96E}"/>
              </a:ext>
            </a:extLst>
          </p:cNvPr>
          <p:cNvPicPr>
            <a:picLocks noChangeAspect="1"/>
          </p:cNvPicPr>
          <p:nvPr/>
        </p:nvPicPr>
        <p:blipFill>
          <a:blip r:embed="rId3"/>
          <a:stretch>
            <a:fillRect/>
          </a:stretch>
        </p:blipFill>
        <p:spPr>
          <a:xfrm>
            <a:off x="2047871" y="366710"/>
            <a:ext cx="8096253" cy="6124578"/>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20D7773-406E-814F-973C-A26F22A7174A}"/>
              </a:ext>
            </a:extLst>
          </p:cNvPr>
          <p:cNvPicPr>
            <a:picLocks noChangeAspect="1"/>
          </p:cNvPicPr>
          <p:nvPr/>
        </p:nvPicPr>
        <p:blipFill>
          <a:blip r:embed="rId2"/>
          <a:stretch>
            <a:fillRect/>
          </a:stretch>
        </p:blipFill>
        <p:spPr>
          <a:xfrm>
            <a:off x="914400" y="1147764"/>
            <a:ext cx="10205883" cy="4958068"/>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F174F-E849-D94E-BA1A-2552066B55DB}"/>
              </a:ext>
            </a:extLst>
          </p:cNvPr>
          <p:cNvSpPr txBox="1">
            <a:spLocks noGrp="1"/>
          </p:cNvSpPr>
          <p:nvPr>
            <p:ph type="title"/>
          </p:nvPr>
        </p:nvSpPr>
        <p:spPr/>
        <p:txBody>
          <a:bodyPr/>
          <a:lstStyle/>
          <a:p>
            <a:pPr lvl="0"/>
            <a:r>
              <a:rPr lang="en-GB" b="1"/>
              <a:t>Historical background </a:t>
            </a:r>
          </a:p>
        </p:txBody>
      </p:sp>
      <p:sp>
        <p:nvSpPr>
          <p:cNvPr id="3" name="Content Placeholder 2">
            <a:extLst>
              <a:ext uri="{FF2B5EF4-FFF2-40B4-BE49-F238E27FC236}">
                <a16:creationId xmlns:a16="http://schemas.microsoft.com/office/drawing/2014/main" xmlns="" id="{7068FD0F-C19A-C346-A711-DF706A5B48F8}"/>
              </a:ext>
            </a:extLst>
          </p:cNvPr>
          <p:cNvSpPr txBox="1">
            <a:spLocks noGrp="1"/>
          </p:cNvSpPr>
          <p:nvPr>
            <p:ph idx="1"/>
          </p:nvPr>
        </p:nvSpPr>
        <p:spPr/>
        <p:txBody>
          <a:bodyPr/>
          <a:lstStyle/>
          <a:p>
            <a:pPr lvl="0"/>
            <a:r>
              <a:rPr lang="en-GB"/>
              <a:t>Tuberculosis (TB) is believed to be nearly as old as human history. Traces of it in Egyptian mummies date back to about 7000 years ago, when it was described as phthisis by Hippocrates.</a:t>
            </a:r>
          </a:p>
          <a:p>
            <a:pPr lvl="0"/>
            <a:r>
              <a:rPr lang="en-GB"/>
              <a:t>Mycobacterium  Tuberculosis was discovered by Robert Kochs in 1882 </a:t>
            </a:r>
          </a:p>
          <a:p>
            <a:pPr lvl="0"/>
            <a:r>
              <a:rPr lang="en-GB"/>
              <a:t> It was declared a public health emergency in the African Region in 2005. </a:t>
            </a:r>
          </a:p>
          <a:p>
            <a:pPr lvl="0"/>
            <a:r>
              <a:rPr lang="en-GB"/>
              <a:t>About 9.4 million new cases of tuberculosis were diagnosed in 2009 alone and 1.7 million people reportedly died from the disease in the same year, translating to about 4700 deaths per day!</a:t>
            </a:r>
          </a:p>
        </p:txBody>
      </p:sp>
      <p:sp>
        <p:nvSpPr>
          <p:cNvPr id="4" name="Rectangle 1">
            <a:extLst>
              <a:ext uri="{FF2B5EF4-FFF2-40B4-BE49-F238E27FC236}">
                <a16:creationId xmlns:a16="http://schemas.microsoft.com/office/drawing/2014/main" xmlns="" id="{555A1190-8CE6-174B-8D1F-D9F6B51221E9}"/>
              </a:ext>
            </a:extLst>
          </p:cNvPr>
          <p:cNvSpPr/>
          <p:nvPr/>
        </p:nvSpPr>
        <p:spPr>
          <a:xfrm>
            <a:off x="0" y="0"/>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rPr>
              <a:t>N 1882, WHEN Robert Koch discovered </a:t>
            </a:r>
            <a:r>
              <a:rPr lang="en-US" sz="1800" b="0" i="1" u="none" strike="noStrike" kern="1200" cap="none" spc="0" baseline="0">
                <a:solidFill>
                  <a:srgbClr val="000000"/>
                </a:solidFill>
                <a:uFillTx/>
                <a:latin typeface="Arial" pitchFamily="34"/>
              </a:rPr>
              <a:t>Mycobacterium tuberculosis</a:t>
            </a:r>
            <a:r>
              <a:rPr lang="en-US" sz="1800" b="0" i="0" u="none" strike="noStrike" kern="1200" cap="none" spc="0" baseline="0">
                <a:solidFill>
                  <a:srgbClr val="000000"/>
                </a:solidFill>
                <a:uFillTx/>
                <a:latin typeface="Arial" pitchFamily="34"/>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8AFE76-094F-6E49-9FE6-44DEFA00EDA8}"/>
              </a:ext>
            </a:extLst>
          </p:cNvPr>
          <p:cNvPicPr>
            <a:picLocks noChangeAspect="1"/>
          </p:cNvPicPr>
          <p:nvPr/>
        </p:nvPicPr>
        <p:blipFill>
          <a:blip r:embed="rId3"/>
          <a:stretch>
            <a:fillRect/>
          </a:stretch>
        </p:blipFill>
        <p:spPr>
          <a:xfrm>
            <a:off x="1101211" y="668590"/>
            <a:ext cx="10156725" cy="5555226"/>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CF5036A-0625-D948-9F61-ED1013379CE3}"/>
              </a:ext>
            </a:extLst>
          </p:cNvPr>
          <p:cNvPicPr>
            <a:picLocks noChangeAspect="1"/>
          </p:cNvPicPr>
          <p:nvPr/>
        </p:nvPicPr>
        <p:blipFill>
          <a:blip r:embed="rId2"/>
          <a:stretch>
            <a:fillRect/>
          </a:stretch>
        </p:blipFill>
        <p:spPr>
          <a:xfrm>
            <a:off x="2172934" y="943898"/>
            <a:ext cx="8416411" cy="5080973"/>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36950E8-D3D3-924C-AEC4-C24BFA6B637F}"/>
              </a:ext>
            </a:extLst>
          </p:cNvPr>
          <p:cNvPicPr>
            <a:picLocks noChangeAspect="1"/>
          </p:cNvPicPr>
          <p:nvPr/>
        </p:nvPicPr>
        <p:blipFill>
          <a:blip r:embed="rId2"/>
          <a:stretch>
            <a:fillRect/>
          </a:stretch>
        </p:blipFill>
        <p:spPr>
          <a:xfrm>
            <a:off x="2094268" y="1147764"/>
            <a:ext cx="7796979" cy="4562471"/>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312C89-0A5B-F243-87F2-4CA33AA97F7B}"/>
              </a:ext>
            </a:extLst>
          </p:cNvPr>
          <p:cNvPicPr>
            <a:picLocks noChangeAspect="1"/>
          </p:cNvPicPr>
          <p:nvPr/>
        </p:nvPicPr>
        <p:blipFill>
          <a:blip r:embed="rId2"/>
          <a:stretch>
            <a:fillRect/>
          </a:stretch>
        </p:blipFill>
        <p:spPr>
          <a:xfrm>
            <a:off x="3057525" y="1147764"/>
            <a:ext cx="6076946" cy="4562471"/>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6ED5790-D9B8-4F4B-ABBF-8D12839901F6}"/>
              </a:ext>
            </a:extLst>
          </p:cNvPr>
          <p:cNvPicPr>
            <a:picLocks noChangeAspect="1"/>
          </p:cNvPicPr>
          <p:nvPr/>
        </p:nvPicPr>
        <p:blipFill>
          <a:blip r:embed="rId2"/>
          <a:stretch>
            <a:fillRect/>
          </a:stretch>
        </p:blipFill>
        <p:spPr>
          <a:xfrm>
            <a:off x="1514164" y="1147764"/>
            <a:ext cx="8731047" cy="4562471"/>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E31641-97FE-514F-B41D-89AE8A1E9506}"/>
              </a:ext>
            </a:extLst>
          </p:cNvPr>
          <p:cNvPicPr>
            <a:picLocks noChangeAspect="1"/>
          </p:cNvPicPr>
          <p:nvPr/>
        </p:nvPicPr>
        <p:blipFill>
          <a:blip r:embed="rId2"/>
          <a:stretch>
            <a:fillRect/>
          </a:stretch>
        </p:blipFill>
        <p:spPr>
          <a:xfrm>
            <a:off x="1740313" y="1147764"/>
            <a:ext cx="8052617" cy="4562471"/>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7B2A1A-4FCA-D84E-B7CF-0AB7D921C57B}"/>
              </a:ext>
            </a:extLst>
          </p:cNvPr>
          <p:cNvPicPr>
            <a:picLocks noChangeAspect="1"/>
          </p:cNvPicPr>
          <p:nvPr/>
        </p:nvPicPr>
        <p:blipFill>
          <a:blip r:embed="rId2"/>
          <a:stretch>
            <a:fillRect/>
          </a:stretch>
        </p:blipFill>
        <p:spPr>
          <a:xfrm>
            <a:off x="1799301" y="1147764"/>
            <a:ext cx="8622892" cy="4562471"/>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CA4EC60-F1BB-2D46-87D9-8D98907B6564}"/>
              </a:ext>
            </a:extLst>
          </p:cNvPr>
          <p:cNvPicPr>
            <a:picLocks noChangeAspect="1"/>
          </p:cNvPicPr>
          <p:nvPr/>
        </p:nvPicPr>
        <p:blipFill>
          <a:blip r:embed="rId2"/>
          <a:stretch>
            <a:fillRect/>
          </a:stretch>
        </p:blipFill>
        <p:spPr>
          <a:xfrm>
            <a:off x="1779641" y="1147764"/>
            <a:ext cx="8957188" cy="4562471"/>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1B43B7-C99C-BD41-80F4-AECE87AA02A7}"/>
              </a:ext>
            </a:extLst>
          </p:cNvPr>
          <p:cNvPicPr>
            <a:picLocks noChangeAspect="1"/>
          </p:cNvPicPr>
          <p:nvPr/>
        </p:nvPicPr>
        <p:blipFill>
          <a:blip r:embed="rId2"/>
          <a:stretch>
            <a:fillRect/>
          </a:stretch>
        </p:blipFill>
        <p:spPr>
          <a:xfrm>
            <a:off x="1366680" y="1147764"/>
            <a:ext cx="9478295" cy="4562471"/>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414AAB1-95F1-794D-AF21-FB97E59E8319}"/>
              </a:ext>
            </a:extLst>
          </p:cNvPr>
          <p:cNvPicPr>
            <a:picLocks noChangeAspect="1"/>
          </p:cNvPicPr>
          <p:nvPr/>
        </p:nvPicPr>
        <p:blipFill>
          <a:blip r:embed="rId2"/>
          <a:stretch>
            <a:fillRect/>
          </a:stretch>
        </p:blipFill>
        <p:spPr>
          <a:xfrm>
            <a:off x="1514164" y="1147764"/>
            <a:ext cx="9193158" cy="4562471"/>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F368D-0809-8641-B4DD-8CE884F620FE}"/>
              </a:ext>
            </a:extLst>
          </p:cNvPr>
          <p:cNvSpPr txBox="1">
            <a:spLocks noGrp="1"/>
          </p:cNvSpPr>
          <p:nvPr>
            <p:ph type="title"/>
          </p:nvPr>
        </p:nvSpPr>
        <p:spPr>
          <a:xfrm>
            <a:off x="838203" y="365129"/>
            <a:ext cx="10515600" cy="568939"/>
          </a:xfrm>
        </p:spPr>
        <p:txBody>
          <a:bodyPr/>
          <a:lstStyle/>
          <a:p>
            <a:pPr lvl="0"/>
            <a:r>
              <a:rPr lang="en-GB" sz="3200"/>
              <a:t>Epidemiology </a:t>
            </a:r>
          </a:p>
        </p:txBody>
      </p:sp>
      <p:sp>
        <p:nvSpPr>
          <p:cNvPr id="3" name="Content Placeholder 2">
            <a:extLst>
              <a:ext uri="{FF2B5EF4-FFF2-40B4-BE49-F238E27FC236}">
                <a16:creationId xmlns:a16="http://schemas.microsoft.com/office/drawing/2014/main" xmlns="" id="{18AA7E00-1F55-2E49-80F0-079AA27FE9F1}"/>
              </a:ext>
            </a:extLst>
          </p:cNvPr>
          <p:cNvSpPr txBox="1">
            <a:spLocks noGrp="1"/>
          </p:cNvSpPr>
          <p:nvPr>
            <p:ph idx="1"/>
          </p:nvPr>
        </p:nvSpPr>
        <p:spPr>
          <a:xfrm>
            <a:off x="838203" y="934068"/>
            <a:ext cx="10515600" cy="5242895"/>
          </a:xfrm>
        </p:spPr>
        <p:txBody>
          <a:bodyPr/>
          <a:lstStyle/>
          <a:p>
            <a:pPr marL="0" lvl="0" indent="0">
              <a:buNone/>
            </a:pPr>
            <a:r>
              <a:rPr lang="en-GB" b="1"/>
              <a:t>Global burden</a:t>
            </a:r>
          </a:p>
          <a:p>
            <a:pPr lvl="0"/>
            <a:r>
              <a:rPr lang="en-GB"/>
              <a:t>In 2018, an estimated 10 million people fell ill with tuberculosis(TB) worldwide. 5.7 million men, 3.2 million women and 1.1 million children. There were cases in all countries and age groups. </a:t>
            </a:r>
          </a:p>
          <a:p>
            <a:pPr lvl="0"/>
            <a:r>
              <a:rPr lang="en-GB"/>
              <a:t>In 2018, 1.1 million children fell ill with TB globally, and there were 205 000 child deaths due to TB (including among children with HIV). Child,  adolescent  and pregnancy TB is often overlooked by health providers and can be difficult to diagnose and treat.</a:t>
            </a:r>
          </a:p>
          <a:p>
            <a:pPr lvl="0"/>
            <a:r>
              <a:rPr lang="en-GB"/>
              <a:t>A total of 1.5 million people died from TB in 2018 (including 251 000 people with HIV). Worldwide, TB is one of the top 10 causes of death and the leading cause from a single infectious agent. </a:t>
            </a:r>
          </a:p>
          <a:p>
            <a:pPr lvl="0"/>
            <a:r>
              <a:rPr lang="en-GB"/>
              <a:t>However, it is preventable and curable. </a:t>
            </a:r>
          </a:p>
          <a:p>
            <a:pPr lvl="0"/>
            <a:endParaRPr lang="en-GB"/>
          </a:p>
          <a:p>
            <a:pPr lvl="0"/>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8898C1-A302-074B-A977-51D2D6D35F86}"/>
              </a:ext>
            </a:extLst>
          </p:cNvPr>
          <p:cNvPicPr>
            <a:picLocks noChangeAspect="1"/>
          </p:cNvPicPr>
          <p:nvPr/>
        </p:nvPicPr>
        <p:blipFill>
          <a:blip r:embed="rId2"/>
          <a:stretch>
            <a:fillRect/>
          </a:stretch>
        </p:blipFill>
        <p:spPr>
          <a:xfrm>
            <a:off x="1415847" y="1147764"/>
            <a:ext cx="8701549" cy="4562471"/>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97572E-8593-204D-8A7E-1321F231084C}"/>
              </a:ext>
            </a:extLst>
          </p:cNvPr>
          <p:cNvPicPr>
            <a:picLocks noChangeAspect="1"/>
          </p:cNvPicPr>
          <p:nvPr/>
        </p:nvPicPr>
        <p:blipFill>
          <a:blip r:embed="rId2"/>
          <a:stretch>
            <a:fillRect/>
          </a:stretch>
        </p:blipFill>
        <p:spPr>
          <a:xfrm>
            <a:off x="1494504" y="1147764"/>
            <a:ext cx="9075173" cy="4562471"/>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9B7DC-9D9F-7E47-8201-2020CE28AD03}"/>
              </a:ext>
            </a:extLst>
          </p:cNvPr>
          <p:cNvSpPr txBox="1">
            <a:spLocks noGrp="1"/>
          </p:cNvSpPr>
          <p:nvPr>
            <p:ph type="title"/>
          </p:nvPr>
        </p:nvSpPr>
        <p:spPr/>
        <p:txBody>
          <a:bodyPr/>
          <a:lstStyle/>
          <a:p>
            <a:pPr lvl="0"/>
            <a:r>
              <a:rPr lang="en-GB"/>
              <a:t>Conclusion </a:t>
            </a:r>
          </a:p>
        </p:txBody>
      </p:sp>
      <p:sp>
        <p:nvSpPr>
          <p:cNvPr id="3" name="Content Placeholder 2">
            <a:extLst>
              <a:ext uri="{FF2B5EF4-FFF2-40B4-BE49-F238E27FC236}">
                <a16:creationId xmlns:a16="http://schemas.microsoft.com/office/drawing/2014/main" xmlns="" id="{177F82B5-783E-1941-8A35-5C11CBAA73D9}"/>
              </a:ext>
            </a:extLst>
          </p:cNvPr>
          <p:cNvSpPr txBox="1">
            <a:spLocks noGrp="1"/>
          </p:cNvSpPr>
          <p:nvPr>
            <p:ph idx="1"/>
          </p:nvPr>
        </p:nvSpPr>
        <p:spPr>
          <a:xfrm>
            <a:off x="838203" y="1504334"/>
            <a:ext cx="10515600" cy="4672629"/>
          </a:xfrm>
        </p:spPr>
        <p:txBody>
          <a:bodyPr/>
          <a:lstStyle/>
          <a:p>
            <a:pPr marL="0" lvl="0" indent="0">
              <a:buNone/>
            </a:pPr>
            <a:r>
              <a:rPr lang="en-GB"/>
              <a:t>Control of TB demands improved living conditions, public enlightenment, primary prevention of HIV/AIDS and BCG vaccination.</a:t>
            </a:r>
          </a:p>
          <a:p>
            <a:pPr lvl="0"/>
            <a:r>
              <a:rPr lang="en-GB"/>
              <a:t>Counselling, reassurance, supervision for adherence and long term follow up  are key to successful treatment</a:t>
            </a:r>
          </a:p>
        </p:txBody>
      </p:sp>
      <p:pic>
        <p:nvPicPr>
          <p:cNvPr id="4" name="Picture 3">
            <a:extLst>
              <a:ext uri="{FF2B5EF4-FFF2-40B4-BE49-F238E27FC236}">
                <a16:creationId xmlns:a16="http://schemas.microsoft.com/office/drawing/2014/main" xmlns="" id="{5EE4803C-CACB-D944-AC14-504F153C0514}"/>
              </a:ext>
            </a:extLst>
          </p:cNvPr>
          <p:cNvPicPr>
            <a:picLocks noChangeAspect="1"/>
          </p:cNvPicPr>
          <p:nvPr/>
        </p:nvPicPr>
        <p:blipFill>
          <a:blip r:embed="rId2"/>
          <a:stretch>
            <a:fillRect/>
          </a:stretch>
        </p:blipFill>
        <p:spPr>
          <a:xfrm>
            <a:off x="3057525" y="3293805"/>
            <a:ext cx="6076946" cy="3132953"/>
          </a:xfrm>
          <a:prstGeom prst="rect">
            <a:avLst/>
          </a:prstGeom>
          <a:noFill/>
          <a:ln cap="flat">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DBB5B-0B69-3E4E-BF44-241F2B445557}"/>
              </a:ext>
            </a:extLst>
          </p:cNvPr>
          <p:cNvSpPr txBox="1">
            <a:spLocks noGrp="1"/>
          </p:cNvSpPr>
          <p:nvPr>
            <p:ph type="title"/>
          </p:nvPr>
        </p:nvSpPr>
        <p:spPr/>
        <p:txBody>
          <a:bodyPr/>
          <a:lstStyle/>
          <a:p>
            <a:pPr lvl="0"/>
            <a:r>
              <a:rPr lang="en-GB"/>
              <a:t>References </a:t>
            </a:r>
          </a:p>
        </p:txBody>
      </p:sp>
      <p:sp>
        <p:nvSpPr>
          <p:cNvPr id="3" name="Content Placeholder 2">
            <a:extLst>
              <a:ext uri="{FF2B5EF4-FFF2-40B4-BE49-F238E27FC236}">
                <a16:creationId xmlns:a16="http://schemas.microsoft.com/office/drawing/2014/main" xmlns="" id="{71598D9A-49D7-3A41-8179-9C56CAD10948}"/>
              </a:ext>
            </a:extLst>
          </p:cNvPr>
          <p:cNvSpPr txBox="1">
            <a:spLocks noGrp="1"/>
          </p:cNvSpPr>
          <p:nvPr>
            <p:ph idx="1"/>
          </p:nvPr>
        </p:nvSpPr>
        <p:spPr>
          <a:xfrm>
            <a:off x="838203" y="1435507"/>
            <a:ext cx="10515600" cy="4741456"/>
          </a:xfrm>
        </p:spPr>
        <p:txBody>
          <a:bodyPr/>
          <a:lstStyle/>
          <a:p>
            <a:pPr lvl="0">
              <a:lnSpc>
                <a:spcPct val="80000"/>
              </a:lnSpc>
            </a:pPr>
            <a:r>
              <a:rPr lang="en-US"/>
              <a:t>Global Tuberculosis Report 2018; ISBN 978-92-4-156564-6, © World Health Organization 2018</a:t>
            </a:r>
            <a:endParaRPr lang="en-GB"/>
          </a:p>
          <a:p>
            <a:pPr lvl="0">
              <a:lnSpc>
                <a:spcPct val="80000"/>
              </a:lnSpc>
            </a:pPr>
            <a:r>
              <a:rPr lang="en-US"/>
              <a:t>Newton, E, Glob. libr. women's med. (ISSN: 1756-2228) 2008; DOI 10.3843/GLOWM.10186 </a:t>
            </a:r>
            <a:endParaRPr lang="en-GB"/>
          </a:p>
          <a:p>
            <a:pPr lvl="0">
              <a:lnSpc>
                <a:spcPct val="80000"/>
              </a:lnSpc>
            </a:pPr>
            <a:r>
              <a:rPr lang="en-US"/>
              <a:t>Screening for tuberculosis in pregnancy: do we need more than a symptom screen? Experience from western Kenya: R. J. Kosgei, D. Szkwarko, S. Callens, P. Gichangi, M. Temmerman, A-B.  Kihara, J. J. Sitienei, E. J. Cheserem, P. M. Ndavi, A. J. Reid, E. J. Carter </a:t>
            </a:r>
            <a:endParaRPr lang="en-GB"/>
          </a:p>
          <a:p>
            <a:pPr lvl="0">
              <a:lnSpc>
                <a:spcPct val="80000"/>
              </a:lnSpc>
            </a:pPr>
            <a:r>
              <a:rPr lang="en-US"/>
              <a:t>Guidelines for Management of Tuberculosis and Leprosy in Kenya. July 2013 edition</a:t>
            </a:r>
            <a:endParaRPr lang="en-GB"/>
          </a:p>
          <a:p>
            <a:pPr lvl="0">
              <a:lnSpc>
                <a:spcPct val="80000"/>
              </a:lnSpc>
            </a:pPr>
            <a:r>
              <a:rPr lang="en-US"/>
              <a:t>WHO treatment guidelines 2013</a:t>
            </a:r>
            <a:endParaRPr lang="en-GB"/>
          </a:p>
          <a:p>
            <a:pPr lvl="0">
              <a:lnSpc>
                <a:spcPct val="80000"/>
              </a:lnSpc>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9C01F-FDE2-0944-AC48-B31E1B92604C}"/>
              </a:ext>
            </a:extLst>
          </p:cNvPr>
          <p:cNvSpPr txBox="1">
            <a:spLocks noGrp="1"/>
          </p:cNvSpPr>
          <p:nvPr>
            <p:ph type="title"/>
          </p:nvPr>
        </p:nvSpPr>
        <p:spPr>
          <a:xfrm>
            <a:off x="838203" y="365129"/>
            <a:ext cx="10515600" cy="962232"/>
          </a:xfrm>
        </p:spPr>
        <p:txBody>
          <a:bodyPr/>
          <a:lstStyle/>
          <a:p>
            <a:pPr lvl="0"/>
            <a:r>
              <a:rPr lang="en-GB"/>
              <a:t>Epidemiology cont…</a:t>
            </a:r>
          </a:p>
        </p:txBody>
      </p:sp>
      <p:sp>
        <p:nvSpPr>
          <p:cNvPr id="3" name="Content Placeholder 2">
            <a:extLst>
              <a:ext uri="{FF2B5EF4-FFF2-40B4-BE49-F238E27FC236}">
                <a16:creationId xmlns:a16="http://schemas.microsoft.com/office/drawing/2014/main" xmlns="" id="{F5B5EDE8-979C-1240-AACC-4839FD17DB7A}"/>
              </a:ext>
            </a:extLst>
          </p:cNvPr>
          <p:cNvSpPr txBox="1">
            <a:spLocks noGrp="1"/>
          </p:cNvSpPr>
          <p:nvPr>
            <p:ph idx="1"/>
          </p:nvPr>
        </p:nvSpPr>
        <p:spPr>
          <a:xfrm>
            <a:off x="838203" y="1327352"/>
            <a:ext cx="10515600" cy="4849602"/>
          </a:xfrm>
        </p:spPr>
        <p:txBody>
          <a:bodyPr/>
          <a:lstStyle/>
          <a:p>
            <a:pPr lvl="0">
              <a:lnSpc>
                <a:spcPct val="70000"/>
              </a:lnSpc>
            </a:pPr>
            <a:endParaRPr lang="en-GB" sz="2200"/>
          </a:p>
          <a:p>
            <a:pPr lvl="0">
              <a:lnSpc>
                <a:spcPct val="70000"/>
              </a:lnSpc>
            </a:pPr>
            <a:r>
              <a:rPr lang="en-GB" sz="2200"/>
              <a:t>In 2018, the 30 high TB burden countries accounted for 87% of new TB cases. Eight countries account for two thirds of the total, with India leading the count, followed by, China, Indonesia, the Philippines, Pakistan, Nigeria, Bangladesh and South Africa.</a:t>
            </a:r>
          </a:p>
          <a:p>
            <a:pPr lvl="0">
              <a:lnSpc>
                <a:spcPct val="70000"/>
              </a:lnSpc>
            </a:pPr>
            <a:r>
              <a:rPr lang="en-GB" sz="2200"/>
              <a:t>New TB cases occurred in the South-East Asian region, with 44% of new cases, followed by the African region, with 24% of new cases and the Western Pacific with 18%.</a:t>
            </a:r>
          </a:p>
          <a:p>
            <a:pPr lvl="0">
              <a:lnSpc>
                <a:spcPct val="70000"/>
              </a:lnSpc>
            </a:pPr>
            <a:r>
              <a:rPr lang="en-GB" sz="2200"/>
              <a:t>Multidrug-resistant TB (MDR-TB) remains a public health crisis and a health security threat. WHO estimates that there were 484 000 new cases with resistance to rifampicin – the most effective first-line drug, of which 78% had MDR-TB.</a:t>
            </a:r>
          </a:p>
          <a:p>
            <a:pPr lvl="0">
              <a:lnSpc>
                <a:spcPct val="70000"/>
              </a:lnSpc>
            </a:pPr>
            <a:r>
              <a:rPr lang="en-GB" sz="2200"/>
              <a:t>Globally, TB incidence is falling at about 2% per year. This needs to accelerate to  4–5% annual decline to reach the 2020 milestones of the End TB Strategy.</a:t>
            </a:r>
          </a:p>
          <a:p>
            <a:pPr lvl="0">
              <a:lnSpc>
                <a:spcPct val="70000"/>
              </a:lnSpc>
            </a:pPr>
            <a:r>
              <a:rPr lang="en-GB" sz="2200"/>
              <a:t>An estimated 58 million lives were saved through TB diagnosis and treatment between 2000 and 2018.</a:t>
            </a:r>
          </a:p>
          <a:p>
            <a:pPr lvl="0">
              <a:lnSpc>
                <a:spcPct val="70000"/>
              </a:lnSpc>
            </a:pPr>
            <a:r>
              <a:rPr lang="en-GB" sz="2200"/>
              <a:t>Ending the TB epidemic by 2030 is among the health targets of the Sustainable Development Goals</a:t>
            </a:r>
          </a:p>
          <a:p>
            <a:pPr lvl="0">
              <a:lnSpc>
                <a:spcPct val="70000"/>
              </a:lnSpc>
            </a:pPr>
            <a:endParaRPr lang="en-GB"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5F9FC-5B57-4149-ACD1-B778EE4B6B8B}"/>
              </a:ext>
            </a:extLst>
          </p:cNvPr>
          <p:cNvSpPr txBox="1">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F2D6637-AE9F-084A-8636-5EFD01224B49}"/>
              </a:ext>
            </a:extLst>
          </p:cNvPr>
          <p:cNvSpPr txBox="1">
            <a:spLocks noGrp="1"/>
          </p:cNvSpPr>
          <p:nvPr>
            <p:ph idx="1"/>
          </p:nvPr>
        </p:nvSpPr>
        <p:spPr/>
        <p:txBody>
          <a:bodyPr/>
          <a:lstStyle/>
          <a:p>
            <a:pPr lvl="0"/>
            <a:r>
              <a:rPr lang="en-GB"/>
              <a:t>25% of the global population has latent TB </a:t>
            </a:r>
          </a:p>
          <a:p>
            <a:pPr lvl="0"/>
            <a:r>
              <a:rPr lang="en-GB"/>
              <a:t>People infected with TB bacteria have a 5–15% lifetime risk of falling ill with TB. Persons with compromised immune systems, such as people living with HIV(x19), malnutrition(x3) or diabetes, or people who abuse alcohol (x3.3) use tobacco(x1.6) , have a higher risk of falling ill.</a:t>
            </a:r>
          </a:p>
          <a:p>
            <a:pPr lvl="0"/>
            <a:r>
              <a:rPr lang="en-GB"/>
              <a:t>People with active TB can infect 5–15 other people through close contact over the course of a year. </a:t>
            </a:r>
            <a:r>
              <a:rPr lang="en-GB" b="1"/>
              <a:t>Without proper treatment</a:t>
            </a:r>
            <a:r>
              <a:rPr lang="en-GB"/>
              <a:t>, 45% of HIV-negative people with TB and nearly all HIV-positive people with TB will die.</a:t>
            </a:r>
          </a:p>
          <a:p>
            <a:pPr marL="0" lvl="0" indent="0">
              <a:buNone/>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DF9EE-AD3C-A740-A72C-66B03C9046DC}"/>
              </a:ext>
            </a:extLst>
          </p:cNvPr>
          <p:cNvSpPr txBox="1">
            <a:spLocks noGrp="1"/>
          </p:cNvSpPr>
          <p:nvPr>
            <p:ph type="title"/>
          </p:nvPr>
        </p:nvSpPr>
        <p:spPr/>
        <p:txBody>
          <a:bodyPr/>
          <a:lstStyle/>
          <a:p>
            <a:pPr lvl="0"/>
            <a:r>
              <a:rPr lang="en-GB" b="1"/>
              <a:t>TB in pregnancy </a:t>
            </a:r>
          </a:p>
        </p:txBody>
      </p:sp>
      <p:sp>
        <p:nvSpPr>
          <p:cNvPr id="3" name="Content Placeholder 2">
            <a:extLst>
              <a:ext uri="{FF2B5EF4-FFF2-40B4-BE49-F238E27FC236}">
                <a16:creationId xmlns:a16="http://schemas.microsoft.com/office/drawing/2014/main" xmlns="" id="{22595781-EBD5-2C41-936D-5A75BD41EC0C}"/>
              </a:ext>
            </a:extLst>
          </p:cNvPr>
          <p:cNvSpPr txBox="1">
            <a:spLocks noGrp="1"/>
          </p:cNvSpPr>
          <p:nvPr>
            <p:ph idx="1"/>
          </p:nvPr>
        </p:nvSpPr>
        <p:spPr>
          <a:xfrm>
            <a:off x="838203" y="1825627"/>
            <a:ext cx="10803197" cy="4181889"/>
          </a:xfrm>
        </p:spPr>
        <p:txBody>
          <a:bodyPr/>
          <a:lstStyle/>
          <a:p>
            <a:pPr lvl="0"/>
            <a:r>
              <a:rPr lang="en-GB" sz="2600"/>
              <a:t>The exact incidence of tuberculosis in pregnancy is not readily available in many countries due to a lot of confounding factors.</a:t>
            </a:r>
          </a:p>
          <a:p>
            <a:pPr lvl="0"/>
            <a:r>
              <a:rPr lang="en-GB" sz="2600"/>
              <a:t>Schaefer reported a new case rate of 18–29/100,000 in pregnancy, which was similar to the 19–39/100,000 reported for the city of New York in 1970’s</a:t>
            </a:r>
          </a:p>
          <a:p>
            <a:pPr lvl="0"/>
            <a:r>
              <a:rPr lang="en-GB" sz="2600"/>
              <a:t>A recent United Kingdom study, however, quoted an incidence of 4.2 per 100,000 maternities, which may be a reflection the current global fall in the incidence of the disease  by 2010.</a:t>
            </a:r>
          </a:p>
          <a:p>
            <a:pPr lvl="0"/>
            <a:r>
              <a:rPr lang="en-GB" sz="2600"/>
              <a:t>Paucity of local  despite the guideline that states routine screening  for TB in pregnancy be conducted</a:t>
            </a:r>
          </a:p>
          <a:p>
            <a:pPr lvl="0"/>
            <a:r>
              <a:rPr lang="en-GB" sz="2600" i="1">
                <a:solidFill>
                  <a:srgbClr val="FF0000"/>
                </a:solidFill>
              </a:rPr>
              <a:t>Can you provide an explanation for this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BCA6A6-1598-E047-8D37-74C3556BF273}"/>
              </a:ext>
            </a:extLst>
          </p:cNvPr>
          <p:cNvSpPr txBox="1">
            <a:spLocks noGrp="1"/>
          </p:cNvSpPr>
          <p:nvPr>
            <p:ph type="title"/>
          </p:nvPr>
        </p:nvSpPr>
        <p:spPr>
          <a:xfrm>
            <a:off x="838203" y="365129"/>
            <a:ext cx="10515600" cy="509942"/>
          </a:xfrm>
        </p:spPr>
        <p:txBody>
          <a:bodyPr/>
          <a:lstStyle/>
          <a:p>
            <a:pPr lvl="0"/>
            <a:r>
              <a:rPr lang="en-GB" sz="2900" b="1"/>
              <a:t>Public health importance of TB in  pregnancy </a:t>
            </a:r>
          </a:p>
        </p:txBody>
      </p:sp>
      <p:sp>
        <p:nvSpPr>
          <p:cNvPr id="3" name="Content Placeholder 2">
            <a:extLst>
              <a:ext uri="{FF2B5EF4-FFF2-40B4-BE49-F238E27FC236}">
                <a16:creationId xmlns:a16="http://schemas.microsoft.com/office/drawing/2014/main" xmlns="" id="{FE8B61DE-1428-4946-9399-F9E935EADF5B}"/>
              </a:ext>
            </a:extLst>
          </p:cNvPr>
          <p:cNvSpPr txBox="1">
            <a:spLocks noGrp="1"/>
          </p:cNvSpPr>
          <p:nvPr>
            <p:ph idx="1"/>
          </p:nvPr>
        </p:nvSpPr>
        <p:spPr>
          <a:xfrm>
            <a:off x="838203" y="1042214"/>
            <a:ext cx="10515600" cy="5134740"/>
          </a:xfrm>
        </p:spPr>
        <p:txBody>
          <a:bodyPr/>
          <a:lstStyle/>
          <a:p>
            <a:pPr lvl="0">
              <a:lnSpc>
                <a:spcPct val="70000"/>
              </a:lnSpc>
            </a:pPr>
            <a:endParaRPr lang="en-GB" sz="2200"/>
          </a:p>
          <a:p>
            <a:pPr lvl="0">
              <a:lnSpc>
                <a:spcPct val="70000"/>
              </a:lnSpc>
            </a:pPr>
            <a:r>
              <a:rPr lang="en-GB" sz="2200"/>
              <a:t>There is an impact of pregnancy on  TB and TB on the pregnancy </a:t>
            </a:r>
          </a:p>
          <a:p>
            <a:pPr lvl="0">
              <a:lnSpc>
                <a:spcPct val="70000"/>
              </a:lnSpc>
            </a:pPr>
            <a:r>
              <a:rPr lang="en-GB" sz="2200"/>
              <a:t>Challenges with diagnosis and treatment in pregnancy as may mimic other pathophysiology e.g. pulmonary oedema associated with severe PE, Asthma, AKI, hyoerwmesis gravidarum. Fever  ad chills , night sweats </a:t>
            </a:r>
          </a:p>
          <a:p>
            <a:pPr lvl="0">
              <a:lnSpc>
                <a:spcPct val="70000"/>
              </a:lnSpc>
            </a:pPr>
            <a:r>
              <a:rPr lang="en-GB" sz="2200"/>
              <a:t>Can exist with other co- morbidities such as gestational diabetes, HIV</a:t>
            </a:r>
          </a:p>
          <a:p>
            <a:pPr lvl="0">
              <a:lnSpc>
                <a:spcPct val="70000"/>
              </a:lnSpc>
            </a:pPr>
            <a:r>
              <a:rPr lang="en-GB" sz="2200"/>
              <a:t> Pulmonary TB  is a communicable disease an therefore can be contracted and also spread </a:t>
            </a:r>
          </a:p>
          <a:p>
            <a:pPr lvl="0">
              <a:lnSpc>
                <a:spcPct val="70000"/>
              </a:lnSpc>
            </a:pPr>
            <a:r>
              <a:rPr lang="en-GB" sz="2200"/>
              <a:t>Development of Drug resistant TB due to inappropriate prescriptions , poor drug quality and non – compliance to treatment  Risk of Congenital tuberculosis</a:t>
            </a:r>
          </a:p>
          <a:p>
            <a:pPr lvl="0">
              <a:lnSpc>
                <a:spcPct val="70000"/>
              </a:lnSpc>
            </a:pPr>
            <a:r>
              <a:rPr lang="en-GB" sz="2200"/>
              <a:t>Major cause of indirect maternal  and perinatal mortality needs prompt diagnosis and treatment  in pregnancy for healthier maternal and neonatal outcomes</a:t>
            </a:r>
          </a:p>
          <a:p>
            <a:pPr lvl="0">
              <a:lnSpc>
                <a:spcPct val="70000"/>
              </a:lnSpc>
            </a:pPr>
            <a:r>
              <a:rPr lang="en-GB" sz="2200"/>
              <a:t>MDR-TB and XDR-TB increasingly very costly to the health system ad should be avoided at all cost( good quality treatment of TB and ensuring adherence to anti-TB medications) and aggressive management when resistant TB detected </a:t>
            </a:r>
          </a:p>
          <a:p>
            <a:pPr marL="0" lvl="0" indent="0">
              <a:lnSpc>
                <a:spcPct val="70000"/>
              </a:lnSpc>
              <a:buNone/>
            </a:pPr>
            <a:r>
              <a:rPr lang="en-GB" sz="2200"/>
              <a:t>       </a:t>
            </a:r>
          </a:p>
          <a:p>
            <a:pPr lvl="0">
              <a:lnSpc>
                <a:spcPct val="70000"/>
              </a:lnSpc>
            </a:pPr>
            <a:endParaRPr lang="en-GB" sz="2200"/>
          </a:p>
        </p:txBody>
      </p:sp>
      <p:pic>
        <p:nvPicPr>
          <p:cNvPr id="4" name="Picture 3">
            <a:extLst>
              <a:ext uri="{FF2B5EF4-FFF2-40B4-BE49-F238E27FC236}">
                <a16:creationId xmlns:a16="http://schemas.microsoft.com/office/drawing/2014/main" xmlns="" id="{5876E696-B0A6-7D4C-9D31-560D2730BE4F}"/>
              </a:ext>
            </a:extLst>
          </p:cNvPr>
          <p:cNvPicPr>
            <a:picLocks noChangeAspect="1"/>
          </p:cNvPicPr>
          <p:nvPr/>
        </p:nvPicPr>
        <p:blipFill>
          <a:blip r:embed="rId2"/>
          <a:stretch>
            <a:fillRect/>
          </a:stretch>
        </p:blipFill>
        <p:spPr>
          <a:xfrm>
            <a:off x="8750707" y="0"/>
            <a:ext cx="3323304" cy="1691146"/>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ED02A-838F-6F42-941F-D0718C78D1BF}"/>
              </a:ext>
            </a:extLst>
          </p:cNvPr>
          <p:cNvSpPr txBox="1">
            <a:spLocks noGrp="1"/>
          </p:cNvSpPr>
          <p:nvPr>
            <p:ph type="title"/>
          </p:nvPr>
        </p:nvSpPr>
        <p:spPr/>
        <p:txBody>
          <a:bodyPr/>
          <a:lstStyle/>
          <a:p>
            <a:pPr lvl="0"/>
            <a:r>
              <a:rPr lang="en-GB"/>
              <a:t>Stop TB strategy </a:t>
            </a:r>
          </a:p>
        </p:txBody>
      </p:sp>
      <p:sp>
        <p:nvSpPr>
          <p:cNvPr id="3" name="Content Placeholder 2">
            <a:extLst>
              <a:ext uri="{FF2B5EF4-FFF2-40B4-BE49-F238E27FC236}">
                <a16:creationId xmlns:a16="http://schemas.microsoft.com/office/drawing/2014/main" xmlns="" id="{D2679EA2-7768-194A-A2EE-1752AC4F6CBB}"/>
              </a:ext>
            </a:extLst>
          </p:cNvPr>
          <p:cNvSpPr txBox="1">
            <a:spLocks noGrp="1"/>
          </p:cNvSpPr>
          <p:nvPr>
            <p:ph idx="1"/>
          </p:nvPr>
        </p:nvSpPr>
        <p:spPr/>
        <p:txBody>
          <a:bodyPr/>
          <a:lstStyle/>
          <a:p>
            <a:pPr lvl="0"/>
            <a:r>
              <a:rPr lang="en-GB"/>
              <a:t>Government commitment, diagnosis through microscopy, standardised and supervised treatment, uninterrupted drug supply, and regular monitoring, which together </a:t>
            </a:r>
            <a:r>
              <a:rPr lang="en-GB" b="1"/>
              <a:t>constitute DOTS—</a:t>
            </a:r>
            <a:r>
              <a:rPr lang="en-GB"/>
              <a:t>the</a:t>
            </a:r>
            <a:r>
              <a:rPr lang="en-GB" b="1"/>
              <a:t> </a:t>
            </a:r>
            <a:r>
              <a:rPr lang="en-GB"/>
              <a:t>WHO recommended tuberculosis control strategy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2146</Words>
  <Application>Microsoft Office PowerPoint</Application>
  <PresentationFormat>Widescreen</PresentationFormat>
  <Paragraphs>133</Paragraphs>
  <Slides>43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Tuberculosis in pregnancy </vt:lpstr>
      <vt:lpstr>Outline of presentation </vt:lpstr>
      <vt:lpstr>Historical background </vt:lpstr>
      <vt:lpstr>Epidemiology </vt:lpstr>
      <vt:lpstr>Epidemiology cont…</vt:lpstr>
      <vt:lpstr>PowerPoint Presentation</vt:lpstr>
      <vt:lpstr>TB in pregnancy </vt:lpstr>
      <vt:lpstr>Public health importance of TB in  pregnancy </vt:lpstr>
      <vt:lpstr>Stop TB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Screening and diagnostic tests </vt:lpstr>
      <vt:lpstr>Screening and Diagnosis of TB </vt:lpstr>
      <vt:lpstr>PowerPoint Presentation</vt:lpstr>
      <vt:lpstr>WHO GUIDELINE FOR TUBERCULOSIS TREATMENT </vt:lpstr>
      <vt:lpstr>Treatment in  pregnancy </vt:lpstr>
      <vt:lpstr>Management of the neonate  of mother with TB </vt:lpstr>
      <vt:lpstr> WHO-recommended collaborative TB/HIV activities </vt:lpstr>
      <vt:lpstr> Reduce the burden of TB in people living with HIV and initiate early antiretroviral therapy  (the Three I’s for HIV/TB) </vt:lpstr>
      <vt:lpstr> Reduce the burden of HIV in patients with presumptive and diagnosed TB </vt:lpstr>
      <vt:lpstr>Breastfeeding  practices with TB and in TB / HIV co-infection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in pregnancy</dc:title>
  <dc:creator>Hp</dc:creator>
  <cp:lastModifiedBy>harvirsinghsehmi@gmail.com</cp:lastModifiedBy>
  <cp:revision>26</cp:revision>
  <dcterms:created xsi:type="dcterms:W3CDTF">2019-12-27T08:03:56Z</dcterms:created>
  <dcterms:modified xsi:type="dcterms:W3CDTF">2020-06-22T11:29:08Z</dcterms:modified>
</cp:coreProperties>
</file>